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sldIdLst>
    <p:sldId id="257" r:id="rId2"/>
    <p:sldId id="256" r:id="rId3"/>
    <p:sldId id="258" r:id="rId4"/>
    <p:sldId id="262" r:id="rId5"/>
    <p:sldId id="259" r:id="rId6"/>
    <p:sldId id="260" r:id="rId7"/>
    <p:sldId id="261" r:id="rId8"/>
    <p:sldId id="263" r:id="rId9"/>
    <p:sldId id="264" r:id="rId10"/>
    <p:sldId id="265" r:id="rId11"/>
    <p:sldId id="266" r:id="rId12"/>
    <p:sldId id="267" r:id="rId13"/>
    <p:sldId id="268" r:id="rId14"/>
    <p:sldId id="269" r:id="rId15"/>
    <p:sldId id="272" r:id="rId16"/>
    <p:sldId id="270" r:id="rId17"/>
    <p:sldId id="271"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61C14AA-C0B7-467E-A52F-995B41CB3D81}" type="datetimeFigureOut">
              <a:rPr lang="en-IN" smtClean="0"/>
              <a:t>10-08-2022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5E45D0-A835-4F37-A991-5E1895925683}" type="slidenum">
              <a:rPr lang="en-IN" smtClean="0"/>
              <a:t>‹#›</a:t>
            </a:fld>
            <a:endParaRPr lang="en-IN"/>
          </a:p>
        </p:txBody>
      </p:sp>
    </p:spTree>
    <p:extLst>
      <p:ext uri="{BB962C8B-B14F-4D97-AF65-F5344CB8AC3E}">
        <p14:creationId xmlns:p14="http://schemas.microsoft.com/office/powerpoint/2010/main" val="2782265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61C14AA-C0B7-467E-A52F-995B41CB3D81}" type="datetimeFigureOut">
              <a:rPr lang="en-IN" smtClean="0"/>
              <a:t>10-08-2022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5E45D0-A835-4F37-A991-5E1895925683}" type="slidenum">
              <a:rPr lang="en-IN" smtClean="0"/>
              <a:t>‹#›</a:t>
            </a:fld>
            <a:endParaRPr lang="en-IN"/>
          </a:p>
        </p:txBody>
      </p:sp>
    </p:spTree>
    <p:extLst>
      <p:ext uri="{BB962C8B-B14F-4D97-AF65-F5344CB8AC3E}">
        <p14:creationId xmlns:p14="http://schemas.microsoft.com/office/powerpoint/2010/main" val="494054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61C14AA-C0B7-467E-A52F-995B41CB3D81}" type="datetimeFigureOut">
              <a:rPr lang="en-IN" smtClean="0"/>
              <a:t>10-08-2022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5E45D0-A835-4F37-A991-5E1895925683}" type="slidenum">
              <a:rPr lang="en-IN" smtClean="0"/>
              <a:t>‹#›</a:t>
            </a:fld>
            <a:endParaRPr lang="en-IN"/>
          </a:p>
        </p:txBody>
      </p:sp>
    </p:spTree>
    <p:extLst>
      <p:ext uri="{BB962C8B-B14F-4D97-AF65-F5344CB8AC3E}">
        <p14:creationId xmlns:p14="http://schemas.microsoft.com/office/powerpoint/2010/main" val="671651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61C14AA-C0B7-467E-A52F-995B41CB3D81}" type="datetimeFigureOut">
              <a:rPr lang="en-IN" smtClean="0"/>
              <a:t>10-08-2022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5E45D0-A835-4F37-A991-5E1895925683}" type="slidenum">
              <a:rPr lang="en-IN" smtClean="0"/>
              <a:t>‹#›</a:t>
            </a:fld>
            <a:endParaRPr lang="en-IN"/>
          </a:p>
        </p:txBody>
      </p:sp>
    </p:spTree>
    <p:extLst>
      <p:ext uri="{BB962C8B-B14F-4D97-AF65-F5344CB8AC3E}">
        <p14:creationId xmlns:p14="http://schemas.microsoft.com/office/powerpoint/2010/main" val="231120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1C14AA-C0B7-467E-A52F-995B41CB3D81}" type="datetimeFigureOut">
              <a:rPr lang="en-IN" smtClean="0"/>
              <a:t>10-08-2022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5E45D0-A835-4F37-A991-5E1895925683}" type="slidenum">
              <a:rPr lang="en-IN" smtClean="0"/>
              <a:t>‹#›</a:t>
            </a:fld>
            <a:endParaRPr lang="en-IN"/>
          </a:p>
        </p:txBody>
      </p:sp>
    </p:spTree>
    <p:extLst>
      <p:ext uri="{BB962C8B-B14F-4D97-AF65-F5344CB8AC3E}">
        <p14:creationId xmlns:p14="http://schemas.microsoft.com/office/powerpoint/2010/main" val="1252042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61C14AA-C0B7-467E-A52F-995B41CB3D81}" type="datetimeFigureOut">
              <a:rPr lang="en-IN" smtClean="0"/>
              <a:t>10-08-2022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5E45D0-A835-4F37-A991-5E1895925683}" type="slidenum">
              <a:rPr lang="en-IN" smtClean="0"/>
              <a:t>‹#›</a:t>
            </a:fld>
            <a:endParaRPr lang="en-IN"/>
          </a:p>
        </p:txBody>
      </p:sp>
    </p:spTree>
    <p:extLst>
      <p:ext uri="{BB962C8B-B14F-4D97-AF65-F5344CB8AC3E}">
        <p14:creationId xmlns:p14="http://schemas.microsoft.com/office/powerpoint/2010/main" val="490457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61C14AA-C0B7-467E-A52F-995B41CB3D81}" type="datetimeFigureOut">
              <a:rPr lang="en-IN" smtClean="0"/>
              <a:t>10-08-2022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A5E45D0-A835-4F37-A991-5E1895925683}" type="slidenum">
              <a:rPr lang="en-IN" smtClean="0"/>
              <a:t>‹#›</a:t>
            </a:fld>
            <a:endParaRPr lang="en-IN"/>
          </a:p>
        </p:txBody>
      </p:sp>
    </p:spTree>
    <p:extLst>
      <p:ext uri="{BB962C8B-B14F-4D97-AF65-F5344CB8AC3E}">
        <p14:creationId xmlns:p14="http://schemas.microsoft.com/office/powerpoint/2010/main" val="2680688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61C14AA-C0B7-467E-A52F-995B41CB3D81}" type="datetimeFigureOut">
              <a:rPr lang="en-IN" smtClean="0"/>
              <a:t>10-08-2022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A5E45D0-A835-4F37-A991-5E1895925683}" type="slidenum">
              <a:rPr lang="en-IN" smtClean="0"/>
              <a:t>‹#›</a:t>
            </a:fld>
            <a:endParaRPr lang="en-IN"/>
          </a:p>
        </p:txBody>
      </p:sp>
    </p:spTree>
    <p:extLst>
      <p:ext uri="{BB962C8B-B14F-4D97-AF65-F5344CB8AC3E}">
        <p14:creationId xmlns:p14="http://schemas.microsoft.com/office/powerpoint/2010/main" val="951612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1C14AA-C0B7-467E-A52F-995B41CB3D81}" type="datetimeFigureOut">
              <a:rPr lang="en-IN" smtClean="0"/>
              <a:t>10-08-2022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A5E45D0-A835-4F37-A991-5E1895925683}" type="slidenum">
              <a:rPr lang="en-IN" smtClean="0"/>
              <a:t>‹#›</a:t>
            </a:fld>
            <a:endParaRPr lang="en-IN"/>
          </a:p>
        </p:txBody>
      </p:sp>
    </p:spTree>
    <p:extLst>
      <p:ext uri="{BB962C8B-B14F-4D97-AF65-F5344CB8AC3E}">
        <p14:creationId xmlns:p14="http://schemas.microsoft.com/office/powerpoint/2010/main" val="2878290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1C14AA-C0B7-467E-A52F-995B41CB3D81}" type="datetimeFigureOut">
              <a:rPr lang="en-IN" smtClean="0"/>
              <a:t>10-08-2022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5E45D0-A835-4F37-A991-5E1895925683}" type="slidenum">
              <a:rPr lang="en-IN" smtClean="0"/>
              <a:t>‹#›</a:t>
            </a:fld>
            <a:endParaRPr lang="en-IN"/>
          </a:p>
        </p:txBody>
      </p:sp>
    </p:spTree>
    <p:extLst>
      <p:ext uri="{BB962C8B-B14F-4D97-AF65-F5344CB8AC3E}">
        <p14:creationId xmlns:p14="http://schemas.microsoft.com/office/powerpoint/2010/main" val="1350969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1C14AA-C0B7-467E-A52F-995B41CB3D81}" type="datetimeFigureOut">
              <a:rPr lang="en-IN" smtClean="0"/>
              <a:t>10-08-2022</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A5E45D0-A835-4F37-A991-5E1895925683}" type="slidenum">
              <a:rPr lang="en-IN" smtClean="0"/>
              <a:t>‹#›</a:t>
            </a:fld>
            <a:endParaRPr lang="en-IN"/>
          </a:p>
        </p:txBody>
      </p:sp>
    </p:spTree>
    <p:extLst>
      <p:ext uri="{BB962C8B-B14F-4D97-AF65-F5344CB8AC3E}">
        <p14:creationId xmlns:p14="http://schemas.microsoft.com/office/powerpoint/2010/main" val="1490801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1C14AA-C0B7-467E-A52F-995B41CB3D81}" type="datetimeFigureOut">
              <a:rPr lang="en-IN" smtClean="0"/>
              <a:t>10-08-2022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5E45D0-A835-4F37-A991-5E1895925683}" type="slidenum">
              <a:rPr lang="en-IN" smtClean="0"/>
              <a:t>‹#›</a:t>
            </a:fld>
            <a:endParaRPr lang="en-IN"/>
          </a:p>
        </p:txBody>
      </p:sp>
    </p:spTree>
    <p:extLst>
      <p:ext uri="{BB962C8B-B14F-4D97-AF65-F5344CB8AC3E}">
        <p14:creationId xmlns:p14="http://schemas.microsoft.com/office/powerpoint/2010/main" val="1500839604"/>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0982" y="471055"/>
            <a:ext cx="11471563" cy="5016758"/>
          </a:xfrm>
          <a:prstGeom prst="rect">
            <a:avLst/>
          </a:prstGeom>
          <a:noFill/>
        </p:spPr>
        <p:txBody>
          <a:bodyPr wrap="square" rtlCol="0">
            <a:spAutoFit/>
          </a:bodyPr>
          <a:lstStyle/>
          <a:p>
            <a:pPr algn="ctr"/>
            <a:r>
              <a:rPr lang="en-IN" sz="3200" b="1" dirty="0">
                <a:latin typeface="Algerian" panose="04020705040A02060702" pitchFamily="82" charset="0"/>
              </a:rPr>
              <a:t>Business </a:t>
            </a:r>
            <a:r>
              <a:rPr lang="en-IN" sz="3200" b="1" dirty="0" smtClean="0">
                <a:latin typeface="Algerian" panose="04020705040A02060702" pitchFamily="82" charset="0"/>
              </a:rPr>
              <a:t>Objectives</a:t>
            </a:r>
          </a:p>
          <a:p>
            <a:endParaRPr lang="en-US" dirty="0"/>
          </a:p>
          <a:p>
            <a:endParaRPr lang="en-IN" dirty="0"/>
          </a:p>
          <a:p>
            <a:r>
              <a:rPr lang="en-US" dirty="0"/>
              <a:t>This company is the largest online loan marketplace, facilitating personal loans, business loans, and financing of medical procedures. Borrowers can easily access lower interest rate loans through a fast online interface. </a:t>
            </a:r>
          </a:p>
          <a:p>
            <a:r>
              <a:rPr lang="en-US" dirty="0"/>
              <a:t> </a:t>
            </a:r>
          </a:p>
          <a:p>
            <a:r>
              <a:rPr lang="en-US" dirty="0"/>
              <a:t>Like most other lending companies, lending loans to ‘risky’ applicants is the largest source of financial loss (called credit loss). Credit loss is the amount of money lost by the lender when the borrower refuses to pay or runs away with the money owed. In other words, borrowers who </a:t>
            </a:r>
            <a:r>
              <a:rPr lang="en-US" b="1" dirty="0"/>
              <a:t>default</a:t>
            </a:r>
            <a:r>
              <a:rPr lang="en-US" dirty="0"/>
              <a:t> cause the largest amount of loss to the lenders. In this case, the customers labelled as 'charged-off' are the 'defaulters'. </a:t>
            </a:r>
          </a:p>
          <a:p>
            <a:r>
              <a:rPr lang="en-US" dirty="0"/>
              <a:t> </a:t>
            </a:r>
          </a:p>
          <a:p>
            <a:r>
              <a:rPr lang="en-US" dirty="0"/>
              <a:t>If one is able to identify these risky loan applicants, then such loans can be reduced thereby cutting down the amount of credit loss. Identification of such applicants using EDA is the aim of this case study.</a:t>
            </a:r>
          </a:p>
          <a:p>
            <a:r>
              <a:rPr lang="en-US" dirty="0"/>
              <a:t> </a:t>
            </a:r>
          </a:p>
          <a:p>
            <a:r>
              <a:rPr lang="en-US" dirty="0"/>
              <a:t>In other words, the company wants to understand the </a:t>
            </a:r>
            <a:r>
              <a:rPr lang="en-US" b="1" dirty="0"/>
              <a:t>driving factors (or driver variables) </a:t>
            </a:r>
            <a:r>
              <a:rPr lang="en-US" dirty="0"/>
              <a:t>behind loan default, i.e. the variables which are strong indicators of default.  The company can </a:t>
            </a:r>
            <a:r>
              <a:rPr lang="en-US" dirty="0" smtClean="0"/>
              <a:t>utilize </a:t>
            </a:r>
            <a:r>
              <a:rPr lang="en-US" dirty="0"/>
              <a:t>this knowledge for its portfolio and risk assessment. </a:t>
            </a:r>
          </a:p>
        </p:txBody>
      </p:sp>
    </p:spTree>
    <p:extLst>
      <p:ext uri="{BB962C8B-B14F-4D97-AF65-F5344CB8AC3E}">
        <p14:creationId xmlns:p14="http://schemas.microsoft.com/office/powerpoint/2010/main" val="3452666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png;base64,iVBORw0KGgoAAAANSUhEUgAAA34AAADQCAYAAABY17MXAAAABHNCSVQICAgIfAhkiAAAAAlwSFlzAAALEgAACxIB0t1+/AAAADh0RVh0U29mdHdhcmUAbWF0cGxvdGxpYiB2ZXJzaW9uMy4xLjEsIGh0dHA6Ly9tYXRwbG90bGliLm9yZy8QZhcZAAAgAElEQVR4nO3de5ycZX3//9dnz9lzsrvJJtndnAg5kQOynMtBlIMKIgUKogVaLVVL1Sp+W6tfVFREbK3HtiJFxbZi8fdDg0XRKiC1oCSFnMmBEJLNOVmyp+x5P98/7nsns5OZ3dlkZmcz+34+HvPYue/7uu77mmvuuXc+c133dZm7IyIiIiIiItkrJ9MFEBERERERkfRS4CciIiIiIpLlFPiJiIiIiIhkOQV+IiIiIiIiWU6Bn4iIiIiISJZT4CciIiIiIpLl8jJdgFSprq722bNnZ7oYIiIiIiIiGbF69epD7l4Tb1vWBH6zZ89m1apVmS6GiIiIiIhIRpjZa4m2qauniIiIiIhIllPgJyIiIiIikuUU+ImIiIiIiGQ5BX4iIiIiIiJZToGfiIiIiIhIktY2HeH9/7qart7+TBdlVLJmVE8REREREZF0ae3q5e+f3MzDz79GTWkhrx7qYNH08kwXK2kK/ERERERERBJwd/5z3V7ueXwjB9u7ufW8WXz0ygWUF+VnumijktaunmZ2lZltNrNtZvY3cba/z8zWmdlLZvbfZrY4atvHw3ybzezKdJZTREREREQk1s7DR7n9Oy9w57+/yNTyQn7yFxfymWvPOOWCPkhji5+Z5QLfBC4HmoAXzGylu2+MSvbv7v7PYfq3A18GrgoDwJuBJcAM4L/M7HR3P7U60oqIiIiIyCmnp2+Abz+7na/9aiv5uTl86prF3Hr+bHJzLNNFO2Hp7Op5DrDN3bcDmNkjwLVAJPBz99ao9CWAh8+vBR5x927gVTPbFu7vuTSWV0REREREJrjfbT/MJ368nm0H2nnr0lruvnoJtRVFmS7WSUtn4DcT2BW13AScG5vIzP4C+AhQAFwWlff5mLwz01NMERERERGZ6Jo7erj3iU38aHUTdZMn8Z3bz+aNC6dmulgpk87AL147qB+3wv2bwDfN7Bbgk8BtyeY1szuAOwAaGhpOqrAiIiIiIjLxDAw4P1rdxL0/20R7Vx8fuHQef3nZfCYV5Ga6aCmVzsCvCaiPWq4D9gyT/hHgn0aT190fAB4AaGxsPC4wFBERERERSWTL/jY++dh6fr+jmbNnT+bz1y3l9GllmS5WWqQz8HsBmG9mc4DdBIO13BKdwMzmu/vWcPFtwODzlcC/m9mXCQZ3mQ/8Po1lFRERERGRCaKzp5+v/3orD/xmO6VFedx//TJuOKuOnFN48JaRpC3wc/c+M7sTeBLIBR5y9w1mdg+wyt1XAnea2ZuBXuB1gm6ehOn+g2AgmD7gLzSip4iIiIiInKynNh/g7p+sZ1dzJzecVcffvnURU0oKMl2stDP37Ogh2djY6KtWrcp0MUREREREZBza19LFPT/dwBPr9nHa1FI+944zOG9uVaaLlVJmttrdG+NtS2dXTxERERERkYzqH3Aefm4Hf/+LLfT2D3DXFadzx8XzKMjLyXTRxpQCPxERERERyUprm47wicfWs253CxefXsNnr13CrKqSTBcrIxT4iYiIiIhIVmnt6uXvn9zMw8+/RnVpId+45UzetnQ6Ztk7eMtIFPiJiIiIiEhWcHeeWLePzzy+gYPt3dx63iw+euUCyovyM120jFPgJyIiIiIip7ydh4/yf3+ynme2HOSMmeU8eFsjy+oqM12scUOBn4iIiIiInLJ6+gb49rPb+dqvtpKfm8OnrlnMH583i7zciTV4y0gU+ImIiIiIyCnpd9sP84kfr2fbgXbeckYtn7pmCbUVRZku1rikwE9ERERERE4pzR09fOGJTTy6uom6yZN46PZGLls4LdPFGtcU+ImIiIiIyCnB3Xl0VRP3/mwT7V19vP/SeXzwsvlMKsjNdNHGPQV+IiIiIiIy7m3Z38YnH1vP73c0c/bsyXz+uqWcPq0s08U6ZSjwExERERGRcauzp5+v/3orD/xmO6VFedx//TJuOKuOnJyJOyffiVDgJyIiIiIi49JTmw9w90/Ws6u5kxvOquPjb1lIVWlhpot1SlLgJyIiIiIi48r+1i4+8/gGnli3j3k1JTxyx3mcN7cq08U6pSnwExERERGRcaF/wPn+czv4u19sobd/gLuuOJ07Lp5HQZ7m5DtZCvxERERERCTj1jYd4ROPrWfd7hYuPr2Gz167hFlVJZkuVtZQ4CciIiIiIhnT2tXLl3+xhYef20FVaSHfuOVM3rZ0OmYavCWVFPiJiIiIiMiYc3eeWLePzzy+gYPt3dx63iw+euUCyovyM120rKTAT0RERERExtTOw0e5e+V6nt58kCUzyvn2rY0sr6/MdLGymgI/EREREREZEz19A3z72e187Vdbycsx7r56MbeeP4u8XA3ekm5pDfzM7Crgq0Au8KC73xez/SPAe4E+4CDwp+7+WritH1gXJt3p7m9PZ1lFRERERCR9frf9MJ/48Xq2HWjnLWfU8qlrllBbUZTpYk0YaQv8zCwX+CZwOdAEvGBmK919Y1SyF4FGdz9qZu8H7gduCrd1uvuKdJVPRERERETSr7mjhy88sYlHVzdRN3kSD93eyGULp2W6WBNOOlv8zgG2uft2ADN7BLgWiAR+7v5UVPrngXensTwiIiIiIjJG3J1HVzVx78820d7Vx/svnccHL5vPpILcTBdtQkpn4DcT2BW13AScO0z69wA/i1ouMrNVBN1A73P3H6e+iCIiIiIikmpb9rfxycfW8/sdzTTOmsznr1vKgtqyTBdrQktn4Bdv4g2Pm9Ds3UAjcEnU6gZ332Nmc4Ffm9k6d38lJt8dwB0ADQ0NqSm1iIiIiIickM6efr7+66088JvtlBbl8cXrl3LjWfXk5GhOvkxLZ+DXBNRHLdcBe2ITmdmbgU8Al7h79+B6d98T/t1uZk8DZwJDAj93fwB4AKCxsTFuUCkiIiIiIun31OYD3P2T9exq7uT6N9Txt29dSFVpYaaLJaF0Bn4vAPPNbA6wG7gZuCU6gZmdCXwLuMrdD0StnwwcdfduM6sGLiQY+EVERERERMaR/a1dfObxDTyxbh/zakr4wZ+dx/nzqjJdLImRtsDP3fvM7E7gSYLpHB5y9w1mdg+wyt1XAl8CSoFHzQyOTduwCPiWmQ0AOQT3+G2MeyARERERERlz/QPO95/bwd/9Ygu9/QPcdcXp/NnFcynM0+At45G5Z0cPycbGRl+1alWmiyEiIiIikvXWNh3hE4+tZ93uFi6aX83n3nEGs6pKMl2sCc/MVrt7Y7xtaZ3AXUREREREskdrVy9f/sUWHn5uB1WlhXz9nWdy9bLphL33ZBxT4CciIiIiIsNyd55Yt4/PPL6Bg+3d3HreLD565QLKi/IzXTRJkgI/ERERERFJaOfho9y9cj1Pbz7IkhnlfPvWRpbXV2a6WDJKCvxEREREROQ4PX0DfPvZ7XztV1vJyzHuvnoxt54/i7zcnEwXTU6AAj8RERERERnid9sP84kfr2fbgXbeckYtn7pmCbUVRZkulpwEBX4iIiIiIgJAc0cPX3hiE4+ubqJu8iQeur2RyxZOy3SxJAUU+ImIiIiITHDuzqOrm/jCE5to6+rjfZfM40Nvms+kAs3Jly0U+ImIiIiITGBb97fxicfW8/sdzTTOmsznr1vKgtqyTBdLUkyBn4iIiIjIBNTZ08/Xf72VB36zndKiPL54/VJuPKuenBzNyZeNkg78zKzE3TvSWRgREREREUm/pzYf4O6frGdXcyfXv6GOv33rQqpKCzNdLEmjEQM/M7sAeBAoBRrMbDnw5+7+gXQXTkREREREUmd/axf3PL6R/1y3l3k1Jfzgz87j/HlVmS6WjIFkWvz+AbgSWAng7mvM7OK0lkpERERERFKmf8D5/nM7+LtfbKG3f4C7rjidP7t4LoV5Grxlokiqq6e77zIb0te3Pz3FERERERGRVOnq7ed/d77OF554mXW7W7hofjWfe8cZzKoqyXTRZIwlE/jtCrt7upkVAB8ENqW3WCIiIiIiMhoDA872Qx28tOsIa3YdYU3TETbtbaW336kpK+Tr7zyTq5dNJ6ZBRyaIZAK/9wFfBWYCTcAvAN3fJyIiIiKSQQdau3hp15Eg0Gs6wtpdLbR19wFQWpjHsroK3nvRXJbXVXLhaVWUFeVnuMSSSckEfgvc/V3RK8zsQuC36SmSiIiIiIhEa+/uY11TC2uagta8l3YdYW9LFwB5Ocai6eVce+YMltdVsqK+knk1pZqWQYZIJvD7OvCGJNaJiIiIiMhJ6u0fYPO+tkiQt2ZXC1sOtOEebJ9VVczZs6ewor6S5fWVLJlRTlG+BmmR4SUM/MzsfOACoMbMPhK1qRzQmSUiIiIicpLcnabXO3lx8L68XUdYv6eFrt4BAKaUFLC8roK3LK0NAr26SiaXFGS41HIqGq7Fr4Bg7r48oCxqfStwQzoLJSIiIiKSjV7v6GFN05GoAVhaaO7oAaAwL4elMyt417mzWF5fyZn1ldRNnqTBWCQlEgZ+7v4M8IyZfdfdXzuRnZvZVQQDw+QCD7r7fTHbPwK8F+gDDgJ/OngsM7sN+GSY9HPu/r0TKYOIiIiISCZ09fazYU9rZITNl3Yd4bXDRwEwg/lTS3nzoqksD1vyFtSWkZ+bk+FSS7ZK5h6/o2b2JWAJUDS40t0vGy6TmeUC3wQuJxgN9AUzW+nuG6OSvQg0uvtRM3s/cD9wk5lNAT4FNAIOrA7zvj6K1yYiIiIiMiYGBpxXDrZHRthcs6uFTXtb6RsIbsybXlHE8rpK3nlOA8vrKllaV0FpYVJTaoukRDJn278BPwSuJpja4TaC1rmRnANsc/ftAGb2CHAtEAn83P2pqPTPA+8On18J/NLdm8O8vwSuAn6QxHFFRERERNJqf2sXL+48EhmAZW1TC+3hVAplhXksq6/gjovnRgZgmVZeNMIeRdIrmcCvyt3/xcw+FNX985kk8s0EdkUtNwHnDpP+PcDPhsk7M4ljioiIiIikVFtXL+t2txy7L29XC/tag6kU8nODqRSuO3Mmy+srWVFfwdxqTaUg408ygV9v+Hevmb0N2APUJZEv3tnucROavZugW+clo8lrZncAdwA0NDQkUSQRERERkcQGp1KITIy+6wjbDrZHplKYXVXMeXOnBPfl1VeyeLqmUpBTQzKB3+fMrAL4KMH8feXAXyWRrwmoj1quIwgahzCzNwOfAC5x9+6ovJfG5H06Nq+7PwA8ANDY2Bg3qBQRERERicfd2dl8NAzwgsnR1+9uobsvmEqhqqSA5fWVXL1sBisaKlk2s0JTKcgpa8TAz91/Gj5tAd4IYGYlSez7BWC+mc0BdgM3A7dEJzCzM4FvAVe5+4GoTU8C95rZ5HD5CuDjSRxTRERERCSu5o4e1gy25IX35r1+NOjcVpQfTKXwx+fNCrtsaioFyS7DBn5mNhOYDqx19x4zmwp8GLgdmDFcXnfvM7M7CYK4XOAhd99gZvcAq9x9JfAlgrkCHw0/VDvd/e3u3mxmnyUIHgHuGRzoRURERERkJMFUCi3hACwtrNl1hJ3NwVQKOQanTyvjisW1YZfNChZMKyNPUylIFjP3+D0kzezDBF0wtwGFBPPxfRl4GLjf3feOVSGT0djY6KtWrcp0MURERERkjPVHTaUweF/e5n1tkakUZlQUsaIhmCtveX0lZ8zUVAqSncxstbs3xts23Bl/B7AgbH1rIAgAL3b359NRSBERERGRZOxt6Qy7bAYteet2R02lUJTH8rpK/vySuayon8zyugqmaioFkWEDv67B7pXuvtPMtijoExEREZGx1NbVy9qmqKkUmo6wvzUYDzA/11g8vZw/fMNMltdVsqKhkjlVJZpKQSSO4QK/OjP7WtTy1Ohld/9g+oolIiIiIhNNe3cfm/e1sXFPS9Ca13SEV6KmUphbXcIF86pZXlcRTKUwo5zCPE2lIJKM4QK/j8Usr05nQURERERkYujrH2DH4Q5e3tfGy3vbgr/7Wml6vTOSpqqkgBX1lVy7fAbL6ytZVldBZbGmUhA5UQkDP3f/3lgWRERERESyi7tzsL2bzTEB3tYD7fSEc+Xl5hhzqktYUV/JzWfXs7C2nIXTy5hZqakURFJJwxmJiIiIyEnr7Olny/42Nu9rY9O+1iDY29dGc0dPJM3UskIW1JZx+wWzWTCtjIXTy5hXU0pRvrpriqSbAj8RERERSdrAgLOz+Sgv72uNdNXcvL+NHYc7IvfiTcrP5fTaMi5fNI2F08tYUFvGwtpyppSoq6ZIpowY+JnZhe7+25HWiYiIiEh2ae7o4eXB1ru9bby8v40t+9ro7O0HwAxmV5WwYFoZ166YwcIwwGuYUqyRNUXGmWRa/L4OvCGJdSIiIiJyCurq7WfbgXY27wta7zbtDYK9A23dkTRTSgpYWFvGzefUs6i2nAW1ZcyfVkpxgTqQiZwKEn5Szex84AKgxsw+ErWpHFBHbBEREZFTjLvT9HpneP9d2FVzXxuvHuqgfyDop1mQl8P8qaVcNL8maMELu2rWlBZqsBWRU9hwP9EUAKVhmrKo9a3ADekslIiIiIicnJbO3qAFLyrA27Kvjbbuvkia+imTWDCtnLecURveh1fG7KoS8nJzMlhyEUmH4aZzeAZ4xsy+6+6vjWGZRERERCRJvf0DbD/YEWnBC+7Ha2VPS1ckTXlRHgunl3PdG2ZGBlpZUFtGaaG6aYpMFMl82gvN7AFgdnR6d78sXYUSERERkaHcnf2t3cemStgbBHqvHGyntz/oppmXY5w2tZSz50wJ5sMLu2rWlhepm6bIBJdM4Pco8M/Ag0B/eosjIiIiIh3dfWzeH06VsK+VTWFLXktnbyTN9IoiFtaWcemCqSwK78ObW11KQZ66aYrI8ZIJ/Prc/Z/SXhIRERGRCaZ/wNlxuOO4AG9n89FImpKCXBbUlvG2ZdNZWFsWTHxeW05FcX4GSy4ip5pkAr/HzewDwGNAZExfd29OW6lEREREsszBtu6Y0TRb2bq/ne6+AQByDObWlLK0roIbz6pj4fSgq+bMykmaE09ETloygd9t4d+PRa1zYG7qiyMiIiJyauvs6WfrgWAUzZf3trF5fysv723jcEdPJE1NWSELa8u49fxZLAjvxTttailF+ZoxS0TSY8TAz93njEVBRERERMargQHnaG8/Hd19dHT3cbSnP/K3rbuPVw92RAK8HYc7CKfEoyg/hwXTynjToqmRwVYW1JZRVVqY2RckIhPOiIGfmRUDHwEa3P0OM5sPLHD3n6a9dCIiIiKj1D/gHO0ZGpy1d/dxtKePju7+IX/bY5Y7evo52t0Xpj+2rbN3+PHtzGDWlGIW1pZzzfIZ4Wia5TRMKSZX3TRFZBxIpqvnd4DVwAXhchPBSJ8K/EREROSkDAZpHd39dPT0cXTw7+C67mPBWEdUIBasHxrcBYFcH129A0kfvyA3h+LCXEoK8iguyKW4MI/SwlwmlxRTEi6XFORSUpgXpIlKW1KYF67PZebkSRQXaE48ERm/krlCzXP3m8zsnQDu3mlJTgRjZlcBXwVygQfd/b6Y7RcDXwGWATe7+4+itvUD68LFne7+9mSOKSIiIunR1z/A0d7+Y8FZd1RLWnRw1t1He3QQFwnmogK2cN2JBmklhbkUh3+nhEHaYCBWXJA7JEgbDM6KY/8W5GnqAxGZMJIJ/HrMbBLBgC6Y2TyiRvdMxMxygW8ClxO0Er5gZivdfWNUsp3A7cBdcXbR6e4rkiifiIiIJNDV209rZy+tXb20dPbR2tlLW3ifWuRetahALPb+tegAb3D0yWQU5OVEgqvoIK2qpPhYcBYVpAVBW5guquUtWM5jUkGugjQRkZOQTOD3aeDnQL2Z/RtwIUGwNpJzgG3uvh3AzB4BrgUigZ+77wi3Jf+fREREZALp7R+grSsI2FrCAK61sy8M5HqPC+qOrQ/S9CQRrMUGaYPdGqtLCyPBWWlh3nFBXCR99LKCNBGRcSmZUT1/YWargfMAAz7k7oeS2PdMYFfUchNw7ijKVmRmq4A+4D53/3FsAjO7A7gDoKGhYRS7FhERGRsDA057T1TgdlzQFgZsUUHdsQCvl46e4QcVyc0xKiblU16UR/mkfCom5TOjYhLlk/IoL8qnfFL4KMoL0k3Kp2zw3rQwqMvPVZAmIpLtkhnVcyXwA2Clu3eMYt/x7gP0UeRvcPc9ZjYX+LWZrXP3V4bszP0B4AGAxsbG0exbREQkKe5OV+/AkGBsSMtbzHLkeVcvLUeDbpU+wn+ossGgrCif8kl5zKoqjgRp5UX5VEzKizwfDO4GA7viglySvPVeREQmsGS6ev49cBNwn5n9Hvgh8FN37xohXxNQH7VcB+xJtmDuvif8u93MngbOBF4ZNpOIiEgcPX0DMUFb/G6R0a1wbVEBXW//8JFbcUFuJGirmJRPbXkRp08rG9LKdqz1LS8M5oLl0sI8DfcvIiJpl0xXz2eAZ8LBWi4D/gx4CCgfIesLwHwzmwPsBm4GbkmmUGY2GTjq7t1mVk1wX+H9yeQVEZHs0z/gtHfFu68tcdfJ6Fa4keZgy8+1mBa2fBqmFEe6Tx4L1IYGbeVFeZQV5et+NhERGfeSmnAmHNXzGoKWvzcA3xspj7v3mdmdwJME0zk85O4bzOweYJW7rzSzs4HHgMnANWb2GXdfAiwCvhUO+pJDcI/fxgSHEhGRLNHTN8DWA21s2tvGxj2tbNrbyub9bTR39AybL8eIalULWtlOKysNgrTi/BEDuMK8HHWXFBGRrGY+wo0HZvZDgkFZfg78B/C0u4+7UTgbGxt91apVmS6GiIgk6fWOHjbtbWXj4GNPK68cbI90qyzKz2FhbTmLppcxtaxoSCvbsfvcguXSwjwFbiIiMuGZ2Wp3b4y3LZkWv+8At7j78P1kRERE4hgYcHY2H40Ed4PB3t6WY7eKTysvZNH0ci5bOJVF08tZPKOc2VUluvdNREQkRRIGfmb2f9z9fnf/uZndCDwate1ed//bMSmhiIicMjp7+nl5X2vQVXNvC5v2tvHy3tbIlAS5OcZpNaWcO2cKi2eUs2h68KguLcxwyUVERLLbcC1+N3NsQJWPExX4AVcBCvxERCYod+dgWzcb9oYteGFL3quHOhgI7yAoK8xj0YxybmysZ3HYinfa1FKK8nMzW3gREZEJaLjAzxI8j7csIiJZqq9/gO2HOoZ009y4p5XDUQOu1E2exOLp5Vy9bAaLZ5SzeHo5dZMn6b47ERGRcWK4wM8TPI+3LCIiWaC1q5eX97axcU8LG/cGXTY372+jpy8Y06sgL4fTp5XypkVTWRx201w4vZyKSfkZLrmIiIgMZ7jAb7mZtRK07k0KnxMuF6W9ZCIikjbuTtPrnWFwF3bV3NfKrubOSJqqkgIWzyjn9gtmR4K8uTUl5OdqzjoREZFTTcLAz911E4aISBbo6u1n24F2Nu45NnXCpr2ttHX1AWAGc6pLWF5Xyc1nN0S6ak4tK1RXTRERkSyR1ATuIiJyajjc3h0ZUTO4J6+NbQfb6Q9HXCkuyGVhbRnXrpgRTJswvZwFtWUUF+jfgYiISDbTf3oRkVNQ/4Cz4/DQAVc27W1lf2t3JM30iiIWTS/n8sXTInPjzZpSTI7mxhMREZlwFPiJiIxzHd19vLyvbcj9eJv3tdHZG8yNl5djnDa1lAvnVUe6aS6aXs7kkoIMl1xERETGCwV+IiLjhLuzr7Ural68INjbcbgDD8dSLi/KY/GMcm4+Z+jceIV5ui1bREREElPgJyKSAb39A2w70B4J8gZb814/2htJ0zClmMXTy7nuzJmRrpozKoo04IqIiIiMmgI/EZE0aznaO2Q0zY17Wtl2oJ2e/mBuvMK8HBbWlnHlkloWzwjnxqsto6xIc+OJiIhIaijwExFJkZ6+AXa9fpSt+9vCVrw2Nu1tZfeRY3PjVZcWsnhGORedXh101ZxezpzqEvI0N56IiIikkQI/EZFRcHf2t3az/VA72w928Oqh4LH9YDu7Xu+MTJuQYzC3ppSzZk3m3efNClvyyphaVpThVyAiIiITkQI/EZE4Wrt6efVgB9sPtYd/O9h+sIMdhzs42tMfSVeUn8Oc6lKWzKjg6mUzmFNdwmlTS1lQW0ZRvgZcERERkfFBgZ+ITFjdff3saj7KK4Mtd4OB3qEODrX3RNLlGNRPKWZOdQnnzp3C3OoS5taUMqe6hNryIs2LJyIiIuOeAj8RyWoDA8EUCUG3zHa2R7pmdtD0+lHCnplAcP/d3OoS3rRwGnNrSphTXcLcmhLqpxRrugQRERE5pSnwE5Gs0HK0l1fCbpmD9929crCdHYc76OodiKQrLshlTnUJy+oqeMeKGZGWu9nVJVRM0iiaIiIikp3SGviZ2VXAV4Fc4EF3vy9m+8XAV4BlwM3u/qOobbcBnwwXP+fu30tnWUVk/Ovq7Wdn81G2Hwxb7sJ771491EFzx7Gumbk5RkPYNfPC06qPtd5VlzKtvFDz4ImIiMiEk7bAz8xygW8ClwNNwAtmttLdN0Yl2wncDtwVk3cK8CmgEXBgdZj39XSVV0TGh4EBZ09L55ARM185GNx3t/tIJx7VNXNqWSFzqku4csk05lYHLXdzakpomFJMvqZHEBEREYlIZ4vfOcA2d98OYGaPANcCkcDP3XeE2wZi8l4J/NLdm8PtvwSuAn6QxvKKyBh6vaMnzpQIwaiZ3X3HLgmlhXnMqS7hDQ2TueGsukjL3ezqYk1wLiIiIpKkdAZ+M4FdUctNwLknkXdmbCIzuwO4A6ChoeHESikiadPV28+Owx2R4G571KiZR472RtLl5RgNVcXMrS7hkgU1QctdOLBKTam6ZoqIiIicrHQGfvG+qXmcdSec190fAB4AaGxsTHbfIpJC/QPOniOdke6YgwHeYNfMaLXlRcypLuFtS6dHArs51aXUT55EnrpmioiIiKRNOgO/JqA+arkO2DOKvJfG5H06JaUSkagiEn0AABx+SURBVFFzd5o7eoYMqLI9DPReO3yUnv5jXTPLCvOYW1PCOXOmRFruBh8lhRpIWERERCQT0vkt7AVgvpnNAXYDNwO3JJn3SeBeM5scLl8BfDz1RRSRaEd7+iKtdoPTIrxyqINXD7bT2tUXSZefa8yqKmFudQmXLZrK3Oqg5W5uTQlVJQXqmikiIiIyzqQt8HP3PjO7kyCIywUecvcNZnYPsMrdV5rZ2cBjwGTgGjP7jLsvcfdmM/ssQfAIcM/gQC8icvL6+gfYsr+ddbuPsH53a6Sb5t6WriHpZlQUMbemlGtXzIyMmDmvupQZlUXqmikiIiJyCjH37Lg1rrGx0VetWpXpYoiMO/0DzvaD7axtamHd7hbWNh1hw57WyMiZZYV5zJsatNZFt9zNriphUkFuhksvIiIiIskys9Xu3hhvm264EckiAwPOa81HWdt0JAj0mlpYv6eFoz39ABQX5HLGzAr++LxZLK2rYFldJbOmFJOTo66ZIiIiItlMgZ/IKcrdaXq9k7VNLazdfYR1YYteW3gvXmFeDktmlPNHjfUsnVnB8voK5lSXkqsgT0RERGTCUeAncgpwd/a1dkVa8dbubmFd0xFeD+fCK8jNYdH0Mq5dMYNlMytZWlfB/Kmlug9PRERERAAFfiLj0oG2riDAi9yX18Kh9m4AcnOMBdPKuHJJbdBdc2Ylp9eWUpin+/FEREREJD4FfiIZ1tzRw7qwBW8w0BscXTPH4LSppVxyeg3L6ipYVlfBounlFOUryBMRERGR5CnwExlDLZ29bNgddNUcHICl6fXOyPa5NSWcO2cKS+sqWVZXweLp5Zr0XEREREROmr5RiqRJe3cfG3Yf66q5bncLrx7qiGxvmFLM8vrKyAibZ8ysoLwoP4MlFhEREZFspcBPJAU6e/rZuLc16K4ZBnqvHGxncJrMGRVFLKur5Iaz6lhWV8HSmRVUFhdkttAiIiIiMmEo8BMZpe6+fl7e2xYZWXNtUwtbD7TTPxBEeTVlhSyvq+CaZTNYFrbk1ZQVZrjUIiIiIjKRKfATGUZv/wBb9rdFTaHQwsv7WuntD4K8KSUFLJ1ZweWLp4Vz5VUyrbwow6UWERERERlKgZ9IqH/AeeVgezhX3hHWNLWwcW8rPX0DAJQX5bGsrpL3XjSXZTMrWFpXwczKSZhpQnQRERERGd8U+MmENDDgvHq4I2quvCOs391KZ28/ACUFuZwxs4Lbzp8VjLA5s4JZVcUK8kRERETklKTAT7Keu7OruZO1u49EAr31u1to6+4DoCg/hyUzKrjp7HqW11ewdGYlc6tLyMlRkCciIiIi2UGBn2QVd2dvS1dkjrzBqRRaOnsBKMjNYdGMct5x5kyWhhOin1ZTSl5uToZLLiIiIiKSPgr85JR2oLWLtZGBV46wbncLh9p7AMjLMRbUlvHWpbUsnRlMiH76tDIK8hTkiYiIiMjEosBPxr2jPX0caO3mYHs3B9u6eeVAezhX3hH2t3YDkGMwf2oZb1wwNZgnr66ShbVlFOXnZrj0IiIiIiKZp8BPMqKvf4Dmjh4OtIUBXVRgd7CtmwNtXZHnHT39Q/KawdzqEi6YV83SmUF3zcUzyiku0OksIiIiIhKPvilLyrg77d19YeB2LIg72N49pMXuYFs3zR3dhPOdD1FWlMfUskJqygpZWldJTWkhU8sLqSkN1tWUFVI3eRJlRflj/wJFRERERE5RCvxkRL39Axxu7xnSCndcYBdu6+odOC5/fq5FAreZlUWsqK+MBHGxgZ26ZoqIiIiIpF5aAz8zuwr4KpALPOju98VsLwQeBs4CDgM3ufsOM5sNbAI2h0mfd/f3pbOsE42709rZx8H2rqFBXJxWuuaOnrj7qCzOjwRuZzVMjgRzU8uKhgR2lcX5mv9ORERERCSD0hb4mVku8E3gcqAJeMHMVrr7xqhk7wFed/fTzOxm4IvATeG2V9x9RbrKl626+/o51N4TtMq1dsXcNzc0sOvpO751riAvJxLMzaoqpnH25KGBXFkhU8sKqSotoDBPrXMiIiIiIqeCdLb4nQNsc/ftAGb2CHAtEB34XQt8Onz+I+Abpqah47g7R472RrXCdYWBXeyAKN2R+epiVZUURAK3udUl1MTcNzcY3JUX5al1TkREREQky6Qz8JsJ7IpabgLOTZTG3fvMrAWoCrfNMbMXgVbgk+7+bBrLmhFdvf1DW+LauzkYp5XuUHs3vf3Hj4RSlJ8TCdhOm1rK+fOqIsFccN9csK2qtIB8TVAuIiIiIjJhpTPwi9dsFBu9JEqzF2hw98NmdhbwYzNb4u6tQzKb3QHcAdDQ0JCCIqfWgdYufrP1UMx9c8cCu7auvuPymEFVSWFkZMv508oi3SsH75kLArsiSgpy1TonIiIiIiIjSmfg1wTURy3XAXsSpGkyszygAmh2dwe6Adx9tZm9ApwOrIrO7O4PAA8ANDY2xpkcILNeOdjBXY+uAaCkIJep5UXUlBayqLaci+cXDrlvbvC+uinFBeSpdU5ERERERFIonYHfC8B8M5sD7AZuBm6JSbMSuA14DrgB+LW7u5nVEASA/WY2F5gPbE9jWdNiRX0lz3zsUqpLCykp1MwZIiIiIiKSGWmLRsJ79u4EniSYzuEhd99gZvcAq9x9JfAvwPfNbBvQTBAcAlwM3GNmfUA/8D53b05XWdNlUkEus6pKMl0MERERERGZ4CzoVXnqa2xs9FWrVo2cUEREREREJAuZ2Wp3b4y3TTeTiYiIiIiIZDkFfiIiIiIiIllOgZ+IiIiIiEiWU+AnIiIiIiKS5bJmcBczOwi8lulyxFENHMp0IbKM6jT1VKeppfpMPdVpaqk+U091mlqqz9RTnabWeK3PWe5eE29D1gR+45WZrUo0so6cGNVp6qlOU0v1mXqq09RSfaae6jS1VJ+ppzpNrVOxPtXVU0REREREJMsp8BMREREREclyCvzS74FMFyALqU5TT3WaWqrP1FOdppbqM/VUp6ml+kw91WlqnXL1qXv8REREREREspxa/ERERERERLKcAj8REREREZEsNyECPzObZGbPmFluuNxvZi+Fj5Uj5L3BzNzMGsPlKjN7yszazewbMWlvMrO1ZrbBzO5PolzviirHS2Y2YGYr4qS7MdznwGA5YrY3hOW5K+r1vmRmPWZWPVI5Uim6rs3sjTGvr8vM3hEnz8Vm9r9m1mdmN8TZXm5mu2PrO8Hxfxh1vB1m9lKCdB8ys/VhvX44av2XzGzfYF1m2gnW5ywz+1V4Lj5tZnVJHGfEc9fMCszsO2a2zszWmNmlI+U3s78ys53JvHepFudz/8XwPV9vZjclyJOw7pLJH7OvhOe1md1mZlvDx20J8i83s+fC+n7czMrD9cO9D4PXppQMLx2nDn9uZkfM7Kcx6eaY2e/C1/NDMyuIs69Rnz/DlGu46/DnzWyXmbUPkz/htTdR/lSdy6Oo0zvNbJsF/3/iXseHuyYkkz/O/hKV5d/MbHN47j9kZvkJ8t8fvoebzOxrZmYx21ea2fqo5ZReb0dRt2l5PcOUa2H4We6Ofq1mVmRmvw8/DxvM7DMJ8jeE5/uL4efkreH6i8xsYzJlOFGjqNN/CV/HWjP7kZmVxtlXvpl9L7wGbDKzjydx/LjnsZldamYtUef+3Qnyx32vh3lPUv79aRR1+F0zezXqNcX7PrgiLPeGsK5vitqWys+8WXAt3BK+Vx9MkP+4z4iZFZvZf5rZy+G2+6LSp/w7wSjqNy2vaZhyXW5mq8PzfbWZXRYnzYjXEDM724K45YZweV54fiT8Hzcsd8/6B/AXwIeiltuTzFcG/AZ4HmgM15UAfwC8D/hGVNoqYCdQEy5/D3jTKMq4FNieYNsiYAHw9GA5Yrb/f8CjwF0x63cA1Zms66j1U4BmoDjOttnAMuBh4IY4278K/Ht0fSdZlr8H7o6z/gxgPVAM5AH/BcyP2v7p2LocL+dukvX5KHBb+Pwy4PsjHCOpczcsy3fC51OB1QQ/Hg2bH7h9tO9dqusOeBvwy/D9LgFWAeXJ1l2y+ZM5r8P3bnv4d3L4fHKc/C8Al4TP/xT47HDvQ1S+p4lznUjF+Qe8CbgG+GlMuv8Abg6f/zPw/lSdPwnKFfc6HG47D5hO8tf5Idfe4fKn4lweRZ2eGZ5DO0jiOk7MNWG0+Ucoy1sBCx8/SPD+XgD8FsgNH88Bl0Zt/0OC6/j6mHyfJkXX21HUbdpeT4JyTQXOBj4f/VrD45eGz/OB3wHnxcn/wGAZgcXAjqhts5MpwxjUaXnU8y8DfxNnX7cAj4TPi8Nzc/YIx497HgOXxpYhQf6473Wi9yQqX9KfmxTW4XeJ8x0oJs3phN9XgBnAXqByuLoaYX+JyvInBP+7cgbrK9nPSPjevjFMUwA8C7wlKt/tpPA7wSjqN22vaZhzd0b4/Axgd8z2Ea8hYRl+DTwRe26Q5P+42MeEaPED3gX85ATyfRa4H+gaXOHuHe7+39HrQnOBLe5+MFz+L+D6URzrnQQXpeO4+yZ33xxvmwW/7m4HNoziWOmUqK5vAH7m7kdjN7j7DndfCwzEbjOzs4BpwC9GUwgzM+CPiF+ni4Dn3f2ou/cBzwDXjWb/Y2jU9UnwxeBX4fOngGtHOEay525kv+5+ADgCNI4i/1iLrrvFwDPu3ufuHcAa4Ko4eRLVXbL5I4Y5r68Efunuze7+OkFAGW9fCwh+eCJMM1inid6HdBhy/rn7r4C26AThZ+0y4Efhqu8Bx7VEk8LzZ5jrMO7+vLvvHfGVHTPk2nsC+UdrxDoN17/o7jtGsd8h14QTyD9cWZ7wEPB7IF4vAgeKCL4UFRIEMvsBwtafjwCfG015TkCydTumr8fdD7j7C0BvzHp398Ff7fPDR7wR9xwoD59XAHuSOW6KJFunrRC5Hkwi8esoMbO8ME0P0DrcwU/kPI7JH/e9TvSepElSdZgMd9/i7lvD53uAA0BNuJyyzzzwfuAedx8I0x2Il504n5Hwu9VTYb4e4H+J/xlLlWTrd0xfU/h+DH5WNwBFZlYIo7qG/CVB4068sp6QrA/8LOhyNDfmw1BkZqvM7HmL01UuzHcmUO/uP423PY5twEIzmx1e1N4B1I+iqDeRIPBLxMxKgL8G4nYPGWsJ6nrQzYz+9eUQtNp97ASKcxHBh3VrnG3rgYst6C5WTPCL4GjeqzFxEvW5hmNfnK8DysysaphDJXvurgGuNbM8M5sDnBWmO9lzP+Xi1N0a4C1hd41q4I0kfo3x6i7Z/MmYCeyKWm4K18VaD7w9fH5j1PESvQ8pNcL5F60KOBL+iAKJX894PX9Gfe09UaOo0xMx6mvsaFnQTe6PgZ/HbnP35wh+LNkbPp50903h5s8SXMvj/VCVqrKNum7Hw+uxoBv/SwRf7H7p7r+Lk+zTwLvNrIngl/+/PNnjJlm2UdWpmX0H2AcsBL4eJ8mPgA6C+twJ/J27N59EEc+3oHvpz8xsyQhlS/hep9MJnJeft6AL5z8MBgnD7PscggDllZMsZjzzgJvC78o/M7P5sQlG+IwMlrGSoPXtV7H5U2GU9ZvJ13Q98KK7d4fLI15DzGwmwfeQfx7FcUaU9YEfUE3wy3K0BndvJOh28BUzmxe9MQw4/gH4aLIHCX+5fz/wQ4Im4B1A33B5oo53LnDU3UfbT/8zwD9E/WKYafHqGjObTtCd6slR7u8DwBPuvmvElMcbtgUV+CJBK8rPCb6QJvVejbETrc+7gEvM7EXgEmA3w7y+UZy7DxF8qV8FfAX4H6DvZM79NBpSd+7+C4IvTP9DcF48R/wyxq27UeRPhsVZF+/X8T8F/sLMVhN0O+8J18d9H06wLMOJe/7FkezrGXfnz0lce09UsnU6KidxjR2tfwR+4+7PxinDaQS9KeoIAv/LLLjPdQVwmrs/luaynUjdZvz1uHu/u68Ij3OOmZ0RJ9k7ge+6ex3BD5XfD7+npNuo6tTd/4Sg++Emgh9UYp0D9Idp5gAfNbO5J1i2/wVmuftygiDzxyOkT/hep9lo6vDjBEHz2QRdt/86UcLwM/994E8GW7BSrBDoCr8rf5vg+h1bhrifkajteQT/L7/m7tvTUEYYXf1m5DWFP0p8EfjzcDnZa8hXgL929/5kjpOsvFTubJzqJGi2jRhsenX37Wb2NEE/3OhfTMoI+uM+HfRaoBZYaWZvd/dViQ7k7o8DjwOY2R0EF7hknOgvtecCN1gwGEIlMGBmXe4+5gNphI6r69AfAY+5+2i7VJwPXGRmHwBKgQIza3f3vxkuU/jB/EOCFoW43P1fgH8J099L8IV0vDmh+gzP7z+ESHeC6929ZbgDJXPuhi06fzW4bGb/A2xNNv8Yi/e5/zzB/RyY2b8Tlj0mTcK6SyZ/kpoI7hkYVEdwX15sWV4GrgiPdzrBfYbDvg8pluj8i3UIqDSzvLBsdcTpijZOz5+0t5LFSLZOR+tEr7FJM7NPEXQp+/MESa4j6ELfHqb/GcH9km3AWWa2g+A7x1Qze9rdL01xEUdVt+Pt9bj7kfD7yFUErf3R3hOux92fM7Migi+8Kev+lcCoz1d37zezHxL01PlOzOZbgJ+H5+kBM/stQXfvUQcFg11Lw+dPmNk/mlm1ux+KTZvEe51OSdehH+ti3h22nsYd9MiCgb7+E/ikuz+fklIer4mgiyHAYxz/XkLiz8jgLQoPAFvd/StpKiOM7hwd89dkwQBxjwG3uvtgnHE+yV1DGoFHwjikGnirmfW5+0g/cgwr61v8wl+Tc8MLJWY22Y71sa0GLgQ2xuRpcfdqd5/t7rMJBncZNugL9zd18BgErVUPhsvXmdkXEuTJIejG9cgJvLaLosr4FeDeDAZ9x9V1lIStbyPs713u3hC+vruAhweDPjN7OOzmEM+bgZfdPWEwF/VeNRB80R/LL39JOdH6NLPqqF+DP07Ur1pm9nKCPHHP3Zg0xRZ0L8bMLidordmYbP6xFOdzn2thd1czW0Yw6Mpx940mqrvh8pvZF8xsNPeIPglcEV6LJhMEd8e11ETVaQ7wScLuHsO9D6k0zPkXm84JusYMjlx6G3HuSz2R82e4a+fJOplr74lKtk5PQNLXWDM7x8weHs3Ozey9BPemvnOY1oWdBK3leRZ0q7sE2OTu/+TuM8Lr+B8Q3M956WiOn4zR1G26Xo8FoyremWyZzazGgm5jmNkkwv9dCcrypjDdIoIvugfjpEupZOvUAqcNPifoBpfodVwWpi8h+EL9cpjvVxZ0bUuKmdWGxxrs8pgDHI6TLpn3Om1GeV5OD/8aQZf343oiWNC18TGC70OPJlOGE/nME7SgDo5CeQmwJU6auJ+R8JifI7gf9cNx8qXMKK+paXlNif5PhZ/t/wQ+7u6/jSpzUtdEd58T9R3/R8AHTjboG9xx1j8IWnbe7MdG7FlH0L1vHfCeqHT3EAR4sfmfJmqUPIKuSM1AO8EvCIvD9T8gCCI3Eo5wF66/K3zj45XtUoJfF2LXP8ixkUSvC4/TTXBz+ZNx0n+a8TGqZ6Suw+XZBN3lcmLSReqaoFtDE0Hf/8PAhjj7vZ2ho6i+RHAPZrwyfBd4X8y6GQTdRgeXnw3fpzXEjCAYry7Hw7k7ivq8gaAlZUt4HhWG66uBzQmOk+jcfTvBzdCDx95McBH8L4JuNsPmj/feZaLuCL4oDZbveWDFKOtuuPw/Bc6Pc/yE5zVBN85t4eNPotZHf+4/FJZjC3AfYCO9D+H2p0ndqJ6x59+zBF84O8PXdmW4fi7BwAnbCEZGHay3kzp/GP7auYP41+H7w+WB8O+nY8sSLl9K/Gtv3PypOpdHUacfDJf7CFpQHwzXNw4+j6rXeNeERPlvAL6VoGyJytJH0CvmpfBxd2xZCEaf+1b4/m4Evhxn/7NJ76ieydZtWl4P8A2CACM2XW14/FaCbmlNBIO1LANeBNYSfMm/OypP9HVpMcFIg2vC8l4xXJ2m8pFMnRIEXb8l+E61Hvg3wlE+GXoNKCW4PmwI6/Rj4foc4DVgUpzjJzqP7wz3s4bgmnxBVJ4nODaaYqL3Ou57EnN9SdWonsmel7+OqsN/5diIr9Hn5bsJBqR5KeqxIg2f+cGgZR3BrQ3Lk/2MEPT68HD9YBnfG3XM20ntqJ7J1m9aXhMJ/k8R/GDbEfNeTY1JM5uh15D3EfP9NVz/XVI0qmdaLhTj7UHQlXPYIe3TfPx/JRyqfIyPu4OxD/zSXtcE/zAfTeP+P834CfxSVp/A1cAHM/AaUnqRz0TdjXCc436IyeSD1AZ+E/LaOUx5TvpcHgd1+iVgWabrMqo8KbvejoO6/SlQMMbHHPLFMQ37H4v/6WcQJ7DO5COV35/GwXk53j7zKf1OMA7qN1Pf8TWdQyLu/iLwlIWTO2bg+O/2Y0OVp52FE5ASDEM7pl0bxqKu3b3V3W9Mx77N7EsEv6h1pGP/o5XK+nT3n7r711JQrKSZ2V8RdJkcdsjudBirz727X5nO/Y+GmT1F0PqWknu9Jtq1czipOpfHQZ1+zINpRjIu1dfbcVC3V3sw1PuYMLOLCO6NPe6+tlQZo//p6939I+na/2ik4/vTODgvx9NnPuXfCcZB/Y71d/x54Tm6/4Tyh1GjiIiIiIiIZKkJ0eInIiIiIiIykSnwExERERERyXIK/EREJKuYWXsSaT5sZsVpLscKM3trgm2XmlmLmb1oZi+b2d+dzP5ERERGosBPREQmog8Dowr8TmDwgBXAcIHas+5+JsGodFeb2YUnuT8REZGEFPiJiEhWClvVnjazH4Wtav8WTh79QYK5PZ8KR0LFzK4ws+fM7H/N7FEzKw3X7zCzu83sv4EbwxHVfm5mq83sWTNbGKa70czWm9kaM/tNONHyPcBNZvaSmd2UqJzu3kkwx9PMcF/nmNn/hK2B/2NmC+Ltz8xKzOwhM3shTHttGqtTREROcXmZLoCIiEganQksIZjQ+LfAhe7+NTP7CPBGdz9kZtUEk+2+2d07zOyvgY8QBFoAXe7+BwBm9iuCCXa3mtm5wD8ClwF3E0wUvNvMKt29x8zuJphT8c7hCmhmk4H5wG/CVS8DF7t7n5m9GbjX3a+P3Z+Z3Qv82t3/1Mwqgd+b2X+5+7iYjkZERMYXBX4iIpLNfu/uTQDh3Eezgf+OSXMesBj4rZkBFADPRW3/YZi/FLgAeDRMB1AY/v0t8F0z+w/g/0+ybBeZ2VpgAXCfu+8L11cA3zOz+YATzCkWzxXA283srnC5CGgANiV5fBERmUAU+ImISDbrjnreT/z/ewb80t3fmWAfgy1oOcARd18Rm8Dd3xe2AL4NeMnMjksTx7PufrWZnQ78t5k95u4vAZ8FnnL368xsNvB0gvwGXO/um5M4loiITHC6x09ERCaiNqAsfP48cKGZnQZgZsVhMDaEu7cCr5rZjWE6M7Pl4fN57v47d78bOATUxxwjIXffAnwB+OtwVQWwO3x+e4IyAzwJ/KWFzY9mduZIxxIRkYlLgZ+IiExEDwA/M7On3P0gQYD1g7Dr5fPAwgT53gW8x8zWABuAwQFVvmRm68xsPcG9emuAp4DFIw3uEvpn4GIzmwPcD3zBzH4LRI8kGru/zxJ0A10bHvezo6kAERGZWMzdM10GERERERERSSO1+ImIiIiIiGQ5BX4iIiIiIiJZToGfiIiIiIhIllPgJyIiIiIikuUU+ImIiIiIiGQ5BX4iIiIiIiJZToGfiIiIiIhIllPgJyIiIiIikuX+H+zjL0mtJxO5AAAAAElFTkSuQmCC"/>
          <p:cNvSpPr>
            <a:spLocks noChangeAspect="1" noChangeArrowheads="1"/>
          </p:cNvSpPr>
          <p:nvPr/>
        </p:nvSpPr>
        <p:spPr bwMode="auto">
          <a:xfrm>
            <a:off x="155574" y="-144463"/>
            <a:ext cx="9856644" cy="63930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Rectangle 5"/>
          <p:cNvSpPr/>
          <p:nvPr/>
        </p:nvSpPr>
        <p:spPr>
          <a:xfrm>
            <a:off x="155574" y="214807"/>
            <a:ext cx="11749810" cy="523220"/>
          </a:xfrm>
          <a:prstGeom prst="rect">
            <a:avLst/>
          </a:prstGeom>
        </p:spPr>
        <p:txBody>
          <a:bodyPr wrap="square">
            <a:spAutoFit/>
          </a:bodyPr>
          <a:lstStyle/>
          <a:p>
            <a:pPr algn="ctr"/>
            <a:r>
              <a:rPr lang="en-US" sz="2800" b="1" i="1" dirty="0" smtClean="0"/>
              <a:t>Zip code</a:t>
            </a:r>
            <a:endParaRPr lang="en-US" sz="2800" b="1" i="1" dirty="0" smtClean="0"/>
          </a:p>
        </p:txBody>
      </p:sp>
      <p:sp>
        <p:nvSpPr>
          <p:cNvPr id="8" name="Rectangle 7"/>
          <p:cNvSpPr/>
          <p:nvPr/>
        </p:nvSpPr>
        <p:spPr>
          <a:xfrm>
            <a:off x="8746837" y="2281115"/>
            <a:ext cx="3445163" cy="1815882"/>
          </a:xfrm>
          <a:prstGeom prst="rect">
            <a:avLst/>
          </a:prstGeom>
        </p:spPr>
        <p:txBody>
          <a:bodyPr wrap="square">
            <a:spAutoFit/>
          </a:bodyPr>
          <a:lstStyle/>
          <a:p>
            <a:r>
              <a:rPr lang="en-US" sz="1400" dirty="0" smtClean="0"/>
              <a:t># Forth Most important variable is coming as Zip-Code.</a:t>
            </a:r>
          </a:p>
          <a:p>
            <a:r>
              <a:rPr lang="en-US" sz="1400" dirty="0" smtClean="0"/>
              <a:t># We can not take any call on zip code specifically as its just a zip code. We can't say if you are coming from this zip code we will no give loan to you.</a:t>
            </a:r>
          </a:p>
          <a:p>
            <a:r>
              <a:rPr lang="en-US" sz="1400" dirty="0" smtClean="0"/>
              <a:t># But at the time of collection we need to put more effort based on zip code.</a:t>
            </a:r>
          </a:p>
        </p:txBody>
      </p:sp>
      <p:pic>
        <p:nvPicPr>
          <p:cNvPr id="5" name="Picture 4"/>
          <p:cNvPicPr>
            <a:picLocks noChangeAspect="1"/>
          </p:cNvPicPr>
          <p:nvPr/>
        </p:nvPicPr>
        <p:blipFill>
          <a:blip r:embed="rId2"/>
          <a:stretch>
            <a:fillRect/>
          </a:stretch>
        </p:blipFill>
        <p:spPr>
          <a:xfrm>
            <a:off x="0" y="2933120"/>
            <a:ext cx="8746837" cy="2040278"/>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3772044021"/>
              </p:ext>
            </p:extLst>
          </p:nvPr>
        </p:nvGraphicFramePr>
        <p:xfrm>
          <a:off x="434108" y="922188"/>
          <a:ext cx="8267629" cy="1922706"/>
        </p:xfrm>
        <a:graphic>
          <a:graphicData uri="http://schemas.openxmlformats.org/drawingml/2006/table">
            <a:tbl>
              <a:tblPr/>
              <a:tblGrid>
                <a:gridCol w="636587"/>
                <a:gridCol w="478812"/>
                <a:gridCol w="523699"/>
                <a:gridCol w="867843"/>
                <a:gridCol w="867843"/>
                <a:gridCol w="1211990"/>
                <a:gridCol w="778067"/>
                <a:gridCol w="733178"/>
                <a:gridCol w="1316729"/>
                <a:gridCol w="852881"/>
              </a:tblGrid>
              <a:tr h="320451">
                <a:tc>
                  <a:txBody>
                    <a:bodyPr/>
                    <a:lstStyle/>
                    <a:p>
                      <a:pPr algn="ctr" fontAlgn="ctr"/>
                      <a:r>
                        <a:rPr lang="en-IN" sz="1100" b="1" i="0" u="none" strike="noStrike">
                          <a:solidFill>
                            <a:srgbClr val="000000"/>
                          </a:solidFill>
                          <a:effectLst/>
                          <a:latin typeface="Calibri" panose="020F0502020204030204" pitchFamily="34" charset="0"/>
                        </a:rPr>
                        <a:t>Cutoff</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 of 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Non-Events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 of Non-Events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WoE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IV</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Event_Percentage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Cutoff_Min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0451">
                <a:tc>
                  <a:txBody>
                    <a:bodyPr/>
                    <a:lstStyle/>
                    <a:p>
                      <a:pPr algn="ctr" fontAlgn="ctr"/>
                      <a:r>
                        <a:rPr lang="en-IN" sz="1100" b="0" i="0" u="none" strike="noStrike">
                          <a:solidFill>
                            <a:srgbClr val="000000"/>
                          </a:solidFill>
                          <a:effectLst/>
                          <a:latin typeface="Calibri" panose="020F0502020204030204" pitchFamily="34" charset="0"/>
                        </a:rPr>
                        <a:t>(-inf, 0.05]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1314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0.004621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1288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0.039131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2.136397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0.073728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0.019787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0451">
                <a:tc>
                  <a:txBody>
                    <a:bodyPr/>
                    <a:lstStyle/>
                    <a:p>
                      <a:pPr algn="ctr" fontAlgn="ctr"/>
                      <a:r>
                        <a:rPr lang="en-IN" sz="1100" b="0" i="0" u="none" strike="noStrike">
                          <a:solidFill>
                            <a:srgbClr val="000000"/>
                          </a:solidFill>
                          <a:effectLst/>
                          <a:latin typeface="Calibri" panose="020F0502020204030204" pitchFamily="34" charset="0"/>
                        </a:rPr>
                        <a:t>(0.05, 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6545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556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0.098809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5989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0.181954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0.610559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0.050764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0.08495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0451">
                <a:tc>
                  <a:txBody>
                    <a:bodyPr/>
                    <a:lstStyle/>
                    <a:p>
                      <a:pPr algn="ctr" fontAlgn="ctr"/>
                      <a:r>
                        <a:rPr lang="en-IN" sz="1100" b="0" i="0" u="none" strike="noStrike">
                          <a:solidFill>
                            <a:srgbClr val="000000"/>
                          </a:solidFill>
                          <a:effectLst/>
                          <a:latin typeface="Calibri" panose="020F0502020204030204" pitchFamily="34" charset="0"/>
                        </a:rPr>
                        <a:t>(0.1, 0.15]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15578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2037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0.362005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13541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0.411393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0.127892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0.006316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0.130761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0451">
                <a:tc>
                  <a:txBody>
                    <a:bodyPr/>
                    <a:lstStyle/>
                    <a:p>
                      <a:pPr algn="ctr" fontAlgn="ctr"/>
                      <a:r>
                        <a:rPr lang="en-IN" sz="1100" b="0" i="0" u="none" strike="noStrike">
                          <a:solidFill>
                            <a:srgbClr val="000000"/>
                          </a:solidFill>
                          <a:effectLst/>
                          <a:latin typeface="Calibri" panose="020F0502020204030204" pitchFamily="34" charset="0"/>
                        </a:rPr>
                        <a:t>(0.15, 0.2]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9135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1573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0.279545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7562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0.229743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-0.196201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0.009771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0.172195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0451">
                <a:tc>
                  <a:txBody>
                    <a:bodyPr/>
                    <a:lstStyle/>
                    <a:p>
                      <a:pPr algn="ctr" fontAlgn="ctr"/>
                      <a:r>
                        <a:rPr lang="en-IN" sz="1100" b="0" i="0" u="none" strike="noStrike">
                          <a:solidFill>
                            <a:srgbClr val="000000"/>
                          </a:solidFill>
                          <a:effectLst/>
                          <a:latin typeface="Calibri" panose="020F0502020204030204" pitchFamily="34" charset="0"/>
                        </a:rPr>
                        <a:t>(0.2, inf]</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5970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1435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0.25502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4535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0.137779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-0.615692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0.072185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0.240369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err="1">
                          <a:solidFill>
                            <a:srgbClr val="000000"/>
                          </a:solidFill>
                          <a:effectLst/>
                          <a:latin typeface="Calibri" panose="020F0502020204030204" pitchFamily="34" charset="0"/>
                        </a:rPr>
                        <a:t>inf</a:t>
                      </a:r>
                      <a:endParaRPr lang="en-IN" sz="1100" b="0" i="0" u="none" strike="noStrike" dirty="0">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9" name="Rectangle 1"/>
          <p:cNvSpPr>
            <a:spLocks noChangeArrowheads="1"/>
          </p:cNvSpPr>
          <p:nvPr/>
        </p:nvSpPr>
        <p:spPr bwMode="auto">
          <a:xfrm>
            <a:off x="0" y="4795933"/>
            <a:ext cx="12192000" cy="21671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Helvetica Neue"/>
              </a:rPr>
              <a:t>Zip code :- Need to focus on below list of zip code as they have high chance of default.</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'871xx', '346xx', '925xx', '751xx', '630xx', '339xx', '488xx','330xx', '245xx', '207xx', '905xx', '914xx', '333xx', '331xx','234xx', '917xx', '305xx', '571xx', '628xx', '171xx', '128xx','657xx', '341xx', '148xx', '960xx', '347xx', '065xx', '446xx','633xx', '360xx', '400xx', '754xx', '816xx', '119xx', '014xx','434xx', '344xx', '279xx', '285xx', '983xx', '547xx', '616xx','172xx', '161xx', '037xx', '974xx', '984xx', '907xx', '363xx','081xx', '971xx', '856xx', '844xx', '489xx', '013xx', '312xx','271xx', '302xx', '927xx', '444xx', '265xx', '238xx', '108xx','361xx', '321xx', '349xx', '641xx', '906xx', '890xx', '623xx','259xx', '779xx', '106xx', '675xx', '325xx', '497xx', '795xx','725xx', '154xx', '135xx', '593xx', '671xx', '487xx', '635xx','484xx', '546xx', '745xx', '449xx', '392xx', '056xx', '407xx', '367xx', '976xx', '937xx', '278xx', '354xx', '445xx', '439xx','072xx', '559xx', '283xx', '308xx', '153xx', '891xx', '082xx','147xx', '206xx', '224xx', '986xx', '614xx', '711xx', '626xx','447xx', '863xx', '826xx', '158xx', '615xx', '422xx', '244xx','619xx', '997xx', '026xx', '187xx', '177xx', '570xx', '534xx','075xx', '935xx', '766xx', '807xx', '758xx', '883xx', '035xx','859xx', '638xx', '425xx', '724xx', '264xx', '713xx', '316xx','376xx', '599xx', '668xx', '406xx', '409xx', '639xx', '912xx','924xx', '253xx', '611xx', '499xx', '573xx', '755xx', '438xx','215xx', '808xx', '744xx', '719xx', '203xx', '608xx', '607xx','897xx', '413xx', '798xx', '673xx', '496xx', '416xx','685xx','746xx', '561xx', '833xx', '663xx', '385xx', '669xx', '373xx','689xx', '094xx', '999xx'</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15874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png;base64,iVBORw0KGgoAAAANSUhEUgAAA34AAADQCAYAAABY17MXAAAABHNCSVQICAgIfAhkiAAAAAlwSFlzAAALEgAACxIB0t1+/AAAADh0RVh0U29mdHdhcmUAbWF0cGxvdGxpYiB2ZXJzaW9uMy4xLjEsIGh0dHA6Ly9tYXRwbG90bGliLm9yZy8QZhcZAAAgAElEQVR4nO3de5ycZX3//9dnz9lzsrvJJtndnAg5kQOynMtBlIMKIgUKogVaLVVL1Sp+W6tfVFREbK3HtiJFxbZi8fdDg0XRKiC1oCSFnMmBEJLNOVmyp+x5P98/7nsns5OZ3dlkZmcz+34+HvPYue/7uu77mmvuuXc+c133dZm7IyIiIiIiItkrJ9MFEBERERERkfRS4CciIiIiIpLlFPiJiIiIiIhkOQV+IiIiIiIiWU6Bn4iIiIiISJZT4CciIiIiIpLl8jJdgFSprq722bNnZ7oYIiIiIiIiGbF69epD7l4Tb1vWBH6zZ89m1apVmS6GiIiIiIhIRpjZa4m2qauniIiIiIhIllPgJyIiIiIikuUU+ImIiIiIiGQ5BX4iIiIiIiJZToGfiIiIiIhIktY2HeH9/7qart7+TBdlVLJmVE8REREREZF0ae3q5e+f3MzDz79GTWkhrx7qYNH08kwXK2kK/ERERERERBJwd/5z3V7ueXwjB9u7ufW8WXz0ygWUF+VnumijktaunmZ2lZltNrNtZvY3cba/z8zWmdlLZvbfZrY4atvHw3ybzezKdJZTREREREQk1s7DR7n9Oy9w57+/yNTyQn7yFxfymWvPOOWCPkhji5+Z5QLfBC4HmoAXzGylu2+MSvbv7v7PYfq3A18GrgoDwJuBJcAM4L/M7HR3P7U60oqIiIiIyCmnp2+Abz+7na/9aiv5uTl86prF3Hr+bHJzLNNFO2Hp7Op5DrDN3bcDmNkjwLVAJPBz99ao9CWAh8+vBR5x927gVTPbFu7vuTSWV0REREREJrjfbT/MJ368nm0H2nnr0lruvnoJtRVFmS7WSUtn4DcT2BW13AScG5vIzP4C+AhQAFwWlff5mLwz01NMERERERGZ6Jo7erj3iU38aHUTdZMn8Z3bz+aNC6dmulgpk87AL147qB+3wv2bwDfN7Bbgk8BtyeY1szuAOwAaGhpOqrAiIiIiIjLxDAw4P1rdxL0/20R7Vx8fuHQef3nZfCYV5Ga6aCmVzsCvCaiPWq4D9gyT/hHgn0aT190fAB4AaGxsPC4wFBERERERSWTL/jY++dh6fr+jmbNnT+bz1y3l9GllmS5WWqQz8HsBmG9mc4DdBIO13BKdwMzmu/vWcPFtwODzlcC/m9mXCQZ3mQ/8Po1lFRERERGRCaKzp5+v/3orD/xmO6VFedx//TJuOKuOnFN48JaRpC3wc/c+M7sTeBLIBR5y9w1mdg+wyt1XAnea2ZuBXuB1gm6ehOn+g2AgmD7gLzSip4iIiIiInKynNh/g7p+sZ1dzJzecVcffvnURU0oKMl2stDP37Ogh2djY6KtWrcp0MUREREREZBza19LFPT/dwBPr9nHa1FI+944zOG9uVaaLlVJmttrdG+NtS2dXTxERERERkYzqH3Aefm4Hf/+LLfT2D3DXFadzx8XzKMjLyXTRxpQCPxERERERyUprm47wicfWs253CxefXsNnr13CrKqSTBcrIxT4iYiIiIhIVmnt6uXvn9zMw8+/RnVpId+45UzetnQ6Ztk7eMtIFPiJiIiIiEhWcHeeWLePzzy+gYPt3dx63iw+euUCyovyM120jFPgJyIiIiIip7ydh4/yf3+ynme2HOSMmeU8eFsjy+oqM12scUOBn4iIiIiInLJ6+gb49rPb+dqvtpKfm8OnrlnMH583i7zciTV4y0gU+ImIiIiIyCnpd9sP84kfr2fbgXbeckYtn7pmCbUVRZku1rikwE9ERERERE4pzR09fOGJTTy6uom6yZN46PZGLls4LdPFGtcU+ImIiIiIyCnB3Xl0VRP3/mwT7V19vP/SeXzwsvlMKsjNdNHGPQV+IiIiIiIy7m3Z38YnH1vP73c0c/bsyXz+uqWcPq0s08U6ZSjwExERERGRcauzp5+v/3orD/xmO6VFedx//TJuOKuOnJyJOyffiVDgJyIiIiIi49JTmw9w90/Ws6u5kxvOquPjb1lIVWlhpot1SlLgJyIiIiIi48r+1i4+8/gGnli3j3k1JTxyx3mcN7cq08U6pSnwExERERGRcaF/wPn+czv4u19sobd/gLuuOJ07Lp5HQZ7m5DtZCvxERERERCTj1jYd4ROPrWfd7hYuPr2Gz167hFlVJZkuVtZQ4CciIiIiIhnT2tXLl3+xhYef20FVaSHfuOVM3rZ0OmYavCWVFPiJiIiIiMiYc3eeWLePzzy+gYPt3dx63iw+euUCyovyM120rKTAT0RERERExtTOw0e5e+V6nt58kCUzyvn2rY0sr6/MdLGymgI/EREREREZEz19A3z72e187Vdbycsx7r56MbeeP4u8XA3ekm5pDfzM7Crgq0Au8KC73xez/SPAe4E+4CDwp+7+WritH1gXJt3p7m9PZ1lFRERERCR9frf9MJ/48Xq2HWjnLWfU8qlrllBbUZTpYk0YaQv8zCwX+CZwOdAEvGBmK919Y1SyF4FGdz9qZu8H7gduCrd1uvuKdJVPRERERETSr7mjhy88sYlHVzdRN3kSD93eyGULp2W6WBNOOlv8zgG2uft2ADN7BLgWiAR+7v5UVPrngXensTwiIiIiIjJG3J1HVzVx78820d7Vx/svnccHL5vPpILcTBdtQkpn4DcT2BW13AScO0z69wA/i1ouMrNVBN1A73P3H6e+iCIiIiIikmpb9rfxycfW8/sdzTTOmsznr1vKgtqyTBdrQktn4Bdv4g2Pm9Ds3UAjcEnU6gZ332Nmc4Ffm9k6d38lJt8dwB0ADQ0NqSm1iIiIiIickM6efr7+66088JvtlBbl8cXrl3LjWfXk5GhOvkxLZ+DXBNRHLdcBe2ITmdmbgU8Al7h79+B6d98T/t1uZk8DZwJDAj93fwB4AKCxsTFuUCkiIiIiIun31OYD3P2T9exq7uT6N9Txt29dSFVpYaaLJaF0Bn4vAPPNbA6wG7gZuCU6gZmdCXwLuMrdD0StnwwcdfduM6sGLiQY+EVERERERMaR/a1dfObxDTyxbh/zakr4wZ+dx/nzqjJdLImRtsDP3fvM7E7gSYLpHB5y9w1mdg+wyt1XAl8CSoFHzQyOTduwCPiWmQ0AOQT3+G2MeyARERERERlz/QPO95/bwd/9Ygu9/QPcdcXp/NnFcynM0+At45G5Z0cPycbGRl+1alWmiyEiIiIikvXWNh3hE4+tZ93uFi6aX83n3nEGs6pKMl2sCc/MVrt7Y7xtaZ3AXUREREREskdrVy9f/sUWHn5uB1WlhXz9nWdy9bLphL33ZBxT4CciIiIiIsNyd55Yt4/PPL6Bg+3d3HreLD565QLKi/IzXTRJkgI/ERERERFJaOfho9y9cj1Pbz7IkhnlfPvWRpbXV2a6WDJKCvxEREREROQ4PX0DfPvZ7XztV1vJyzHuvnoxt54/i7zcnEwXTU6AAj8RERERERnid9sP84kfr2fbgXbeckYtn7pmCbUVRZkulpwEBX4iIiIiIgJAc0cPX3hiE4+ubqJu8iQeur2RyxZOy3SxJAUU+ImIiIiITHDuzqOrm/jCE5to6+rjfZfM40Nvms+kAs3Jly0U+ImIiIiITGBb97fxicfW8/sdzTTOmsznr1vKgtqyTBdLUkyBn4iIiIjIBNTZ08/Xf72VB36zndKiPL54/VJuPKuenBzNyZeNkg78zKzE3TvSWRgREREREUm/pzYf4O6frGdXcyfXv6GOv33rQqpKCzNdLEmjEQM/M7sAeBAoBRrMbDnw5+7+gXQXTkREREREUmd/axf3PL6R/1y3l3k1Jfzgz87j/HlVmS6WjIFkWvz+AbgSWAng7mvM7OK0lkpERERERFKmf8D5/nM7+LtfbKG3f4C7rjidP7t4LoV5Grxlokiqq6e77zIb0te3Pz3FERERERGRVOnq7ed/d77OF554mXW7W7hofjWfe8cZzKoqyXTRZIwlE/jtCrt7upkVAB8ENqW3WCIiIiIiMhoDA872Qx28tOsIa3YdYU3TETbtbaW336kpK+Tr7zyTq5dNJ6ZBRyaIZAK/9wFfBWYCTcAvAN3fJyIiIiKSQQdau3hp15Eg0Gs6wtpdLbR19wFQWpjHsroK3nvRXJbXVXLhaVWUFeVnuMSSSckEfgvc/V3RK8zsQuC36SmSiIiIiIhEa+/uY11TC2uagta8l3YdYW9LFwB5Ocai6eVce+YMltdVsqK+knk1pZqWQYZIJvD7OvCGJNaJiIiIiMhJ6u0fYPO+tkiQt2ZXC1sOtOEebJ9VVczZs6ewor6S5fWVLJlRTlG+BmmR4SUM/MzsfOACoMbMPhK1qRzQmSUiIiIicpLcnabXO3lx8L68XUdYv6eFrt4BAKaUFLC8roK3LK0NAr26SiaXFGS41HIqGq7Fr4Bg7r48oCxqfStwQzoLJSIiIiKSjV7v6GFN05GoAVhaaO7oAaAwL4elMyt417mzWF5fyZn1ldRNnqTBWCQlEgZ+7v4M8IyZfdfdXzuRnZvZVQQDw+QCD7r7fTHbPwK8F+gDDgJ/OngsM7sN+GSY9HPu/r0TKYOIiIiISCZ09fazYU9rZITNl3Yd4bXDRwEwg/lTS3nzoqksD1vyFtSWkZ+bk+FSS7ZK5h6/o2b2JWAJUDS40t0vGy6TmeUC3wQuJxgN9AUzW+nuG6OSvQg0uvtRM3s/cD9wk5lNAT4FNAIOrA7zvj6K1yYiIiIiMiYGBpxXDrZHRthcs6uFTXtb6RsIbsybXlHE8rpK3nlOA8vrKllaV0FpYVJTaoukRDJn278BPwSuJpja4TaC1rmRnANsc/ftAGb2CHAtEAn83P2pqPTPA+8On18J/NLdm8O8vwSuAn6QxHFFRERERNJqf2sXL+48EhmAZW1TC+3hVAplhXksq6/gjovnRgZgmVZeNMIeRdIrmcCvyt3/xcw+FNX985kk8s0EdkUtNwHnDpP+PcDPhsk7M4ljioiIiIikVFtXL+t2txy7L29XC/tag6kU8nODqRSuO3Mmy+srWVFfwdxqTaUg408ygV9v+Hevmb0N2APUJZEv3tnucROavZugW+clo8lrZncAdwA0NDQkUSQRERERkcQGp1KITIy+6wjbDrZHplKYXVXMeXOnBPfl1VeyeLqmUpBTQzKB3+fMrAL4KMH8feXAXyWRrwmoj1quIwgahzCzNwOfAC5x9+6ovJfG5H06Nq+7PwA8ANDY2Bg3qBQRERERicfd2dl8NAzwgsnR1+9uobsvmEqhqqSA5fWVXL1sBisaKlk2s0JTKcgpa8TAz91/Gj5tAd4IYGYlSez7BWC+mc0BdgM3A7dEJzCzM4FvAVe5+4GoTU8C95rZ5HD5CuDjSRxTRERERCSu5o4e1gy25IX35r1+NOjcVpQfTKXwx+fNCrtsaioFyS7DBn5mNhOYDqx19x4zmwp8GLgdmDFcXnfvM7M7CYK4XOAhd99gZvcAq9x9JfAlgrkCHw0/VDvd/e3u3mxmnyUIHgHuGRzoRURERERkJMFUCi3hACwtrNl1hJ3NwVQKOQanTyvjisW1YZfNChZMKyNPUylIFjP3+D0kzezDBF0wtwGFBPPxfRl4GLjf3feOVSGT0djY6KtWrcp0MURERERkjPVHTaUweF/e5n1tkakUZlQUsaIhmCtveX0lZ8zUVAqSncxstbs3xts23Bl/B7AgbH1rIAgAL3b359NRSBERERGRZOxt6Qy7bAYteet2R02lUJTH8rpK/vySuayon8zyugqmaioFkWEDv67B7pXuvtPMtijoExEREZGx1NbVy9qmqKkUmo6wvzUYDzA/11g8vZw/fMNMltdVsqKhkjlVJZpKQSSO4QK/OjP7WtTy1Ohld/9g+oolIiIiIhNNe3cfm/e1sXFPS9Ca13SEV6KmUphbXcIF86pZXlcRTKUwo5zCPE2lIJKM4QK/j8Usr05nQURERERkYujrH2DH4Q5e3tfGy3vbgr/7Wml6vTOSpqqkgBX1lVy7fAbL6ytZVldBZbGmUhA5UQkDP3f/3lgWRERERESyi7tzsL2bzTEB3tYD7fSEc+Xl5hhzqktYUV/JzWfXs7C2nIXTy5hZqakURFJJwxmJiIiIyEnr7Olny/42Nu9rY9O+1iDY29dGc0dPJM3UskIW1JZx+wWzWTCtjIXTy5hXU0pRvrpriqSbAj8RERERSdrAgLOz+Sgv72uNdNXcvL+NHYc7IvfiTcrP5fTaMi5fNI2F08tYUFvGwtpyppSoq6ZIpowY+JnZhe7+25HWiYiIiEh2ae7o4eXB1ru9bby8v40t+9ro7O0HwAxmV5WwYFoZ166YwcIwwGuYUqyRNUXGmWRa/L4OvCGJdSIiIiJyCurq7WfbgXY27wta7zbtDYK9A23dkTRTSgpYWFvGzefUs6i2nAW1ZcyfVkpxgTqQiZwKEn5Szex84AKgxsw+ErWpHFBHbBEREZFTjLvT9HpneP9d2FVzXxuvHuqgfyDop1mQl8P8qaVcNL8maMELu2rWlBZqsBWRU9hwP9EUAKVhmrKo9a3ADekslIiIiIicnJbO3qAFLyrA27Kvjbbuvkia+imTWDCtnLecURveh1fG7KoS8nJzMlhyEUmH4aZzeAZ4xsy+6+6vjWGZRERERCRJvf0DbD/YEWnBC+7Ha2VPS1ckTXlRHgunl3PdG2ZGBlpZUFtGaaG6aYpMFMl82gvN7AFgdnR6d78sXYUSERERkaHcnf2t3cemStgbBHqvHGyntz/oppmXY5w2tZSz50wJ5sMLu2rWlhepm6bIBJdM4Pco8M/Ag0B/eosjIiIiIh3dfWzeH06VsK+VTWFLXktnbyTN9IoiFtaWcemCqSwK78ObW11KQZ66aYrI8ZIJ/Prc/Z/SXhIRERGRCaZ/wNlxuOO4AG9n89FImpKCXBbUlvG2ZdNZWFsWTHxeW05FcX4GSy4ip5pkAr/HzewDwGNAZExfd29OW6lEREREsszBtu6Y0TRb2bq/ne6+AQByDObWlLK0roIbz6pj4fSgq+bMykmaE09ETloygd9t4d+PRa1zYG7qiyMiIiJyauvs6WfrgWAUzZf3trF5fysv723jcEdPJE1NWSELa8u49fxZLAjvxTttailF+ZoxS0TSY8TAz93njEVBRERERMargQHnaG8/Hd19dHT3cbSnP/K3rbuPVw92RAK8HYc7CKfEoyg/hwXTynjToqmRwVYW1JZRVVqY2RckIhPOiIGfmRUDHwEa3P0OM5sPLHD3n6a9dCIiIiKj1D/gHO0ZGpy1d/dxtKePju7+IX/bY5Y7evo52t0Xpj+2rbN3+PHtzGDWlGIW1pZzzfIZ4Wia5TRMKSZX3TRFZBxIpqvnd4DVwAXhchPBSJ8K/EREROSkDAZpHd39dPT0cXTw7+C67mPBWEdUIBasHxrcBYFcH129A0kfvyA3h+LCXEoK8iguyKW4MI/SwlwmlxRTEi6XFORSUpgXpIlKW1KYF67PZebkSRQXaE48ERm/krlCzXP3m8zsnQDu3mlJTgRjZlcBXwVygQfd/b6Y7RcDXwGWATe7+4+itvUD68LFne7+9mSOKSIiIunR1z/A0d7+Y8FZd1RLWnRw1t1He3QQFwnmogK2cN2JBmklhbkUh3+nhEHaYCBWXJA7JEgbDM6KY/8W5GnqAxGZMJIJ/HrMbBLBgC6Y2TyiRvdMxMxygW8ClxO0Er5gZivdfWNUsp3A7cBdcXbR6e4rkiifiIiIJNDV209rZy+tXb20dPbR2tlLW3ifWuRetahALPb+tegAb3D0yWQU5OVEgqvoIK2qpPhYcBYVpAVBW5guquUtWM5jUkGugjQRkZOQTOD3aeDnQL2Z/RtwIUGwNpJzgG3uvh3AzB4BrgUigZ+77wi3Jf+fREREZALp7R+grSsI2FrCAK61sy8M5HqPC+qOrQ/S9CQRrMUGaYPdGqtLCyPBWWlh3nFBXCR99LKCNBGRcSmZUT1/YWargfMAAz7k7oeS2PdMYFfUchNw7ijKVmRmq4A+4D53/3FsAjO7A7gDoKGhYRS7FhERGRsDA057T1TgdlzQFgZsUUHdsQCvl46e4QcVyc0xKiblU16UR/mkfCom5TOjYhLlk/IoL8qnfFL4KMoL0k3Kp2zw3rQwqMvPVZAmIpLtkhnVcyXwA2Clu3eMYt/x7gP0UeRvcPc9ZjYX+LWZrXP3V4bszP0B4AGAxsbG0exbREQkKe5OV+/AkGBsSMtbzHLkeVcvLUeDbpU+wn+ossGgrCif8kl5zKoqjgRp5UX5VEzKizwfDO4GA7viglySvPVeREQmsGS6ev49cBNwn5n9Hvgh8FN37xohXxNQH7VcB+xJtmDuvif8u93MngbOBF4ZNpOIiEgcPX0DMUFb/G6R0a1wbVEBXW//8JFbcUFuJGirmJRPbXkRp08rG9LKdqz1LS8M5oLl0sI8DfcvIiJpl0xXz2eAZ8LBWi4D/gx4CCgfIesLwHwzmwPsBm4GbkmmUGY2GTjq7t1mVk1wX+H9yeQVEZHs0z/gtHfFu68tcdfJ6Fa4keZgy8+1mBa2fBqmFEe6Tx4L1IYGbeVFeZQV5et+NhERGfeSmnAmHNXzGoKWvzcA3xspj7v3mdmdwJME0zk85O4bzOweYJW7rzSzs4HHgMnANWb2GXdfAiwCvhUO+pJDcI/fxgSHEhGRLNHTN8DWA21s2tvGxj2tbNrbyub9bTR39AybL8eIalULWtlOKysNgrTi/BEDuMK8HHWXFBGRrGY+wo0HZvZDgkFZfg78B/C0u4+7UTgbGxt91apVmS6GiIgk6fWOHjbtbWXj4GNPK68cbI90qyzKz2FhbTmLppcxtaxoSCvbsfvcguXSwjwFbiIiMuGZ2Wp3b4y3LZkWv+8At7j78P1kRERE4hgYcHY2H40Ed4PB3t6WY7eKTysvZNH0ci5bOJVF08tZPKOc2VUluvdNREQkRRIGfmb2f9z9fnf/uZndCDwate1ed//bMSmhiIicMjp7+nl5X2vQVXNvC5v2tvHy3tbIlAS5OcZpNaWcO2cKi2eUs2h68KguLcxwyUVERLLbcC1+N3NsQJWPExX4AVcBCvxERCYod+dgWzcb9oYteGFL3quHOhgI7yAoK8xj0YxybmysZ3HYinfa1FKK8nMzW3gREZEJaLjAzxI8j7csIiJZqq9/gO2HOoZ009y4p5XDUQOu1E2exOLp5Vy9bAaLZ5SzeHo5dZMn6b47ERGRcWK4wM8TPI+3LCIiWaC1q5eX97axcU8LG/cGXTY372+jpy8Y06sgL4fTp5XypkVTWRx201w4vZyKSfkZLrmIiIgMZ7jAb7mZtRK07k0KnxMuF6W9ZCIikjbuTtPrnWFwF3bV3NfKrubOSJqqkgIWzyjn9gtmR4K8uTUl5OdqzjoREZFTTcLAz911E4aISBbo6u1n24F2Nu45NnXCpr2ttHX1AWAGc6pLWF5Xyc1nN0S6ak4tK1RXTRERkSyR1ATuIiJyajjc3h0ZUTO4J6+NbQfb6Q9HXCkuyGVhbRnXrpgRTJswvZwFtWUUF+jfgYiISDbTf3oRkVNQ/4Cz4/DQAVc27W1lf2t3JM30iiIWTS/n8sXTInPjzZpSTI7mxhMREZlwFPiJiIxzHd19vLyvbcj9eJv3tdHZG8yNl5djnDa1lAvnVUe6aS6aXs7kkoIMl1xERETGCwV+IiLjhLuzr7Ural68INjbcbgDD8dSLi/KY/GMcm4+Z+jceIV5ui1bREREElPgJyKSAb39A2w70B4J8gZb814/2htJ0zClmMXTy7nuzJmRrpozKoo04IqIiIiMmgI/EZE0aznaO2Q0zY17Wtl2oJ2e/mBuvMK8HBbWlnHlkloWzwjnxqsto6xIc+OJiIhIaijwExFJkZ6+AXa9fpSt+9vCVrw2Nu1tZfeRY3PjVZcWsnhGORedXh101ZxezpzqEvI0N56IiIikkQI/EZFRcHf2t3az/VA72w928Oqh4LH9YDu7Xu+MTJuQYzC3ppSzZk3m3efNClvyyphaVpThVyAiIiITkQI/EZE4Wrt6efVgB9sPtYd/O9h+sIMdhzs42tMfSVeUn8Oc6lKWzKjg6mUzmFNdwmlTS1lQW0ZRvgZcERERkfFBgZ+ITFjdff3saj7KK4Mtd4OB3qEODrX3RNLlGNRPKWZOdQnnzp3C3OoS5taUMqe6hNryIs2LJyIiIuOeAj8RyWoDA8EUCUG3zHa2R7pmdtD0+lHCnplAcP/d3OoS3rRwGnNrSphTXcLcmhLqpxRrugQRERE5pSnwE5Gs0HK0l1fCbpmD9929crCdHYc76OodiKQrLshlTnUJy+oqeMeKGZGWu9nVJVRM0iiaIiIikp3SGviZ2VXAV4Fc4EF3vy9m+8XAV4BlwM3u/qOobbcBnwwXP+fu30tnWUVk/Ovq7Wdn81G2Hwxb7sJ771491EFzx7Gumbk5RkPYNfPC06qPtd5VlzKtvFDz4ImIiMiEk7bAz8xygW8ClwNNwAtmttLdN0Yl2wncDtwVk3cK8CmgEXBgdZj39XSVV0TGh4EBZ09L55ARM185GNx3t/tIJx7VNXNqWSFzqku4csk05lYHLXdzakpomFJMvqZHEBEREYlIZ4vfOcA2d98OYGaPANcCkcDP3XeE2wZi8l4J/NLdm8PtvwSuAn6QxvKKyBh6vaMnzpQIwaiZ3X3HLgmlhXnMqS7hDQ2TueGsukjL3ezqYk1wLiIiIpKkdAZ+M4FdUctNwLknkXdmbCIzuwO4A6ChoeHESikiadPV28+Owx2R4G571KiZR472RtLl5RgNVcXMrS7hkgU1QctdOLBKTam6ZoqIiIicrHQGfvG+qXmcdSec190fAB4AaGxsTHbfIpJC/QPOniOdke6YgwHeYNfMaLXlRcypLuFtS6dHArs51aXUT55EnrpmioiIiKRNOgO/JqA+arkO2DOKvJfG5H06JaUSkagiEn0AABx+SURBVFFzd5o7eoYMqLI9DPReO3yUnv5jXTPLCvOYW1PCOXOmRFruBh8lhRpIWERERCQT0vkt7AVgvpnNAXYDNwO3JJn3SeBeM5scLl8BfDz1RRSRaEd7+iKtdoPTIrxyqINXD7bT2tUXSZefa8yqKmFudQmXLZrK3Oqg5W5uTQlVJQXqmikiIiIyzqQt8HP3PjO7kyCIywUecvcNZnYPsMrdV5rZ2cBjwGTgGjP7jLsvcfdmM/ssQfAIcM/gQC8icvL6+gfYsr+ddbuPsH53a6Sb5t6WriHpZlQUMbemlGtXzIyMmDmvupQZlUXqmikiIiJyCjH37Lg1rrGx0VetWpXpYoiMO/0DzvaD7axtamHd7hbWNh1hw57WyMiZZYV5zJsatNZFt9zNriphUkFuhksvIiIiIskys9Xu3hhvm264EckiAwPOa81HWdt0JAj0mlpYv6eFoz39ABQX5HLGzAr++LxZLK2rYFldJbOmFJOTo66ZIiIiItlMgZ/IKcrdaXq9k7VNLazdfYR1YYteW3gvXmFeDktmlPNHjfUsnVnB8voK5lSXkqsgT0RERGTCUeAncgpwd/a1dkVa8dbubmFd0xFeD+fCK8jNYdH0Mq5dMYNlMytZWlfB/Kmlug9PRERERAAFfiLj0oG2riDAi9yX18Kh9m4AcnOMBdPKuHJJbdBdc2Ylp9eWUpin+/FEREREJD4FfiIZ1tzRw7qwBW8w0BscXTPH4LSppVxyeg3L6ipYVlfBounlFOUryBMRERGR5CnwExlDLZ29bNgddNUcHICl6fXOyPa5NSWcO2cKS+sqWVZXweLp5Zr0XEREREROmr5RiqRJe3cfG3Yf66q5bncLrx7qiGxvmFLM8vrKyAibZ8ysoLwoP4MlFhEREZFspcBPJAU6e/rZuLc16K4ZBnqvHGxncJrMGRVFLKur5Iaz6lhWV8HSmRVUFhdkttAiIiIiMmEo8BMZpe6+fl7e2xYZWXNtUwtbD7TTPxBEeTVlhSyvq+CaZTNYFrbk1ZQVZrjUIiIiIjKRKfATGUZv/wBb9rdFTaHQwsv7WuntD4K8KSUFLJ1ZweWLp4Vz5VUyrbwow6UWERERERlKgZ9IqH/AeeVgezhX3hHWNLWwcW8rPX0DAJQX5bGsrpL3XjSXZTMrWFpXwczKSZhpQnQRERERGd8U+MmENDDgvHq4I2quvCOs391KZ28/ACUFuZwxs4Lbzp8VjLA5s4JZVcUK8kRERETklKTAT7Keu7OruZO1u49EAr31u1to6+4DoCg/hyUzKrjp7HqW11ewdGYlc6tLyMlRkCciIiIi2UGBn2QVd2dvS1dkjrzBqRRaOnsBKMjNYdGMct5x5kyWhhOin1ZTSl5uToZLLiIiIiKSPgr85JR2oLWLtZGBV46wbncLh9p7AMjLMRbUlvHWpbUsnRlMiH76tDIK8hTkiYiIiMjEosBPxr2jPX0caO3mYHs3B9u6eeVAezhX3hH2t3YDkGMwf2oZb1wwNZgnr66ShbVlFOXnZrj0IiIiIiKZp8BPMqKvf4Dmjh4OtIUBXVRgd7CtmwNtXZHnHT39Q/KawdzqEi6YV83SmUF3zcUzyiku0OksIiIiIhKPvilLyrg77d19YeB2LIg72N49pMXuYFs3zR3dhPOdD1FWlMfUskJqygpZWldJTWkhU8sLqSkN1tWUFVI3eRJlRflj/wJFRERERE5RCvxkRL39Axxu7xnSCndcYBdu6+odOC5/fq5FAreZlUWsqK+MBHGxgZ26ZoqIiIiIpF5aAz8zuwr4KpALPOju98VsLwQeBs4CDgM3ufsOM5sNbAI2h0mfd/f3pbOsE42709rZx8H2rqFBXJxWuuaOnrj7qCzOjwRuZzVMjgRzU8uKhgR2lcX5mv9ORERERCSD0hb4mVku8E3gcqAJeMHMVrr7xqhk7wFed/fTzOxm4IvATeG2V9x9RbrKl626+/o51N4TtMq1dsXcNzc0sOvpO751riAvJxLMzaoqpnH25KGBXFkhU8sKqSotoDBPrXMiIiIiIqeCdLb4nQNsc/ftAGb2CHAtEB34XQt8Onz+I+Abpqah47g7R472RrXCdYWBXeyAKN2R+epiVZUURAK3udUl1MTcNzcY3JUX5al1TkREREQky6Qz8JsJ7IpabgLOTZTG3fvMrAWoCrfNMbMXgVbgk+7+bBrLmhFdvf1DW+LauzkYp5XuUHs3vf3Hj4RSlJ8TCdhOm1rK+fOqIsFccN9csK2qtIB8TVAuIiIiIjJhpTPwi9dsFBu9JEqzF2hw98NmdhbwYzNb4u6tQzKb3QHcAdDQ0JCCIqfWgdYufrP1UMx9c8cCu7auvuPymEFVSWFkZMv508oi3SsH75kLArsiSgpy1TonIiIiIiIjSmfg1wTURy3XAXsSpGkyszygAmh2dwe6Adx9tZm9ApwOrIrO7O4PAA8ANDY2xpkcILNeOdjBXY+uAaCkIJep5UXUlBayqLaci+cXDrlvbvC+uinFBeSpdU5ERERERFIonYHfC8B8M5sD7AZuBm6JSbMSuA14DrgB+LW7u5nVEASA/WY2F5gPbE9jWdNiRX0lz3zsUqpLCykp1MwZIiIiIiKSGWmLRsJ79u4EniSYzuEhd99gZvcAq9x9JfAvwPfNbBvQTBAcAlwM3GNmfUA/8D53b05XWdNlUkEus6pKMl0MERERERGZ4CzoVXnqa2xs9FWrVo2cUEREREREJAuZ2Wp3b4y3TTeTiYiIiIiIZDkFfiIiIiIiIllOgZ+IiIiIiEiWU+AnIiIiIiKS5bJmcBczOwi8lulyxFENHMp0IbKM6jT1VKeppfpMPdVpaqk+U091mlqqz9RTnabWeK3PWe5eE29D1gR+45WZrUo0so6cGNVp6qlOU0v1mXqq09RSfaae6jS1VJ+ppzpNrVOxPtXVU0REREREJMsp8BMREREREclyCvzS74FMFyALqU5TT3WaWqrP1FOdppbqM/VUp6ml+kw91WlqnXL1qXv8REREREREspxa/ERERERERLKcAj8REREREZEsNyECPzObZGbPmFluuNxvZi+Fj5Uj5L3BzNzMGsPlKjN7yszazewbMWlvMrO1ZrbBzO5PolzviirHS2Y2YGYr4qS7MdznwGA5YrY3hOW5K+r1vmRmPWZWPVI5Uim6rs3sjTGvr8vM3hEnz8Vm9r9m1mdmN8TZXm5mu2PrO8Hxfxh1vB1m9lKCdB8ys/VhvX44av2XzGzfYF1m2gnW5ywz+1V4Lj5tZnVJHGfEc9fMCszsO2a2zszWmNmlI+U3s78ys53JvHepFudz/8XwPV9vZjclyJOw7pLJH7OvhOe1md1mZlvDx20J8i83s+fC+n7czMrD9cO9D4PXppQMLx2nDn9uZkfM7Kcx6eaY2e/C1/NDMyuIs69Rnz/DlGu46/DnzWyXmbUPkz/htTdR/lSdy6Oo0zvNbJsF/3/iXseHuyYkkz/O/hKV5d/MbHN47j9kZvkJ8t8fvoebzOxrZmYx21ea2fqo5ZReb0dRt2l5PcOUa2H4We6Ofq1mVmRmvw8/DxvM7DMJ8jeE5/uL4efkreH6i8xsYzJlOFGjqNN/CV/HWjP7kZmVxtlXvpl9L7wGbDKzjydx/LjnsZldamYtUef+3Qnyx32vh3lPUv79aRR1+F0zezXqNcX7PrgiLPeGsK5vitqWys+8WXAt3BK+Vx9MkP+4z4iZFZvZf5rZy+G2+6LSp/w7wSjqNy2vaZhyXW5mq8PzfbWZXRYnzYjXEDM724K45YZweV54fiT8Hzcsd8/6B/AXwIeiltuTzFcG/AZ4HmgM15UAfwC8D/hGVNoqYCdQEy5/D3jTKMq4FNieYNsiYAHw9GA5Yrb/f8CjwF0x63cA1Zms66j1U4BmoDjOttnAMuBh4IY4278K/Ht0fSdZlr8H7o6z/gxgPVAM5AH/BcyP2v7p2LocL+dukvX5KHBb+Pwy4PsjHCOpczcsy3fC51OB1QQ/Hg2bH7h9tO9dqusOeBvwy/D9LgFWAeXJ1l2y+ZM5r8P3bnv4d3L4fHKc/C8Al4TP/xT47HDvQ1S+p4lznUjF+Qe8CbgG+GlMuv8Abg6f/zPw/lSdPwnKFfc6HG47D5hO8tf5Idfe4fKn4lweRZ2eGZ5DO0jiOk7MNWG0+Ucoy1sBCx8/SPD+XgD8FsgNH88Bl0Zt/0OC6/j6mHyfJkXX21HUbdpeT4JyTQXOBj4f/VrD45eGz/OB3wHnxcn/wGAZgcXAjqhts5MpwxjUaXnU8y8DfxNnX7cAj4TPi8Nzc/YIx497HgOXxpYhQf6473Wi9yQqX9KfmxTW4XeJ8x0oJs3phN9XgBnAXqByuLoaYX+JyvInBP+7cgbrK9nPSPjevjFMUwA8C7wlKt/tpPA7wSjqN22vaZhzd0b4/Axgd8z2Ea8hYRl+DTwRe26Q5P+42MeEaPED3gX85ATyfRa4H+gaXOHuHe7+39HrQnOBLe5+MFz+L+D6URzrnQQXpeO4+yZ33xxvmwW/7m4HNoziWOmUqK5vAH7m7kdjN7j7DndfCwzEbjOzs4BpwC9GUwgzM+CPiF+ni4Dn3f2ou/cBzwDXjWb/Y2jU9UnwxeBX4fOngGtHOEay525kv+5+ADgCNI4i/1iLrrvFwDPu3ufuHcAa4Ko4eRLVXbL5I4Y5r68Efunuze7+OkFAGW9fCwh+eCJMM1inid6HdBhy/rn7r4C26AThZ+0y4Efhqu8Bx7VEk8LzZ5jrMO7+vLvvHfGVHTPk2nsC+UdrxDoN17/o7jtGsd8h14QTyD9cWZ7wEPB7IF4vAgeKCL4UFRIEMvsBwtafjwCfG015TkCydTumr8fdD7j7C0BvzHp398Ff7fPDR7wR9xwoD59XAHuSOW6KJFunrRC5Hkwi8esoMbO8ME0P0DrcwU/kPI7JH/e9TvSepElSdZgMd9/i7lvD53uAA0BNuJyyzzzwfuAedx8I0x2Il504n5Hwu9VTYb4e4H+J/xlLlWTrd0xfU/h+DH5WNwBFZlYIo7qG/CVB4068sp6QrA/8LOhyNDfmw1BkZqvM7HmL01UuzHcmUO/uP423PY5twEIzmx1e1N4B1I+iqDeRIPBLxMxKgL8G4nYPGWsJ6nrQzYz+9eUQtNp97ASKcxHBh3VrnG3rgYst6C5WTPCL4GjeqzFxEvW5hmNfnK8DysysaphDJXvurgGuNbM8M5sDnBWmO9lzP+Xi1N0a4C1hd41q4I0kfo3x6i7Z/MmYCeyKWm4K18VaD7w9fH5j1PESvQ8pNcL5F60KOBL+iAKJX894PX9Gfe09UaOo0xMx6mvsaFnQTe6PgZ/HbnP35wh+LNkbPp50903h5s8SXMvj/VCVqrKNum7Hw+uxoBv/SwRf7H7p7r+Lk+zTwLvNrIngl/+/PNnjJlm2UdWpmX0H2AcsBL4eJ8mPgA6C+twJ/J27N59EEc+3oHvpz8xsyQhlS/hep9MJnJeft6AL5z8MBgnD7PscggDllZMsZjzzgJvC78o/M7P5sQlG+IwMlrGSoPXtV7H5U2GU9ZvJ13Q98KK7d4fLI15DzGwmwfeQfx7FcUaU9YEfUE3wy3K0BndvJOh28BUzmxe9MQw4/gH4aLIHCX+5fz/wQ4Im4B1A33B5oo53LnDU3UfbT/8zwD9E/WKYafHqGjObTtCd6slR7u8DwBPuvmvElMcbtgUV+CJBK8rPCb6QJvVejbETrc+7gEvM7EXgEmA3w7y+UZy7DxF8qV8FfAX4H6DvZM79NBpSd+7+C4IvTP9DcF48R/wyxq27UeRPhsVZF+/X8T8F/sLMVhN0O+8J18d9H06wLMOJe/7FkezrGXfnz0lce09UsnU6KidxjR2tfwR+4+7PxinDaQS9KeoIAv/LLLjPdQVwmrs/luaynUjdZvz1uHu/u68Ij3OOmZ0RJ9k7ge+6ex3BD5XfD7+npNuo6tTd/4Sg++Emgh9UYp0D9Idp5gAfNbO5J1i2/wVmuftygiDzxyOkT/hep9lo6vDjBEHz2QRdt/86UcLwM/994E8GW7BSrBDoCr8rf5vg+h1bhrifkajteQT/L7/m7tvTUEYYXf1m5DWFP0p8EfjzcDnZa8hXgL929/5kjpOsvFTubJzqJGi2jRhsenX37Wb2NEE/3OhfTMoI+uM+HfRaoBZYaWZvd/dViQ7k7o8DjwOY2R0EF7hknOgvtecCN1gwGEIlMGBmXe4+5gNphI6r69AfAY+5+2i7VJwPXGRmHwBKgQIza3f3vxkuU/jB/EOCFoW43P1fgH8J099L8IV0vDmh+gzP7z+ESHeC6929ZbgDJXPuhi06fzW4bGb/A2xNNv8Yi/e5/zzB/RyY2b8Tlj0mTcK6SyZ/kpoI7hkYVEdwX15sWV4GrgiPdzrBfYbDvg8pluj8i3UIqDSzvLBsdcTpijZOz5+0t5LFSLZOR+tEr7FJM7NPEXQp+/MESa4j6ELfHqb/GcH9km3AWWa2g+A7x1Qze9rdL01xEUdVt+Pt9bj7kfD7yFUErf3R3hOux92fM7Migi+8Kev+lcCoz1d37zezHxL01PlOzOZbgJ+H5+kBM/stQXfvUQcFg11Lw+dPmNk/mlm1ux+KTZvEe51OSdehH+ti3h22nsYd9MiCgb7+E/ikuz+fklIer4mgiyHAYxz/XkLiz8jgLQoPAFvd/StpKiOM7hwd89dkwQBxjwG3uvtgnHE+yV1DGoFHwjikGnirmfW5+0g/cgwr61v8wl+Tc8MLJWY22Y71sa0GLgQ2xuRpcfdqd5/t7rMJBncZNugL9zd18BgErVUPhsvXmdkXEuTJIejG9cgJvLaLosr4FeDeDAZ9x9V1lIStbyPs713u3hC+vruAhweDPjN7OOzmEM+bgZfdPWEwF/VeNRB80R/LL39JOdH6NLPqqF+DP07Ur1pm9nKCPHHP3Zg0xRZ0L8bMLidordmYbP6xFOdzn2thd1czW0Yw6Mpx940mqrvh8pvZF8xsNPeIPglcEV6LJhMEd8e11ETVaQ7wScLuHsO9D6k0zPkXm84JusYMjlx6G3HuSz2R82e4a+fJOplr74lKtk5PQNLXWDM7x8weHs3Ozey9BPemvnOY1oWdBK3leRZ0q7sE2OTu/+TuM8Lr+B8Q3M956WiOn4zR1G26Xo8FoyremWyZzazGgm5jmNkkwv9dCcrypjDdIoIvugfjpEupZOvUAqcNPifoBpfodVwWpi8h+EL9cpjvVxZ0bUuKmdWGxxrs8pgDHI6TLpn3Om1GeV5OD/8aQZf343oiWNC18TGC70OPJlOGE/nME7SgDo5CeQmwJU6auJ+R8JifI7gf9cNx8qXMKK+paXlNif5PhZ/t/wQ+7u6/jSpzUtdEd58T9R3/R8AHTjboG9xx1j8IWnbe7MdG7FlH0L1vHfCeqHT3EAR4sfmfJmqUPIKuSM1AO8EvCIvD9T8gCCI3Eo5wF66/K3zj45XtUoJfF2LXP8ixkUSvC4/TTXBz+ZNx0n+a8TGqZ6Suw+XZBN3lcmLSReqaoFtDE0Hf/8PAhjj7vZ2ho6i+RHAPZrwyfBd4X8y6GQTdRgeXnw3fpzXEjCAYry7Hw7k7ivq8gaAlZUt4HhWG66uBzQmOk+jcfTvBzdCDx95McBH8L4JuNsPmj/feZaLuCL4oDZbveWDFKOtuuPw/Bc6Pc/yE5zVBN85t4eNPotZHf+4/FJZjC3AfYCO9D+H2p0ndqJ6x59+zBF84O8PXdmW4fi7BwAnbCEZGHay3kzp/GP7auYP41+H7w+WB8O+nY8sSLl9K/Gtv3PypOpdHUacfDJf7CFpQHwzXNw4+j6rXeNeERPlvAL6VoGyJytJH0CvmpfBxd2xZCEaf+1b4/m4Evhxn/7NJ76ieydZtWl4P8A2CACM2XW14/FaCbmlNBIO1LANeBNYSfMm/OypP9HVpMcFIg2vC8l4xXJ2m8pFMnRIEXb8l+E61Hvg3wlE+GXoNKCW4PmwI6/Rj4foc4DVgUpzjJzqP7wz3s4bgmnxBVJ4nODaaYqL3Ou57EnN9SdWonsmel7+OqsN/5diIr9Hn5bsJBqR5KeqxIg2f+cGgZR3BrQ3Lk/2MEPT68HD9YBnfG3XM20ntqJ7J1m9aXhMJ/k8R/GDbEfNeTY1JM5uh15D3EfP9NVz/XVI0qmdaLhTj7UHQlXPYIe3TfPx/JRyqfIyPu4OxD/zSXtcE/zAfTeP+P834CfxSVp/A1cAHM/AaUnqRz0TdjXCc436IyeSD1AZ+E/LaOUx5TvpcHgd1+iVgWabrMqo8KbvejoO6/SlQMMbHHPLFMQ37H4v/6WcQJ7DO5COV35/GwXk53j7zKf1OMA7qN1Pf8TWdQyLu/iLwlIWTO2bg+O/2Y0OVp52FE5ASDEM7pl0bxqKu3b3V3W9Mx77N7EsEv6h1pGP/o5XK+nT3n7r711JQrKSZ2V8RdJkcdsjudBirz727X5nO/Y+GmT1F0PqWknu9Jtq1czipOpfHQZ1+zINpRjIu1dfbcVC3V3sw1PuYMLOLCO6NPe6+tlQZo//p6939I+na/2ik4/vTODgvx9NnPuXfCcZB/Y71d/x54Tm6/4Tyh1GjiIiIiIiIZKkJ0eInIiIiIiIykSnwExERERERyXIK/EREJKuYWXsSaT5sZsVpLscKM3trgm2XmlmLmb1oZi+b2d+dzP5ERERGosBPREQmog8Dowr8TmDwgBXAcIHas+5+JsGodFeb2YUnuT8REZGEFPiJiEhWClvVnjazH4Wtav8WTh79QYK5PZ8KR0LFzK4ws+fM7H/N7FEzKw3X7zCzu83sv4EbwxHVfm5mq83sWTNbGKa70czWm9kaM/tNONHyPcBNZvaSmd2UqJzu3kkwx9PMcF/nmNn/hK2B/2NmC+Ltz8xKzOwhM3shTHttGqtTREROcXmZLoCIiEganQksIZjQ+LfAhe7+NTP7CPBGdz9kZtUEk+2+2d07zOyvgY8QBFoAXe7+BwBm9iuCCXa3mtm5wD8ClwF3E0wUvNvMKt29x8zuJphT8c7hCmhmk4H5wG/CVS8DF7t7n5m9GbjX3a+P3Z+Z3Qv82t3/1Mwqgd+b2X+5+7iYjkZERMYXBX4iIpLNfu/uTQDh3Eezgf+OSXMesBj4rZkBFADPRW3/YZi/FLgAeDRMB1AY/v0t8F0z+w/g/0+ybBeZ2VpgAXCfu+8L11cA3zOz+YATzCkWzxXA283srnC5CGgANiV5fBERmUAU+ImISDbrjnreT/z/ewb80t3fmWAfgy1oOcARd18Rm8Dd3xe2AL4NeMnMjksTx7PufrWZnQ78t5k95u4vAZ8FnnL368xsNvB0gvwGXO/um5M4loiITHC6x09ERCaiNqAsfP48cKGZnQZgZsVhMDaEu7cCr5rZjWE6M7Pl4fN57v47d78bOATUxxwjIXffAnwB+OtwVQWwO3x+e4IyAzwJ/KWFzY9mduZIxxIRkYlLgZ+IiExEDwA/M7On3P0gQYD1g7Dr5fPAwgT53gW8x8zWABuAwQFVvmRm68xsPcG9emuAp4DFIw3uEvpn4GIzmwPcD3zBzH4LRI8kGru/zxJ0A10bHvezo6kAERGZWMzdM10GERERERERSSO1+ImIiIiIiGQ5BX4iIiIiIiJZToGfiIiIiIhIllPgJyIiIiIikuUU+ImIiIiIiGQ5BX4iIiIiIiJZToGfiIiIiIhIllPgJyIiIiIikuX+H+zjL0mtJxO5AAAAAElFTkSuQmCC"/>
          <p:cNvSpPr>
            <a:spLocks noChangeAspect="1" noChangeArrowheads="1"/>
          </p:cNvSpPr>
          <p:nvPr/>
        </p:nvSpPr>
        <p:spPr bwMode="auto">
          <a:xfrm>
            <a:off x="155574" y="-144463"/>
            <a:ext cx="9856644" cy="63930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Rectangle 5"/>
          <p:cNvSpPr/>
          <p:nvPr/>
        </p:nvSpPr>
        <p:spPr>
          <a:xfrm>
            <a:off x="155574" y="214807"/>
            <a:ext cx="11749810" cy="523220"/>
          </a:xfrm>
          <a:prstGeom prst="rect">
            <a:avLst/>
          </a:prstGeom>
        </p:spPr>
        <p:txBody>
          <a:bodyPr wrap="square">
            <a:spAutoFit/>
          </a:bodyPr>
          <a:lstStyle/>
          <a:p>
            <a:pPr algn="ctr"/>
            <a:r>
              <a:rPr lang="en-US" sz="2800" b="1" i="1" dirty="0" smtClean="0"/>
              <a:t>Term</a:t>
            </a:r>
            <a:endParaRPr lang="en-US" sz="2800" b="1" i="1" dirty="0" smtClean="0"/>
          </a:p>
        </p:txBody>
      </p:sp>
      <p:sp>
        <p:nvSpPr>
          <p:cNvPr id="8" name="Rectangle 7"/>
          <p:cNvSpPr/>
          <p:nvPr/>
        </p:nvSpPr>
        <p:spPr>
          <a:xfrm>
            <a:off x="7592291" y="3285030"/>
            <a:ext cx="4599709" cy="1600438"/>
          </a:xfrm>
          <a:prstGeom prst="rect">
            <a:avLst/>
          </a:prstGeom>
        </p:spPr>
        <p:txBody>
          <a:bodyPr wrap="square">
            <a:spAutoFit/>
          </a:bodyPr>
          <a:lstStyle/>
          <a:p>
            <a:r>
              <a:rPr lang="en-US" sz="1400" dirty="0" smtClean="0"/>
              <a:t># Fifth Most important variable is coming as Term.</a:t>
            </a:r>
          </a:p>
          <a:p>
            <a:r>
              <a:rPr lang="en-US" sz="1400" dirty="0" smtClean="0"/>
              <a:t># We can not take any call on term as higher the tenure higher the profit but in return higher the chances of default.</a:t>
            </a:r>
          </a:p>
          <a:p>
            <a:r>
              <a:rPr lang="en-US" sz="1400" dirty="0" smtClean="0"/>
              <a:t># But at the time of collection we need to put more effort based on term.</a:t>
            </a:r>
          </a:p>
          <a:p>
            <a:r>
              <a:rPr lang="en-US" sz="1400" dirty="0" smtClean="0"/>
              <a:t># </a:t>
            </a:r>
            <a:r>
              <a:rPr lang="en-US" sz="1400" dirty="0"/>
              <a:t>Term :- Customer taking loan for 60 Months have high chance of default. Need to focus at the time of collection.</a:t>
            </a:r>
            <a:endParaRPr lang="en-US" sz="1400" dirty="0" smtClean="0"/>
          </a:p>
        </p:txBody>
      </p:sp>
      <p:pic>
        <p:nvPicPr>
          <p:cNvPr id="7" name="Picture 6"/>
          <p:cNvPicPr>
            <a:picLocks noChangeAspect="1"/>
          </p:cNvPicPr>
          <p:nvPr/>
        </p:nvPicPr>
        <p:blipFill>
          <a:blip r:embed="rId2"/>
          <a:stretch>
            <a:fillRect/>
          </a:stretch>
        </p:blipFill>
        <p:spPr>
          <a:xfrm>
            <a:off x="378692" y="3506363"/>
            <a:ext cx="6031346" cy="2019300"/>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2594009544"/>
              </p:ext>
            </p:extLst>
          </p:nvPr>
        </p:nvGraphicFramePr>
        <p:xfrm>
          <a:off x="526475" y="1518174"/>
          <a:ext cx="7989451" cy="1316748"/>
        </p:xfrm>
        <a:graphic>
          <a:graphicData uri="http://schemas.openxmlformats.org/drawingml/2006/table">
            <a:tbl>
              <a:tblPr/>
              <a:tblGrid>
                <a:gridCol w="927718"/>
                <a:gridCol w="443089"/>
                <a:gridCol w="484629"/>
                <a:gridCol w="803099"/>
                <a:gridCol w="803099"/>
                <a:gridCol w="1121569"/>
                <a:gridCol w="720020"/>
                <a:gridCol w="678481"/>
                <a:gridCol w="1218495"/>
                <a:gridCol w="789252"/>
              </a:tblGrid>
              <a:tr h="438916">
                <a:tc>
                  <a:txBody>
                    <a:bodyPr/>
                    <a:lstStyle/>
                    <a:p>
                      <a:pPr algn="ctr" fontAlgn="ctr"/>
                      <a:r>
                        <a:rPr lang="en-IN" sz="1100" b="1" i="0" u="none" strike="noStrike">
                          <a:solidFill>
                            <a:srgbClr val="000000"/>
                          </a:solidFill>
                          <a:effectLst/>
                          <a:latin typeface="Calibri" panose="020F0502020204030204" pitchFamily="34" charset="0"/>
                        </a:rPr>
                        <a:t>Cutoff</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 of 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Non-Events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 of Non-Events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WoE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IV</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Event_Percentage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Cutoff_Min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8916">
                <a:tc>
                  <a:txBody>
                    <a:bodyPr/>
                    <a:lstStyle/>
                    <a:p>
                      <a:pPr algn="ctr" fontAlgn="ctr"/>
                      <a:r>
                        <a:rPr lang="en-IN" sz="1100" b="0" i="0" u="none" strike="noStrike">
                          <a:solidFill>
                            <a:srgbClr val="000000"/>
                          </a:solidFill>
                          <a:effectLst/>
                          <a:latin typeface="Calibri" panose="020F0502020204030204" pitchFamily="34" charset="0"/>
                        </a:rPr>
                        <a:t>36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29063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3227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0.573485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25836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0.784931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0.313864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0.066365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0.111035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8916">
                <a:tc>
                  <a:txBody>
                    <a:bodyPr/>
                    <a:lstStyle/>
                    <a:p>
                      <a:pPr algn="ctr" fontAlgn="ctr"/>
                      <a:r>
                        <a:rPr lang="en-IN" sz="1100" b="0" i="0" u="none" strike="noStrike">
                          <a:solidFill>
                            <a:srgbClr val="000000"/>
                          </a:solidFill>
                          <a:effectLst/>
                          <a:latin typeface="Calibri" panose="020F0502020204030204" pitchFamily="34" charset="0"/>
                        </a:rPr>
                        <a:t>60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9479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2400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0.426515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7079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0.215069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-0.684688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0.144774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0.253191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a:solidFill>
                            <a:srgbClr val="000000"/>
                          </a:solidFill>
                          <a:effectLst/>
                          <a:latin typeface="Calibri" panose="020F0502020204030204" pitchFamily="34" charset="0"/>
                        </a:rPr>
                        <a:t>60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48491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png;base64,iVBORw0KGgoAAAANSUhEUgAAA34AAADQCAYAAABY17MXAAAABHNCSVQICAgIfAhkiAAAAAlwSFlzAAALEgAACxIB0t1+/AAAADh0RVh0U29mdHdhcmUAbWF0cGxvdGxpYiB2ZXJzaW9uMy4xLjEsIGh0dHA6Ly9tYXRwbG90bGliLm9yZy8QZhcZAAAgAElEQVR4nO3de5ycZX3//9dnz9lzsrvJJtndnAg5kQOynMtBlIMKIgUKogVaLVVL1Sp+W6tfVFREbK3HtiJFxbZi8fdDg0XRKiC1oCSFnMmBEJLNOVmyp+x5P98/7nsns5OZ3dlkZmcz+34+HvPYue/7uu77mmvuuXc+c133dZm7IyIiIiIiItkrJ9MFEBERERERkfRS4CciIiIiIpLlFPiJiIiIiIhkOQV+IiIiIiIiWU6Bn4iIiIiISJZT4CciIiIiIpLl8jJdgFSprq722bNnZ7oYIiIiIiIiGbF69epD7l4Tb1vWBH6zZ89m1apVmS6GiIiIiIhIRpjZa4m2qauniIiIiIhIllPgJyIiIiIikuUU+ImIiIiIiGQ5BX4iIiIiIiJZToGfiIiIiIhIktY2HeH9/7qart7+TBdlVLJmVE8REREREZF0ae3q5e+f3MzDz79GTWkhrx7qYNH08kwXK2kK/ERERERERBJwd/5z3V7ueXwjB9u7ufW8WXz0ygWUF+VnumijktaunmZ2lZltNrNtZvY3cba/z8zWmdlLZvbfZrY4atvHw3ybzezKdJZTREREREQk1s7DR7n9Oy9w57+/yNTyQn7yFxfymWvPOOWCPkhji5+Z5QLfBC4HmoAXzGylu2+MSvbv7v7PYfq3A18GrgoDwJuBJcAM4L/M7HR3P7U60oqIiIiIyCmnp2+Abz+7na/9aiv5uTl86prF3Hr+bHJzLNNFO2Hp7Op5DrDN3bcDmNkjwLVAJPBz99ao9CWAh8+vBR5x927gVTPbFu7vuTSWV0REREREJrjfbT/MJ368nm0H2nnr0lruvnoJtRVFmS7WSUtn4DcT2BW13AScG5vIzP4C+AhQAFwWlff5mLwz01NMERERERGZ6Jo7erj3iU38aHUTdZMn8Z3bz+aNC6dmulgpk87AL147qB+3wv2bwDfN7Bbgk8BtyeY1szuAOwAaGhpOqrAiIiIiIjLxDAw4P1rdxL0/20R7Vx8fuHQef3nZfCYV5Ga6aCmVzsCvCaiPWq4D9gyT/hHgn0aT190fAB4AaGxsPC4wFBERERERSWTL/jY++dh6fr+jmbNnT+bz1y3l9GllmS5WWqQz8HsBmG9mc4DdBIO13BKdwMzmu/vWcPFtwODzlcC/m9mXCQZ3mQ/8Po1lFRERERGRCaKzp5+v/3orD/xmO6VFedx//TJuOKuOnFN48JaRpC3wc/c+M7sTeBLIBR5y9w1mdg+wyt1XAnea2ZuBXuB1gm6ehOn+g2AgmD7gLzSip4iIiIiInKynNh/g7p+sZ1dzJzecVcffvnURU0oKMl2stDP37Ogh2djY6KtWrcp0MUREREREZBza19LFPT/dwBPr9nHa1FI+944zOG9uVaaLlVJmttrdG+NtS2dXTxERERERkYzqH3Aefm4Hf/+LLfT2D3DXFadzx8XzKMjLyXTRxpQCPxERERERyUprm47wicfWs253CxefXsNnr13CrKqSTBcrIxT4iYiIiIhIVmnt6uXvn9zMw8+/RnVpId+45UzetnQ6Ztk7eMtIFPiJiIiIiEhWcHeeWLePzzy+gYPt3dx63iw+euUCyovyM120jFPgJyIiIiIip7ydh4/yf3+ynme2HOSMmeU8eFsjy+oqM12scUOBn4iIiIiInLJ6+gb49rPb+dqvtpKfm8OnrlnMH583i7zciTV4y0gU+ImIiIiIyCnpd9sP84kfr2fbgXbeckYtn7pmCbUVRZku1rikwE9ERERERE4pzR09fOGJTTy6uom6yZN46PZGLls4LdPFGtcU+ImIiIiIyCnB3Xl0VRP3/mwT7V19vP/SeXzwsvlMKsjNdNHGPQV+IiIiIiIy7m3Z38YnH1vP73c0c/bsyXz+uqWcPq0s08U6ZSjwExERERGRcauzp5+v/3orD/xmO6VFedx//TJuOKuOnJyJOyffiVDgJyIiIiIi49JTmw9w90/Ws6u5kxvOquPjb1lIVWlhpot1SlLgJyIiIiIi48r+1i4+8/gGnli3j3k1JTxyx3mcN7cq08U6pSnwExERERGRcaF/wPn+czv4u19sobd/gLuuOJ07Lp5HQZ7m5DtZCvxERERERCTj1jYd4ROPrWfd7hYuPr2Gz167hFlVJZkuVtZQ4CciIiIiIhnT2tXLl3+xhYef20FVaSHfuOVM3rZ0OmYavCWVFPiJiIiIiMiYc3eeWLePzzy+gYPt3dx63iw+euUCyovyM120rKTAT0RERERExtTOw0e5e+V6nt58kCUzyvn2rY0sr6/MdLGymgI/EREREREZEz19A3z72e187Vdbycsx7r56MbeeP4u8XA3ekm5pDfzM7Crgq0Au8KC73xez/SPAe4E+4CDwp+7+WritH1gXJt3p7m9PZ1lFRERERCR9frf9MJ/48Xq2HWjnLWfU8qlrllBbUZTpYk0YaQv8zCwX+CZwOdAEvGBmK919Y1SyF4FGdz9qZu8H7gduCrd1uvuKdJVPRERERETSr7mjhy88sYlHVzdRN3kSD93eyGULp2W6WBNOOlv8zgG2uft2ADN7BLgWiAR+7v5UVPrngXensTwiIiIiIjJG3J1HVzVx78820d7Vx/svnccHL5vPpILcTBdtQkpn4DcT2BW13AScO0z69wA/i1ouMrNVBN1A73P3H6e+iCIiIiIikmpb9rfxycfW8/sdzTTOmsznr1vKgtqyTBdrQktn4Bdv4g2Pm9Ds3UAjcEnU6gZ332Nmc4Ffm9k6d38lJt8dwB0ADQ0NqSm1iIiIiIickM6efr7+66088JvtlBbl8cXrl3LjWfXk5GhOvkxLZ+DXBNRHLdcBe2ITmdmbgU8Al7h79+B6d98T/t1uZk8DZwJDAj93fwB4AKCxsTFuUCkiIiIiIun31OYD3P2T9exq7uT6N9Txt29dSFVpYaaLJaF0Bn4vAPPNbA6wG7gZuCU6gZmdCXwLuMrdD0StnwwcdfduM6sGLiQY+EVERERERMaR/a1dfObxDTyxbh/zakr4wZ+dx/nzqjJdLImRtsDP3fvM7E7gSYLpHB5y9w1mdg+wyt1XAl8CSoFHzQyOTduwCPiWmQ0AOQT3+G2MeyARERERERlz/QPO95/bwd/9Ygu9/QPcdcXp/NnFcynM0+At45G5Z0cPycbGRl+1alWmiyEiIiIikvXWNh3hE4+tZ93uFi6aX83n3nEGs6pKMl2sCc/MVrt7Y7xtaZ3AXUREREREskdrVy9f/sUWHn5uB1WlhXz9nWdy9bLphL33ZBxT4CciIiIiIsNyd55Yt4/PPL6Bg+3d3HreLD565QLKi/IzXTRJkgI/ERERERFJaOfho9y9cj1Pbz7IkhnlfPvWRpbXV2a6WDJKCvxEREREROQ4PX0DfPvZ7XztV1vJyzHuvnoxt54/i7zcnEwXTU6AAj8RERERERnid9sP84kfr2fbgXbeckYtn7pmCbUVRZkulpwEBX4iIiIiIgJAc0cPX3hiE4+ubqJu8iQeur2RyxZOy3SxJAUU+ImIiIiITHDuzqOrm/jCE5to6+rjfZfM40Nvms+kAs3Jly0U+ImIiIiITGBb97fxicfW8/sdzTTOmsznr1vKgtqyTBdLUkyBn4iIiIjIBNTZ08/Xf72VB36zndKiPL54/VJuPKuenBzNyZeNkg78zKzE3TvSWRgREREREUm/pzYf4O6frGdXcyfXv6GOv33rQqpKCzNdLEmjEQM/M7sAeBAoBRrMbDnw5+7+gXQXTkREREREUmd/axf3PL6R/1y3l3k1Jfzgz87j/HlVmS6WjIFkWvz+AbgSWAng7mvM7OK0lkpERERERFKmf8D5/nM7+LtfbKG3f4C7rjidP7t4LoV5Grxlokiqq6e77zIb0te3Pz3FERERERGRVOnq7ed/d77OF554mXW7W7hofjWfe8cZzKoqyXTRZIwlE/jtCrt7upkVAB8ENqW3WCIiIiIiMhoDA872Qx28tOsIa3YdYU3TETbtbaW336kpK+Tr7zyTq5dNJ6ZBRyaIZAK/9wFfBWYCTcAvAN3fJyIiIiKSQQdau3hp15Eg0Gs6wtpdLbR19wFQWpjHsroK3nvRXJbXVXLhaVWUFeVnuMSSSckEfgvc/V3RK8zsQuC36SmSiIiIiIhEa+/uY11TC2uagta8l3YdYW9LFwB5Ocai6eVce+YMltdVsqK+knk1pZqWQYZIJvD7OvCGJNaJiIiIiMhJ6u0fYPO+tkiQt2ZXC1sOtOEebJ9VVczZs6ewor6S5fWVLJlRTlG+BmmR4SUM/MzsfOACoMbMPhK1qRzQmSUiIiIicpLcnabXO3lx8L68XUdYv6eFrt4BAKaUFLC8roK3LK0NAr26SiaXFGS41HIqGq7Fr4Bg7r48oCxqfStwQzoLJSIiIiKSjV7v6GFN05GoAVhaaO7oAaAwL4elMyt417mzWF5fyZn1ldRNnqTBWCQlEgZ+7v4M8IyZfdfdXzuRnZvZVQQDw+QCD7r7fTHbPwK8F+gDDgJ/OngsM7sN+GSY9HPu/r0TKYOIiIiISCZ09fazYU9rZITNl3Yd4bXDRwEwg/lTS3nzoqksD1vyFtSWkZ+bk+FSS7ZK5h6/o2b2JWAJUDS40t0vGy6TmeUC3wQuJxgN9AUzW+nuG6OSvQg0uvtRM3s/cD9wk5lNAT4FNAIOrA7zvj6K1yYiIiIiMiYGBpxXDrZHRthcs6uFTXtb6RsIbsybXlHE8rpK3nlOA8vrKllaV0FpYVJTaoukRDJn278BPwSuJpja4TaC1rmRnANsc/ftAGb2CHAtEAn83P2pqPTPA+8On18J/NLdm8O8vwSuAn6QxHFFRERERNJqf2sXL+48EhmAZW1TC+3hVAplhXksq6/gjovnRgZgmVZeNMIeRdIrmcCvyt3/xcw+FNX985kk8s0EdkUtNwHnDpP+PcDPhsk7M4ljioiIiIikVFtXL+t2txy7L29XC/tag6kU8nODqRSuO3Mmy+srWVFfwdxqTaUg408ygV9v+Hevmb0N2APUJZEv3tnucROavZugW+clo8lrZncAdwA0NDQkUSQRERERkcQGp1KITIy+6wjbDrZHplKYXVXMeXOnBPfl1VeyeLqmUpBTQzKB3+fMrAL4KMH8feXAXyWRrwmoj1quIwgahzCzNwOfAC5x9+6ovJfG5H06Nq+7PwA8ANDY2Bg3qBQRERERicfd2dl8NAzwgsnR1+9uobsvmEqhqqSA5fWVXL1sBisaKlk2s0JTKcgpa8TAz91/Gj5tAd4IYGYlSez7BWC+mc0BdgM3A7dEJzCzM4FvAVe5+4GoTU8C95rZ5HD5CuDjSRxTRERERCSu5o4e1gy25IX35r1+NOjcVpQfTKXwx+fNCrtsaioFyS7DBn5mNhOYDqx19x4zmwp8GLgdmDFcXnfvM7M7CYK4XOAhd99gZvcAq9x9JfAlgrkCHw0/VDvd/e3u3mxmnyUIHgHuGRzoRURERERkJMFUCi3hACwtrNl1hJ3NwVQKOQanTyvjisW1YZfNChZMKyNPUylIFjP3+D0kzezDBF0wtwGFBPPxfRl4GLjf3feOVSGT0djY6KtWrcp0MURERERkjPVHTaUweF/e5n1tkakUZlQUsaIhmCtveX0lZ8zUVAqSncxstbs3xts23Bl/B7AgbH1rIAgAL3b359NRSBERERGRZOxt6Qy7bAYteet2R02lUJTH8rpK/vySuayon8zyugqmaioFkWEDv67B7pXuvtPMtijoExEREZGx1NbVy9qmqKkUmo6wvzUYDzA/11g8vZw/fMNMltdVsqKhkjlVJZpKQSSO4QK/OjP7WtTy1Ohld/9g+oolIiIiIhNNe3cfm/e1sXFPS9Ca13SEV6KmUphbXcIF86pZXlcRTKUwo5zCPE2lIJKM4QK/j8Usr05nQURERERkYujrH2DH4Q5e3tfGy3vbgr/7Wml6vTOSpqqkgBX1lVy7fAbL6ytZVldBZbGmUhA5UQkDP3f/3lgWRERERESyi7tzsL2bzTEB3tYD7fSEc+Xl5hhzqktYUV/JzWfXs7C2nIXTy5hZqakURFJJwxmJiIiIyEnr7Olny/42Nu9rY9O+1iDY29dGc0dPJM3UskIW1JZx+wWzWTCtjIXTy5hXU0pRvrpriqSbAj8RERERSdrAgLOz+Sgv72uNdNXcvL+NHYc7IvfiTcrP5fTaMi5fNI2F08tYUFvGwtpyppSoq6ZIpowY+JnZhe7+25HWiYiIiEh2ae7o4eXB1ru9bby8v40t+9ro7O0HwAxmV5WwYFoZ166YwcIwwGuYUqyRNUXGmWRa/L4OvCGJdSIiIiJyCurq7WfbgXY27wta7zbtDYK9A23dkTRTSgpYWFvGzefUs6i2nAW1ZcyfVkpxgTqQiZwKEn5Szex84AKgxsw+ErWpHFBHbBEREZFTjLvT9HpneP9d2FVzXxuvHuqgfyDop1mQl8P8qaVcNL8maMELu2rWlBZqsBWRU9hwP9EUAKVhmrKo9a3ADekslIiIiIicnJbO3qAFLyrA27Kvjbbuvkia+imTWDCtnLecURveh1fG7KoS8nJzMlhyEUmH4aZzeAZ4xsy+6+6vjWGZRERERCRJvf0DbD/YEWnBC+7Ha2VPS1ckTXlRHgunl3PdG2ZGBlpZUFtGaaG6aYpMFMl82gvN7AFgdnR6d78sXYUSERERkaHcnf2t3cemStgbBHqvHGyntz/oppmXY5w2tZSz50wJ5sMLu2rWlhepm6bIBJdM4Pco8M/Ag0B/eosjIiIiIh3dfWzeH06VsK+VTWFLXktnbyTN9IoiFtaWcemCqSwK78ObW11KQZ66aYrI8ZIJ/Prc/Z/SXhIRERGRCaZ/wNlxuOO4AG9n89FImpKCXBbUlvG2ZdNZWFsWTHxeW05FcX4GSy4ip5pkAr/HzewDwGNAZExfd29OW6lEREREsszBtu6Y0TRb2bq/ne6+AQByDObWlLK0roIbz6pj4fSgq+bMykmaE09ETloygd9t4d+PRa1zYG7qiyMiIiJyauvs6WfrgWAUzZf3trF5fysv723jcEdPJE1NWSELa8u49fxZLAjvxTttailF+ZoxS0TSY8TAz93njEVBRERERMargQHnaG8/Hd19dHT3cbSnP/K3rbuPVw92RAK8HYc7CKfEoyg/hwXTynjToqmRwVYW1JZRVVqY2RckIhPOiIGfmRUDHwEa3P0OM5sPLHD3n6a9dCIiIiKj1D/gHO0ZGpy1d/dxtKePju7+IX/bY5Y7evo52t0Xpj+2rbN3+PHtzGDWlGIW1pZzzfIZ4Wia5TRMKSZX3TRFZBxIpqvnd4DVwAXhchPBSJ8K/EREROSkDAZpHd39dPT0cXTw7+C67mPBWEdUIBasHxrcBYFcH129A0kfvyA3h+LCXEoK8iguyKW4MI/SwlwmlxRTEi6XFORSUpgXpIlKW1KYF67PZebkSRQXaE48ERm/krlCzXP3m8zsnQDu3mlJTgRjZlcBXwVygQfd/b6Y7RcDXwGWATe7+4+itvUD68LFne7+9mSOKSIiIunR1z/A0d7+Y8FZd1RLWnRw1t1He3QQFwnmogK2cN2JBmklhbkUh3+nhEHaYCBWXJA7JEgbDM6KY/8W5GnqAxGZMJIJ/HrMbBLBgC6Y2TyiRvdMxMxygW8ClxO0Er5gZivdfWNUsp3A7cBdcXbR6e4rkiifiIiIJNDV209rZy+tXb20dPbR2tlLW3ifWuRetahALPb+tegAb3D0yWQU5OVEgqvoIK2qpPhYcBYVpAVBW5guquUtWM5jUkGugjQRkZOQTOD3aeDnQL2Z/RtwIUGwNpJzgG3uvh3AzB4BrgUigZ+77wi3Jf+fREREZALp7R+grSsI2FrCAK61sy8M5HqPC+qOrQ/S9CQRrMUGaYPdGqtLCyPBWWlh3nFBXCR99LKCNBGRcSmZUT1/YWargfMAAz7k7oeS2PdMYFfUchNw7ijKVmRmq4A+4D53/3FsAjO7A7gDoKGhYRS7FhERGRsDA057T1TgdlzQFgZsUUHdsQCvl46e4QcVyc0xKiblU16UR/mkfCom5TOjYhLlk/IoL8qnfFL4KMoL0k3Kp2zw3rQwqMvPVZAmIpLtkhnVcyXwA2Clu3eMYt/x7gP0UeRvcPc9ZjYX+LWZrXP3V4bszP0B4AGAxsbG0exbREQkKe5OV+/AkGBsSMtbzHLkeVcvLUeDbpU+wn+ossGgrCif8kl5zKoqjgRp5UX5VEzKizwfDO4GA7viglySvPVeREQmsGS6ev49cBNwn5n9Hvgh8FN37xohXxNQH7VcB+xJtmDuvif8u93MngbOBF4ZNpOIiEgcPX0DMUFb/G6R0a1wbVEBXW//8JFbcUFuJGirmJRPbXkRp08rG9LKdqz1LS8M5oLl0sI8DfcvIiJpl0xXz2eAZ8LBWi4D/gx4CCgfIesLwHwzmwPsBm4GbkmmUGY2GTjq7t1mVk1wX+H9yeQVEZHs0z/gtHfFu68tcdfJ6Fa4keZgy8+1mBa2fBqmFEe6Tx4L1IYGbeVFeZQV5et+NhERGfeSmnAmHNXzGoKWvzcA3xspj7v3mdmdwJME0zk85O4bzOweYJW7rzSzs4HHgMnANWb2GXdfAiwCvhUO+pJDcI/fxgSHEhGRLNHTN8DWA21s2tvGxj2tbNrbyub9bTR39AybL8eIalULWtlOKysNgrTi/BEDuMK8HHWXFBGRrGY+wo0HZvZDgkFZfg78B/C0u4+7UTgbGxt91apVmS6GiIgk6fWOHjbtbWXj4GNPK68cbI90qyzKz2FhbTmLppcxtaxoSCvbsfvcguXSwjwFbiIiMuGZ2Wp3b4y3LZkWv+8At7j78P1kRERE4hgYcHY2H40Ed4PB3t6WY7eKTysvZNH0ci5bOJVF08tZPKOc2VUluvdNREQkRRIGfmb2f9z9fnf/uZndCDwate1ed//bMSmhiIicMjp7+nl5X2vQVXNvC5v2tvHy3tbIlAS5OcZpNaWcO2cKi2eUs2h68KguLcxwyUVERLLbcC1+N3NsQJWPExX4AVcBCvxERCYod+dgWzcb9oYteGFL3quHOhgI7yAoK8xj0YxybmysZ3HYinfa1FKK8nMzW3gREZEJaLjAzxI8j7csIiJZqq9/gO2HOoZ009y4p5XDUQOu1E2exOLp5Vy9bAaLZ5SzeHo5dZMn6b47ERGRcWK4wM8TPI+3LCIiWaC1q5eX97axcU8LG/cGXTY372+jpy8Y06sgL4fTp5XypkVTWRx201w4vZyKSfkZLrmIiIgMZ7jAb7mZtRK07k0KnxMuF6W9ZCIikjbuTtPrnWFwF3bV3NfKrubOSJqqkgIWzyjn9gtmR4K8uTUl5OdqzjoREZFTTcLAz911E4aISBbo6u1n24F2Nu45NnXCpr2ttHX1AWAGc6pLWF5Xyc1nN0S6ak4tK1RXTRERkSyR1ATuIiJyajjc3h0ZUTO4J6+NbQfb6Q9HXCkuyGVhbRnXrpgRTJswvZwFtWUUF+jfgYiISDbTf3oRkVNQ/4Cz4/DQAVc27W1lf2t3JM30iiIWTS/n8sXTInPjzZpSTI7mxhMREZlwFPiJiIxzHd19vLyvbcj9eJv3tdHZG8yNl5djnDa1lAvnVUe6aS6aXs7kkoIMl1xERETGCwV+IiLjhLuzr7Ural68INjbcbgDD8dSLi/KY/GMcm4+Z+jceIV5ui1bREREElPgJyKSAb39A2w70B4J8gZb814/2htJ0zClmMXTy7nuzJmRrpozKoo04IqIiIiMmgI/EZE0aznaO2Q0zY17Wtl2oJ2e/mBuvMK8HBbWlnHlkloWzwjnxqsto6xIc+OJiIhIaijwExFJkZ6+AXa9fpSt+9vCVrw2Nu1tZfeRY3PjVZcWsnhGORedXh101ZxezpzqEvI0N56IiIikkQI/EZFRcHf2t3az/VA72w928Oqh4LH9YDu7Xu+MTJuQYzC3ppSzZk3m3efNClvyyphaVpThVyAiIiITkQI/EZE4Wrt6efVgB9sPtYd/O9h+sIMdhzs42tMfSVeUn8Oc6lKWzKjg6mUzmFNdwmlTS1lQW0ZRvgZcERERkfFBgZ+ITFjdff3saj7KK4Mtd4OB3qEODrX3RNLlGNRPKWZOdQnnzp3C3OoS5taUMqe6hNryIs2LJyIiIuOeAj8RyWoDA8EUCUG3zHa2R7pmdtD0+lHCnplAcP/d3OoS3rRwGnNrSphTXcLcmhLqpxRrugQRERE5pSnwE5Gs0HK0l1fCbpmD9929crCdHYc76OodiKQrLshlTnUJy+oqeMeKGZGWu9nVJVRM0iiaIiIikp3SGviZ2VXAV4Fc4EF3vy9m+8XAV4BlwM3u/qOobbcBnwwXP+fu30tnWUVk/Ovq7Wdn81G2Hwxb7sJ771491EFzx7Gumbk5RkPYNfPC06qPtd5VlzKtvFDz4ImIiMiEk7bAz8xygW8ClwNNwAtmttLdN0Yl2wncDtwVk3cK8CmgEXBgdZj39XSVV0TGh4EBZ09L55ARM185GNx3t/tIJx7VNXNqWSFzqku4csk05lYHLXdzakpomFJMvqZHEBEREYlIZ4vfOcA2d98OYGaPANcCkcDP3XeE2wZi8l4J/NLdm8PtvwSuAn6QxvKKyBh6vaMnzpQIwaiZ3X3HLgmlhXnMqS7hDQ2TueGsukjL3ezqYk1wLiIiIpKkdAZ+M4FdUctNwLknkXdmbCIzuwO4A6ChoeHESikiadPV28+Owx2R4G571KiZR472RtLl5RgNVcXMrS7hkgU1QctdOLBKTam6ZoqIiIicrHQGfvG+qXmcdSec190fAB4AaGxsTHbfIpJC/QPOniOdke6YgwHeYNfMaLXlRcypLuFtS6dHArs51aXUT55EnrpmioiIiKRNOgO/JqA+arkO2DOKvJfG5H06JaUSkagiEn0AABx+SURBVFFzd5o7eoYMqLI9DPReO3yUnv5jXTPLCvOYW1PCOXOmRFruBh8lhRpIWERERCQT0vkt7AVgvpnNAXYDNwO3JJn3SeBeM5scLl8BfDz1RRSRaEd7+iKtdoPTIrxyqINXD7bT2tUXSZefa8yqKmFudQmXLZrK3Oqg5W5uTQlVJQXqmikiIiIyzqQt8HP3PjO7kyCIywUecvcNZnYPsMrdV5rZ2cBjwGTgGjP7jLsvcfdmM/ssQfAIcM/gQC8icvL6+gfYsr+ddbuPsH53a6Sb5t6WriHpZlQUMbemlGtXzIyMmDmvupQZlUXqmikiIiJyCjH37Lg1rrGx0VetWpXpYoiMO/0DzvaD7axtamHd7hbWNh1hw57WyMiZZYV5zJsatNZFt9zNriphUkFuhksvIiIiIskys9Xu3hhvm264EckiAwPOa81HWdt0JAj0mlpYv6eFoz39ABQX5HLGzAr++LxZLK2rYFldJbOmFJOTo66ZIiIiItlMgZ/IKcrdaXq9k7VNLazdfYR1YYteW3gvXmFeDktmlPNHjfUsnVnB8voK5lSXkqsgT0RERGTCUeAncgpwd/a1dkVa8dbubmFd0xFeD+fCK8jNYdH0Mq5dMYNlMytZWlfB/Kmlug9PRERERAAFfiLj0oG2riDAi9yX18Kh9m4AcnOMBdPKuHJJbdBdc2Ylp9eWUpin+/FEREREJD4FfiIZ1tzRw7qwBW8w0BscXTPH4LSppVxyeg3L6ipYVlfBounlFOUryBMRERGR5CnwExlDLZ29bNgddNUcHICl6fXOyPa5NSWcO2cKS+sqWVZXweLp5Zr0XEREREROmr5RiqRJe3cfG3Yf66q5bncLrx7qiGxvmFLM8vrKyAibZ8ysoLwoP4MlFhEREZFspcBPJAU6e/rZuLc16K4ZBnqvHGxncJrMGRVFLKur5Iaz6lhWV8HSmRVUFhdkttAiIiIiMmEo8BMZpe6+fl7e2xYZWXNtUwtbD7TTPxBEeTVlhSyvq+CaZTNYFrbk1ZQVZrjUIiIiIjKRKfATGUZv/wBb9rdFTaHQwsv7WuntD4K8KSUFLJ1ZweWLp4Vz5VUyrbwow6UWERERERlKgZ9IqH/AeeVgezhX3hHWNLWwcW8rPX0DAJQX5bGsrpL3XjSXZTMrWFpXwczKSZhpQnQRERERGd8U+MmENDDgvHq4I2quvCOs391KZ28/ACUFuZwxs4Lbzp8VjLA5s4JZVcUK8kRERETklKTAT7Keu7OruZO1u49EAr31u1to6+4DoCg/hyUzKrjp7HqW11ewdGYlc6tLyMlRkCciIiIi2UGBn2QVd2dvS1dkjrzBqRRaOnsBKMjNYdGMct5x5kyWhhOin1ZTSl5uToZLLiIiIiKSPgr85JR2oLWLtZGBV46wbncLh9p7AMjLMRbUlvHWpbUsnRlMiH76tDIK8hTkiYiIiMjEosBPxr2jPX0caO3mYHs3B9u6eeVAezhX3hH2t3YDkGMwf2oZb1wwNZgnr66ShbVlFOXnZrj0IiIiIiKZp8BPMqKvf4Dmjh4OtIUBXVRgd7CtmwNtXZHnHT39Q/KawdzqEi6YV83SmUF3zcUzyiku0OksIiIiIhKPvilLyrg77d19YeB2LIg72N49pMXuYFs3zR3dhPOdD1FWlMfUskJqygpZWldJTWkhU8sLqSkN1tWUFVI3eRJlRflj/wJFRERERE5RCvxkRL39Axxu7xnSCndcYBdu6+odOC5/fq5FAreZlUWsqK+MBHGxgZ26ZoqIiIiIpF5aAz8zuwr4KpALPOju98VsLwQeBs4CDgM3ufsOM5sNbAI2h0mfd/f3pbOsE42709rZx8H2rqFBXJxWuuaOnrj7qCzOjwRuZzVMjgRzU8uKhgR2lcX5mv9ORERERCSD0hb4mVku8E3gcqAJeMHMVrr7xqhk7wFed/fTzOxm4IvATeG2V9x9RbrKl626+/o51N4TtMq1dsXcNzc0sOvpO751riAvJxLMzaoqpnH25KGBXFkhU8sKqSotoDBPrXMiIiIiIqeCdLb4nQNsc/ftAGb2CHAtEB34XQt8Onz+I+Abpqah47g7R472RrXCdYWBXeyAKN2R+epiVZUURAK3udUl1MTcNzcY3JUX5al1TkREREQky6Qz8JsJ7IpabgLOTZTG3fvMrAWoCrfNMbMXgVbgk+7+bBrLmhFdvf1DW+LauzkYp5XuUHs3vf3Hj4RSlJ8TCdhOm1rK+fOqIsFccN9csK2qtIB8TVAuIiIiIjJhpTPwi9dsFBu9JEqzF2hw98NmdhbwYzNb4u6tQzKb3QHcAdDQ0JCCIqfWgdYufrP1UMx9c8cCu7auvuPymEFVSWFkZMv508oi3SsH75kLArsiSgpy1TonIiIiIiIjSmfg1wTURy3XAXsSpGkyszygAmh2dwe6Adx9tZm9ApwOrIrO7O4PAA8ANDY2xpkcILNeOdjBXY+uAaCkIJep5UXUlBayqLaci+cXDrlvbvC+uinFBeSpdU5ERERERFIonYHfC8B8M5sD7AZuBm6JSbMSuA14DrgB+LW7u5nVEASA/WY2F5gPbE9jWdNiRX0lz3zsUqpLCykp1MwZIiIiIiKSGWmLRsJ79u4EniSYzuEhd99gZvcAq9x9JfAvwPfNbBvQTBAcAlwM3GNmfUA/8D53b05XWdNlUkEus6pKMl0MERERERGZ4CzoVXnqa2xs9FWrVo2cUEREREREJAuZ2Wp3b4y3TTeTiYiIiIiIZDkFfiIiIiIiIllOgZ+IiIiIiEiWU+AnIiIiIiKS5bJmcBczOwi8lulyxFENHMp0IbKM6jT1VKeppfpMPdVpaqk+U091mlqqz9RTnabWeK3PWe5eE29D1gR+45WZrUo0so6cGNVp6qlOU0v1mXqq09RSfaae6jS1VJ+ppzpNrVOxPtXVU0REREREJMsp8BMREREREclyCvzS74FMFyALqU5TT3WaWqrP1FOdppbqM/VUp6ml+kw91WlqnXL1qXv8REREREREspxa/ERERERERLKcAj8REREREZEsNyECPzObZGbPmFluuNxvZi+Fj5Uj5L3BzNzMGsPlKjN7yszazewbMWlvMrO1ZrbBzO5PolzviirHS2Y2YGYr4qS7MdznwGA5YrY3hOW5K+r1vmRmPWZWPVI5Uim6rs3sjTGvr8vM3hEnz8Vm9r9m1mdmN8TZXm5mu2PrO8Hxfxh1vB1m9lKCdB8ys/VhvX44av2XzGzfYF1m2gnW5ywz+1V4Lj5tZnVJHGfEc9fMCszsO2a2zszWmNmlI+U3s78ys53JvHepFudz/8XwPV9vZjclyJOw7pLJH7OvhOe1md1mZlvDx20J8i83s+fC+n7czMrD9cO9D4PXppQMLx2nDn9uZkfM7Kcx6eaY2e/C1/NDMyuIs69Rnz/DlGu46/DnzWyXmbUPkz/htTdR/lSdy6Oo0zvNbJsF/3/iXseHuyYkkz/O/hKV5d/MbHN47j9kZvkJ8t8fvoebzOxrZmYx21ea2fqo5ZReb0dRt2l5PcOUa2H4We6Ofq1mVmRmvw8/DxvM7DMJ8jeE5/uL4efkreH6i8xsYzJlOFGjqNN/CV/HWjP7kZmVxtlXvpl9L7wGbDKzjydx/LjnsZldamYtUef+3Qnyx32vh3lPUv79aRR1+F0zezXqNcX7PrgiLPeGsK5vitqWys+8WXAt3BK+Vx9MkP+4z4iZFZvZf5rZy+G2+6LSp/w7wSjqNy2vaZhyXW5mq8PzfbWZXRYnzYjXEDM724K45YZweV54fiT8Hzcsd8/6B/AXwIeiltuTzFcG/AZ4HmgM15UAfwC8D/hGVNoqYCdQEy5/D3jTKMq4FNieYNsiYAHw9GA5Yrb/f8CjwF0x63cA1Zms66j1U4BmoDjOttnAMuBh4IY4278K/Ht0fSdZlr8H7o6z/gxgPVAM5AH/BcyP2v7p2LocL+dukvX5KHBb+Pwy4PsjHCOpczcsy3fC51OB1QQ/Hg2bH7h9tO9dqusOeBvwy/D9LgFWAeXJ1l2y+ZM5r8P3bnv4d3L4fHKc/C8Al4TP/xT47HDvQ1S+p4lznUjF+Qe8CbgG+GlMuv8Abg6f/zPw/lSdPwnKFfc6HG47D5hO8tf5Idfe4fKn4lweRZ2eGZ5DO0jiOk7MNWG0+Ucoy1sBCx8/SPD+XgD8FsgNH88Bl0Zt/0OC6/j6mHyfJkXX21HUbdpeT4JyTQXOBj4f/VrD45eGz/OB3wHnxcn/wGAZgcXAjqhts5MpwxjUaXnU8y8DfxNnX7cAj4TPi8Nzc/YIx497HgOXxpYhQf6473Wi9yQqX9KfmxTW4XeJ8x0oJs3phN9XgBnAXqByuLoaYX+JyvInBP+7cgbrK9nPSPjevjFMUwA8C7wlKt/tpPA7wSjqN22vaZhzd0b4/Axgd8z2Ea8hYRl+DTwRe26Q5P+42MeEaPED3gX85ATyfRa4H+gaXOHuHe7+39HrQnOBLe5+MFz+L+D6URzrnQQXpeO4+yZ33xxvmwW/7m4HNoziWOmUqK5vAH7m7kdjN7j7DndfCwzEbjOzs4BpwC9GUwgzM+CPiF+ni4Dn3f2ou/cBzwDXjWb/Y2jU9UnwxeBX4fOngGtHOEay525kv+5+ADgCNI4i/1iLrrvFwDPu3ufuHcAa4Ko4eRLVXbL5I4Y5r68Efunuze7+OkFAGW9fCwh+eCJMM1inid6HdBhy/rn7r4C26AThZ+0y4Efhqu8Bx7VEk8LzZ5jrMO7+vLvvHfGVHTPk2nsC+UdrxDoN17/o7jtGsd8h14QTyD9cWZ7wEPB7IF4vAgeKCL4UFRIEMvsBwtafjwCfG015TkCydTumr8fdD7j7C0BvzHp398Ff7fPDR7wR9xwoD59XAHuSOW6KJFunrRC5Hkwi8esoMbO8ME0P0DrcwU/kPI7JH/e9TvSepElSdZgMd9/i7lvD53uAA0BNuJyyzzzwfuAedx8I0x2Il504n5Hwu9VTYb4e4H+J/xlLlWTrd0xfU/h+DH5WNwBFZlYIo7qG/CVB4068sp6QrA/8LOhyNDfmw1BkZqvM7HmL01UuzHcmUO/uP423PY5twEIzmx1e1N4B1I+iqDeRIPBLxMxKgL8G4nYPGWsJ6nrQzYz+9eUQtNp97ASKcxHBh3VrnG3rgYst6C5WTPCL4GjeqzFxEvW5hmNfnK8DysysaphDJXvurgGuNbM8M5sDnBWmO9lzP+Xi1N0a4C1hd41q4I0kfo3x6i7Z/MmYCeyKWm4K18VaD7w9fH5j1PESvQ8pNcL5F60KOBL+iAKJX894PX9Gfe09UaOo0xMx6mvsaFnQTe6PgZ/HbnP35wh+LNkbPp50903h5s8SXMvj/VCVqrKNum7Hw+uxoBv/SwRf7H7p7r+Lk+zTwLvNrIngl/+/PNnjJlm2UdWpmX0H2AcsBL4eJ8mPgA6C+twJ/J27N59EEc+3oHvpz8xsyQhlS/hep9MJnJeft6AL5z8MBgnD7PscggDllZMsZjzzgJvC78o/M7P5sQlG+IwMlrGSoPXtV7H5U2GU9ZvJ13Q98KK7d4fLI15DzGwmwfeQfx7FcUaU9YEfUE3wy3K0BndvJOh28BUzmxe9MQw4/gH4aLIHCX+5fz/wQ4Im4B1A33B5oo53LnDU3UfbT/8zwD9E/WKYafHqGjObTtCd6slR7u8DwBPuvmvElMcbtgUV+CJBK8rPCb6QJvVejbETrc+7gEvM7EXgEmA3w7y+UZy7DxF8qV8FfAX4H6DvZM79NBpSd+7+C4IvTP9DcF48R/wyxq27UeRPhsVZF+/X8T8F/sLMVhN0O+8J18d9H06wLMOJe/7FkezrGXfnz0lce09UsnU6KidxjR2tfwR+4+7PxinDaQS9KeoIAv/LLLjPdQVwmrs/luaynUjdZvz1uHu/u68Ij3OOmZ0RJ9k7ge+6ex3BD5XfD7+npNuo6tTd/4Sg++Emgh9UYp0D9Idp5gAfNbO5J1i2/wVmuftygiDzxyOkT/hep9lo6vDjBEHz2QRdt/86UcLwM/994E8GW7BSrBDoCr8rf5vg+h1bhrifkajteQT/L7/m7tvTUEYYXf1m5DWFP0p8EfjzcDnZa8hXgL929/5kjpOsvFTubJzqJGi2jRhsenX37Wb2NEE/3OhfTMoI+uM+HfRaoBZYaWZvd/dViQ7k7o8DjwOY2R0EF7hknOgvtecCN1gwGEIlMGBmXe4+5gNphI6r69AfAY+5+2i7VJwPXGRmHwBKgQIza3f3vxkuU/jB/EOCFoW43P1fgH8J099L8IV0vDmh+gzP7z+ESHeC6929ZbgDJXPuhi06fzW4bGb/A2xNNv8Yi/e5/zzB/RyY2b8Tlj0mTcK6SyZ/kpoI7hkYVEdwX15sWV4GrgiPdzrBfYbDvg8pluj8i3UIqDSzvLBsdcTpijZOz5+0t5LFSLZOR+tEr7FJM7NPEXQp+/MESa4j6ELfHqb/GcH9km3AWWa2g+A7x1Qze9rdL01xEUdVt+Pt9bj7kfD7yFUErf3R3hOux92fM7Migi+8Kev+lcCoz1d37zezHxL01PlOzOZbgJ+H5+kBM/stQXfvUQcFg11Lw+dPmNk/mlm1ux+KTZvEe51OSdehH+ti3h22nsYd9MiCgb7+E/ikuz+fklIer4mgiyHAYxz/XkLiz8jgLQoPAFvd/StpKiOM7hwd89dkwQBxjwG3uvtgnHE+yV1DGoFHwjikGnirmfW5+0g/cgwr61v8wl+Tc8MLJWY22Y71sa0GLgQ2xuRpcfdqd5/t7rMJBncZNugL9zd18BgErVUPhsvXmdkXEuTJIejG9cgJvLaLosr4FeDeDAZ9x9V1lIStbyPs713u3hC+vruAhweDPjN7OOzmEM+bgZfdPWEwF/VeNRB80R/LL39JOdH6NLPqqF+DP07Ur1pm9nKCPHHP3Zg0xRZ0L8bMLidordmYbP6xFOdzn2thd1czW0Yw6Mpx940mqrvh8pvZF8xsNPeIPglcEV6LJhMEd8e11ETVaQ7wScLuHsO9D6k0zPkXm84JusYMjlx6G3HuSz2R82e4a+fJOplr74lKtk5PQNLXWDM7x8weHs3Ozey9BPemvnOY1oWdBK3leRZ0q7sE2OTu/+TuM8Lr+B8Q3M956WiOn4zR1G26Xo8FoyremWyZzazGgm5jmNkkwv9dCcrypjDdIoIvugfjpEupZOvUAqcNPifoBpfodVwWpi8h+EL9cpjvVxZ0bUuKmdWGxxrs8pgDHI6TLpn3Om1GeV5OD/8aQZf343oiWNC18TGC70OPJlOGE/nME7SgDo5CeQmwJU6auJ+R8JifI7gf9cNx8qXMKK+paXlNif5PhZ/t/wQ+7u6/jSpzUtdEd58T9R3/R8AHTjboG9xx1j8IWnbe7MdG7FlH0L1vHfCeqHT3EAR4sfmfJmqUPIKuSM1AO8EvCIvD9T8gCCI3Eo5wF66/K3zj45XtUoJfF2LXP8ixkUSvC4/TTXBz+ZNx0n+a8TGqZ6Suw+XZBN3lcmLSReqaoFtDE0Hf/8PAhjj7vZ2ho6i+RHAPZrwyfBd4X8y6GQTdRgeXnw3fpzXEjCAYry7Hw7k7ivq8gaAlZUt4HhWG66uBzQmOk+jcfTvBzdCDx95McBH8L4JuNsPmj/feZaLuCL4oDZbveWDFKOtuuPw/Bc6Pc/yE5zVBN85t4eNPotZHf+4/FJZjC3AfYCO9D+H2p0ndqJ6x59+zBF84O8PXdmW4fi7BwAnbCEZGHay3kzp/GP7auYP41+H7w+WB8O+nY8sSLl9K/Gtv3PypOpdHUacfDJf7CFpQHwzXNw4+j6rXeNeERPlvAL6VoGyJytJH0CvmpfBxd2xZCEaf+1b4/m4Evhxn/7NJ76ieydZtWl4P8A2CACM2XW14/FaCbmlNBIO1LANeBNYSfMm/OypP9HVpMcFIg2vC8l4xXJ2m8pFMnRIEXb8l+E61Hvg3wlE+GXoNKCW4PmwI6/Rj4foc4DVgUpzjJzqP7wz3s4bgmnxBVJ4nODaaYqL3Ou57EnN9SdWonsmel7+OqsN/5diIr9Hn5bsJBqR5KeqxIg2f+cGgZR3BrQ3Lk/2MEPT68HD9YBnfG3XM20ntqJ7J1m9aXhMJ/k8R/GDbEfNeTY1JM5uh15D3EfP9NVz/XVI0qmdaLhTj7UHQlXPYIe3TfPx/JRyqfIyPu4OxD/zSXtcE/zAfTeP+P834CfxSVp/A1cAHM/AaUnqRz0TdjXCc436IyeSD1AZ+E/LaOUx5TvpcHgd1+iVgWabrMqo8KbvejoO6/SlQMMbHHPLFMQ37H4v/6WcQJ7DO5COV35/GwXk53j7zKf1OMA7qN1Pf8TWdQyLu/iLwlIWTO2bg+O/2Y0OVp52FE5ASDEM7pl0bxqKu3b3V3W9Mx77N7EsEv6h1pGP/o5XK+nT3n7r711JQrKSZ2V8RdJkcdsjudBirz727X5nO/Y+GmT1F0PqWknu9Jtq1czipOpfHQZ1+zINpRjIu1dfbcVC3V3sw1PuYMLOLCO6NPe6+tlQZo//p6939I+na/2ik4/vTODgvx9NnPuXfCcZB/Y71d/x54Tm6/4Tyh1GjiIiIiIiIZKkJ0eInIiIiIiIykSnwExERERERyXIK/EREJKuYWXsSaT5sZsVpLscKM3trgm2XmlmLmb1oZi+b2d+dzP5ERERGosBPREQmog8Dowr8TmDwgBXAcIHas+5+JsGodFeb2YUnuT8REZGEFPiJiEhWClvVnjazH4Wtav8WTh79QYK5PZ8KR0LFzK4ws+fM7H/N7FEzKw3X7zCzu83sv4EbwxHVfm5mq83sWTNbGKa70czWm9kaM/tNONHyPcBNZvaSmd2UqJzu3kkwx9PMcF/nmNn/hK2B/2NmC+Ltz8xKzOwhM3shTHttGqtTREROcXmZLoCIiEganQksIZjQ+LfAhe7+NTP7CPBGdz9kZtUEk+2+2d07zOyvgY8QBFoAXe7+BwBm9iuCCXa3mtm5wD8ClwF3E0wUvNvMKt29x8zuJphT8c7hCmhmk4H5wG/CVS8DF7t7n5m9GbjX3a+P3Z+Z3Qv82t3/1Mwqgd+b2X+5+7iYjkZERMYXBX4iIpLNfu/uTQDh3Eezgf+OSXMesBj4rZkBFADPRW3/YZi/FLgAeDRMB1AY/v0t8F0z+w/g/0+ybBeZ2VpgAXCfu+8L11cA3zOz+YATzCkWzxXA283srnC5CGgANiV5fBERmUAU+ImISDbrjnreT/z/ewb80t3fmWAfgy1oOcARd18Rm8Dd3xe2AL4NeMnMjksTx7PufrWZnQ78t5k95u4vAZ8FnnL368xsNvB0gvwGXO/um5M4loiITHC6x09ERCaiNqAsfP48cKGZnQZgZsVhMDaEu7cCr5rZjWE6M7Pl4fN57v47d78bOATUxxwjIXffAnwB+OtwVQWwO3x+e4IyAzwJ/KWFzY9mduZIxxIRkYlLgZ+IiExEDwA/M7On3P0gQYD1g7Dr5fPAwgT53gW8x8zWABuAwQFVvmRm68xsPcG9emuAp4DFIw3uEvpn4GIzmwPcD3zBzH4LRI8kGru/zxJ0A10bHvezo6kAERGZWMzdM10GERERERERSSO1+ImIiIiIiGQ5BX4iIiIiIiJZToGfiIiIiIhIllPgJyIiIiIikuUU+ImIiIiIiGQ5BX4iIiIiIiJZToGfiIiIiIhIllPgJyIiIiIikuX+H+zjL0mtJxO5AAAAAElFTkSuQmCC"/>
          <p:cNvSpPr>
            <a:spLocks noChangeAspect="1" noChangeArrowheads="1"/>
          </p:cNvSpPr>
          <p:nvPr/>
        </p:nvSpPr>
        <p:spPr bwMode="auto">
          <a:xfrm>
            <a:off x="155574" y="-144463"/>
            <a:ext cx="9856644" cy="63930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Rectangle 5"/>
          <p:cNvSpPr/>
          <p:nvPr/>
        </p:nvSpPr>
        <p:spPr>
          <a:xfrm>
            <a:off x="155574" y="214807"/>
            <a:ext cx="11749810" cy="1015663"/>
          </a:xfrm>
          <a:prstGeom prst="rect">
            <a:avLst/>
          </a:prstGeom>
        </p:spPr>
        <p:txBody>
          <a:bodyPr wrap="square">
            <a:spAutoFit/>
          </a:bodyPr>
          <a:lstStyle/>
          <a:p>
            <a:pPr algn="ctr"/>
            <a:r>
              <a:rPr lang="en-US" sz="3200" b="1" i="1" dirty="0" smtClean="0">
                <a:latin typeface="Algerian" panose="04020705040A02060702" pitchFamily="82" charset="0"/>
              </a:rPr>
              <a:t>Suggestions (At the Time of Acquisition)</a:t>
            </a:r>
          </a:p>
          <a:p>
            <a:pPr algn="ctr"/>
            <a:r>
              <a:rPr lang="en-US" sz="2800" b="1" i="1" dirty="0" err="1" smtClean="0"/>
              <a:t>Revol_Util</a:t>
            </a:r>
            <a:endParaRPr lang="en-US" sz="2800" b="1" i="1" dirty="0" smtClean="0"/>
          </a:p>
        </p:txBody>
      </p:sp>
      <p:sp>
        <p:nvSpPr>
          <p:cNvPr id="8" name="Rectangle 7"/>
          <p:cNvSpPr/>
          <p:nvPr/>
        </p:nvSpPr>
        <p:spPr>
          <a:xfrm>
            <a:off x="8670924" y="2490702"/>
            <a:ext cx="3445163" cy="2031325"/>
          </a:xfrm>
          <a:prstGeom prst="rect">
            <a:avLst/>
          </a:prstGeom>
        </p:spPr>
        <p:txBody>
          <a:bodyPr wrap="square">
            <a:spAutoFit/>
          </a:bodyPr>
          <a:lstStyle/>
          <a:p>
            <a:r>
              <a:rPr lang="en-US" sz="1400" dirty="0" smtClean="0"/>
              <a:t># sixth Most important variable is coming as </a:t>
            </a:r>
            <a:r>
              <a:rPr lang="en-US" sz="1400" dirty="0" err="1" smtClean="0"/>
              <a:t>revol_util</a:t>
            </a:r>
            <a:r>
              <a:rPr lang="en-US" sz="1400" dirty="0" smtClean="0"/>
              <a:t>.</a:t>
            </a:r>
          </a:p>
          <a:p>
            <a:r>
              <a:rPr lang="en-US" sz="1400" dirty="0" smtClean="0"/>
              <a:t># We can take a call on this. We can use this variable at the time of acquisition.</a:t>
            </a:r>
          </a:p>
          <a:p>
            <a:r>
              <a:rPr lang="en-US" sz="1400" dirty="0" smtClean="0"/>
              <a:t># customer with higher </a:t>
            </a:r>
            <a:r>
              <a:rPr lang="en-US" sz="1400" dirty="0" err="1" smtClean="0"/>
              <a:t>revol_util</a:t>
            </a:r>
            <a:r>
              <a:rPr lang="en-US" sz="1400" dirty="0" smtClean="0"/>
              <a:t> tends to do more default so we can give higher interest rate or not give the loan at all.</a:t>
            </a:r>
          </a:p>
          <a:p>
            <a:r>
              <a:rPr lang="en-US" sz="1400" dirty="0" smtClean="0"/>
              <a:t># </a:t>
            </a:r>
            <a:r>
              <a:rPr lang="en-US" sz="1400" dirty="0" err="1"/>
              <a:t>revol_util</a:t>
            </a:r>
            <a:r>
              <a:rPr lang="en-US" sz="1400" dirty="0"/>
              <a:t> :- Customer with higher </a:t>
            </a:r>
            <a:r>
              <a:rPr lang="en-US" sz="1400" dirty="0" err="1"/>
              <a:t>revol_util</a:t>
            </a:r>
            <a:r>
              <a:rPr lang="en-US" sz="1400" dirty="0"/>
              <a:t> tends to do more default.</a:t>
            </a:r>
            <a:endParaRPr lang="en-IN" sz="1400" dirty="0"/>
          </a:p>
        </p:txBody>
      </p:sp>
      <p:pic>
        <p:nvPicPr>
          <p:cNvPr id="2" name="Picture 1"/>
          <p:cNvPicPr>
            <a:picLocks noChangeAspect="1"/>
          </p:cNvPicPr>
          <p:nvPr/>
        </p:nvPicPr>
        <p:blipFill>
          <a:blip r:embed="rId2"/>
          <a:stretch>
            <a:fillRect/>
          </a:stretch>
        </p:blipFill>
        <p:spPr>
          <a:xfrm>
            <a:off x="155574" y="4356009"/>
            <a:ext cx="8524875" cy="1990725"/>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1797859008"/>
              </p:ext>
            </p:extLst>
          </p:nvPr>
        </p:nvGraphicFramePr>
        <p:xfrm>
          <a:off x="328035" y="1230465"/>
          <a:ext cx="8086292" cy="2778116"/>
        </p:xfrm>
        <a:graphic>
          <a:graphicData uri="http://schemas.openxmlformats.org/drawingml/2006/table">
            <a:tbl>
              <a:tblPr/>
              <a:tblGrid>
                <a:gridCol w="938963"/>
                <a:gridCol w="448460"/>
                <a:gridCol w="490504"/>
                <a:gridCol w="812833"/>
                <a:gridCol w="812833"/>
                <a:gridCol w="1135164"/>
                <a:gridCol w="728747"/>
                <a:gridCol w="686704"/>
                <a:gridCol w="1233265"/>
                <a:gridCol w="798819"/>
              </a:tblGrid>
              <a:tr h="252556">
                <a:tc>
                  <a:txBody>
                    <a:bodyPr/>
                    <a:lstStyle/>
                    <a:p>
                      <a:pPr algn="ctr" fontAlgn="ctr"/>
                      <a:r>
                        <a:rPr lang="en-IN" sz="1100" b="1" i="0" u="none" strike="noStrike">
                          <a:solidFill>
                            <a:srgbClr val="000000"/>
                          </a:solidFill>
                          <a:effectLst/>
                          <a:latin typeface="Calibri" panose="020F0502020204030204" pitchFamily="34" charset="0"/>
                        </a:rPr>
                        <a:t>Cutoff</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 of 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Non-Events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 of Non-Events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WoE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IV</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Event_Percentage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Cutoff_Min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2556">
                <a:tc>
                  <a:txBody>
                    <a:bodyPr/>
                    <a:lstStyle/>
                    <a:p>
                      <a:pPr algn="ctr" fontAlgn="ctr"/>
                      <a:r>
                        <a:rPr lang="en-IN" sz="1100" b="0" i="0" u="none" strike="noStrike">
                          <a:solidFill>
                            <a:srgbClr val="000000"/>
                          </a:solidFill>
                          <a:effectLst/>
                          <a:latin typeface="Calibri" panose="020F0502020204030204" pitchFamily="34" charset="0"/>
                        </a:rPr>
                        <a:t>(-0.001, 8.5]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3875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402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0.071441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3473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0.105514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0.38997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0.013287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0.103742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8.5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2556">
                <a:tc>
                  <a:txBody>
                    <a:bodyPr/>
                    <a:lstStyle/>
                    <a:p>
                      <a:pPr algn="ctr" fontAlgn="ctr"/>
                      <a:r>
                        <a:rPr lang="en-IN" sz="1100" b="0" i="0" u="none" strike="noStrike">
                          <a:solidFill>
                            <a:srgbClr val="000000"/>
                          </a:solidFill>
                          <a:effectLst/>
                          <a:latin typeface="Calibri" panose="020F0502020204030204" pitchFamily="34" charset="0"/>
                        </a:rPr>
                        <a:t>(8.5, 20.0]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3860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368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0.065399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3492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0.106091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0.483795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0.019687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0.095337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2556">
                <a:tc>
                  <a:txBody>
                    <a:bodyPr/>
                    <a:lstStyle/>
                    <a:p>
                      <a:pPr algn="ctr" fontAlgn="ctr"/>
                      <a:r>
                        <a:rPr lang="en-IN" sz="1100" b="0" i="0" u="none" strike="noStrike">
                          <a:solidFill>
                            <a:srgbClr val="000000"/>
                          </a:solidFill>
                          <a:effectLst/>
                          <a:latin typeface="Calibri" panose="020F0502020204030204" pitchFamily="34" charset="0"/>
                        </a:rPr>
                        <a:t>(20.0, 30.4]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3851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428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0.076062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3423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0.103995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0.312797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0.008737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0.11114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30.4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2556">
                <a:tc>
                  <a:txBody>
                    <a:bodyPr/>
                    <a:lstStyle/>
                    <a:p>
                      <a:pPr algn="ctr" fontAlgn="ctr"/>
                      <a:r>
                        <a:rPr lang="en-IN" sz="1100" b="0" i="0" u="none" strike="noStrike">
                          <a:solidFill>
                            <a:srgbClr val="000000"/>
                          </a:solidFill>
                          <a:effectLst/>
                          <a:latin typeface="Calibri" panose="020F0502020204030204" pitchFamily="34" charset="0"/>
                        </a:rPr>
                        <a:t>(30.4, 40.0]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3849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487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0.086547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3362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0.102142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0.165675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0.002584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0.126526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40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2556">
                <a:tc>
                  <a:txBody>
                    <a:bodyPr/>
                    <a:lstStyle/>
                    <a:p>
                      <a:pPr algn="ctr" fontAlgn="ctr"/>
                      <a:r>
                        <a:rPr lang="en-IN" sz="1100" b="0" i="0" u="none" strike="noStrike">
                          <a:solidFill>
                            <a:srgbClr val="000000"/>
                          </a:solidFill>
                          <a:effectLst/>
                          <a:latin typeface="Calibri" panose="020F0502020204030204" pitchFamily="34" charset="0"/>
                        </a:rPr>
                        <a:t>(40.0, 49.1]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3875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560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0.09952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3315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0.100714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0.011924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0.000014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0.144516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49.1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2556">
                <a:tc>
                  <a:txBody>
                    <a:bodyPr/>
                    <a:lstStyle/>
                    <a:p>
                      <a:pPr algn="ctr" fontAlgn="ctr"/>
                      <a:r>
                        <a:rPr lang="en-IN" sz="1100" b="0" i="0" u="none" strike="noStrike">
                          <a:solidFill>
                            <a:srgbClr val="000000"/>
                          </a:solidFill>
                          <a:effectLst/>
                          <a:latin typeface="Calibri" panose="020F0502020204030204" pitchFamily="34" charset="0"/>
                        </a:rPr>
                        <a:t>(49.1, 58.1]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3819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563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0.100053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3256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0.098921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-0.011377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0.000013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0.147421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58.1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2556">
                <a:tc>
                  <a:txBody>
                    <a:bodyPr/>
                    <a:lstStyle/>
                    <a:p>
                      <a:pPr algn="ctr" fontAlgn="ctr"/>
                      <a:r>
                        <a:rPr lang="en-IN" sz="1100" b="0" i="0" u="none" strike="noStrike">
                          <a:solidFill>
                            <a:srgbClr val="000000"/>
                          </a:solidFill>
                          <a:effectLst/>
                          <a:latin typeface="Calibri" panose="020F0502020204030204" pitchFamily="34" charset="0"/>
                        </a:rPr>
                        <a:t>(58.1, 67.5]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3875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634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0.112671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3241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0.098466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-0.134764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0.001914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0.163613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67.5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2556">
                <a:tc>
                  <a:txBody>
                    <a:bodyPr/>
                    <a:lstStyle/>
                    <a:p>
                      <a:pPr algn="ctr" fontAlgn="ctr"/>
                      <a:r>
                        <a:rPr lang="en-IN" sz="1100" b="0" i="0" u="none" strike="noStrike">
                          <a:solidFill>
                            <a:srgbClr val="000000"/>
                          </a:solidFill>
                          <a:effectLst/>
                          <a:latin typeface="Calibri" panose="020F0502020204030204" pitchFamily="34" charset="0"/>
                        </a:rPr>
                        <a:t>(67.5, 77.28]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3829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661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0.117469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3168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0.096248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-0.19925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0.004228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0.17263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77.28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2556">
                <a:tc>
                  <a:txBody>
                    <a:bodyPr/>
                    <a:lstStyle/>
                    <a:p>
                      <a:pPr algn="ctr" fontAlgn="ctr"/>
                      <a:r>
                        <a:rPr lang="en-IN" sz="1100" b="0" i="0" u="none" strike="noStrike">
                          <a:solidFill>
                            <a:srgbClr val="000000"/>
                          </a:solidFill>
                          <a:effectLst/>
                          <a:latin typeface="Calibri" panose="020F0502020204030204" pitchFamily="34" charset="0"/>
                        </a:rPr>
                        <a:t>(77.28, 87.8]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3868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721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0.128132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3147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0.09561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-0.292786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0.009522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0.186401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87.8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2556">
                <a:tc>
                  <a:txBody>
                    <a:bodyPr/>
                    <a:lstStyle/>
                    <a:p>
                      <a:pPr algn="ctr" fontAlgn="ctr"/>
                      <a:r>
                        <a:rPr lang="en-IN" sz="1100" b="0" i="0" u="none" strike="noStrike">
                          <a:solidFill>
                            <a:srgbClr val="000000"/>
                          </a:solidFill>
                          <a:effectLst/>
                          <a:latin typeface="Calibri" panose="020F0502020204030204" pitchFamily="34" charset="0"/>
                        </a:rPr>
                        <a:t>(87.8, 99.9]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3841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803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0.142705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3038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0.092298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-0.435752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0.021965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0.20906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a:solidFill>
                            <a:srgbClr val="000000"/>
                          </a:solidFill>
                          <a:effectLst/>
                          <a:latin typeface="Calibri" panose="020F0502020204030204" pitchFamily="34" charset="0"/>
                        </a:rPr>
                        <a:t>99.9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98809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png;base64,iVBORw0KGgoAAAANSUhEUgAAA34AAADQCAYAAABY17MXAAAABHNCSVQICAgIfAhkiAAAAAlwSFlzAAALEgAACxIB0t1+/AAAADh0RVh0U29mdHdhcmUAbWF0cGxvdGxpYiB2ZXJzaW9uMy4xLjEsIGh0dHA6Ly9tYXRwbG90bGliLm9yZy8QZhcZAAAgAElEQVR4nO3de5ycZX3//9dnz9lzsrvJJtndnAg5kQOynMtBlIMKIgUKogVaLVVL1Sp+W6tfVFREbK3HtiJFxbZi8fdDg0XRKiC1oCSFnMmBEJLNOVmyp+x5P98/7nsns5OZ3dlkZmcz+34+HvPYue/7uu77mmvuuXc+c133dZm7IyIiIiIiItkrJ9MFEBERERERkfRS4CciIiIiIpLlFPiJiIiIiIhkOQV+IiIiIiIiWU6Bn4iIiIiISJZT4CciIiIiIpLl8jJdgFSprq722bNnZ7oYIiIiIiIiGbF69epD7l4Tb1vWBH6zZ89m1apVmS6GiIiIiIhIRpjZa4m2qauniIiIiIhIllPgJyIiIiIikuUU+ImIiIiIiGQ5BX4iIiIiIiJZToGfiIiIiIhIktY2HeH9/7qart7+TBdlVLJmVE8REREREZF0ae3q5e+f3MzDz79GTWkhrx7qYNH08kwXK2kK/ERERERERBJwd/5z3V7ueXwjB9u7ufW8WXz0ygWUF+VnumijktaunmZ2lZltNrNtZvY3cba/z8zWmdlLZvbfZrY4atvHw3ybzezKdJZTREREREQk1s7DR7n9Oy9w57+/yNTyQn7yFxfymWvPOOWCPkhji5+Z5QLfBC4HmoAXzGylu2+MSvbv7v7PYfq3A18GrgoDwJuBJcAM4L/M7HR3P7U60oqIiIiIyCmnp2+Abz+7na/9aiv5uTl86prF3Hr+bHJzLNNFO2Hp7Op5DrDN3bcDmNkjwLVAJPBz99ao9CWAh8+vBR5x927gVTPbFu7vuTSWV0REREREJrjfbT/MJ368nm0H2nnr0lruvnoJtRVFmS7WSUtn4DcT2BW13AScG5vIzP4C+AhQAFwWlff5mLwz01NMERERERGZ6Jo7erj3iU38aHUTdZMn8Z3bz+aNC6dmulgpk87AL147qB+3wv2bwDfN7Bbgk8BtyeY1szuAOwAaGhpOqrAiIiIiIjLxDAw4P1rdxL0/20R7Vx8fuHQef3nZfCYV5Ga6aCmVzsCvCaiPWq4D9gyT/hHgn0aT190fAB4AaGxsPC4wFBERERERSWTL/jY++dh6fr+jmbNnT+bz1y3l9GllmS5WWqQz8HsBmG9mc4DdBIO13BKdwMzmu/vWcPFtwODzlcC/m9mXCQZ3mQ/8Po1lFRERERGRCaKzp5+v/3orD/xmO6VFedx//TJuOKuOnFN48JaRpC3wc/c+M7sTeBLIBR5y9w1mdg+wyt1XAnea2ZuBXuB1gm6ehOn+g2AgmD7gLzSip4iIiIiInKynNh/g7p+sZ1dzJzecVcffvnURU0oKMl2stDP37Ogh2djY6KtWrcp0MUREREREZBza19LFPT/dwBPr9nHa1FI+944zOG9uVaaLlVJmttrdG+NtS2dXTxERERERkYzqH3Aefm4Hf/+LLfT2D3DXFadzx8XzKMjLyXTRxpQCPxERERERyUprm47wicfWs253CxefXsNnr13CrKqSTBcrIxT4iYiIiIhIVmnt6uXvn9zMw8+/RnVpId+45UzetnQ6Ztk7eMtIFPiJiIiIiEhWcHeeWLePzzy+gYPt3dx63iw+euUCyovyM120jFPgJyIiIiIip7ydh4/yf3+ynme2HOSMmeU8eFsjy+oqM12scUOBn4iIiIiInLJ6+gb49rPb+dqvtpKfm8OnrlnMH583i7zciTV4y0gU+ImIiIiIyCnpd9sP84kfr2fbgXbeckYtn7pmCbUVRZku1rikwE9ERERERE4pzR09fOGJTTy6uom6yZN46PZGLls4LdPFGtcU+ImIiIiIyCnB3Xl0VRP3/mwT7V19vP/SeXzwsvlMKsjNdNHGPQV+IiIiIiIy7m3Z38YnH1vP73c0c/bsyXz+uqWcPq0s08U6ZSjwExERERGRcauzp5+v/3orD/xmO6VFedx//TJuOKuOnJyJOyffiVDgJyIiIiIi49JTmw9w90/Ws6u5kxvOquPjb1lIVWlhpot1SlLgJyIiIiIi48r+1i4+8/gGnli3j3k1JTxyx3mcN7cq08U6pSnwExERERGRcaF/wPn+czv4u19sobd/gLuuOJ07Lp5HQZ7m5DtZCvxERERERCTj1jYd4ROPrWfd7hYuPr2Gz167hFlVJZkuVtZQ4CciIiIiIhnT2tXLl3+xhYef20FVaSHfuOVM3rZ0OmYavCWVFPiJiIiIiMiYc3eeWLePzzy+gYPt3dx63iw+euUCyovyM120rKTAT0RERERExtTOw0e5e+V6nt58kCUzyvn2rY0sr6/MdLGymgI/EREREREZEz19A3z72e187Vdbycsx7r56MbeeP4u8XA3ekm5pDfzM7Crgq0Au8KC73xez/SPAe4E+4CDwp+7+WritH1gXJt3p7m9PZ1lFRERERCR9frf9MJ/48Xq2HWjnLWfU8qlrllBbUZTpYk0YaQv8zCwX+CZwOdAEvGBmK919Y1SyF4FGdz9qZu8H7gduCrd1uvuKdJVPRERERETSr7mjhy88sYlHVzdRN3kSD93eyGULp2W6WBNOOlv8zgG2uft2ADN7BLgWiAR+7v5UVPrngXensTwiIiIiIjJG3J1HVzVx78820d7Vx/svnccHL5vPpILcTBdtQkpn4DcT2BW13AScO0z69wA/i1ouMrNVBN1A73P3H6e+iCIiIiIikmpb9rfxycfW8/sdzTTOmsznr1vKgtqyTBdrQktn4Bdv4g2Pm9Ds3UAjcEnU6gZ332Nmc4Ffm9k6d38lJt8dwB0ADQ0NqSm1iIiIiIickM6efr7+66088JvtlBbl8cXrl3LjWfXk5GhOvkxLZ+DXBNRHLdcBe2ITmdmbgU8Al7h79+B6d98T/t1uZk8DZwJDAj93fwB4AKCxsTFuUCkiIiIiIun31OYD3P2T9exq7uT6N9Txt29dSFVpYaaLJaF0Bn4vAPPNbA6wG7gZuCU6gZmdCXwLuMrdD0StnwwcdfduM6sGLiQY+EVERERERMaR/a1dfObxDTyxbh/zakr4wZ+dx/nzqjJdLImRtsDP3fvM7E7gSYLpHB5y9w1mdg+wyt1XAl8CSoFHzQyOTduwCPiWmQ0AOQT3+G2MeyARERERERlz/QPO95/bwd/9Ygu9/QPcdcXp/NnFcynM0+At45G5Z0cPycbGRl+1alWmiyEiIiIikvXWNh3hE4+tZ93uFi6aX83n3nEGs6pKMl2sCc/MVrt7Y7xtaZ3AXUREREREskdrVy9f/sUWHn5uB1WlhXz9nWdy9bLphL33ZBxT4CciIiIiIsNyd55Yt4/PPL6Bg+3d3HreLD565QLKi/IzXTRJkgI/ERERERFJaOfho9y9cj1Pbz7IkhnlfPvWRpbXV2a6WDJKCvxEREREROQ4PX0DfPvZ7XztV1vJyzHuvnoxt54/i7zcnEwXTU6AAj8RERERERnid9sP84kfr2fbgXbeckYtn7pmCbUVRZkulpwEBX4iIiIiIgJAc0cPX3hiE4+ubqJu8iQeur2RyxZOy3SxJAUU+ImIiIiITHDuzqOrm/jCE5to6+rjfZfM40Nvms+kAs3Jly0U+ImIiIiITGBb97fxicfW8/sdzTTOmsznr1vKgtqyTBdLUkyBn4iIiIjIBNTZ08/Xf72VB36zndKiPL54/VJuPKuenBzNyZeNkg78zKzE3TvSWRgREREREUm/pzYf4O6frGdXcyfXv6GOv33rQqpKCzNdLEmjEQM/M7sAeBAoBRrMbDnw5+7+gXQXTkREREREUmd/axf3PL6R/1y3l3k1Jfzgz87j/HlVmS6WjIFkWvz+AbgSWAng7mvM7OK0lkpERERERFKmf8D5/nM7+LtfbKG3f4C7rjidP7t4LoV5Grxlokiqq6e77zIb0te3Pz3FERERERGRVOnq7ed/d77OF554mXW7W7hofjWfe8cZzKoqyXTRZIwlE/jtCrt7upkVAB8ENqW3WCIiIiIiMhoDA872Qx28tOsIa3YdYU3TETbtbaW336kpK+Tr7zyTq5dNJ6ZBRyaIZAK/9wFfBWYCTcAvAN3fJyIiIiKSQQdau3hp15Eg0Gs6wtpdLbR19wFQWpjHsroK3nvRXJbXVXLhaVWUFeVnuMSSSckEfgvc/V3RK8zsQuC36SmSiIiIiIhEa+/uY11TC2uagta8l3YdYW9LFwB5Ocai6eVce+YMltdVsqK+knk1pZqWQYZIJvD7OvCGJNaJiIiIiMhJ6u0fYPO+tkiQt2ZXC1sOtOEebJ9VVczZs6ewor6S5fWVLJlRTlG+BmmR4SUM/MzsfOACoMbMPhK1qRzQmSUiIiIicpLcnabXO3lx8L68XUdYv6eFrt4BAKaUFLC8roK3LK0NAr26SiaXFGS41HIqGq7Fr4Bg7r48oCxqfStwQzoLJSIiIiKSjV7v6GFN05GoAVhaaO7oAaAwL4elMyt417mzWF5fyZn1ldRNnqTBWCQlEgZ+7v4M8IyZfdfdXzuRnZvZVQQDw+QCD7r7fTHbPwK8F+gDDgJ/OngsM7sN+GSY9HPu/r0TKYOIiIiISCZ09fazYU9rZITNl3Yd4bXDRwEwg/lTS3nzoqksD1vyFtSWkZ+bk+FSS7ZK5h6/o2b2JWAJUDS40t0vGy6TmeUC3wQuJxgN9AUzW+nuG6OSvQg0uvtRM3s/cD9wk5lNAT4FNAIOrA7zvj6K1yYiIiIiMiYGBpxXDrZHRthcs6uFTXtb6RsIbsybXlHE8rpK3nlOA8vrKllaV0FpYVJTaoukRDJn278BPwSuJpja4TaC1rmRnANsc/ftAGb2CHAtEAn83P2pqPTPA+8On18J/NLdm8O8vwSuAn6QxHFFRERERNJqf2sXL+48EhmAZW1TC+3hVAplhXksq6/gjovnRgZgmVZeNMIeRdIrmcCvyt3/xcw+FNX985kk8s0EdkUtNwHnDpP+PcDPhsk7M4ljioiIiIikVFtXL+t2txy7L29XC/tag6kU8nODqRSuO3Mmy+srWVFfwdxqTaUg408ygV9v+Hevmb0N2APUJZEv3tnucROavZugW+clo8lrZncAdwA0NDQkUSQRERERkcQGp1KITIy+6wjbDrZHplKYXVXMeXOnBPfl1VeyeLqmUpBTQzKB3+fMrAL4KMH8feXAXyWRrwmoj1quIwgahzCzNwOfAC5x9+6ovJfG5H06Nq+7PwA8ANDY2Bg3qBQRERERicfd2dl8NAzwgsnR1+9uobsvmEqhqqSA5fWVXL1sBisaKlk2s0JTKcgpa8TAz91/Gj5tAd4IYGYlSez7BWC+mc0BdgM3A7dEJzCzM4FvAVe5+4GoTU8C95rZ5HD5CuDjSRxTRERERCSu5o4e1gy25IX35r1+NOjcVpQfTKXwx+fNCrtsaioFyS7DBn5mNhOYDqx19x4zmwp8GLgdmDFcXnfvM7M7CYK4XOAhd99gZvcAq9x9JfAlgrkCHw0/VDvd/e3u3mxmnyUIHgHuGRzoRURERERkJMFUCi3hACwtrNl1hJ3NwVQKOQanTyvjisW1YZfNChZMKyNPUylIFjP3+D0kzezDBF0wtwGFBPPxfRl4GLjf3feOVSGT0djY6KtWrcp0MURERERkjPVHTaUweF/e5n1tkakUZlQUsaIhmCtveX0lZ8zUVAqSncxstbs3xts23Bl/B7AgbH1rIAgAL3b359NRSBERERGRZOxt6Qy7bAYteet2R02lUJTH8rpK/vySuayon8zyugqmaioFkWEDv67B7pXuvtPMtijoExEREZGx1NbVy9qmqKkUmo6wvzUYDzA/11g8vZw/fMNMltdVsqKhkjlVJZpKQSSO4QK/OjP7WtTy1Ohld/9g+oolIiIiIhNNe3cfm/e1sXFPS9Ca13SEV6KmUphbXcIF86pZXlcRTKUwo5zCPE2lIJKM4QK/j8Usr05nQURERERkYujrH2DH4Q5e3tfGy3vbgr/7Wml6vTOSpqqkgBX1lVy7fAbL6ytZVldBZbGmUhA5UQkDP3f/3lgWRERERESyi7tzsL2bzTEB3tYD7fSEc+Xl5hhzqktYUV/JzWfXs7C2nIXTy5hZqakURFJJwxmJiIiIyEnr7Olny/42Nu9rY9O+1iDY29dGc0dPJM3UskIW1JZx+wWzWTCtjIXTy5hXU0pRvrpriqSbAj8RERERSdrAgLOz+Sgv72uNdNXcvL+NHYc7IvfiTcrP5fTaMi5fNI2F08tYUFvGwtpyppSoq6ZIpowY+JnZhe7+25HWiYiIiEh2ae7o4eXB1ru9bby8v40t+9ro7O0HwAxmV5WwYFoZ166YwcIwwGuYUqyRNUXGmWRa/L4OvCGJdSIiIiJyCurq7WfbgXY27wta7zbtDYK9A23dkTRTSgpYWFvGzefUs6i2nAW1ZcyfVkpxgTqQiZwKEn5Szex84AKgxsw+ErWpHFBHbBEREZFTjLvT9HpneP9d2FVzXxuvHuqgfyDop1mQl8P8qaVcNL8maMELu2rWlBZqsBWRU9hwP9EUAKVhmrKo9a3ADekslIiIiIicnJbO3qAFLyrA27Kvjbbuvkia+imTWDCtnLecURveh1fG7KoS8nJzMlhyEUmH4aZzeAZ4xsy+6+6vjWGZRERERCRJvf0DbD/YEWnBC+7Ha2VPS1ckTXlRHgunl3PdG2ZGBlpZUFtGaaG6aYpMFMl82gvN7AFgdnR6d78sXYUSERERkaHcnf2t3cemStgbBHqvHGyntz/oppmXY5w2tZSz50wJ5sMLu2rWlhepm6bIBJdM4Pco8M/Ag0B/eosjIiIiIh3dfWzeH06VsK+VTWFLXktnbyTN9IoiFtaWcemCqSwK78ObW11KQZ66aYrI8ZIJ/Prc/Z/SXhIRERGRCaZ/wNlxuOO4AG9n89FImpKCXBbUlvG2ZdNZWFsWTHxeW05FcX4GSy4ip5pkAr/HzewDwGNAZExfd29OW6lEREREsszBtu6Y0TRb2bq/ne6+AQByDObWlLK0roIbz6pj4fSgq+bMykmaE09ETloygd9t4d+PRa1zYG7qiyMiIiJyauvs6WfrgWAUzZf3trF5fysv723jcEdPJE1NWSELa8u49fxZLAjvxTttailF+ZoxS0TSY8TAz93njEVBRERERMargQHnaG8/Hd19dHT3cbSnP/K3rbuPVw92RAK8HYc7CKfEoyg/hwXTynjToqmRwVYW1JZRVVqY2RckIhPOiIGfmRUDHwEa3P0OM5sPLHD3n6a9dCIiIiKj1D/gHO0ZGpy1d/dxtKePju7+IX/bY5Y7evo52t0Xpj+2rbN3+PHtzGDWlGIW1pZzzfIZ4Wia5TRMKSZX3TRFZBxIpqvnd4DVwAXhchPBSJ8K/EREROSkDAZpHd39dPT0cXTw7+C67mPBWEdUIBasHxrcBYFcH129A0kfvyA3h+LCXEoK8iguyKW4MI/SwlwmlxRTEi6XFORSUpgXpIlKW1KYF67PZebkSRQXaE48ERm/krlCzXP3m8zsnQDu3mlJTgRjZlcBXwVygQfd/b6Y7RcDXwGWATe7+4+itvUD68LFne7+9mSOKSIiIunR1z/A0d7+Y8FZd1RLWnRw1t1He3QQFwnmogK2cN2JBmklhbkUh3+nhEHaYCBWXJA7JEgbDM6KY/8W5GnqAxGZMJIJ/HrMbBLBgC6Y2TyiRvdMxMxygW8ClxO0Er5gZivdfWNUsp3A7cBdcXbR6e4rkiifiIiIJNDV209rZy+tXb20dPbR2tlLW3ifWuRetahALPb+tegAb3D0yWQU5OVEgqvoIK2qpPhYcBYVpAVBW5guquUtWM5jUkGugjQRkZOQTOD3aeDnQL2Z/RtwIUGwNpJzgG3uvh3AzB4BrgUigZ+77wi3Jf+fREREZALp7R+grSsI2FrCAK61sy8M5HqPC+qOrQ/S9CQRrMUGaYPdGqtLCyPBWWlh3nFBXCR99LKCNBGRcSmZUT1/YWargfMAAz7k7oeS2PdMYFfUchNw7ijKVmRmq4A+4D53/3FsAjO7A7gDoKGhYRS7FhERGRsDA057T1TgdlzQFgZsUUHdsQCvl46e4QcVyc0xKiblU16UR/mkfCom5TOjYhLlk/IoL8qnfFL4KMoL0k3Kp2zw3rQwqMvPVZAmIpLtkhnVcyXwA2Clu3eMYt/x7gP0UeRvcPc9ZjYX+LWZrXP3V4bszP0B4AGAxsbG0exbREQkKe5OV+/AkGBsSMtbzHLkeVcvLUeDbpU+wn+ossGgrCif8kl5zKoqjgRp5UX5VEzKizwfDO4GA7viglySvPVeREQmsGS6ev49cBNwn5n9Hvgh8FN37xohXxNQH7VcB+xJtmDuvif8u93MngbOBF4ZNpOIiEgcPX0DMUFb/G6R0a1wbVEBXW//8JFbcUFuJGirmJRPbXkRp08rG9LKdqz1LS8M5oLl0sI8DfcvIiJpl0xXz2eAZ8LBWi4D/gx4CCgfIesLwHwzmwPsBm4GbkmmUGY2GTjq7t1mVk1wX+H9yeQVEZHs0z/gtHfFu68tcdfJ6Fa4keZgy8+1mBa2fBqmFEe6Tx4L1IYGbeVFeZQV5et+NhERGfeSmnAmHNXzGoKWvzcA3xspj7v3mdmdwJME0zk85O4bzOweYJW7rzSzs4HHgMnANWb2GXdfAiwCvhUO+pJDcI/fxgSHEhGRLNHTN8DWA21s2tvGxj2tbNrbyub9bTR39AybL8eIalULWtlOKysNgrTi/BEDuMK8HHWXFBGRrGY+wo0HZvZDgkFZfg78B/C0u4+7UTgbGxt91apVmS6GiIgk6fWOHjbtbWXj4GNPK68cbI90qyzKz2FhbTmLppcxtaxoSCvbsfvcguXSwjwFbiIiMuGZ2Wp3b4y3LZkWv+8At7j78P1kRERE4hgYcHY2H40Ed4PB3t6WY7eKTysvZNH0ci5bOJVF08tZPKOc2VUluvdNREQkRRIGfmb2f9z9fnf/uZndCDwate1ed//bMSmhiIicMjp7+nl5X2vQVXNvC5v2tvHy3tbIlAS5OcZpNaWcO2cKi2eUs2h68KguLcxwyUVERLLbcC1+N3NsQJWPExX4AVcBCvxERCYod+dgWzcb9oYteGFL3quHOhgI7yAoK8xj0YxybmysZ3HYinfa1FKK8nMzW3gREZEJaLjAzxI8j7csIiJZqq9/gO2HOoZ009y4p5XDUQOu1E2exOLp5Vy9bAaLZ5SzeHo5dZMn6b47ERGRcWK4wM8TPI+3LCIiWaC1q5eX97axcU8LG/cGXTY372+jpy8Y06sgL4fTp5XypkVTWRx201w4vZyKSfkZLrmIiIgMZ7jAb7mZtRK07k0KnxMuF6W9ZCIikjbuTtPrnWFwF3bV3NfKrubOSJqqkgIWzyjn9gtmR4K8uTUl5OdqzjoREZFTTcLAz911E4aISBbo6u1n24F2Nu45NnXCpr2ttHX1AWAGc6pLWF5Xyc1nN0S6ak4tK1RXTRERkSyR1ATuIiJyajjc3h0ZUTO4J6+NbQfb6Q9HXCkuyGVhbRnXrpgRTJswvZwFtWUUF+jfgYiISDbTf3oRkVNQ/4Cz4/DQAVc27W1lf2t3JM30iiIWTS/n8sXTInPjzZpSTI7mxhMREZlwFPiJiIxzHd19vLyvbcj9eJv3tdHZG8yNl5djnDa1lAvnVUe6aS6aXs7kkoIMl1xERETGCwV+IiLjhLuzr7Ural68INjbcbgDD8dSLi/KY/GMcm4+Z+jceIV5ui1bREREElPgJyKSAb39A2w70B4J8gZb814/2htJ0zClmMXTy7nuzJmRrpozKoo04IqIiIiMmgI/EZE0aznaO2Q0zY17Wtl2oJ2e/mBuvMK8HBbWlnHlkloWzwjnxqsto6xIc+OJiIhIaijwExFJkZ6+AXa9fpSt+9vCVrw2Nu1tZfeRY3PjVZcWsnhGORedXh101ZxezpzqEvI0N56IiIikkQI/EZFRcHf2t3az/VA72w928Oqh4LH9YDu7Xu+MTJuQYzC3ppSzZk3m3efNClvyyphaVpThVyAiIiITkQI/EZE4Wrt6efVgB9sPtYd/O9h+sIMdhzs42tMfSVeUn8Oc6lKWzKjg6mUzmFNdwmlTS1lQW0ZRvgZcERERkfFBgZ+ITFjdff3saj7KK4Mtd4OB3qEODrX3RNLlGNRPKWZOdQnnzp3C3OoS5taUMqe6hNryIs2LJyIiIuOeAj8RyWoDA8EUCUG3zHa2R7pmdtD0+lHCnplAcP/d3OoS3rRwGnNrSphTXcLcmhLqpxRrugQRERE5pSnwE5Gs0HK0l1fCbpmD9929crCdHYc76OodiKQrLshlTnUJy+oqeMeKGZGWu9nVJVRM0iiaIiIikp3SGviZ2VXAV4Fc4EF3vy9m+8XAV4BlwM3u/qOobbcBnwwXP+fu30tnWUVk/Ovq7Wdn81G2Hwxb7sJ771491EFzx7Gumbk5RkPYNfPC06qPtd5VlzKtvFDz4ImIiMiEk7bAz8xygW8ClwNNwAtmttLdN0Yl2wncDtwVk3cK8CmgEXBgdZj39XSVV0TGh4EBZ09L55ARM185GNx3t/tIJx7VNXNqWSFzqku4csk05lYHLXdzakpomFJMvqZHEBEREYlIZ4vfOcA2d98OYGaPANcCkcDP3XeE2wZi8l4J/NLdm8PtvwSuAn6QxvKKyBh6vaMnzpQIwaiZ3X3HLgmlhXnMqS7hDQ2TueGsukjL3ezqYk1wLiIiIpKkdAZ+M4FdUctNwLknkXdmbCIzuwO4A6ChoeHESikiadPV28+Owx2R4G571KiZR472RtLl5RgNVcXMrS7hkgU1QctdOLBKTam6ZoqIiIicrHQGfvG+qXmcdSec190fAB4AaGxsTHbfIpJC/QPOniOdke6YgwHeYNfMaLXlRcypLuFtS6dHArs51aXUT55EnrpmioiIiKRNOgO/JqA+arkO2DOKvJfG5H06JaUSkagiEn0AABx+SURBVFFzd5o7eoYMqLI9DPReO3yUnv5jXTPLCvOYW1PCOXOmRFruBh8lhRpIWERERCQT0vkt7AVgvpnNAXYDNwO3JJn3SeBeM5scLl8BfDz1RRSRaEd7+iKtdoPTIrxyqINXD7bT2tUXSZefa8yqKmFudQmXLZrK3Oqg5W5uTQlVJQXqmikiIiIyzqQt8HP3PjO7kyCIywUecvcNZnYPsMrdV5rZ2cBjwGTgGjP7jLsvcfdmM/ssQfAIcM/gQC8icvL6+gfYsr+ddbuPsH53a6Sb5t6WriHpZlQUMbemlGtXzIyMmDmvupQZlUXqmikiIiJyCjH37Lg1rrGx0VetWpXpYoiMO/0DzvaD7axtamHd7hbWNh1hw57WyMiZZYV5zJsatNZFt9zNriphUkFuhksvIiIiIskys9Xu3hhvm264EckiAwPOa81HWdt0JAj0mlpYv6eFoz39ABQX5HLGzAr++LxZLK2rYFldJbOmFJOTo66ZIiIiItlMgZ/IKcrdaXq9k7VNLazdfYR1YYteW3gvXmFeDktmlPNHjfUsnVnB8voK5lSXkqsgT0RERGTCUeAncgpwd/a1dkVa8dbubmFd0xFeD+fCK8jNYdH0Mq5dMYNlMytZWlfB/Kmlug9PRERERAAFfiLj0oG2riDAi9yX18Kh9m4AcnOMBdPKuHJJbdBdc2Ylp9eWUpin+/FEREREJD4FfiIZ1tzRw7qwBW8w0BscXTPH4LSppVxyeg3L6ipYVlfBounlFOUryBMRERGR5CnwExlDLZ29bNgddNUcHICl6fXOyPa5NSWcO2cKS+sqWVZXweLp5Zr0XEREREROmr5RiqRJe3cfG3Yf66q5bncLrx7qiGxvmFLM8vrKyAibZ8ysoLwoP4MlFhEREZFspcBPJAU6e/rZuLc16K4ZBnqvHGxncJrMGRVFLKur5Iaz6lhWV8HSmRVUFhdkttAiIiIiMmEo8BMZpe6+fl7e2xYZWXNtUwtbD7TTPxBEeTVlhSyvq+CaZTNYFrbk1ZQVZrjUIiIiIjKRKfATGUZv/wBb9rdFTaHQwsv7WuntD4K8KSUFLJ1ZweWLp4Vz5VUyrbwow6UWERERERlKgZ9IqH/AeeVgezhX3hHWNLWwcW8rPX0DAJQX5bGsrpL3XjSXZTMrWFpXwczKSZhpQnQRERERGd8U+MmENDDgvHq4I2quvCOs391KZ28/ACUFuZwxs4Lbzp8VjLA5s4JZVcUK8kRERETklKTAT7Keu7OruZO1u49EAr31u1to6+4DoCg/hyUzKrjp7HqW11ewdGYlc6tLyMlRkCciIiIi2UGBn2QVd2dvS1dkjrzBqRRaOnsBKMjNYdGMct5x5kyWhhOin1ZTSl5uToZLLiIiIiKSPgr85JR2oLWLtZGBV46wbncLh9p7AMjLMRbUlvHWpbUsnRlMiH76tDIK8hTkiYiIiMjEosBPxr2jPX0caO3mYHs3B9u6eeVAezhX3hH2t3YDkGMwf2oZb1wwNZgnr66ShbVlFOXnZrj0IiIiIiKZp8BPMqKvf4Dmjh4OtIUBXVRgd7CtmwNtXZHnHT39Q/KawdzqEi6YV83SmUF3zcUzyiku0OksIiIiIhKPvilLyrg77d19YeB2LIg72N49pMXuYFs3zR3dhPOdD1FWlMfUskJqygpZWldJTWkhU8sLqSkN1tWUFVI3eRJlRflj/wJFRERERE5RCvxkRL39Axxu7xnSCndcYBdu6+odOC5/fq5FAreZlUWsqK+MBHGxgZ26ZoqIiIiIpF5aAz8zuwr4KpALPOju98VsLwQeBs4CDgM3ufsOM5sNbAI2h0mfd/f3pbOsE42709rZx8H2rqFBXJxWuuaOnrj7qCzOjwRuZzVMjgRzU8uKhgR2lcX5mv9ORERERCSD0hb4mVku8E3gcqAJeMHMVrr7xqhk7wFed/fTzOxm4IvATeG2V9x9RbrKl626+/o51N4TtMq1dsXcNzc0sOvpO751riAvJxLMzaoqpnH25KGBXFkhU8sKqSotoDBPrXMiIiIiIqeCdLb4nQNsc/ftAGb2CHAtEB34XQt8Onz+I+Abpqah47g7R472RrXCdYWBXeyAKN2R+epiVZUURAK3udUl1MTcNzcY3JUX5al1TkREREQky6Qz8JsJ7IpabgLOTZTG3fvMrAWoCrfNMbMXgVbgk+7+bBrLmhFdvf1DW+LauzkYp5XuUHs3vf3Hj4RSlJ8TCdhOm1rK+fOqIsFccN9csK2qtIB8TVAuIiIiIjJhpTPwi9dsFBu9JEqzF2hw98NmdhbwYzNb4u6tQzKb3QHcAdDQ0JCCIqfWgdYufrP1UMx9c8cCu7auvuPymEFVSWFkZMv508oi3SsH75kLArsiSgpy1TonIiIiIiIjSmfg1wTURy3XAXsSpGkyszygAmh2dwe6Adx9tZm9ApwOrIrO7O4PAA8ANDY2xpkcILNeOdjBXY+uAaCkIJep5UXUlBayqLaci+cXDrlvbvC+uinFBeSpdU5ERERERFIonYHfC8B8M5sD7AZuBm6JSbMSuA14DrgB+LW7u5nVEASA/WY2F5gPbE9jWdNiRX0lz3zsUqpLCykp1MwZIiIiIiKSGWmLRsJ79u4EniSYzuEhd99gZvcAq9x9JfAvwPfNbBvQTBAcAlwM3GNmfUA/8D53b05XWdNlUkEus6pKMl0MERERERGZ4CzoVXnqa2xs9FWrVo2cUEREREREJAuZ2Wp3b4y3TTeTiYiIiIiIZDkFfiIiIiIiIllOgZ+IiIiIiEiWU+AnIiIiIiKS5bJmcBczOwi8lulyxFENHMp0IbKM6jT1VKeppfpMPdVpaqk+U091mlqqz9RTnabWeK3PWe5eE29D1gR+45WZrUo0so6cGNVp6qlOU0v1mXqq09RSfaae6jS1VJ+ppzpNrVOxPtXVU0REREREJMsp8BMREREREclyCvzS74FMFyALqU5TT3WaWqrP1FOdppbqM/VUp6ml+kw91WlqnXL1qXv8REREREREspxa/ERERERERLKcAj8REREREZEsNyECPzObZGbPmFluuNxvZi+Fj5Uj5L3BzNzMGsPlKjN7yszazewbMWlvMrO1ZrbBzO5PolzviirHS2Y2YGYr4qS7MdznwGA5YrY3hOW5K+r1vmRmPWZWPVI5Uim6rs3sjTGvr8vM3hEnz8Vm9r9m1mdmN8TZXm5mu2PrO8Hxfxh1vB1m9lKCdB8ys/VhvX44av2XzGzfYF1m2gnW5ywz+1V4Lj5tZnVJHGfEc9fMCszsO2a2zszWmNmlI+U3s78ys53JvHepFudz/8XwPV9vZjclyJOw7pLJH7OvhOe1md1mZlvDx20J8i83s+fC+n7czMrD9cO9D4PXppQMLx2nDn9uZkfM7Kcx6eaY2e/C1/NDMyuIs69Rnz/DlGu46/DnzWyXmbUPkz/htTdR/lSdy6Oo0zvNbJsF/3/iXseHuyYkkz/O/hKV5d/MbHN47j9kZvkJ8t8fvoebzOxrZmYx21ea2fqo5ZReb0dRt2l5PcOUa2H4We6Ofq1mVmRmvw8/DxvM7DMJ8jeE5/uL4efkreH6i8xsYzJlOFGjqNN/CV/HWjP7kZmVxtlXvpl9L7wGbDKzjydx/LjnsZldamYtUef+3Qnyx32vh3lPUv79aRR1+F0zezXqNcX7PrgiLPeGsK5vitqWys+8WXAt3BK+Vx9MkP+4z4iZFZvZf5rZy+G2+6LSp/w7wSjqNy2vaZhyXW5mq8PzfbWZXRYnzYjXEDM724K45YZweV54fiT8Hzcsd8/6B/AXwIeiltuTzFcG/AZ4HmgM15UAfwC8D/hGVNoqYCdQEy5/D3jTKMq4FNieYNsiYAHw9GA5Yrb/f8CjwF0x63cA1Zms66j1U4BmoDjOttnAMuBh4IY4278K/Ht0fSdZlr8H7o6z/gxgPVAM5AH/BcyP2v7p2LocL+dukvX5KHBb+Pwy4PsjHCOpczcsy3fC51OB1QQ/Hg2bH7h9tO9dqusOeBvwy/D9LgFWAeXJ1l2y+ZM5r8P3bnv4d3L4fHKc/C8Al4TP/xT47HDvQ1S+p4lznUjF+Qe8CbgG+GlMuv8Abg6f/zPw/lSdPwnKFfc6HG47D5hO8tf5Idfe4fKn4lweRZ2eGZ5DO0jiOk7MNWG0+Ucoy1sBCx8/SPD+XgD8FsgNH88Bl0Zt/0OC6/j6mHyfJkXX21HUbdpeT4JyTQXOBj4f/VrD45eGz/OB3wHnxcn/wGAZgcXAjqhts5MpwxjUaXnU8y8DfxNnX7cAj4TPi8Nzc/YIx497HgOXxpYhQf6473Wi9yQqX9KfmxTW4XeJ8x0oJs3phN9XgBnAXqByuLoaYX+JyvInBP+7cgbrK9nPSPjevjFMUwA8C7wlKt/tpPA7wSjqN22vaZhzd0b4/Axgd8z2Ea8hYRl+DTwRe26Q5P+42MeEaPED3gX85ATyfRa4H+gaXOHuHe7+39HrQnOBLe5+MFz+L+D6URzrnQQXpeO4+yZ33xxvmwW/7m4HNoziWOmUqK5vAH7m7kdjN7j7DndfCwzEbjOzs4BpwC9GUwgzM+CPiF+ni4Dn3f2ou/cBzwDXjWb/Y2jU9UnwxeBX4fOngGtHOEay525kv+5+ADgCNI4i/1iLrrvFwDPu3ufuHcAa4Ko4eRLVXbL5I4Y5r68Efunuze7+OkFAGW9fCwh+eCJMM1inid6HdBhy/rn7r4C26AThZ+0y4Efhqu8Bx7VEk8LzZ5jrMO7+vLvvHfGVHTPk2nsC+UdrxDoN17/o7jtGsd8h14QTyD9cWZ7wEPB7IF4vAgeKCL4UFRIEMvsBwtafjwCfG015TkCydTumr8fdD7j7C0BvzHp398Ff7fPDR7wR9xwoD59XAHuSOW6KJFunrRC5Hkwi8esoMbO8ME0P0DrcwU/kPI7JH/e9TvSepElSdZgMd9/i7lvD53uAA0BNuJyyzzzwfuAedx8I0x2Il504n5Hwu9VTYb4e4H+J/xlLlWTrd0xfU/h+DH5WNwBFZlYIo7qG/CVB4068sp6QrA/8LOhyNDfmw1BkZqvM7HmL01UuzHcmUO/uP423PY5twEIzmx1e1N4B1I+iqDeRIPBLxMxKgL8G4nYPGWsJ6nrQzYz+9eUQtNp97ASKcxHBh3VrnG3rgYst6C5WTPCL4GjeqzFxEvW5hmNfnK8DysysaphDJXvurgGuNbM8M5sDnBWmO9lzP+Xi1N0a4C1hd41q4I0kfo3x6i7Z/MmYCeyKWm4K18VaD7w9fH5j1PESvQ8pNcL5F60KOBL+iAKJX894PX9Gfe09UaOo0xMx6mvsaFnQTe6PgZ/HbnP35wh+LNkbPp50903h5s8SXMvj/VCVqrKNum7Hw+uxoBv/SwRf7H7p7r+Lk+zTwLvNrIngl/+/PNnjJlm2UdWpmX0H2AcsBL4eJ8mPgA6C+twJ/J27N59EEc+3oHvpz8xsyQhlS/hep9MJnJeft6AL5z8MBgnD7PscggDllZMsZjzzgJvC78o/M7P5sQlG+IwMlrGSoPXtV7H5U2GU9ZvJ13Q98KK7d4fLI15DzGwmwfeQfx7FcUaU9YEfUE3wy3K0BndvJOh28BUzmxe9MQw4/gH4aLIHCX+5fz/wQ4Im4B1A33B5oo53LnDU3UfbT/8zwD9E/WKYafHqGjObTtCd6slR7u8DwBPuvmvElMcbtgUV+CJBK8rPCb6QJvVejbETrc+7gEvM7EXgEmA3w7y+UZy7DxF8qV8FfAX4H6DvZM79NBpSd+7+C4IvTP9DcF48R/wyxq27UeRPhsVZF+/X8T8F/sLMVhN0O+8J18d9H06wLMOJe/7FkezrGXfnz0lce09UsnU6KidxjR2tfwR+4+7PxinDaQS9KeoIAv/LLLjPdQVwmrs/luaynUjdZvz1uHu/u68Ij3OOmZ0RJ9k7ge+6ex3BD5XfD7+npNuo6tTd/4Sg++Emgh9UYp0D9Idp5gAfNbO5J1i2/wVmuftygiDzxyOkT/hep9lo6vDjBEHz2QRdt/86UcLwM/994E8GW7BSrBDoCr8rf5vg+h1bhrifkajteQT/L7/m7tvTUEYYXf1m5DWFP0p8EfjzcDnZa8hXgL929/5kjpOsvFTubJzqJGi2jRhsenX37Wb2NEE/3OhfTMoI+uM+HfRaoBZYaWZvd/dViQ7k7o8DjwOY2R0EF7hknOgvtecCN1gwGEIlMGBmXe4+5gNphI6r69AfAY+5+2i7VJwPXGRmHwBKgQIza3f3vxkuU/jB/EOCFoW43P1fgH8J099L8IV0vDmh+gzP7z+ESHeC6929ZbgDJXPuhi06fzW4bGb/A2xNNv8Yi/e5/zzB/RyY2b8Tlj0mTcK6SyZ/kpoI7hkYVEdwX15sWV4GrgiPdzrBfYbDvg8pluj8i3UIqDSzvLBsdcTpijZOz5+0t5LFSLZOR+tEr7FJM7NPEXQp+/MESa4j6ELfHqb/GcH9km3AWWa2g+A7x1Qze9rdL01xEUdVt+Pt9bj7kfD7yFUErf3R3hOux92fM7Migi+8Kev+lcCoz1d37zezHxL01PlOzOZbgJ+H5+kBM/stQXfvUQcFg11Lw+dPmNk/mlm1ux+KTZvEe51OSdehH+ti3h22nsYd9MiCgb7+E/ikuz+fklIer4mgiyHAYxz/XkLiz8jgLQoPAFvd/StpKiOM7hwd89dkwQBxjwG3uvtgnHE+yV1DGoFHwjikGnirmfW5+0g/cgwr61v8wl+Tc8MLJWY22Y71sa0GLgQ2xuRpcfdqd5/t7rMJBncZNugL9zd18BgErVUPhsvXmdkXEuTJIejG9cgJvLaLosr4FeDeDAZ9x9V1lIStbyPs713u3hC+vruAhweDPjN7OOzmEM+bgZfdPWEwF/VeNRB80R/LL39JOdH6NLPqqF+DP07Ur1pm9nKCPHHP3Zg0xRZ0L8bMLidordmYbP6xFOdzn2thd1czW0Yw6Mpx940mqrvh8pvZF8xsNPeIPglcEV6LJhMEd8e11ETVaQ7wScLuHsO9D6k0zPkXm84JusYMjlx6G3HuSz2R82e4a+fJOplr74lKtk5PQNLXWDM7x8weHs3Ozey9BPemvnOY1oWdBK3leRZ0q7sE2OTu/+TuM8Lr+B8Q3M956WiOn4zR1G26Xo8FoyremWyZzazGgm5jmNkkwv9dCcrypjDdIoIvugfjpEupZOvUAqcNPifoBpfodVwWpi8h+EL9cpjvVxZ0bUuKmdWGxxrs8pgDHI6TLpn3Om1GeV5OD/8aQZf343oiWNC18TGC70OPJlOGE/nME7SgDo5CeQmwJU6auJ+R8JifI7gf9cNx8qXMKK+paXlNif5PhZ/t/wQ+7u6/jSpzUtdEd58T9R3/R8AHTjboG9xx1j8IWnbe7MdG7FlH0L1vHfCeqHT3EAR4sfmfJmqUPIKuSM1AO8EvCIvD9T8gCCI3Eo5wF66/K3zj45XtUoJfF2LXP8ixkUSvC4/TTXBz+ZNx0n+a8TGqZ6Suw+XZBN3lcmLSReqaoFtDE0Hf/8PAhjj7vZ2ho6i+RHAPZrwyfBd4X8y6GQTdRgeXnw3fpzXEjCAYry7Hw7k7ivq8gaAlZUt4HhWG66uBzQmOk+jcfTvBzdCDx95McBH8L4JuNsPmj/feZaLuCL4oDZbveWDFKOtuuPw/Bc6Pc/yE5zVBN85t4eNPotZHf+4/FJZjC3AfYCO9D+H2p0ndqJ6x59+zBF84O8PXdmW4fi7BwAnbCEZGHay3kzp/GP7auYP41+H7w+WB8O+nY8sSLl9K/Gtv3PypOpdHUacfDJf7CFpQHwzXNw4+j6rXeNeERPlvAL6VoGyJytJH0CvmpfBxd2xZCEaf+1b4/m4Evhxn/7NJ76ieydZtWl4P8A2CACM2XW14/FaCbmlNBIO1LANeBNYSfMm/OypP9HVpMcFIg2vC8l4xXJ2m8pFMnRIEXb8l+E61Hvg3wlE+GXoNKCW4PmwI6/Rj4foc4DVgUpzjJzqP7wz3s4bgmnxBVJ4nODaaYqL3Ou57EnN9SdWonsmel7+OqsN/5diIr9Hn5bsJBqR5KeqxIg2f+cGgZR3BrQ3Lk/2MEPT68HD9YBnfG3XM20ntqJ7J1m9aXhMJ/k8R/GDbEfNeTY1JM5uh15D3EfP9NVz/XVI0qmdaLhTj7UHQlXPYIe3TfPx/JRyqfIyPu4OxD/zSXtcE/zAfTeP+P834CfxSVp/A1cAHM/AaUnqRz0TdjXCc436IyeSD1AZ+E/LaOUx5TvpcHgd1+iVgWabrMqo8KbvejoO6/SlQMMbHHPLFMQ37H4v/6WcQJ7DO5COV35/GwXk53j7zKf1OMA7qN1Pf8TWdQyLu/iLwlIWTO2bg+O/2Y0OVp52FE5ASDEM7pl0bxqKu3b3V3W9Mx77N7EsEv6h1pGP/o5XK+nT3n7r711JQrKSZ2V8RdJkcdsjudBirz727X5nO/Y+GmT1F0PqWknu9Jtq1czipOpfHQZ1+zINpRjIu1dfbcVC3V3sw1PuYMLOLCO6NPe6+tlQZo//p6939I+na/2ik4/vTODgvx9NnPuXfCcZB/Y71d/x54Tm6/4Tyh1GjiIiIiIiIZKkJ0eInIiIiIiIykSnwExERERERyXIK/EREJKuYWXsSaT5sZsVpLscKM3trgm2XmlmLmb1oZi+b2d+dzP5ERERGosBPREQmog8Dowr8TmDwgBXAcIHas+5+JsGodFeb2YUnuT8REZGEFPiJiEhWClvVnjazH4Wtav8WTh79QYK5PZ8KR0LFzK4ws+fM7H/N7FEzKw3X7zCzu83sv4EbwxHVfm5mq83sWTNbGKa70czWm9kaM/tNONHyPcBNZvaSmd2UqJzu3kkwx9PMcF/nmNn/hK2B/2NmC+Ltz8xKzOwhM3shTHttGqtTREROcXmZLoCIiEganQksIZjQ+LfAhe7+NTP7CPBGdz9kZtUEk+2+2d07zOyvgY8QBFoAXe7+BwBm9iuCCXa3mtm5wD8ClwF3E0wUvNvMKt29x8zuJphT8c7hCmhmk4H5wG/CVS8DF7t7n5m9GbjX3a+P3Z+Z3Qv82t3/1Mwqgd+b2X+5+7iYjkZERMYXBX4iIpLNfu/uTQDh3Eezgf+OSXMesBj4rZkBFADPRW3/YZi/FLgAeDRMB1AY/v0t8F0z+w/g/0+ybBeZ2VpgAXCfu+8L11cA3zOz+YATzCkWzxXA283srnC5CGgANiV5fBERmUAU+ImISDbrjnreT/z/ewb80t3fmWAfgy1oOcARd18Rm8Dd3xe2AL4NeMnMjksTx7PufrWZnQ78t5k95u4vAZ8FnnL368xsNvB0gvwGXO/um5M4loiITHC6x09ERCaiNqAsfP48cKGZnQZgZsVhMDaEu7cCr5rZjWE6M7Pl4fN57v47d78bOATUxxwjIXffAnwB+OtwVQWwO3x+e4IyAzwJ/KWFzY9mduZIxxIRkYlLgZ+IiExEDwA/M7On3P0gQYD1g7Dr5fPAwgT53gW8x8zWABuAwQFVvmRm68xsPcG9emuAp4DFIw3uEvpn4GIzmwPcD3zBzH4LRI8kGru/zxJ0A10bHvezo6kAERGZWMzdM10GERERERERSSO1+ImIiIiIiGQ5BX4iIiIiIiJZToGfiIiIiIhIllPgJyIiIiIikuUU+ImIiIiIiGQ5BX4iIiIiIiJZToGfiIiIiIhIllPgJyIiIiIikuX+H+zjL0mtJxO5AAAAAElFTkSuQmCC"/>
          <p:cNvSpPr>
            <a:spLocks noChangeAspect="1" noChangeArrowheads="1"/>
          </p:cNvSpPr>
          <p:nvPr/>
        </p:nvSpPr>
        <p:spPr bwMode="auto">
          <a:xfrm>
            <a:off x="155574" y="-144463"/>
            <a:ext cx="9856644" cy="63930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Rectangle 5"/>
          <p:cNvSpPr/>
          <p:nvPr/>
        </p:nvSpPr>
        <p:spPr>
          <a:xfrm>
            <a:off x="155574" y="214807"/>
            <a:ext cx="11749810" cy="523220"/>
          </a:xfrm>
          <a:prstGeom prst="rect">
            <a:avLst/>
          </a:prstGeom>
        </p:spPr>
        <p:txBody>
          <a:bodyPr wrap="square">
            <a:spAutoFit/>
          </a:bodyPr>
          <a:lstStyle/>
          <a:p>
            <a:pPr algn="ctr"/>
            <a:r>
              <a:rPr lang="en-US" sz="2800" b="1" i="1" dirty="0" smtClean="0"/>
              <a:t>Purpose</a:t>
            </a:r>
            <a:endParaRPr lang="en-US" sz="2800" b="1" i="1" dirty="0" smtClean="0"/>
          </a:p>
        </p:txBody>
      </p:sp>
      <p:sp>
        <p:nvSpPr>
          <p:cNvPr id="8" name="Rectangle 7"/>
          <p:cNvSpPr/>
          <p:nvPr/>
        </p:nvSpPr>
        <p:spPr>
          <a:xfrm>
            <a:off x="9107055" y="2108300"/>
            <a:ext cx="2964873" cy="2246769"/>
          </a:xfrm>
          <a:prstGeom prst="rect">
            <a:avLst/>
          </a:prstGeom>
        </p:spPr>
        <p:txBody>
          <a:bodyPr wrap="square">
            <a:spAutoFit/>
          </a:bodyPr>
          <a:lstStyle/>
          <a:p>
            <a:r>
              <a:rPr lang="en-US" sz="1400" dirty="0" smtClean="0"/>
              <a:t># Seventh Most important variable is coming as purpose.</a:t>
            </a:r>
          </a:p>
          <a:p>
            <a:r>
              <a:rPr lang="en-US" sz="1400" dirty="0" smtClean="0"/>
              <a:t># We can take a call on this. We can use this variable at the time of acquisition.</a:t>
            </a:r>
          </a:p>
          <a:p>
            <a:r>
              <a:rPr lang="en-US" sz="1400" dirty="0" smtClean="0"/>
              <a:t># Customer giving purpose as small business tends to do more default.</a:t>
            </a:r>
          </a:p>
          <a:p>
            <a:r>
              <a:rPr lang="en-US" sz="1400" dirty="0" smtClean="0"/>
              <a:t># </a:t>
            </a:r>
            <a:r>
              <a:rPr lang="en-US" sz="1400" dirty="0"/>
              <a:t> purpose :- Purpose as small business customer tends to default more.</a:t>
            </a:r>
            <a:endParaRPr lang="en-US" sz="1400" dirty="0" smtClean="0"/>
          </a:p>
        </p:txBody>
      </p:sp>
      <p:pic>
        <p:nvPicPr>
          <p:cNvPr id="2" name="Picture 1"/>
          <p:cNvPicPr>
            <a:picLocks noChangeAspect="1"/>
          </p:cNvPicPr>
          <p:nvPr/>
        </p:nvPicPr>
        <p:blipFill>
          <a:blip r:embed="rId2"/>
          <a:stretch>
            <a:fillRect/>
          </a:stretch>
        </p:blipFill>
        <p:spPr>
          <a:xfrm>
            <a:off x="341745" y="4531473"/>
            <a:ext cx="11475605" cy="2134447"/>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131557217"/>
              </p:ext>
            </p:extLst>
          </p:nvPr>
        </p:nvGraphicFramePr>
        <p:xfrm>
          <a:off x="252946" y="1005550"/>
          <a:ext cx="8900290" cy="3408702"/>
        </p:xfrm>
        <a:graphic>
          <a:graphicData uri="http://schemas.openxmlformats.org/drawingml/2006/table">
            <a:tbl>
              <a:tblPr/>
              <a:tblGrid>
                <a:gridCol w="1212850"/>
                <a:gridCol w="471085"/>
                <a:gridCol w="515250"/>
                <a:gridCol w="853843"/>
                <a:gridCol w="853843"/>
                <a:gridCol w="1192435"/>
                <a:gridCol w="765514"/>
                <a:gridCol w="721350"/>
                <a:gridCol w="1295486"/>
                <a:gridCol w="1018634"/>
              </a:tblGrid>
              <a:tr h="173545">
                <a:tc>
                  <a:txBody>
                    <a:bodyPr/>
                    <a:lstStyle/>
                    <a:p>
                      <a:pPr algn="ctr" fontAlgn="ctr"/>
                      <a:r>
                        <a:rPr lang="en-IN" sz="1100" b="1" i="0" u="none" strike="noStrike" dirty="0" err="1">
                          <a:solidFill>
                            <a:srgbClr val="000000"/>
                          </a:solidFill>
                          <a:effectLst/>
                          <a:latin typeface="Calibri" panose="020F0502020204030204" pitchFamily="34" charset="0"/>
                        </a:rPr>
                        <a:t>Cutoff</a:t>
                      </a:r>
                      <a:endParaRPr lang="en-IN" sz="1100" b="1" i="0" u="none" strike="noStrike" dirty="0">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 of 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Non-Events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 of Non-Events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WoE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IV</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Event_Percentage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dirty="0" err="1">
                          <a:solidFill>
                            <a:srgbClr val="000000"/>
                          </a:solidFill>
                          <a:effectLst/>
                          <a:latin typeface="Calibri" panose="020F0502020204030204" pitchFamily="34" charset="0"/>
                        </a:rPr>
                        <a:t>Cutoff_Min</a:t>
                      </a:r>
                      <a:endParaRPr lang="en-IN" sz="1100" b="1" i="0" u="none" strike="noStrike" dirty="0">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1956">
                <a:tc>
                  <a:txBody>
                    <a:bodyPr/>
                    <a:lstStyle/>
                    <a:p>
                      <a:pPr algn="ctr" fontAlgn="ctr"/>
                      <a:r>
                        <a:rPr lang="en-IN" sz="1100" b="0" i="0" u="none" strike="noStrike">
                          <a:solidFill>
                            <a:srgbClr val="000000"/>
                          </a:solidFill>
                          <a:effectLst/>
                          <a:latin typeface="Calibri" panose="020F0502020204030204" pitchFamily="34" charset="0"/>
                        </a:rPr>
                        <a:t>major_purchase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2150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222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0.039453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1928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0.058575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0.395209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0.007557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0.103256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major_purchase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3545">
                <a:tc>
                  <a:txBody>
                    <a:bodyPr/>
                    <a:lstStyle/>
                    <a:p>
                      <a:pPr algn="ctr" fontAlgn="ctr"/>
                      <a:r>
                        <a:rPr lang="en-IN" sz="1100" b="0" i="0" u="none" strike="noStrike">
                          <a:solidFill>
                            <a:srgbClr val="000000"/>
                          </a:solidFill>
                          <a:effectLst/>
                          <a:latin typeface="Calibri" panose="020F0502020204030204" pitchFamily="34" charset="0"/>
                        </a:rPr>
                        <a:t>wedding</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925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96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0.017061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829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0.025186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0.38952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0.003165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0.103784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wedding</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3545">
                <a:tc>
                  <a:txBody>
                    <a:bodyPr/>
                    <a:lstStyle/>
                    <a:p>
                      <a:pPr algn="ctr" fontAlgn="ctr"/>
                      <a:r>
                        <a:rPr lang="en-IN" sz="1100" b="0" i="0" u="none" strike="noStrike">
                          <a:solidFill>
                            <a:srgbClr val="000000"/>
                          </a:solidFill>
                          <a:effectLst/>
                          <a:latin typeface="Calibri" panose="020F0502020204030204" pitchFamily="34" charset="0"/>
                        </a:rPr>
                        <a:t>car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1497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160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0.028434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1337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0.04062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0.356658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0.004346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0.10688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car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3545">
                <a:tc>
                  <a:txBody>
                    <a:bodyPr/>
                    <a:lstStyle/>
                    <a:p>
                      <a:pPr algn="ctr" fontAlgn="ctr"/>
                      <a:r>
                        <a:rPr lang="en-IN" sz="1100" b="0" i="0" u="none" strike="noStrike">
                          <a:solidFill>
                            <a:srgbClr val="000000"/>
                          </a:solidFill>
                          <a:effectLst/>
                          <a:latin typeface="Calibri" panose="020F0502020204030204" pitchFamily="34" charset="0"/>
                        </a:rPr>
                        <a:t>credit_card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5020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542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0.096321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4478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0.136047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0.345314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0.013718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0.107968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credit_card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1956">
                <a:tc>
                  <a:txBody>
                    <a:bodyPr/>
                    <a:lstStyle/>
                    <a:p>
                      <a:pPr algn="ctr" fontAlgn="ctr"/>
                      <a:r>
                        <a:rPr lang="en-IN" sz="1100" b="0" i="0" u="none" strike="noStrike">
                          <a:solidFill>
                            <a:srgbClr val="000000"/>
                          </a:solidFill>
                          <a:effectLst/>
                          <a:latin typeface="Calibri" panose="020F0502020204030204" pitchFamily="34" charset="0"/>
                        </a:rPr>
                        <a:t>home_improvement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2867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347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0.061667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2520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0.076561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0.216337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0.003222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0.121032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home_improvement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3545">
                <a:tc>
                  <a:txBody>
                    <a:bodyPr/>
                    <a:lstStyle/>
                    <a:p>
                      <a:pPr algn="ctr" fontAlgn="ctr"/>
                      <a:r>
                        <a:rPr lang="en-IN" sz="1100" b="0" i="0" u="none" strike="noStrike">
                          <a:solidFill>
                            <a:srgbClr val="000000"/>
                          </a:solidFill>
                          <a:effectLst/>
                          <a:latin typeface="Calibri" panose="020F0502020204030204" pitchFamily="34" charset="0"/>
                        </a:rPr>
                        <a:t>vacation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373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53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0.009419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320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0.009722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0.031677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0.142091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vacation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1956">
                <a:tc>
                  <a:txBody>
                    <a:bodyPr/>
                    <a:lstStyle/>
                    <a:p>
                      <a:pPr algn="ctr" fontAlgn="ctr"/>
                      <a:r>
                        <a:rPr lang="en-IN" sz="1100" b="0" i="0" u="none" strike="noStrike">
                          <a:solidFill>
                            <a:srgbClr val="000000"/>
                          </a:solidFill>
                          <a:effectLst/>
                          <a:latin typeface="Calibri" panose="020F0502020204030204" pitchFamily="34" charset="0"/>
                        </a:rPr>
                        <a:t>debt_consolidation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18048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2767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0.491736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15281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0.464256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a:solidFill>
                            <a:srgbClr val="000000"/>
                          </a:solidFill>
                          <a:effectLst/>
                          <a:latin typeface="Calibri" panose="020F0502020204030204" pitchFamily="34" charset="0"/>
                        </a:rPr>
                        <a:t>-0.057506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0.00158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0.153313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debt_consolidation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3545">
                <a:tc>
                  <a:txBody>
                    <a:bodyPr/>
                    <a:lstStyle/>
                    <a:p>
                      <a:pPr algn="ctr" fontAlgn="ctr"/>
                      <a:r>
                        <a:rPr lang="en-IN" sz="1100" b="0" i="0" u="none" strike="noStrike">
                          <a:solidFill>
                            <a:srgbClr val="000000"/>
                          </a:solidFill>
                          <a:effectLst/>
                          <a:latin typeface="Calibri" panose="020F0502020204030204" pitchFamily="34" charset="0"/>
                        </a:rPr>
                        <a:t>medical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681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106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0.018838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575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0.017469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-0.075421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0.000103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0.155653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medical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3545">
                <a:tc>
                  <a:txBody>
                    <a:bodyPr/>
                    <a:lstStyle/>
                    <a:p>
                      <a:pPr algn="ctr" fontAlgn="ctr"/>
                      <a:r>
                        <a:rPr lang="en-IN" sz="1100" b="0" i="0" u="none" strike="noStrike">
                          <a:solidFill>
                            <a:srgbClr val="000000"/>
                          </a:solidFill>
                          <a:effectLst/>
                          <a:latin typeface="Calibri" panose="020F0502020204030204" pitchFamily="34" charset="0"/>
                        </a:rPr>
                        <a:t>moving</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576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92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0.01635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484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0.014705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-0.106056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0.000174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0.159722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moving</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3545">
                <a:tc>
                  <a:txBody>
                    <a:bodyPr/>
                    <a:lstStyle/>
                    <a:p>
                      <a:pPr algn="ctr" fontAlgn="ctr"/>
                      <a:r>
                        <a:rPr lang="en-IN" sz="1100" b="0" i="0" u="none" strike="noStrike">
                          <a:solidFill>
                            <a:srgbClr val="000000"/>
                          </a:solidFill>
                          <a:effectLst/>
                          <a:latin typeface="Calibri" panose="020F0502020204030204" pitchFamily="34" charset="0"/>
                        </a:rPr>
                        <a:t>house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366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59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0.010485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307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0.009327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-0.117042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0.000136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0.161202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house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3545">
                <a:tc>
                  <a:txBody>
                    <a:bodyPr/>
                    <a:lstStyle/>
                    <a:p>
                      <a:pPr algn="ctr" fontAlgn="ctr"/>
                      <a:r>
                        <a:rPr lang="en-IN" sz="1100" b="0" i="0" u="none" strike="noStrike">
                          <a:solidFill>
                            <a:srgbClr val="000000"/>
                          </a:solidFill>
                          <a:effectLst/>
                          <a:latin typeface="Calibri" panose="020F0502020204030204" pitchFamily="34" charset="0"/>
                        </a:rPr>
                        <a:t>other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3860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633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0.112493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3227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0.09804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-0.137514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0.001987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0.16399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other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3545">
                <a:tc>
                  <a:txBody>
                    <a:bodyPr/>
                    <a:lstStyle/>
                    <a:p>
                      <a:pPr algn="ctr" fontAlgn="ctr"/>
                      <a:r>
                        <a:rPr lang="en-IN" sz="1100" b="0" i="0" u="none" strike="noStrike">
                          <a:solidFill>
                            <a:srgbClr val="000000"/>
                          </a:solidFill>
                          <a:effectLst/>
                          <a:latin typeface="Calibri" panose="020F0502020204030204" pitchFamily="34" charset="0"/>
                        </a:rPr>
                        <a:t>educational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325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56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0.009952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269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0.008173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-0.196992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0.000351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0.172308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educational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1956">
                <a:tc>
                  <a:txBody>
                    <a:bodyPr/>
                    <a:lstStyle/>
                    <a:p>
                      <a:pPr algn="ctr" fontAlgn="ctr"/>
                      <a:r>
                        <a:rPr lang="en-IN" sz="1100" b="0" i="0" u="none" strike="noStrike">
                          <a:solidFill>
                            <a:srgbClr val="000000"/>
                          </a:solidFill>
                          <a:effectLst/>
                          <a:latin typeface="Calibri" panose="020F0502020204030204" pitchFamily="34" charset="0"/>
                        </a:rPr>
                        <a:t>renewable_energy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102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0.003377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83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0.002522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-0.29195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0.00025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0.186275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renewable_energy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1956">
                <a:tc>
                  <a:txBody>
                    <a:bodyPr/>
                    <a:lstStyle/>
                    <a:p>
                      <a:pPr algn="ctr" fontAlgn="ctr"/>
                      <a:r>
                        <a:rPr lang="en-IN" sz="1100" b="0" i="0" u="none" strike="noStrike">
                          <a:solidFill>
                            <a:srgbClr val="000000"/>
                          </a:solidFill>
                          <a:effectLst/>
                          <a:latin typeface="Calibri" panose="020F0502020204030204" pitchFamily="34" charset="0"/>
                        </a:rPr>
                        <a:t>small_business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1752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475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0.084414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1277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a:solidFill>
                            <a:srgbClr val="000000"/>
                          </a:solidFill>
                          <a:effectLst/>
                          <a:latin typeface="Calibri" panose="020F0502020204030204" pitchFamily="34" charset="0"/>
                        </a:rPr>
                        <a:t>0.038797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-0.777398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0.035463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0.271119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err="1">
                          <a:solidFill>
                            <a:srgbClr val="000000"/>
                          </a:solidFill>
                          <a:effectLst/>
                          <a:latin typeface="Calibri" panose="020F0502020204030204" pitchFamily="34" charset="0"/>
                        </a:rPr>
                        <a:t>small_business</a:t>
                      </a:r>
                      <a:endParaRPr lang="en-IN" sz="1100" b="0" i="0" u="none" strike="noStrike" dirty="0">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15815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png;base64,iVBORw0KGgoAAAANSUhEUgAAA34AAADQCAYAAABY17MXAAAABHNCSVQICAgIfAhkiAAAAAlwSFlzAAALEgAACxIB0t1+/AAAADh0RVh0U29mdHdhcmUAbWF0cGxvdGxpYiB2ZXJzaW9uMy4xLjEsIGh0dHA6Ly9tYXRwbG90bGliLm9yZy8QZhcZAAAgAElEQVR4nO3de5ycZX3//9dnz9lzsrvJJtndnAg5kQOynMtBlIMKIgUKogVaLVVL1Sp+W6tfVFREbK3HtiJFxbZi8fdDg0XRKiC1oCSFnMmBEJLNOVmyp+x5P98/7nsns5OZ3dlkZmcz+34+HvPYue/7uu77mmvuuXc+c133dZm7IyIiIiIiItkrJ9MFEBERERERkfRS4CciIiIiIpLlFPiJiIiIiIhkOQV+IiIiIiIiWU6Bn4iIiIiISJZT4CciIiIiIpLl8jJdgFSprq722bNnZ7oYIiIiIiIiGbF69epD7l4Tb1vWBH6zZ89m1apVmS6GiIiIiIhIRpjZa4m2qauniIiIiIhIllPgJyIiIiIikuUU+ImIiIiIiGQ5BX4iIiIiIiJZToGfiIiIiIhIktY2HeH9/7qart7+TBdlVLJmVE8REREREZF0ae3q5e+f3MzDz79GTWkhrx7qYNH08kwXK2kK/ERERERERBJwd/5z3V7ueXwjB9u7ufW8WXz0ygWUF+VnumijktaunmZ2lZltNrNtZvY3cba/z8zWmdlLZvbfZrY4atvHw3ybzezKdJZTREREREQk1s7DR7n9Oy9w57+/yNTyQn7yFxfymWvPOOWCPkhji5+Z5QLfBC4HmoAXzGylu2+MSvbv7v7PYfq3A18GrgoDwJuBJcAM4L/M7HR3P7U60oqIiIiIyCmnp2+Abz+7na/9aiv5uTl86prF3Hr+bHJzLNNFO2Hp7Op5DrDN3bcDmNkjwLVAJPBz99ao9CWAh8+vBR5x927gVTPbFu7vuTSWV0REREREJrjfbT/MJ368nm0H2nnr0lruvnoJtRVFmS7WSUtn4DcT2BW13AScG5vIzP4C+AhQAFwWlff5mLwz01NMERERERGZ6Jo7erj3iU38aHUTdZMn8Z3bz+aNC6dmulgpk87AL147qB+3wv2bwDfN7Bbgk8BtyeY1szuAOwAaGhpOqrAiIiIiIjLxDAw4P1rdxL0/20R7Vx8fuHQef3nZfCYV5Ga6aCmVzsCvCaiPWq4D9gyT/hHgn0aT190fAB4AaGxsPC4wFBERERERSWTL/jY++dh6fr+jmbNnT+bz1y3l9GllmS5WWqQz8HsBmG9mc4DdBIO13BKdwMzmu/vWcPFtwODzlcC/m9mXCQZ3mQ/8Po1lFRERERGRCaKzp5+v/3orD/xmO6VFedx//TJuOKuOnFN48JaRpC3wc/c+M7sTeBLIBR5y9w1mdg+wyt1XAnea2ZuBXuB1gm6ehOn+g2AgmD7gLzSip4iIiIiInKynNh/g7p+sZ1dzJzecVcffvnURU0oKMl2stDP37Ogh2djY6KtWrcp0MUREREREZBza19LFPT/dwBPr9nHa1FI+944zOG9uVaaLlVJmttrdG+NtS2dXTxERERERkYzqH3Aefm4Hf/+LLfT2D3DXFadzx8XzKMjLyXTRxpQCPxERERERyUprm47wicfWs253CxefXsNnr13CrKqSTBcrIxT4iYiIiIhIVmnt6uXvn9zMw8+/RnVpId+45UzetnQ6Ztk7eMtIFPiJiIiIiEhWcHeeWLePzzy+gYPt3dx63iw+euUCyovyM120jFPgJyIiIiIip7ydh4/yf3+ynme2HOSMmeU8eFsjy+oqM12scUOBn4iIiIiInLJ6+gb49rPb+dqvtpKfm8OnrlnMH583i7zciTV4y0gU+ImIiIiIyCnpd9sP84kfr2fbgXbeckYtn7pmCbUVRZku1rikwE9ERERERE4pzR09fOGJTTy6uom6yZN46PZGLls4LdPFGtcU+ImIiIiIyCnB3Xl0VRP3/mwT7V19vP/SeXzwsvlMKsjNdNHGPQV+IiIiIiIy7m3Z38YnH1vP73c0c/bsyXz+uqWcPq0s08U6ZSjwExERERGRcauzp5+v/3orD/xmO6VFedx//TJuOKuOnJyJOyffiVDgJyIiIiIi49JTmw9w90/Ws6u5kxvOquPjb1lIVWlhpot1SlLgJyIiIiIi48r+1i4+8/gGnli3j3k1JTxyx3mcN7cq08U6pSnwExERERGRcaF/wPn+czv4u19sobd/gLuuOJ07Lp5HQZ7m5DtZCvxERERERCTj1jYd4ROPrWfd7hYuPr2Gz167hFlVJZkuVtZQ4CciIiIiIhnT2tXLl3+xhYef20FVaSHfuOVM3rZ0OmYavCWVFPiJiIiIiMiYc3eeWLePzzy+gYPt3dx63iw+euUCyovyM120rKTAT0RERERExtTOw0e5e+V6nt58kCUzyvn2rY0sr6/MdLGymgI/EREREREZEz19A3z72e187Vdbycsx7r56MbeeP4u8XA3ekm5pDfzM7Crgq0Au8KC73xez/SPAe4E+4CDwp+7+WritH1gXJt3p7m9PZ1lFRERERCR9frf9MJ/48Xq2HWjnLWfU8qlrllBbUZTpYk0YaQv8zCwX+CZwOdAEvGBmK919Y1SyF4FGdz9qZu8H7gduCrd1uvuKdJVPRERERETSr7mjhy88sYlHVzdRN3kSD93eyGULp2W6WBNOOlv8zgG2uft2ADN7BLgWiAR+7v5UVPrngXensTwiIiIiIjJG3J1HVzVx78820d7Vx/svnccHL5vPpILcTBdtQkpn4DcT2BW13AScO0z69wA/i1ouMrNVBN1A73P3H6e+iCIiIiIikmpb9rfxycfW8/sdzTTOmsznr1vKgtqyTBdrQktn4Bdv4g2Pm9Ds3UAjcEnU6gZ332Nmc4Ffm9k6d38lJt8dwB0ADQ0NqSm1iIiIiIickM6efr7+66088JvtlBbl8cXrl3LjWfXk5GhOvkxLZ+DXBNRHLdcBe2ITmdmbgU8Al7h79+B6d98T/t1uZk8DZwJDAj93fwB4AKCxsTFuUCkiIiIiIun31OYD3P2T9exq7uT6N9Txt29dSFVpYaaLJaF0Bn4vAPPNbA6wG7gZuCU6gZmdCXwLuMrdD0StnwwcdfduM6sGLiQY+EVERERERMaR/a1dfObxDTyxbh/zakr4wZ+dx/nzqjJdLImRtsDP3fvM7E7gSYLpHB5y9w1mdg+wyt1XAl8CSoFHzQyOTduwCPiWmQ0AOQT3+G2MeyARERERERlz/QPO95/bwd/9Ygu9/QPcdcXp/NnFcynM0+At45G5Z0cPycbGRl+1alWmiyEiIiIikvXWNh3hE4+tZ93uFi6aX83n3nEGs6pKMl2sCc/MVrt7Y7xtaZ3AXUREREREskdrVy9f/sUWHn5uB1WlhXz9nWdy9bLphL33ZBxT4CciIiIiIsNyd55Yt4/PPL6Bg+3d3HreLD565QLKi/IzXTRJkgI/ERERERFJaOfho9y9cj1Pbz7IkhnlfPvWRpbXV2a6WDJKCvxEREREROQ4PX0DfPvZ7XztV1vJyzHuvnoxt54/i7zcnEwXTU6AAj8RERERERnid9sP84kfr2fbgXbeckYtn7pmCbUVRZkulpwEBX4iIiIiIgJAc0cPX3hiE4+ubqJu8iQeur2RyxZOy3SxJAUU+ImIiIiITHDuzqOrm/jCE5to6+rjfZfM40Nvms+kAs3Jly0U+ImIiIiITGBb97fxicfW8/sdzTTOmsznr1vKgtqyTBdLUkyBn4iIiIjIBNTZ08/Xf72VB36zndKiPL54/VJuPKuenBzNyZeNkg78zKzE3TvSWRgREREREUm/pzYf4O6frGdXcyfXv6GOv33rQqpKCzNdLEmjEQM/M7sAeBAoBRrMbDnw5+7+gXQXTkREREREUmd/axf3PL6R/1y3l3k1Jfzgz87j/HlVmS6WjIFkWvz+AbgSWAng7mvM7OK0lkpERERERFKmf8D5/nM7+LtfbKG3f4C7rjidP7t4LoV5Grxlokiqq6e77zIb0te3Pz3FERERERGRVOnq7ed/d77OF554mXW7W7hofjWfe8cZzKoqyXTRZIwlE/jtCrt7upkVAB8ENqW3WCIiIiIiMhoDA872Qx28tOsIa3YdYU3TETbtbaW336kpK+Tr7zyTq5dNJ6ZBRyaIZAK/9wFfBWYCTcAvAN3fJyIiIiKSQQdau3hp15Eg0Gs6wtpdLbR19wFQWpjHsroK3nvRXJbXVXLhaVWUFeVnuMSSSckEfgvc/V3RK8zsQuC36SmSiIiIiIhEa+/uY11TC2uagta8l3YdYW9LFwB5Ocai6eVce+YMltdVsqK+knk1pZqWQYZIJvD7OvCGJNaJiIiIiMhJ6u0fYPO+tkiQt2ZXC1sOtOEebJ9VVczZs6ewor6S5fWVLJlRTlG+BmmR4SUM/MzsfOACoMbMPhK1qRzQmSUiIiIicpLcnabXO3lx8L68XUdYv6eFrt4BAKaUFLC8roK3LK0NAr26SiaXFGS41HIqGq7Fr4Bg7r48oCxqfStwQzoLJSIiIiKSjV7v6GFN05GoAVhaaO7oAaAwL4elMyt417mzWF5fyZn1ldRNnqTBWCQlEgZ+7v4M8IyZfdfdXzuRnZvZVQQDw+QCD7r7fTHbPwK8F+gDDgJ/OngsM7sN+GSY9HPu/r0TKYOIiIiISCZ09fazYU9rZITNl3Yd4bXDRwEwg/lTS3nzoqksD1vyFtSWkZ+bk+FSS7ZK5h6/o2b2JWAJUDS40t0vGy6TmeUC3wQuJxgN9AUzW+nuG6OSvQg0uvtRM3s/cD9wk5lNAT4FNAIOrA7zvj6K1yYiIiIiMiYGBpxXDrZHRthcs6uFTXtb6RsIbsybXlHE8rpK3nlOA8vrKllaV0FpYVJTaoukRDJn278BPwSuJpja4TaC1rmRnANsc/ftAGb2CHAtEAn83P2pqPTPA+8On18J/NLdm8O8vwSuAn6QxHFFRERERNJqf2sXL+48EhmAZW1TC+3hVAplhXksq6/gjovnRgZgmVZeNMIeRdIrmcCvyt3/xcw+FNX985kk8s0EdkUtNwHnDpP+PcDPhsk7M4ljioiIiIikVFtXL+t2txy7L29XC/tag6kU8nODqRSuO3Mmy+srWVFfwdxqTaUg408ygV9v+Hevmb0N2APUJZEv3tnucROavZugW+clo8lrZncAdwA0NDQkUSQRERERkcQGp1KITIy+6wjbDrZHplKYXVXMeXOnBPfl1VeyeLqmUpBTQzKB3+fMrAL4KMH8feXAXyWRrwmoj1quIwgahzCzNwOfAC5x9+6ovJfG5H06Nq+7PwA8ANDY2Bg3qBQRERERicfd2dl8NAzwgsnR1+9uobsvmEqhqqSA5fWVXL1sBisaKlk2s0JTKcgpa8TAz91/Gj5tAd4IYGYlSez7BWC+mc0BdgM3A7dEJzCzM4FvAVe5+4GoTU8C95rZ5HD5CuDjSRxTRERERCSu5o4e1gy25IX35r1+NOjcVpQfTKXwx+fNCrtsaioFyS7DBn5mNhOYDqx19x4zmwp8GLgdmDFcXnfvM7M7CYK4XOAhd99gZvcAq9x9JfAlgrkCHw0/VDvd/e3u3mxmnyUIHgHuGRzoRURERERkJMFUCi3hACwtrNl1hJ3NwVQKOQanTyvjisW1YZfNChZMKyNPUylIFjP3+D0kzezDBF0wtwGFBPPxfRl4GLjf3feOVSGT0djY6KtWrcp0MURERERkjPVHTaUweF/e5n1tkakUZlQUsaIhmCtveX0lZ8zUVAqSncxstbs3xts23Bl/B7AgbH1rIAgAL3b359NRSBERERGRZOxt6Qy7bAYteet2R02lUJTH8rpK/vySuayon8zyugqmaioFkWEDv67B7pXuvtPMtijoExEREZGx1NbVy9qmqKkUmo6wvzUYDzA/11g8vZw/fMNMltdVsqKhkjlVJZpKQSSO4QK/OjP7WtTy1Ohld/9g+oolIiIiIhNNe3cfm/e1sXFPS9Ca13SEV6KmUphbXcIF86pZXlcRTKUwo5zCPE2lIJKM4QK/j8Usr05nQURERERkYujrH2DH4Q5e3tfGy3vbgr/7Wml6vTOSpqqkgBX1lVy7fAbL6ytZVldBZbGmUhA5UQkDP3f/3lgWRERERESyi7tzsL2bzTEB3tYD7fSEc+Xl5hhzqktYUV/JzWfXs7C2nIXTy5hZqakURFJJwxmJiIiIyEnr7Olny/42Nu9rY9O+1iDY29dGc0dPJM3UskIW1JZx+wWzWTCtjIXTy5hXU0pRvrpriqSbAj8RERERSdrAgLOz+Sgv72uNdNXcvL+NHYc7IvfiTcrP5fTaMi5fNI2F08tYUFvGwtpyppSoq6ZIpowY+JnZhe7+25HWiYiIiEh2ae7o4eXB1ru9bby8v40t+9ro7O0HwAxmV5WwYFoZ166YwcIwwGuYUqyRNUXGmWRa/L4OvCGJdSIiIiJyCurq7WfbgXY27wta7zbtDYK9A23dkTRTSgpYWFvGzefUs6i2nAW1ZcyfVkpxgTqQiZwKEn5Szex84AKgxsw+ErWpHFBHbBEREZFTjLvT9HpneP9d2FVzXxuvHuqgfyDop1mQl8P8qaVcNL8maMELu2rWlBZqsBWRU9hwP9EUAKVhmrKo9a3ADekslIiIiIicnJbO3qAFLyrA27Kvjbbuvkia+imTWDCtnLecURveh1fG7KoS8nJzMlhyEUmH4aZzeAZ4xsy+6+6vjWGZRERERCRJvf0DbD/YEWnBC+7Ha2VPS1ckTXlRHgunl3PdG2ZGBlpZUFtGaaG6aYpMFMl82gvN7AFgdnR6d78sXYUSERERkaHcnf2t3cemStgbBHqvHGyntz/oppmXY5w2tZSz50wJ5sMLu2rWlhepm6bIBJdM4Pco8M/Ag0B/eosjIiIiIh3dfWzeH06VsK+VTWFLXktnbyTN9IoiFtaWcemCqSwK78ObW11KQZ66aYrI8ZIJ/Prc/Z/SXhIRERGRCaZ/wNlxuOO4AG9n89FImpKCXBbUlvG2ZdNZWFsWTHxeW05FcX4GSy4ip5pkAr/HzewDwGNAZExfd29OW6lEREREsszBtu6Y0TRb2bq/ne6+AQByDObWlLK0roIbz6pj4fSgq+bMykmaE09ETloygd9t4d+PRa1zYG7qiyMiIiJyauvs6WfrgWAUzZf3trF5fysv723jcEdPJE1NWSELa8u49fxZLAjvxTttailF+ZoxS0TSY8TAz93njEVBRERERMargQHnaG8/Hd19dHT3cbSnP/K3rbuPVw92RAK8HYc7CKfEoyg/hwXTynjToqmRwVYW1JZRVVqY2RckIhPOiIGfmRUDHwEa3P0OM5sPLHD3n6a9dCIiIiKj1D/gHO0ZGpy1d/dxtKePju7+IX/bY5Y7evo52t0Xpj+2rbN3+PHtzGDWlGIW1pZzzfIZ4Wia5TRMKSZX3TRFZBxIpqvnd4DVwAXhchPBSJ8K/EREROSkDAZpHd39dPT0cXTw7+C67mPBWEdUIBasHxrcBYFcH129A0kfvyA3h+LCXEoK8iguyKW4MI/SwlwmlxRTEi6XFORSUpgXpIlKW1KYF67PZebkSRQXaE48ERm/krlCzXP3m8zsnQDu3mlJTgRjZlcBXwVygQfd/b6Y7RcDXwGWATe7+4+itvUD68LFne7+9mSOKSIiIunR1z/A0d7+Y8FZd1RLWnRw1t1He3QQFwnmogK2cN2JBmklhbkUh3+nhEHaYCBWXJA7JEgbDM6KY/8W5GnqAxGZMJIJ/HrMbBLBgC6Y2TyiRvdMxMxygW8ClxO0Er5gZivdfWNUsp3A7cBdcXbR6e4rkiifiIiIJNDV209rZy+tXb20dPbR2tlLW3ifWuRetahALPb+tegAb3D0yWQU5OVEgqvoIK2qpPhYcBYVpAVBW5guquUtWM5jUkGugjQRkZOQTOD3aeDnQL2Z/RtwIUGwNpJzgG3uvh3AzB4BrgUigZ+77wi3Jf+fREREZALp7R+grSsI2FrCAK61sy8M5HqPC+qOrQ/S9CQRrMUGaYPdGqtLCyPBWWlh3nFBXCR99LKCNBGRcSmZUT1/YWargfMAAz7k7oeS2PdMYFfUchNw7ijKVmRmq4A+4D53/3FsAjO7A7gDoKGhYRS7FhERGRsDA057T1TgdlzQFgZsUUHdsQCvl46e4QcVyc0xKiblU16UR/mkfCom5TOjYhLlk/IoL8qnfFL4KMoL0k3Kp2zw3rQwqMvPVZAmIpLtkhnVcyXwA2Clu3eMYt/x7gP0UeRvcPc9ZjYX+LWZrXP3V4bszP0B4AGAxsbG0exbREQkKe5OV+/AkGBsSMtbzHLkeVcvLUeDbpU+wn+ossGgrCif8kl5zKoqjgRp5UX5VEzKizwfDO4GA7viglySvPVeREQmsGS6ev49cBNwn5n9Hvgh8FN37xohXxNQH7VcB+xJtmDuvif8u93MngbOBF4ZNpOIiEgcPX0DMUFb/G6R0a1wbVEBXW//8JFbcUFuJGirmJRPbXkRp08rG9LKdqz1LS8M5oLl0sI8DfcvIiJpl0xXz2eAZ8LBWi4D/gx4CCgfIesLwHwzmwPsBm4GbkmmUGY2GTjq7t1mVk1wX+H9yeQVEZHs0z/gtHfFu68tcdfJ6Fa4keZgy8+1mBa2fBqmFEe6Tx4L1IYGbeVFeZQV5et+NhERGfeSmnAmHNXzGoKWvzcA3xspj7v3mdmdwJME0zk85O4bzOweYJW7rzSzs4HHgMnANWb2GXdfAiwCvhUO+pJDcI/fxgSHEhGRLNHTN8DWA21s2tvGxj2tbNrbyub9bTR39AybL8eIalULWtlOKysNgrTi/BEDuMK8HHWXFBGRrGY+wo0HZvZDgkFZfg78B/C0u4+7UTgbGxt91apVmS6GiIgk6fWOHjbtbWXj4GNPK68cbI90qyzKz2FhbTmLppcxtaxoSCvbsfvcguXSwjwFbiIiMuGZ2Wp3b4y3LZkWv+8At7j78P1kRERE4hgYcHY2H40Ed4PB3t6WY7eKTysvZNH0ci5bOJVF08tZPKOc2VUluvdNREQkRRIGfmb2f9z9fnf/uZndCDwate1ed//bMSmhiIicMjp7+nl5X2vQVXNvC5v2tvHy3tbIlAS5OcZpNaWcO2cKi2eUs2h68KguLcxwyUVERLLbcC1+N3NsQJWPExX4AVcBCvxERCYod+dgWzcb9oYteGFL3quHOhgI7yAoK8xj0YxybmysZ3HYinfa1FKK8nMzW3gREZEJaLjAzxI8j7csIiJZqq9/gO2HOoZ009y4p5XDUQOu1E2exOLp5Vy9bAaLZ5SzeHo5dZMn6b47ERGRcWK4wM8TPI+3LCIiWaC1q5eX97axcU8LG/cGXTY372+jpy8Y06sgL4fTp5XypkVTWRx201w4vZyKSfkZLrmIiIgMZ7jAb7mZtRK07k0KnxMuF6W9ZCIikjbuTtPrnWFwF3bV3NfKrubOSJqqkgIWzyjn9gtmR4K8uTUl5OdqzjoREZFTTcLAz911E4aISBbo6u1n24F2Nu45NnXCpr2ttHX1AWAGc6pLWF5Xyc1nN0S6ak4tK1RXTRERkSyR1ATuIiJyajjc3h0ZUTO4J6+NbQfb6Q9HXCkuyGVhbRnXrpgRTJswvZwFtWUUF+jfgYiISDbTf3oRkVNQ/4Cz4/DQAVc27W1lf2t3JM30iiIWTS/n8sXTInPjzZpSTI7mxhMREZlwFPiJiIxzHd19vLyvbcj9eJv3tdHZG8yNl5djnDa1lAvnVUe6aS6aXs7kkoIMl1xERETGCwV+IiLjhLuzr7Ural68INjbcbgDD8dSLi/KY/GMcm4+Z+jceIV5ui1bREREElPgJyKSAb39A2w70B4J8gZb814/2htJ0zClmMXTy7nuzJmRrpozKoo04IqIiIiMmgI/EZE0aznaO2Q0zY17Wtl2oJ2e/mBuvMK8HBbWlnHlkloWzwjnxqsto6xIc+OJiIhIaijwExFJkZ6+AXa9fpSt+9vCVrw2Nu1tZfeRY3PjVZcWsnhGORedXh101ZxezpzqEvI0N56IiIikkQI/EZFRcHf2t3az/VA72w928Oqh4LH9YDu7Xu+MTJuQYzC3ppSzZk3m3efNClvyyphaVpThVyAiIiITkQI/EZE4Wrt6efVgB9sPtYd/O9h+sIMdhzs42tMfSVeUn8Oc6lKWzKjg6mUzmFNdwmlTS1lQW0ZRvgZcERERkfFBgZ+ITFjdff3saj7KK4Mtd4OB3qEODrX3RNLlGNRPKWZOdQnnzp3C3OoS5taUMqe6hNryIs2LJyIiIuOeAj8RyWoDA8EUCUG3zHa2R7pmdtD0+lHCnplAcP/d3OoS3rRwGnNrSphTXcLcmhLqpxRrugQRERE5pSnwE5Gs0HK0l1fCbpmD9929crCdHYc76OodiKQrLshlTnUJy+oqeMeKGZGWu9nVJVRM0iiaIiIikp3SGviZ2VXAV4Fc4EF3vy9m+8XAV4BlwM3u/qOobbcBnwwXP+fu30tnWUVk/Ovq7Wdn81G2Hwxb7sJ771491EFzx7Gumbk5RkPYNfPC06qPtd5VlzKtvFDz4ImIiMiEk7bAz8xygW8ClwNNwAtmttLdN0Yl2wncDtwVk3cK8CmgEXBgdZj39XSVV0TGh4EBZ09L55ARM185GNx3t/tIJx7VNXNqWSFzqku4csk05lYHLXdzakpomFJMvqZHEBEREYlIZ4vfOcA2d98OYGaPANcCkcDP3XeE2wZi8l4J/NLdm8PtvwSuAn6QxvKKyBh6vaMnzpQIwaiZ3X3HLgmlhXnMqS7hDQ2TueGsukjL3ezqYk1wLiIiIpKkdAZ+M4FdUctNwLknkXdmbCIzuwO4A6ChoeHESikiadPV28+Owx2R4G571KiZR472RtLl5RgNVcXMrS7hkgU1QctdOLBKTam6ZoqIiIicrHQGfvG+qXmcdSec190fAB4AaGxsTHbfIpJC/QPOniOdke6YgwHeYNfMaLXlRcypLuFtS6dHArs51aXUT55EnrpmioiIiKRNOgO/JqA+arkO2DOKvJfG5H06JaUSkagiEn0AABx+SURBVFFzd5o7eoYMqLI9DPReO3yUnv5jXTPLCvOYW1PCOXOmRFruBh8lhRpIWERERCQT0vkt7AVgvpnNAXYDNwO3JJn3SeBeM5scLl8BfDz1RRSRaEd7+iKtdoPTIrxyqINXD7bT2tUXSZefa8yqKmFudQmXLZrK3Oqg5W5uTQlVJQXqmikiIiIyzqQt8HP3PjO7kyCIywUecvcNZnYPsMrdV5rZ2cBjwGTgGjP7jLsvcfdmM/ssQfAIcM/gQC8icvL6+gfYsr+ddbuPsH53a6Sb5t6WriHpZlQUMbemlGtXzIyMmDmvupQZlUXqmikiIiJyCjH37Lg1rrGx0VetWpXpYoiMO/0DzvaD7axtamHd7hbWNh1hw57WyMiZZYV5zJsatNZFt9zNriphUkFuhksvIiIiIskys9Xu3hhvm264EckiAwPOa81HWdt0JAj0mlpYv6eFoz39ABQX5HLGzAr++LxZLK2rYFldJbOmFJOTo66ZIiIiItlMgZ/IKcrdaXq9k7VNLazdfYR1YYteW3gvXmFeDktmlPNHjfUsnVnB8voK5lSXkqsgT0RERGTCUeAncgpwd/a1dkVa8dbubmFd0xFeD+fCK8jNYdH0Mq5dMYNlMytZWlfB/Kmlug9PRERERAAFfiLj0oG2riDAi9yX18Kh9m4AcnOMBdPKuHJJbdBdc2Ylp9eWUpin+/FEREREJD4FfiIZ1tzRw7qwBW8w0BscXTPH4LSppVxyeg3L6ipYVlfBounlFOUryBMRERGR5CnwExlDLZ29bNgddNUcHICl6fXOyPa5NSWcO2cKS+sqWVZXweLp5Zr0XEREREROmr5RiqRJe3cfG3Yf66q5bncLrx7qiGxvmFLM8vrKyAibZ8ysoLwoP4MlFhEREZFspcBPJAU6e/rZuLc16K4ZBnqvHGxncJrMGRVFLKur5Iaz6lhWV8HSmRVUFhdkttAiIiIiMmEo8BMZpe6+fl7e2xYZWXNtUwtbD7TTPxBEeTVlhSyvq+CaZTNYFrbk1ZQVZrjUIiIiIjKRKfATGUZv/wBb9rdFTaHQwsv7WuntD4K8KSUFLJ1ZweWLp4Vz5VUyrbwow6UWERERERlKgZ9IqH/AeeVgezhX3hHWNLWwcW8rPX0DAJQX5bGsrpL3XjSXZTMrWFpXwczKSZhpQnQRERERGd8U+MmENDDgvHq4I2quvCOs391KZ28/ACUFuZwxs4Lbzp8VjLA5s4JZVcUK8kRERETklKTAT7Keu7OruZO1u49EAr31u1to6+4DoCg/hyUzKrjp7HqW11ewdGYlc6tLyMlRkCciIiIi2UGBn2QVd2dvS1dkjrzBqRRaOnsBKMjNYdGMct5x5kyWhhOin1ZTSl5uToZLLiIiIiKSPgr85JR2oLWLtZGBV46wbncLh9p7AMjLMRbUlvHWpbUsnRlMiH76tDIK8hTkiYiIiMjEosBPxr2jPX0caO3mYHs3B9u6eeVAezhX3hH2t3YDkGMwf2oZb1wwNZgnr66ShbVlFOXnZrj0IiIiIiKZp8BPMqKvf4Dmjh4OtIUBXVRgd7CtmwNtXZHnHT39Q/KawdzqEi6YV83SmUF3zcUzyiku0OksIiIiIhKPvilLyrg77d19YeB2LIg72N49pMXuYFs3zR3dhPOdD1FWlMfUskJqygpZWldJTWkhU8sLqSkN1tWUFVI3eRJlRflj/wJFRERERE5RCvxkRL39Axxu7xnSCndcYBdu6+odOC5/fq5FAreZlUWsqK+MBHGxgZ26ZoqIiIiIpF5aAz8zuwr4KpALPOju98VsLwQeBs4CDgM3ufsOM5sNbAI2h0mfd/f3pbOsE42709rZx8H2rqFBXJxWuuaOnrj7qCzOjwRuZzVMjgRzU8uKhgR2lcX5mv9ORERERCSD0hb4mVku8E3gcqAJeMHMVrr7xqhk7wFed/fTzOxm4IvATeG2V9x9RbrKl626+/o51N4TtMq1dsXcNzc0sOvpO751riAvJxLMzaoqpnH25KGBXFkhU8sKqSotoDBPrXMiIiIiIqeCdLb4nQNsc/ftAGb2CHAtEB34XQt8Onz+I+Abpqah47g7R472RrXCdYWBXeyAKN2R+epiVZUURAK3udUl1MTcNzcY3JUX5al1TkREREQky6Qz8JsJ7IpabgLOTZTG3fvMrAWoCrfNMbMXgVbgk+7+bBrLmhFdvf1DW+LauzkYp5XuUHs3vf3Hj4RSlJ8TCdhOm1rK+fOqIsFccN9csK2qtIB8TVAuIiIiIjJhpTPwi9dsFBu9JEqzF2hw98NmdhbwYzNb4u6tQzKb3QHcAdDQ0JCCIqfWgdYufrP1UMx9c8cCu7auvuPymEFVSWFkZMv508oi3SsH75kLArsiSgpy1TonIiIiIiIjSmfg1wTURy3XAXsSpGkyszygAmh2dwe6Adx9tZm9ApwOrIrO7O4PAA8ANDY2xpkcILNeOdjBXY+uAaCkIJep5UXUlBayqLaci+cXDrlvbvC+uinFBeSpdU5ERERERFIonYHfC8B8M5sD7AZuBm6JSbMSuA14DrgB+LW7u5nVEASA/WY2F5gPbE9jWdNiRX0lz3zsUqpLCykp1MwZIiIiIiKSGWmLRsJ79u4EniSYzuEhd99gZvcAq9x9JfAvwPfNbBvQTBAcAlwM3GNmfUA/8D53b05XWdNlUkEus6pKMl0MERERERGZ4CzoVXnqa2xs9FWrVo2cUEREREREJAuZ2Wp3b4y3TTeTiYiIiIiIZDkFfiIiIiIiIllOgZ+IiIiIiEiWU+AnIiIiIiKS5bJmcBczOwi8lulyxFENHMp0IbKM6jT1VKeppfpMPdVpaqk+U091mlqqz9RTnabWeK3PWe5eE29D1gR+45WZrUo0so6cGNVp6qlOU0v1mXqq09RSfaae6jS1VJ+ppzpNrVOxPtXVU0REREREJMsp8BMREREREclyCvzS74FMFyALqU5TT3WaWqrP1FOdppbqM/VUp6ml+kw91WlqnXL1qXv8REREREREspxa/ERERERERLKcAj8REREREZEsNyECPzObZGbPmFluuNxvZi+Fj5Uj5L3BzNzMGsPlKjN7yszazewbMWlvMrO1ZrbBzO5PolzviirHS2Y2YGYr4qS7MdznwGA5YrY3hOW5K+r1vmRmPWZWPVI5Uim6rs3sjTGvr8vM3hEnz8Vm9r9m1mdmN8TZXm5mu2PrO8Hxfxh1vB1m9lKCdB8ys/VhvX44av2XzGzfYF1m2gnW5ywz+1V4Lj5tZnVJHGfEc9fMCszsO2a2zszWmNmlI+U3s78ys53JvHepFudz/8XwPV9vZjclyJOw7pLJH7OvhOe1md1mZlvDx20J8i83s+fC+n7czMrD9cO9D4PXppQMLx2nDn9uZkfM7Kcx6eaY2e/C1/NDMyuIs69Rnz/DlGu46/DnzWyXmbUPkz/htTdR/lSdy6Oo0zvNbJsF/3/iXseHuyYkkz/O/hKV5d/MbHN47j9kZvkJ8t8fvoebzOxrZmYx21ea2fqo5ZReb0dRt2l5PcOUa2H4We6Ofq1mVmRmvw8/DxvM7DMJ8jeE5/uL4efkreH6i8xsYzJlOFGjqNN/CV/HWjP7kZmVxtlXvpl9L7wGbDKzjydx/LjnsZldamYtUef+3Qnyx32vh3lPUv79aRR1+F0zezXqNcX7PrgiLPeGsK5vitqWys+8WXAt3BK+Vx9MkP+4z4iZFZvZf5rZy+G2+6LSp/w7wSjqNy2vaZhyXW5mq8PzfbWZXRYnzYjXEDM724K45YZweV54fiT8Hzcsd8/6B/AXwIeiltuTzFcG/AZ4HmgM15UAfwC8D/hGVNoqYCdQEy5/D3jTKMq4FNieYNsiYAHw9GA5Yrb/f8CjwF0x63cA1Zms66j1U4BmoDjOttnAMuBh4IY4278K/Ht0fSdZlr8H7o6z/gxgPVAM5AH/BcyP2v7p2LocL+dukvX5KHBb+Pwy4PsjHCOpczcsy3fC51OB1QQ/Hg2bH7h9tO9dqusOeBvwy/D9LgFWAeXJ1l2y+ZM5r8P3bnv4d3L4fHKc/C8Al4TP/xT47HDvQ1S+p4lznUjF+Qe8CbgG+GlMuv8Abg6f/zPw/lSdPwnKFfc6HG47D5hO8tf5Idfe4fKn4lweRZ2eGZ5DO0jiOk7MNWG0+Ucoy1sBCx8/SPD+XgD8FsgNH88Bl0Zt/0OC6/j6mHyfJkXX21HUbdpeT4JyTQXOBj4f/VrD45eGz/OB3wHnxcn/wGAZgcXAjqhts5MpwxjUaXnU8y8DfxNnX7cAj4TPi8Nzc/YIx497HgOXxpYhQf6473Wi9yQqX9KfmxTW4XeJ8x0oJs3phN9XgBnAXqByuLoaYX+JyvInBP+7cgbrK9nPSPjevjFMUwA8C7wlKt/tpPA7wSjqN22vaZhzd0b4/Axgd8z2Ea8hYRl+DTwRe26Q5P+42MeEaPED3gX85ATyfRa4H+gaXOHuHe7+39HrQnOBLe5+MFz+L+D6URzrnQQXpeO4+yZ33xxvmwW/7m4HNoziWOmUqK5vAH7m7kdjN7j7DndfCwzEbjOzs4BpwC9GUwgzM+CPiF+ni4Dn3f2ou/cBzwDXjWb/Y2jU9UnwxeBX4fOngGtHOEay525kv+5+ADgCNI4i/1iLrrvFwDPu3ufuHcAa4Ko4eRLVXbL5I4Y5r68Efunuze7+OkFAGW9fCwh+eCJMM1inid6HdBhy/rn7r4C26AThZ+0y4Efhqu8Bx7VEk8LzZ5jrMO7+vLvvHfGVHTPk2nsC+UdrxDoN17/o7jtGsd8h14QTyD9cWZ7wEPB7IF4vAgeKCL4UFRIEMvsBwtafjwCfG015TkCydTumr8fdD7j7C0BvzHp398Ff7fPDR7wR9xwoD59XAHuSOW6KJFunrRC5Hkwi8esoMbO8ME0P0DrcwU/kPI7JH/e9TvSepElSdZgMd9/i7lvD53uAA0BNuJyyzzzwfuAedx8I0x2Il504n5Hwu9VTYb4e4H+J/xlLlWTrd0xfU/h+DH5WNwBFZlYIo7qG/CVB4068sp6QrA/8LOhyNDfmw1BkZqvM7HmL01UuzHcmUO/uP423PY5twEIzmx1e1N4B1I+iqDeRIPBLxMxKgL8G4nYPGWsJ6nrQzYz+9eUQtNp97ASKcxHBh3VrnG3rgYst6C5WTPCL4GjeqzFxEvW5hmNfnK8DysysaphDJXvurgGuNbM8M5sDnBWmO9lzP+Xi1N0a4C1hd41q4I0kfo3x6i7Z/MmYCeyKWm4K18VaD7w9fH5j1PESvQ8pNcL5F60KOBL+iAKJX894PX9Gfe09UaOo0xMx6mvsaFnQTe6PgZ/HbnP35wh+LNkbPp50903h5s8SXMvj/VCVqrKNum7Hw+uxoBv/SwRf7H7p7r+Lk+zTwLvNrIngl/+/PNnjJlm2UdWpmX0H2AcsBL4eJ8mPgA6C+twJ/J27N59EEc+3oHvpz8xsyQhlS/hep9MJnJeft6AL5z8MBgnD7PscggDllZMsZjzzgJvC78o/M7P5sQlG+IwMlrGSoPXtV7H5U2GU9ZvJ13Q98KK7d4fLI15DzGwmwfeQfx7FcUaU9YEfUE3wy3K0BndvJOh28BUzmxe9MQw4/gH4aLIHCX+5fz/wQ4Im4B1A33B5oo53LnDU3UfbT/8zwD9E/WKYafHqGjObTtCd6slR7u8DwBPuvmvElMcbtgUV+CJBK8rPCb6QJvVejbETrc+7gEvM7EXgEmA3w7y+UZy7DxF8qV8FfAX4H6DvZM79NBpSd+7+C4IvTP9DcF48R/wyxq27UeRPhsVZF+/X8T8F/sLMVhN0O+8J18d9H06wLMOJe/7FkezrGXfnz0lce09UsnU6KidxjR2tfwR+4+7PxinDaQS9KeoIAv/LLLjPdQVwmrs/luaynUjdZvz1uHu/u68Ij3OOmZ0RJ9k7ge+6ex3BD5XfD7+npNuo6tTd/4Sg++Emgh9UYp0D9Idp5gAfNbO5J1i2/wVmuftygiDzxyOkT/hep9lo6vDjBEHz2QRdt/86UcLwM/994E8GW7BSrBDoCr8rf5vg+h1bhrifkajteQT/L7/m7tvTUEYYXf1m5DWFP0p8EfjzcDnZa8hXgL929/5kjpOsvFTubJzqJGi2jRhsenX37Wb2NEE/3OhfTMoI+uM+HfRaoBZYaWZvd/dViQ7k7o8DjwOY2R0EF7hknOgvtecCN1gwGEIlMGBmXe4+5gNphI6r69AfAY+5+2i7VJwPXGRmHwBKgQIza3f3vxkuU/jB/EOCFoW43P1fgH8J099L8IV0vDmh+gzP7z+ESHeC6929ZbgDJXPuhi06fzW4bGb/A2xNNv8Yi/e5/zzB/RyY2b8Tlj0mTcK6SyZ/kpoI7hkYVEdwX15sWV4GrgiPdzrBfYbDvg8pluj8i3UIqDSzvLBsdcTpijZOz5+0t5LFSLZOR+tEr7FJM7NPEXQp+/MESa4j6ELfHqb/GcH9km3AWWa2g+A7x1Qze9rdL01xEUdVt+Pt9bj7kfD7yFUErf3R3hOux92fM7Migi+8Kev+lcCoz1d37zezHxL01PlOzOZbgJ+H5+kBM/stQXfvUQcFg11Lw+dPmNk/mlm1ux+KTZvEe51OSdehH+ti3h22nsYd9MiCgb7+E/ikuz+fklIer4mgiyHAYxz/XkLiz8jgLQoPAFvd/StpKiOM7hwd89dkwQBxjwG3uvtgnHE+yV1DGoFHwjikGnirmfW5+0g/cgwr61v8wl+Tc8MLJWY22Y71sa0GLgQ2xuRpcfdqd5/t7rMJBncZNugL9zd18BgErVUPhsvXmdkXEuTJIejG9cgJvLaLosr4FeDeDAZ9x9V1lIStbyPs713u3hC+vruAhweDPjN7OOzmEM+bgZfdPWEwF/VeNRB80R/LL39JOdH6NLPqqF+DP07Ur1pm9nKCPHHP3Zg0xRZ0L8bMLidordmYbP6xFOdzn2thd1czW0Yw6Mpx940mqrvh8pvZF8xsNPeIPglcEV6LJhMEd8e11ETVaQ7wScLuHsO9D6k0zPkXm84JusYMjlx6G3HuSz2R82e4a+fJOplr74lKtk5PQNLXWDM7x8weHs3Ozey9BPemvnOY1oWdBK3leRZ0q7sE2OTu/+TuM8Lr+B8Q3M956WiOn4zR1G26Xo8FoyremWyZzazGgm5jmNkkwv9dCcrypjDdIoIvugfjpEupZOvUAqcNPifoBpfodVwWpi8h+EL9cpjvVxZ0bUuKmdWGxxrs8pgDHI6TLpn3Om1GeV5OD/8aQZf343oiWNC18TGC70OPJlOGE/nME7SgDo5CeQmwJU6auJ+R8JifI7gf9cNx8qXMKK+paXlNif5PhZ/t/wQ+7u6/jSpzUtdEd58T9R3/R8AHTjboG9xx1j8IWnbe7MdG7FlH0L1vHfCeqHT3EAR4sfmfJmqUPIKuSM1AO8EvCIvD9T8gCCI3Eo5wF66/K3zj45XtUoJfF2LXP8ixkUSvC4/TTXBz+ZNx0n+a8TGqZ6Suw+XZBN3lcmLSReqaoFtDE0Hf/8PAhjj7vZ2ho6i+RHAPZrwyfBd4X8y6GQTdRgeXnw3fpzXEjCAYry7Hw7k7ivq8gaAlZUt4HhWG66uBzQmOk+jcfTvBzdCDx95McBH8L4JuNsPmj/feZaLuCL4oDZbveWDFKOtuuPw/Bc6Pc/yE5zVBN85t4eNPotZHf+4/FJZjC3AfYCO9D+H2p0ndqJ6x59+zBF84O8PXdmW4fi7BwAnbCEZGHay3kzp/GP7auYP41+H7w+WB8O+nY8sSLl9K/Gtv3PypOpdHUacfDJf7CFpQHwzXNw4+j6rXeNeERPlvAL6VoGyJytJH0CvmpfBxd2xZCEaf+1b4/m4Evhxn/7NJ76ieydZtWl4P8A2CACM2XW14/FaCbmlNBIO1LANeBNYSfMm/OypP9HVpMcFIg2vC8l4xXJ2m8pFMnRIEXb8l+E61Hvg3wlE+GXoNKCW4PmwI6/Rj4foc4DVgUpzjJzqP7wz3s4bgmnxBVJ4nODaaYqL3Ou57EnN9SdWonsmel7+OqsN/5diIr9Hn5bsJBqR5KeqxIg2f+cGgZR3BrQ3Lk/2MEPT68HD9YBnfG3XM20ntqJ7J1m9aXhMJ/k8R/GDbEfNeTY1JM5uh15D3EfP9NVz/XVI0qmdaLhTj7UHQlXPYIe3TfPx/JRyqfIyPu4OxD/zSXtcE/zAfTeP+P834CfxSVp/A1cAHM/AaUnqRz0TdjXCc436IyeSD1AZ+E/LaOUx5TvpcHgd1+iVgWabrMqo8KbvejoO6/SlQMMbHHPLFMQ37H4v/6WcQJ7DO5COV35/GwXk53j7zKf1OMA7qN1Pf8TWdQyLu/iLwlIWTO2bg+O/2Y0OVp52FE5ASDEM7pl0bxqKu3b3V3W9Mx77N7EsEv6h1pGP/o5XK+nT3n7r711JQrKSZ2V8RdJkcdsjudBirz727X5nO/Y+GmT1F0PqWknu9Jtq1czipOpfHQZ1+zINpRjIu1dfbcVC3V3sw1PuYMLOLCO6NPe6+tlQZo//p6939I+na/2ik4/vTODgvx9NnPuXfCcZB/Y71d/x54Tm6/4Tyh1GjiIiIiIiIZKkJ0eInIiIiIiIykSnwExERERERyXIK/EREJKuYWXsSaT5sZsVpLscKM3trgm2XmlmLmb1oZi+b2d+dzP5ERERGosBPREQmog8Dowr8TmDwgBXAcIHas+5+JsGodFeb2YUnuT8REZGEFPiJiEhWClvVnjazH4Wtav8WTh79QYK5PZ8KR0LFzK4ws+fM7H/N7FEzKw3X7zCzu83sv4EbwxHVfm5mq83sWTNbGKa70czWm9kaM/tNONHyPcBNZvaSmd2UqJzu3kkwx9PMcF/nmNn/hK2B/2NmC+Ltz8xKzOwhM3shTHttGqtTREROcXmZLoCIiEganQksIZjQ+LfAhe7+NTP7CPBGdz9kZtUEk+2+2d07zOyvgY8QBFoAXe7+BwBm9iuCCXa3mtm5wD8ClwF3E0wUvNvMKt29x8zuJphT8c7hCmhmk4H5wG/CVS8DF7t7n5m9GbjX3a+P3Z+Z3Qv82t3/1Mwqgd+b2X+5+7iYjkZERMYXBX4iIpLNfu/uTQDh3Eezgf+OSXMesBj4rZkBFADPRW3/YZi/FLgAeDRMB1AY/v0t8F0z+w/g/0+ybBeZ2VpgAXCfu+8L11cA3zOz+YATzCkWzxXA283srnC5CGgANiV5fBERmUAU+ImISDbrjnreT/z/ewb80t3fmWAfgy1oOcARd18Rm8Dd3xe2AL4NeMnMjksTx7PufrWZnQ78t5k95u4vAZ8FnnL368xsNvB0gvwGXO/um5M4loiITHC6x09ERCaiNqAsfP48cKGZnQZgZsVhMDaEu7cCr5rZjWE6M7Pl4fN57v47d78bOATUxxwjIXffAnwB+OtwVQWwO3x+e4IyAzwJ/KWFzY9mduZIxxIRkYlLgZ+IiExEDwA/M7On3P0gQYD1g7Dr5fPAwgT53gW8x8zWABuAwQFVvmRm68xsPcG9emuAp4DFIw3uEvpn4GIzmwPcD3zBzH4LRI8kGru/zxJ0A10bHvezo6kAERGZWMzdM10GERERERERSSO1+ImIiIiIiGQ5BX4iIiIiIiJZToGfiIiIiIhIllPgJyIiIiIikuUU+ImIiIiIiGQ5BX4iIiIiIiJZToGfiIiIiIhIllPgJyIiIiIikuX+H+zjL0mtJxO5AAAAAElFTkSuQmCC"/>
          <p:cNvSpPr>
            <a:spLocks noChangeAspect="1" noChangeArrowheads="1"/>
          </p:cNvSpPr>
          <p:nvPr/>
        </p:nvSpPr>
        <p:spPr bwMode="auto">
          <a:xfrm>
            <a:off x="155574" y="-144463"/>
            <a:ext cx="9856644" cy="63930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Rectangle 5"/>
          <p:cNvSpPr/>
          <p:nvPr/>
        </p:nvSpPr>
        <p:spPr>
          <a:xfrm>
            <a:off x="155574" y="214807"/>
            <a:ext cx="11749810" cy="523220"/>
          </a:xfrm>
          <a:prstGeom prst="rect">
            <a:avLst/>
          </a:prstGeom>
        </p:spPr>
        <p:txBody>
          <a:bodyPr wrap="square">
            <a:spAutoFit/>
          </a:bodyPr>
          <a:lstStyle/>
          <a:p>
            <a:pPr algn="ctr"/>
            <a:r>
              <a:rPr lang="en-US" sz="2800" b="1" i="1" dirty="0" smtClean="0"/>
              <a:t>Inquiry Last 6 Months</a:t>
            </a:r>
            <a:endParaRPr lang="en-US" sz="2800" b="1" i="1" dirty="0" smtClean="0"/>
          </a:p>
        </p:txBody>
      </p:sp>
      <p:sp>
        <p:nvSpPr>
          <p:cNvPr id="8" name="Rectangle 7"/>
          <p:cNvSpPr/>
          <p:nvPr/>
        </p:nvSpPr>
        <p:spPr>
          <a:xfrm>
            <a:off x="8746837" y="1927285"/>
            <a:ext cx="3445163" cy="2462213"/>
          </a:xfrm>
          <a:prstGeom prst="rect">
            <a:avLst/>
          </a:prstGeom>
        </p:spPr>
        <p:txBody>
          <a:bodyPr wrap="square">
            <a:spAutoFit/>
          </a:bodyPr>
          <a:lstStyle/>
          <a:p>
            <a:r>
              <a:rPr lang="en-US" sz="1400" dirty="0" smtClean="0"/>
              <a:t># Eighth Most important variable is coming as inq_last_6mths.</a:t>
            </a:r>
          </a:p>
          <a:p>
            <a:r>
              <a:rPr lang="en-US" sz="1400" dirty="0" smtClean="0"/>
              <a:t># We can take a call on this. We can use this variable at the time of acquisition.</a:t>
            </a:r>
          </a:p>
          <a:p>
            <a:r>
              <a:rPr lang="en-US" sz="1400" dirty="0" smtClean="0"/>
              <a:t># Higher the number of inquire higher the chance of default.</a:t>
            </a:r>
          </a:p>
          <a:p>
            <a:r>
              <a:rPr lang="en-US" sz="1400" dirty="0" smtClean="0"/>
              <a:t># This is logical as customer is not getting loan in the market that's why number of inquiry is high.</a:t>
            </a:r>
          </a:p>
          <a:p>
            <a:r>
              <a:rPr lang="en-US" sz="1400" dirty="0" smtClean="0"/>
              <a:t># </a:t>
            </a:r>
            <a:r>
              <a:rPr lang="en-US" sz="1400" dirty="0"/>
              <a:t>inq_last_6mths :- Higher the number of inquire higher the chance of default.</a:t>
            </a:r>
            <a:endParaRPr lang="en-US" sz="1400" dirty="0" smtClean="0"/>
          </a:p>
        </p:txBody>
      </p:sp>
      <p:pic>
        <p:nvPicPr>
          <p:cNvPr id="2" name="Picture 1"/>
          <p:cNvPicPr>
            <a:picLocks noChangeAspect="1"/>
          </p:cNvPicPr>
          <p:nvPr/>
        </p:nvPicPr>
        <p:blipFill>
          <a:blip r:embed="rId2"/>
          <a:stretch>
            <a:fillRect/>
          </a:stretch>
        </p:blipFill>
        <p:spPr>
          <a:xfrm>
            <a:off x="559377" y="4848225"/>
            <a:ext cx="11239500" cy="2009775"/>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454160610"/>
              </p:ext>
            </p:extLst>
          </p:nvPr>
        </p:nvGraphicFramePr>
        <p:xfrm>
          <a:off x="418521" y="1538071"/>
          <a:ext cx="8208243" cy="3080110"/>
        </p:xfrm>
        <a:graphic>
          <a:graphicData uri="http://schemas.openxmlformats.org/drawingml/2006/table">
            <a:tbl>
              <a:tblPr/>
              <a:tblGrid>
                <a:gridCol w="953124"/>
                <a:gridCol w="455223"/>
                <a:gridCol w="497900"/>
                <a:gridCol w="825092"/>
                <a:gridCol w="825092"/>
                <a:gridCol w="1152284"/>
                <a:gridCol w="739738"/>
                <a:gridCol w="697060"/>
                <a:gridCol w="1251864"/>
                <a:gridCol w="810866"/>
              </a:tblGrid>
              <a:tr h="308011">
                <a:tc>
                  <a:txBody>
                    <a:bodyPr/>
                    <a:lstStyle/>
                    <a:p>
                      <a:pPr algn="ctr" fontAlgn="ctr"/>
                      <a:r>
                        <a:rPr lang="en-IN" sz="1100" b="1" i="0" u="none" strike="noStrike">
                          <a:solidFill>
                            <a:srgbClr val="000000"/>
                          </a:solidFill>
                          <a:effectLst/>
                          <a:latin typeface="Calibri" panose="020F0502020204030204" pitchFamily="34" charset="0"/>
                        </a:rPr>
                        <a:t>Cutoff</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 of 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Non-Events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 of Non-Events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WoE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IV</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Event_Percentage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Cutoff_Min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8011">
                <a:tc>
                  <a:txBody>
                    <a:bodyPr/>
                    <a:lstStyle/>
                    <a:p>
                      <a:pPr algn="ctr" fontAlgn="ctr"/>
                      <a:r>
                        <a:rPr lang="en-IN" sz="11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18694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2280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0.405189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16414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0.498678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0.207607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0.019409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0.121964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8011">
                <a:tc>
                  <a:txBody>
                    <a:bodyPr/>
                    <a:lstStyle/>
                    <a:p>
                      <a:pPr algn="ctr" fontAlgn="ctr"/>
                      <a:r>
                        <a:rPr lang="en-IN" sz="1100" b="0" i="0" u="none" strike="noStrike">
                          <a:solidFill>
                            <a:srgbClr val="000000"/>
                          </a:solidFill>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10645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1677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0.298027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8968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0.272459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-0.089696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0.002293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0.157539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8011">
                <a:tc>
                  <a:txBody>
                    <a:bodyPr/>
                    <a:lstStyle/>
                    <a:p>
                      <a:pPr algn="ctr" fontAlgn="ctr"/>
                      <a:r>
                        <a:rPr lang="en-IN" sz="1100" b="0" i="0" u="none" strike="noStrike">
                          <a:solidFill>
                            <a:srgbClr val="000000"/>
                          </a:solidFill>
                          <a:effectLst/>
                          <a:latin typeface="Calibri" panose="020F0502020204030204" pitchFamily="34" charset="0"/>
                        </a:rPr>
                        <a:t>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5653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943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0.167585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4710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0.143096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-0.157975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0.003869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0.166814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8011">
                <a:tc>
                  <a:txBody>
                    <a:bodyPr/>
                    <a:lstStyle/>
                    <a:p>
                      <a:pPr algn="ctr" fontAlgn="ctr"/>
                      <a:r>
                        <a:rPr lang="en-IN" sz="1100" b="0" i="0" u="none" strike="noStrike">
                          <a:solidFill>
                            <a:srgbClr val="000000"/>
                          </a:solidFill>
                          <a:effectLst/>
                          <a:latin typeface="Calibri" panose="020F0502020204030204" pitchFamily="34" charset="0"/>
                        </a:rPr>
                        <a:t>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2980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619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0.110005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2361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0.07173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-0.427617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0.016367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0.207718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8011">
                <a:tc>
                  <a:txBody>
                    <a:bodyPr/>
                    <a:lstStyle/>
                    <a:p>
                      <a:pPr algn="ctr" fontAlgn="ctr"/>
                      <a:r>
                        <a:rPr lang="en-IN" sz="1100" b="0" i="0" u="none" strike="noStrike">
                          <a:solidFill>
                            <a:srgbClr val="000000"/>
                          </a:solidFill>
                          <a:effectLst/>
                          <a:latin typeface="Calibri" panose="020F0502020204030204" pitchFamily="34" charset="0"/>
                        </a:rPr>
                        <a:t>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315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51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0.009063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264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0.008021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-0.122229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0.000127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0.161905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8011">
                <a:tc>
                  <a:txBody>
                    <a:bodyPr/>
                    <a:lstStyle/>
                    <a:p>
                      <a:pPr algn="ctr" fontAlgn="ctr"/>
                      <a:r>
                        <a:rPr lang="en-IN" sz="1100" b="0" i="0" u="none" strike="noStrike">
                          <a:solidFill>
                            <a:srgbClr val="000000"/>
                          </a:solidFill>
                          <a:effectLst/>
                          <a:latin typeface="Calibri" panose="020F0502020204030204" pitchFamily="34" charset="0"/>
                        </a:rPr>
                        <a:t>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144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0.004976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0.003524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-0.344966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0.000501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0.194444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8011">
                <a:tc>
                  <a:txBody>
                    <a:bodyPr/>
                    <a:lstStyle/>
                    <a:p>
                      <a:pPr algn="ctr" fontAlgn="ctr"/>
                      <a:r>
                        <a:rPr lang="en-IN" sz="1100" b="0" i="0" u="none" strike="noStrike">
                          <a:solidFill>
                            <a:srgbClr val="000000"/>
                          </a:solidFill>
                          <a:effectLst/>
                          <a:latin typeface="Calibri" panose="020F0502020204030204" pitchFamily="34" charset="0"/>
                        </a:rPr>
                        <a:t>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63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0.002843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47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0.001428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-0.688793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0.000975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0.253968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8011">
                <a:tc>
                  <a:txBody>
                    <a:bodyPr/>
                    <a:lstStyle/>
                    <a:p>
                      <a:pPr algn="ctr" fontAlgn="ctr"/>
                      <a:r>
                        <a:rPr lang="en-IN" sz="1100" b="0" i="0" u="none" strike="noStrike">
                          <a:solidFill>
                            <a:srgbClr val="000000"/>
                          </a:solidFill>
                          <a:effectLst/>
                          <a:latin typeface="Calibri" panose="020F0502020204030204" pitchFamily="34" charset="0"/>
                        </a:rPr>
                        <a:t>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0.001777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0.000729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-0.890883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0.000934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0.294118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8011">
                <a:tc>
                  <a:txBody>
                    <a:bodyPr/>
                    <a:lstStyle/>
                    <a:p>
                      <a:pPr algn="ctr" fontAlgn="ctr"/>
                      <a:r>
                        <a:rPr lang="en-IN" sz="1100" b="0" i="0" u="none" strike="noStrike">
                          <a:solidFill>
                            <a:srgbClr val="000000"/>
                          </a:solidFill>
                          <a:effectLst/>
                          <a:latin typeface="Calibri" panose="020F0502020204030204" pitchFamily="34" charset="0"/>
                        </a:rPr>
                        <a:t>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0.000533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0.000334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-0.467069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0.000093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0.214286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a:solidFill>
                            <a:srgbClr val="000000"/>
                          </a:solidFill>
                          <a:effectLst/>
                          <a:latin typeface="Calibri" panose="020F0502020204030204" pitchFamily="34" charset="0"/>
                        </a:rPr>
                        <a:t>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93689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png;base64,iVBORw0KGgoAAAANSUhEUgAAA34AAADQCAYAAABY17MXAAAABHNCSVQICAgIfAhkiAAAAAlwSFlzAAALEgAACxIB0t1+/AAAADh0RVh0U29mdHdhcmUAbWF0cGxvdGxpYiB2ZXJzaW9uMy4xLjEsIGh0dHA6Ly9tYXRwbG90bGliLm9yZy8QZhcZAAAgAElEQVR4nO3de5ycZX3//9dnz9lzsrvJJtndnAg5kQOynMtBlIMKIgUKogVaLVVL1Sp+W6tfVFREbK3HtiJFxbZi8fdDg0XRKiC1oCSFnMmBEJLNOVmyp+x5P98/7nsns5OZ3dlkZmcz+34+HvPYue/7uu77mmvuuXc+c133dZm7IyIiIiIiItkrJ9MFEBERERERkfRS4CciIiIiIpLlFPiJiIiIiIhkOQV+IiIiIiIiWU6Bn4iIiIiISJZT4CciIiIiIpLl8jJdgFSprq722bNnZ7oYIiIiIiIiGbF69epD7l4Tb1vWBH6zZ89m1apVmS6GiIiIiIhIRpjZa4m2qauniIiIiIhIllPgJyIiIiIikuUU+ImIiIiIiGQ5BX4iIiIiIiJZToGfiIiIiIhIktY2HeH9/7qart7+TBdlVLJmVE8REREREZF0ae3q5e+f3MzDz79GTWkhrx7qYNH08kwXK2kK/ERERERERBJwd/5z3V7ueXwjB9u7ufW8WXz0ygWUF+VnumijktaunmZ2lZltNrNtZvY3cba/z8zWmdlLZvbfZrY4atvHw3ybzezKdJZTREREREQk1s7DR7n9Oy9w57+/yNTyQn7yFxfymWvPOOWCPkhji5+Z5QLfBC4HmoAXzGylu2+MSvbv7v7PYfq3A18GrgoDwJuBJcAM4L/M7HR3P7U60oqIiIiIyCmnp2+Abz+7na/9aiv5uTl86prF3Hr+bHJzLNNFO2Hp7Op5DrDN3bcDmNkjwLVAJPBz99ao9CWAh8+vBR5x927gVTPbFu7vuTSWV0REREREJrjfbT/MJ368nm0H2nnr0lruvnoJtRVFmS7WSUtn4DcT2BW13AScG5vIzP4C+AhQAFwWlff5mLwz01NMERERERGZ6Jo7erj3iU38aHUTdZMn8Z3bz+aNC6dmulgpk87AL147qB+3wv2bwDfN7Bbgk8BtyeY1szuAOwAaGhpOqrAiIiIiIjLxDAw4P1rdxL0/20R7Vx8fuHQef3nZfCYV5Ga6aCmVzsCvCaiPWq4D9gyT/hHgn0aT190fAB4AaGxsPC4wFBERERERSWTL/jY++dh6fr+jmbNnT+bz1y3l9GllmS5WWqQz8HsBmG9mc4DdBIO13BKdwMzmu/vWcPFtwODzlcC/m9mXCQZ3mQ/8Po1lFRERERGRCaKzp5+v/3orD/xmO6VFedx//TJuOKuOnFN48JaRpC3wc/c+M7sTeBLIBR5y9w1mdg+wyt1XAnea2ZuBXuB1gm6ehOn+g2AgmD7gLzSip4iIiIiInKynNh/g7p+sZ1dzJzecVcffvnURU0oKMl2stDP37Ogh2djY6KtWrcp0MUREREREZBza19LFPT/dwBPr9nHa1FI+944zOG9uVaaLlVJmttrdG+NtS2dXTxERERERkYzqH3Aefm4Hf/+LLfT2D3DXFadzx8XzKMjLyXTRxpQCPxERERERyUprm47wicfWs253CxefXsNnr13CrKqSTBcrIxT4iYiIiIhIVmnt6uXvn9zMw8+/RnVpId+45UzetnQ6Ztk7eMtIFPiJiIiIiEhWcHeeWLePzzy+gYPt3dx63iw+euUCyovyM120jFPgJyIiIiIip7ydh4/yf3+ynme2HOSMmeU8eFsjy+oqM12scUOBn4iIiIiInLJ6+gb49rPb+dqvtpKfm8OnrlnMH583i7zciTV4y0gU+ImIiIiIyCnpd9sP84kfr2fbgXbeckYtn7pmCbUVRZku1rikwE9ERERERE4pzR09fOGJTTy6uom6yZN46PZGLls4LdPFGtcU+ImIiIiIyCnB3Xl0VRP3/mwT7V19vP/SeXzwsvlMKsjNdNHGPQV+IiIiIiIy7m3Z38YnH1vP73c0c/bsyXz+uqWcPq0s08U6ZSjwExERERGRcauzp5+v/3orD/xmO6VFedx//TJuOKuOnJyJOyffiVDgJyIiIiIi49JTmw9w90/Ws6u5kxvOquPjb1lIVWlhpot1SlLgJyIiIiIi48r+1i4+8/gGnli3j3k1JTxyx3mcN7cq08U6pSnwExERERGRcaF/wPn+czv4u19sobd/gLuuOJ07Lp5HQZ7m5DtZCvxERERERCTj1jYd4ROPrWfd7hYuPr2Gz167hFlVJZkuVtZQ4CciIiIiIhnT2tXLl3+xhYef20FVaSHfuOVM3rZ0OmYavCWVFPiJiIiIiMiYc3eeWLePzzy+gYPt3dx63iw+euUCyovyM120rKTAT0RERERExtTOw0e5e+V6nt58kCUzyvn2rY0sr6/MdLGymgI/EREREREZEz19A3z72e187Vdbycsx7r56MbeeP4u8XA3ekm5pDfzM7Crgq0Au8KC73xez/SPAe4E+4CDwp+7+WritH1gXJt3p7m9PZ1lFRERERCR9frf9MJ/48Xq2HWjnLWfU8qlrllBbUZTpYk0YaQv8zCwX+CZwOdAEvGBmK919Y1SyF4FGdz9qZu8H7gduCrd1uvuKdJVPRERERETSr7mjhy88sYlHVzdRN3kSD93eyGULp2W6WBNOOlv8zgG2uft2ADN7BLgWiAR+7v5UVPrngXensTwiIiIiIjJG3J1HVzVx78820d7Vx/svnccHL5vPpILcTBdtQkpn4DcT2BW13AScO0z69wA/i1ouMrNVBN1A73P3H6e+iCIiIiIikmpb9rfxycfW8/sdzTTOmsznr1vKgtqyTBdrQktn4Bdv4g2Pm9Ds3UAjcEnU6gZ332Nmc4Ffm9k6d38lJt8dwB0ADQ0NqSm1iIiIiIickM6efr7+66088JvtlBbl8cXrl3LjWfXk5GhOvkxLZ+DXBNRHLdcBe2ITmdmbgU8Al7h79+B6d98T/t1uZk8DZwJDAj93fwB4AKCxsTFuUCkiIiIiIun31OYD3P2T9exq7uT6N9Txt29dSFVpYaaLJaF0Bn4vAPPNbA6wG7gZuCU6gZmdCXwLuMrdD0StnwwcdfduM6sGLiQY+EVERERERMaR/a1dfObxDTyxbh/zakr4wZ+dx/nzqjJdLImRtsDP3fvM7E7gSYLpHB5y9w1mdg+wyt1XAl8CSoFHzQyOTduwCPiWmQ0AOQT3+G2MeyARERERERlz/QPO95/bwd/9Ygu9/QPcdcXp/NnFcynM0+At45G5Z0cPycbGRl+1alWmiyEiIiIikvXWNh3hE4+tZ93uFi6aX83n3nEGs6pKMl2sCc/MVrt7Y7xtaZ3AXUREREREskdrVy9f/sUWHn5uB1WlhXz9nWdy9bLphL33ZBxT4CciIiIiIsNyd55Yt4/PPL6Bg+3d3HreLD565QLKi/IzXTRJkgI/ERERERFJaOfho9y9cj1Pbz7IkhnlfPvWRpbXV2a6WDJKCvxEREREROQ4PX0DfPvZ7XztV1vJyzHuvnoxt54/i7zcnEwXTU6AAj8RERERERnid9sP84kfr2fbgXbeckYtn7pmCbUVRZkulpwEBX4iIiIiIgJAc0cPX3hiE4+ubqJu8iQeur2RyxZOy3SxJAUU+ImIiIiITHDuzqOrm/jCE5to6+rjfZfM40Nvms+kAs3Jly0U+ImIiIiITGBb97fxicfW8/sdzTTOmsznr1vKgtqyTBdLUkyBn4iIiIjIBNTZ08/Xf72VB36zndKiPL54/VJuPKuenBzNyZeNkg78zKzE3TvSWRgREREREUm/pzYf4O6frGdXcyfXv6GOv33rQqpKCzNdLEmjEQM/M7sAeBAoBRrMbDnw5+7+gXQXTkREREREUmd/axf3PL6R/1y3l3k1Jfzgz87j/HlVmS6WjIFkWvz+AbgSWAng7mvM7OK0lkpERERERFKmf8D5/nM7+LtfbKG3f4C7rjidP7t4LoV5Grxlokiqq6e77zIb0te3Pz3FERERERGRVOnq7ed/d77OF554mXW7W7hofjWfe8cZzKoqyXTRZIwlE/jtCrt7upkVAB8ENqW3WCIiIiIiMhoDA872Qx28tOsIa3YdYU3TETbtbaW336kpK+Tr7zyTq5dNJ6ZBRyaIZAK/9wFfBWYCTcAvAN3fJyIiIiKSQQdau3hp15Eg0Gs6wtpdLbR19wFQWpjHsroK3nvRXJbXVXLhaVWUFeVnuMSSSckEfgvc/V3RK8zsQuC36SmSiIiIiIhEa+/uY11TC2uagta8l3YdYW9LFwB5Ocai6eVce+YMltdVsqK+knk1pZqWQYZIJvD7OvCGJNaJiIiIiMhJ6u0fYPO+tkiQt2ZXC1sOtOEebJ9VVczZs6ewor6S5fWVLJlRTlG+BmmR4SUM/MzsfOACoMbMPhK1qRzQmSUiIiIicpLcnabXO3lx8L68XUdYv6eFrt4BAKaUFLC8roK3LK0NAr26SiaXFGS41HIqGq7Fr4Bg7r48oCxqfStwQzoLJSIiIiKSjV7v6GFN05GoAVhaaO7oAaAwL4elMyt417mzWF5fyZn1ldRNnqTBWCQlEgZ+7v4M8IyZfdfdXzuRnZvZVQQDw+QCD7r7fTHbPwK8F+gDDgJ/OngsM7sN+GSY9HPu/r0TKYOIiIiISCZ09fazYU9rZITNl3Yd4bXDRwEwg/lTS3nzoqksD1vyFtSWkZ+bk+FSS7ZK5h6/o2b2JWAJUDS40t0vGy6TmeUC3wQuJxgN9AUzW+nuG6OSvQg0uvtRM3s/cD9wk5lNAT4FNAIOrA7zvj6K1yYiIiIiMiYGBpxXDrZHRthcs6uFTXtb6RsIbsybXlHE8rpK3nlOA8vrKllaV0FpYVJTaoukRDJn278BPwSuJpja4TaC1rmRnANsc/ftAGb2CHAtEAn83P2pqPTPA+8On18J/NLdm8O8vwSuAn6QxHFFRERERNJqf2sXL+48EhmAZW1TC+3hVAplhXksq6/gjovnRgZgmVZeNMIeRdIrmcCvyt3/xcw+FNX985kk8s0EdkUtNwHnDpP+PcDPhsk7M4ljioiIiIikVFtXL+t2txy7L29XC/tag6kU8nODqRSuO3Mmy+srWVFfwdxqTaUg408ygV9v+Hevmb0N2APUJZEv3tnucROavZugW+clo8lrZncAdwA0NDQkUSQRERERkcQGp1KITIy+6wjbDrZHplKYXVXMeXOnBPfl1VeyeLqmUpBTQzKB3+fMrAL4KMH8feXAXyWRrwmoj1quIwgahzCzNwOfAC5x9+6ovJfG5H06Nq+7PwA8ANDY2Bg3qBQRERERicfd2dl8NAzwgsnR1+9uobsvmEqhqqSA5fWVXL1sBisaKlk2s0JTKcgpa8TAz91/Gj5tAd4IYGYlSez7BWC+mc0BdgM3A7dEJzCzM4FvAVe5+4GoTU8C95rZ5HD5CuDjSRxTRERERCSu5o4e1gy25IX35r1+NOjcVpQfTKXwx+fNCrtsaioFyS7DBn5mNhOYDqx19x4zmwp8GLgdmDFcXnfvM7M7CYK4XOAhd99gZvcAq9x9JfAlgrkCHw0/VDvd/e3u3mxmnyUIHgHuGRzoRURERERkJMFUCi3hACwtrNl1hJ3NwVQKOQanTyvjisW1YZfNChZMKyNPUylIFjP3+D0kzezDBF0wtwGFBPPxfRl4GLjf3feOVSGT0djY6KtWrcp0MURERERkjPVHTaUweF/e5n1tkakUZlQUsaIhmCtveX0lZ8zUVAqSncxstbs3xts23Bl/B7AgbH1rIAgAL3b359NRSBERERGRZOxt6Qy7bAYteet2R02lUJTH8rpK/vySuayon8zyugqmaioFkWEDv67B7pXuvtPMtijoExEREZGx1NbVy9qmqKkUmo6wvzUYDzA/11g8vZw/fMNMltdVsqKhkjlVJZpKQSSO4QK/OjP7WtTy1Ohld/9g+oolIiIiIhNNe3cfm/e1sXFPS9Ca13SEV6KmUphbXcIF86pZXlcRTKUwo5zCPE2lIJKM4QK/j8Usr05nQURERERkYujrH2DH4Q5e3tfGy3vbgr/7Wml6vTOSpqqkgBX1lVy7fAbL6ytZVldBZbGmUhA5UQkDP3f/3lgWRERERESyi7tzsL2bzTEB3tYD7fSEc+Xl5hhzqktYUV/JzWfXs7C2nIXTy5hZqakURFJJwxmJiIiIyEnr7Olny/42Nu9rY9O+1iDY29dGc0dPJM3UskIW1JZx+wWzWTCtjIXTy5hXU0pRvrpriqSbAj8RERERSdrAgLOz+Sgv72uNdNXcvL+NHYc7IvfiTcrP5fTaMi5fNI2F08tYUFvGwtpyppSoq6ZIpowY+JnZhe7+25HWiYiIiEh2ae7o4eXB1ru9bby8v40t+9ro7O0HwAxmV5WwYFoZ166YwcIwwGuYUqyRNUXGmWRa/L4OvCGJdSIiIiJyCurq7WfbgXY27wta7zbtDYK9A23dkTRTSgpYWFvGzefUs6i2nAW1ZcyfVkpxgTqQiZwKEn5Szex84AKgxsw+ErWpHFBHbBEREZFTjLvT9HpneP9d2FVzXxuvHuqgfyDop1mQl8P8qaVcNL8maMELu2rWlBZqsBWRU9hwP9EUAKVhmrKo9a3ADekslIiIiIicnJbO3qAFLyrA27Kvjbbuvkia+imTWDCtnLecURveh1fG7KoS8nJzMlhyEUmH4aZzeAZ4xsy+6+6vjWGZRERERCRJvf0DbD/YEWnBC+7Ha2VPS1ckTXlRHgunl3PdG2ZGBlpZUFtGaaG6aYpMFMl82gvN7AFgdnR6d78sXYUSERERkaHcnf2t3cemStgbBHqvHGyntz/oppmXY5w2tZSz50wJ5sMLu2rWlhepm6bIBJdM4Pco8M/Ag0B/eosjIiIiIh3dfWzeH06VsK+VTWFLXktnbyTN9IoiFtaWcemCqSwK78ObW11KQZ66aYrI8ZIJ/Prc/Z/SXhIRERGRCaZ/wNlxuOO4AG9n89FImpKCXBbUlvG2ZdNZWFsWTHxeW05FcX4GSy4ip5pkAr/HzewDwGNAZExfd29OW6lEREREsszBtu6Y0TRb2bq/ne6+AQByDObWlLK0roIbz6pj4fSgq+bMykmaE09ETloygd9t4d+PRa1zYG7qiyMiIiJyauvs6WfrgWAUzZf3trF5fysv723jcEdPJE1NWSELa8u49fxZLAjvxTttailF+ZoxS0TSY8TAz93njEVBRERERMargQHnaG8/Hd19dHT3cbSnP/K3rbuPVw92RAK8HYc7CKfEoyg/hwXTynjToqmRwVYW1JZRVVqY2RckIhPOiIGfmRUDHwEa3P0OM5sPLHD3n6a9dCIiIiKj1D/gHO0ZGpy1d/dxtKePju7+IX/bY5Y7evo52t0Xpj+2rbN3+PHtzGDWlGIW1pZzzfIZ4Wia5TRMKSZX3TRFZBxIpqvnd4DVwAXhchPBSJ8K/EREROSkDAZpHd39dPT0cXTw7+C67mPBWEdUIBasHxrcBYFcH129A0kfvyA3h+LCXEoK8iguyKW4MI/SwlwmlxRTEi6XFORSUpgXpIlKW1KYF67PZebkSRQXaE48ERm/krlCzXP3m8zsnQDu3mlJTgRjZlcBXwVygQfd/b6Y7RcDXwGWATe7+4+itvUD68LFne7+9mSOKSIiIunR1z/A0d7+Y8FZd1RLWnRw1t1He3QQFwnmogK2cN2JBmklhbkUh3+nhEHaYCBWXJA7JEgbDM6KY/8W5GnqAxGZMJIJ/HrMbBLBgC6Y2TyiRvdMxMxygW8ClxO0Er5gZivdfWNUsp3A7cBdcXbR6e4rkiifiIiIJNDV209rZy+tXb20dPbR2tlLW3ifWuRetahALPb+tegAb3D0yWQU5OVEgqvoIK2qpPhYcBYVpAVBW5guquUtWM5jUkGugjQRkZOQTOD3aeDnQL2Z/RtwIUGwNpJzgG3uvh3AzB4BrgUigZ+77wi3Jf+fREREZALp7R+grSsI2FrCAK61sy8M5HqPC+qOrQ/S9CQRrMUGaYPdGqtLCyPBWWlh3nFBXCR99LKCNBGRcSmZUT1/YWargfMAAz7k7oeS2PdMYFfUchNw7ijKVmRmq4A+4D53/3FsAjO7A7gDoKGhYRS7FhERGRsDA057T1TgdlzQFgZsUUHdsQCvl46e4QcVyc0xKiblU16UR/mkfCom5TOjYhLlk/IoL8qnfFL4KMoL0k3Kp2zw3rQwqMvPVZAmIpLtkhnVcyXwA2Clu3eMYt/x7gP0UeRvcPc9ZjYX+LWZrXP3V4bszP0B4AGAxsbG0exbREQkKe5OV+/AkGBsSMtbzHLkeVcvLUeDbpU+wn+ossGgrCif8kl5zKoqjgRp5UX5VEzKizwfDO4GA7viglySvPVeREQmsGS6ev49cBNwn5n9Hvgh8FN37xohXxNQH7VcB+xJtmDuvif8u93MngbOBF4ZNpOIiEgcPX0DMUFb/G6R0a1wbVEBXW//8JFbcUFuJGirmJRPbXkRp08rG9LKdqz1LS8M5oLl0sI8DfcvIiJpl0xXz2eAZ8LBWi4D/gx4CCgfIesLwHwzmwPsBm4GbkmmUGY2GTjq7t1mVk1wX+H9yeQVEZHs0z/gtHfFu68tcdfJ6Fa4keZgy8+1mBa2fBqmFEe6Tx4L1IYGbeVFeZQV5et+NhERGfeSmnAmHNXzGoKWvzcA3xspj7v3mdmdwJME0zk85O4bzOweYJW7rzSzs4HHgMnANWb2GXdfAiwCvhUO+pJDcI/fxgSHEhGRLNHTN8DWA21s2tvGxj2tbNrbyub9bTR39AybL8eIalULWtlOKysNgrTi/BEDuMK8HHWXFBGRrGY+wo0HZvZDgkFZfg78B/C0u4+7UTgbGxt91apVmS6GiIgk6fWOHjbtbWXj4GNPK68cbI90qyzKz2FhbTmLppcxtaxoSCvbsfvcguXSwjwFbiIiMuGZ2Wp3b4y3LZkWv+8At7j78P1kRERE4hgYcHY2H40Ed4PB3t6WY7eKTysvZNH0ci5bOJVF08tZPKOc2VUluvdNREQkRRIGfmb2f9z9fnf/uZndCDwate1ed//bMSmhiIicMjp7+nl5X2vQVXNvC5v2tvHy3tbIlAS5OcZpNaWcO2cKi2eUs2h68KguLcxwyUVERLLbcC1+N3NsQJWPExX4AVcBCvxERCYod+dgWzcb9oYteGFL3quHOhgI7yAoK8xj0YxybmysZ3HYinfa1FKK8nMzW3gREZEJaLjAzxI8j7csIiJZqq9/gO2HOoZ009y4p5XDUQOu1E2exOLp5Vy9bAaLZ5SzeHo5dZMn6b47ERGRcWK4wM8TPI+3LCIiWaC1q5eX97axcU8LG/cGXTY372+jpy8Y06sgL4fTp5XypkVTWRx201w4vZyKSfkZLrmIiIgMZ7jAb7mZtRK07k0KnxMuF6W9ZCIikjbuTtPrnWFwF3bV3NfKrubOSJqqkgIWzyjn9gtmR4K8uTUl5OdqzjoREZFTTcLAz911E4aISBbo6u1n24F2Nu45NnXCpr2ttHX1AWAGc6pLWF5Xyc1nN0S6ak4tK1RXTRERkSyR1ATuIiJyajjc3h0ZUTO4J6+NbQfb6Q9HXCkuyGVhbRnXrpgRTJswvZwFtWUUF+jfgYiISDbTf3oRkVNQ/4Cz4/DQAVc27W1lf2t3JM30iiIWTS/n8sXTInPjzZpSTI7mxhMREZlwFPiJiIxzHd19vLyvbcj9eJv3tdHZG8yNl5djnDa1lAvnVUe6aS6aXs7kkoIMl1xERETGCwV+IiLjhLuzr7Ural68INjbcbgDD8dSLi/KY/GMcm4+Z+jceIV5ui1bREREElPgJyKSAb39A2w70B4J8gZb814/2htJ0zClmMXTy7nuzJmRrpozKoo04IqIiIiMmgI/EZE0aznaO2Q0zY17Wtl2oJ2e/mBuvMK8HBbWlnHlkloWzwjnxqsto6xIc+OJiIhIaijwExFJkZ6+AXa9fpSt+9vCVrw2Nu1tZfeRY3PjVZcWsnhGORedXh101ZxezpzqEvI0N56IiIikkQI/EZFRcHf2t3az/VA72w928Oqh4LH9YDu7Xu+MTJuQYzC3ppSzZk3m3efNClvyyphaVpThVyAiIiITkQI/EZE4Wrt6efVgB9sPtYd/O9h+sIMdhzs42tMfSVeUn8Oc6lKWzKjg6mUzmFNdwmlTS1lQW0ZRvgZcERERkfFBgZ+ITFjdff3saj7KK4Mtd4OB3qEODrX3RNLlGNRPKWZOdQnnzp3C3OoS5taUMqe6hNryIs2LJyIiIuOeAj8RyWoDA8EUCUG3zHa2R7pmdtD0+lHCnplAcP/d3OoS3rRwGnNrSphTXcLcmhLqpxRrugQRERE5pSnwE5Gs0HK0l1fCbpmD9929crCdHYc76OodiKQrLshlTnUJy+oqeMeKGZGWu9nVJVRM0iiaIiIikp3SGviZ2VXAV4Fc4EF3vy9m+8XAV4BlwM3u/qOobbcBnwwXP+fu30tnWUVk/Ovq7Wdn81G2Hwxb7sJ771491EFzx7Gumbk5RkPYNfPC06qPtd5VlzKtvFDz4ImIiMiEk7bAz8xygW8ClwNNwAtmttLdN0Yl2wncDtwVk3cK8CmgEXBgdZj39XSVV0TGh4EBZ09L55ARM185GNx3t/tIJx7VNXNqWSFzqku4csk05lYHLXdzakpomFJMvqZHEBEREYlIZ4vfOcA2d98OYGaPANcCkcDP3XeE2wZi8l4J/NLdm8PtvwSuAn6QxvKKyBh6vaMnzpQIwaiZ3X3HLgmlhXnMqS7hDQ2TueGsukjL3ezqYk1wLiIiIpKkdAZ+M4FdUctNwLknkXdmbCIzuwO4A6ChoeHESikiadPV28+Owx2R4G571KiZR472RtLl5RgNVcXMrS7hkgU1QctdOLBKTam6ZoqIiIicrHQGfvG+qXmcdSec190fAB4AaGxsTHbfIpJC/QPOniOdke6YgwHeYNfMaLXlRcypLuFtS6dHArs51aXUT55EnrpmioiIiKRNOgO/JqA+arkO2DOKvJfG5H06JaUSkagiEn0AABx+SURBVFFzd5o7eoYMqLI9DPReO3yUnv5jXTPLCvOYW1PCOXOmRFruBh8lhRpIWERERCQT0vkt7AVgvpnNAXYDNwO3JJn3SeBeM5scLl8BfDz1RRSRaEd7+iKtdoPTIrxyqINXD7bT2tUXSZefa8yqKmFudQmXLZrK3Oqg5W5uTQlVJQXqmikiIiIyzqQt8HP3PjO7kyCIywUecvcNZnYPsMrdV5rZ2cBjwGTgGjP7jLsvcfdmM/ssQfAIcM/gQC8icvL6+gfYsr+ddbuPsH53a6Sb5t6WriHpZlQUMbemlGtXzIyMmDmvupQZlUXqmikiIiJyCjH37Lg1rrGx0VetWpXpYoiMO/0DzvaD7axtamHd7hbWNh1hw57WyMiZZYV5zJsatNZFt9zNriphUkFuhksvIiIiIskys9Xu3hhvm264EckiAwPOa81HWdt0JAj0mlpYv6eFoz39ABQX5HLGzAr++LxZLK2rYFldJbOmFJOTo66ZIiIiItlMgZ/IKcrdaXq9k7VNLazdfYR1YYteW3gvXmFeDktmlPNHjfUsnVnB8voK5lSXkqsgT0RERGTCUeAncgpwd/a1dkVa8dbubmFd0xFeD+fCK8jNYdH0Mq5dMYNlMytZWlfB/Kmlug9PRERERAAFfiLj0oG2riDAi9yX18Kh9m4AcnOMBdPKuHJJbdBdc2Ylp9eWUpin+/FEREREJD4FfiIZ1tzRw7qwBW8w0BscXTPH4LSppVxyeg3L6ipYVlfBounlFOUryBMRERGR5CnwExlDLZ29bNgddNUcHICl6fXOyPa5NSWcO2cKS+sqWVZXweLp5Zr0XEREREROmr5RiqRJe3cfG3Yf66q5bncLrx7qiGxvmFLM8vrKyAibZ8ysoLwoP4MlFhEREZFspcBPJAU6e/rZuLc16K4ZBnqvHGxncJrMGRVFLKur5Iaz6lhWV8HSmRVUFhdkttAiIiIiMmEo8BMZpe6+fl7e2xYZWXNtUwtbD7TTPxBEeTVlhSyvq+CaZTNYFrbk1ZQVZrjUIiIiIjKRKfATGUZv/wBb9rdFTaHQwsv7WuntD4K8KSUFLJ1ZweWLp4Vz5VUyrbwow6UWERERERlKgZ9IqH/AeeVgezhX3hHWNLWwcW8rPX0DAJQX5bGsrpL3XjSXZTMrWFpXwczKSZhpQnQRERERGd8U+MmENDDgvHq4I2quvCOs391KZ28/ACUFuZwxs4Lbzp8VjLA5s4JZVcUK8kRERETklKTAT7Keu7OruZO1u49EAr31u1to6+4DoCg/hyUzKrjp7HqW11ewdGYlc6tLyMlRkCciIiIi2UGBn2QVd2dvS1dkjrzBqRRaOnsBKMjNYdGMct5x5kyWhhOin1ZTSl5uToZLLiIiIiKSPgr85JR2oLWLtZGBV46wbncLh9p7AMjLMRbUlvHWpbUsnRlMiH76tDIK8hTkiYiIiMjEosBPxr2jPX0caO3mYHs3B9u6eeVAezhX3hH2t3YDkGMwf2oZb1wwNZgnr66ShbVlFOXnZrj0IiIiIiKZp8BPMqKvf4Dmjh4OtIUBXVRgd7CtmwNtXZHnHT39Q/KawdzqEi6YV83SmUF3zcUzyiku0OksIiIiIhKPvilLyrg77d19YeB2LIg72N49pMXuYFs3zR3dhPOdD1FWlMfUskJqygpZWldJTWkhU8sLqSkN1tWUFVI3eRJlRflj/wJFRERERE5RCvxkRL39Axxu7xnSCndcYBdu6+odOC5/fq5FAreZlUWsqK+MBHGxgZ26ZoqIiIiIpF5aAz8zuwr4KpALPOju98VsLwQeBs4CDgM3ufsOM5sNbAI2h0mfd/f3pbOsE42709rZx8H2rqFBXJxWuuaOnrj7qCzOjwRuZzVMjgRzU8uKhgR2lcX5mv9ORERERCSD0hb4mVku8E3gcqAJeMHMVrr7xqhk7wFed/fTzOxm4IvATeG2V9x9RbrKl626+/o51N4TtMq1dsXcNzc0sOvpO751riAvJxLMzaoqpnH25KGBXFkhU8sKqSotoDBPrXMiIiIiIqeCdLb4nQNsc/ftAGb2CHAtEB34XQt8Onz+I+Abpqah47g7R472RrXCdYWBXeyAKN2R+epiVZUURAK3udUl1MTcNzcY3JUX5al1TkREREQky6Qz8JsJ7IpabgLOTZTG3fvMrAWoCrfNMbMXgVbgk+7+bBrLmhFdvf1DW+LauzkYp5XuUHs3vf3Hj4RSlJ8TCdhOm1rK+fOqIsFccN9csK2qtIB8TVAuIiIiIjJhpTPwi9dsFBu9JEqzF2hw98NmdhbwYzNb4u6tQzKb3QHcAdDQ0JCCIqfWgdYufrP1UMx9c8cCu7auvuPymEFVSWFkZMv508oi3SsH75kLArsiSgpy1TonIiIiIiIjSmfg1wTURy3XAXsSpGkyszygAmh2dwe6Adx9tZm9ApwOrIrO7O4PAA8ANDY2xpkcILNeOdjBXY+uAaCkIJep5UXUlBayqLaci+cXDrlvbvC+uinFBeSpdU5ERERERFIonYHfC8B8M5sD7AZuBm6JSbMSuA14DrgB+LW7u5nVEASA/WY2F5gPbE9jWdNiRX0lz3zsUqpLCykp1MwZIiIiIiKSGWmLRsJ79u4EniSYzuEhd99gZvcAq9x9JfAvwPfNbBvQTBAcAlwM3GNmfUA/8D53b05XWdNlUkEus6pKMl0MERERERGZ4CzoVXnqa2xs9FWrVo2cUEREREREJAuZ2Wp3b4y3TTeTiYiIiIiIZDkFfiIiIiIiIllOgZ+IiIiIiEiWU+AnIiIiIiKS5bJmcBczOwi8lulyxFENHMp0IbKM6jT1VKeppfpMPdVpaqk+U091mlqqz9RTnabWeK3PWe5eE29D1gR+45WZrUo0so6cGNVp6qlOU0v1mXqq09RSfaae6jS1VJ+ppzpNrVOxPtXVU0REREREJMsp8BMREREREclyCvzS74FMFyALqU5TT3WaWqrP1FOdppbqM/VUp6ml+kw91WlqnXL1qXv8REREREREspxa/ERERERERLKcAj8REREREZEsNyECPzObZGbPmFluuNxvZi+Fj5Uj5L3BzNzMGsPlKjN7yszazewbMWlvMrO1ZrbBzO5PolzviirHS2Y2YGYr4qS7MdznwGA5YrY3hOW5K+r1vmRmPWZWPVI5Uim6rs3sjTGvr8vM3hEnz8Vm9r9m1mdmN8TZXm5mu2PrO8Hxfxh1vB1m9lKCdB8ys/VhvX44av2XzGzfYF1m2gnW5ywz+1V4Lj5tZnVJHGfEc9fMCszsO2a2zszWmNmlI+U3s78ys53JvHepFudz/8XwPV9vZjclyJOw7pLJH7OvhOe1md1mZlvDx20J8i83s+fC+n7czMrD9cO9D4PXppQMLx2nDn9uZkfM7Kcx6eaY2e/C1/NDMyuIs69Rnz/DlGu46/DnzWyXmbUPkz/htTdR/lSdy6Oo0zvNbJsF/3/iXseHuyYkkz/O/hKV5d/MbHN47j9kZvkJ8t8fvoebzOxrZmYx21ea2fqo5ZReb0dRt2l5PcOUa2H4We6Ofq1mVmRmvw8/DxvM7DMJ8jeE5/uL4efkreH6i8xsYzJlOFGjqNN/CV/HWjP7kZmVxtlXvpl9L7wGbDKzjydx/LjnsZldamYtUef+3Qnyx32vh3lPUv79aRR1+F0zezXqNcX7PrgiLPeGsK5vitqWys+8WXAt3BK+Vx9MkP+4z4iZFZvZf5rZy+G2+6LSp/w7wSjqNy2vaZhyXW5mq8PzfbWZXRYnzYjXEDM724K45YZweV54fiT8Hzcsd8/6B/AXwIeiltuTzFcG/AZ4HmgM15UAfwC8D/hGVNoqYCdQEy5/D3jTKMq4FNieYNsiYAHw9GA5Yrb/f8CjwF0x63cA1Zms66j1U4BmoDjOttnAMuBh4IY4278K/Ht0fSdZlr8H7o6z/gxgPVAM5AH/BcyP2v7p2LocL+dukvX5KHBb+Pwy4PsjHCOpczcsy3fC51OB1QQ/Hg2bH7h9tO9dqusOeBvwy/D9LgFWAeXJ1l2y+ZM5r8P3bnv4d3L4fHKc/C8Al4TP/xT47HDvQ1S+p4lznUjF+Qe8CbgG+GlMuv8Abg6f/zPw/lSdPwnKFfc6HG47D5hO8tf5Idfe4fKn4lweRZ2eGZ5DO0jiOk7MNWG0+Ucoy1sBCx8/SPD+XgD8FsgNH88Bl0Zt/0OC6/j6mHyfJkXX21HUbdpeT4JyTQXOBj4f/VrD45eGz/OB3wHnxcn/wGAZgcXAjqhts5MpwxjUaXnU8y8DfxNnX7cAj4TPi8Nzc/YIx497HgOXxpYhQf6473Wi9yQqX9KfmxTW4XeJ8x0oJs3phN9XgBnAXqByuLoaYX+JyvInBP+7cgbrK9nPSPjevjFMUwA8C7wlKt/tpPA7wSjqN22vaZhzd0b4/Axgd8z2Ea8hYRl+DTwRe26Q5P+42MeEaPED3gX85ATyfRa4H+gaXOHuHe7+39HrQnOBLe5+MFz+L+D6URzrnQQXpeO4+yZ33xxvmwW/7m4HNoziWOmUqK5vAH7m7kdjN7j7DndfCwzEbjOzs4BpwC9GUwgzM+CPiF+ni4Dn3f2ou/cBzwDXjWb/Y2jU9UnwxeBX4fOngGtHOEay525kv+5+ADgCNI4i/1iLrrvFwDPu3ufuHcAa4Ko4eRLVXbL5I4Y5r68Efunuze7+OkFAGW9fCwh+eCJMM1inid6HdBhy/rn7r4C26AThZ+0y4Efhqu8Bx7VEk8LzZ5jrMO7+vLvvHfGVHTPk2nsC+UdrxDoN17/o7jtGsd8h14QTyD9cWZ7wEPB7IF4vAgeKCL4UFRIEMvsBwtafjwCfG015TkCydTumr8fdD7j7C0BvzHp398Ff7fPDR7wR9xwoD59XAHuSOW6KJFunrRC5Hkwi8esoMbO8ME0P0DrcwU/kPI7JH/e9TvSepElSdZgMd9/i7lvD53uAA0BNuJyyzzzwfuAedx8I0x2Il504n5Hwu9VTYb4e4H+J/xlLlWTrd0xfU/h+DH5WNwBFZlYIo7qG/CVB4068sp6QrA/8LOhyNDfmw1BkZqvM7HmL01UuzHcmUO/uP423PY5twEIzmx1e1N4B1I+iqDeRIPBLxMxKgL8G4nYPGWsJ6nrQzYz+9eUQtNp97ASKcxHBh3VrnG3rgYst6C5WTPCL4GjeqzFxEvW5hmNfnK8DysysaphDJXvurgGuNbM8M5sDnBWmO9lzP+Xi1N0a4C1hd41q4I0kfo3x6i7Z/MmYCeyKWm4K18VaD7w9fH5j1PESvQ8pNcL5F60KOBL+iAKJX894PX9Gfe09UaOo0xMx6mvsaFnQTe6PgZ/HbnP35wh+LNkbPp50903h5s8SXMvj/VCVqrKNum7Hw+uxoBv/SwRf7H7p7r+Lk+zTwLvNrIngl/+/PNnjJlm2UdWpmX0H2AcsBL4eJ8mPgA6C+twJ/J27N59EEc+3oHvpz8xsyQhlS/hep9MJnJeft6AL5z8MBgnD7PscggDllZMsZjzzgJvC78o/M7P5sQlG+IwMlrGSoPXtV7H5U2GU9ZvJ13Q98KK7d4fLI15DzGwmwfeQfx7FcUaU9YEfUE3wy3K0BndvJOh28BUzmxe9MQw4/gH4aLIHCX+5fz/wQ4Im4B1A33B5oo53LnDU3UfbT/8zwD9E/WKYafHqGjObTtCd6slR7u8DwBPuvmvElMcbtgUV+CJBK8rPCb6QJvVejbETrc+7gEvM7EXgEmA3w7y+UZy7DxF8qV8FfAX4H6DvZM79NBpSd+7+C4IvTP9DcF48R/wyxq27UeRPhsVZF+/X8T8F/sLMVhN0O+8J18d9H06wLMOJe/7FkezrGXfnz0lce09UsnU6KidxjR2tfwR+4+7PxinDaQS9KeoIAv/LLLjPdQVwmrs/luaynUjdZvz1uHu/u68Ij3OOmZ0RJ9k7ge+6ex3BD5XfD7+npNuo6tTd/4Sg++Emgh9UYp0D9Idp5gAfNbO5J1i2/wVmuftygiDzxyOkT/hep9lo6vDjBEHz2QRdt/86UcLwM/994E8GW7BSrBDoCr8rf5vg+h1bhrifkajteQT/L7/m7tvTUEYYXf1m5DWFP0p8EfjzcDnZa8hXgL929/5kjpOsvFTubJzqJGi2jRhsenX37Wb2NEE/3OhfTMoI+uM+HfRaoBZYaWZvd/dViQ7k7o8DjwOY2R0EF7hknOgvtecCN1gwGEIlMGBmXe4+5gNphI6r69AfAY+5+2i7VJwPXGRmHwBKgQIza3f3vxkuU/jB/EOCFoW43P1fgH8J099L8IV0vDmh+gzP7z+ESHeC6929ZbgDJXPuhi06fzW4bGb/A2xNNv8Yi/e5/zzB/RyY2b8Tlj0mTcK6SyZ/kpoI7hkYVEdwX15sWV4GrgiPdzrBfYbDvg8pluj8i3UIqDSzvLBsdcTpijZOz5+0t5LFSLZOR+tEr7FJM7NPEXQp+/MESa4j6ELfHqb/GcH9km3AWWa2g+A7x1Qze9rdL01xEUdVt+Pt9bj7kfD7yFUErf3R3hOux92fM7Migi+8Kev+lcCoz1d37zezHxL01PlOzOZbgJ+H5+kBM/stQXfvUQcFg11Lw+dPmNk/mlm1ux+KTZvEe51OSdehH+ti3h22nsYd9MiCgb7+E/ikuz+fklIer4mgiyHAYxz/XkLiz8jgLQoPAFvd/StpKiOM7hwd89dkwQBxjwG3uvtgnHE+yV1DGoFHwjikGnirmfW5+0g/cgwr61v8wl+Tc8MLJWY22Y71sa0GLgQ2xuRpcfdqd5/t7rMJBncZNugL9zd18BgErVUPhsvXmdkXEuTJIejG9cgJvLaLosr4FeDeDAZ9x9V1lIStbyPs713u3hC+vruAhweDPjN7OOzmEM+bgZfdPWEwF/VeNRB80R/LL39JOdH6NLPqqF+DP07Ur1pm9nKCPHHP3Zg0xRZ0L8bMLidordmYbP6xFOdzn2thd1czW0Yw6Mpx940mqrvh8pvZF8xsNPeIPglcEV6LJhMEd8e11ETVaQ7wScLuHsO9D6k0zPkXm84JusYMjlx6G3HuSz2R82e4a+fJOplr74lKtk5PQNLXWDM7x8weHs3Ozey9BPemvnOY1oWdBK3leRZ0q7sE2OTu/+TuM8Lr+B8Q3M956WiOn4zR1G26Xo8FoyremWyZzazGgm5jmNkkwv9dCcrypjDdIoIvugfjpEupZOvUAqcNPifoBpfodVwWpi8h+EL9cpjvVxZ0bUuKmdWGxxrs8pgDHI6TLpn3Om1GeV5OD/8aQZf343oiWNC18TGC70OPJlOGE/nME7SgDo5CeQmwJU6auJ+R8JifI7gf9cNx8qXMKK+paXlNif5PhZ/t/wQ+7u6/jSpzUtdEd58T9R3/R8AHTjboG9xx1j8IWnbe7MdG7FlH0L1vHfCeqHT3EAR4sfmfJmqUPIKuSM1AO8EvCIvD9T8gCCI3Eo5wF66/K3zj45XtUoJfF2LXP8ixkUSvC4/TTXBz+ZNx0n+a8TGqZ6Suw+XZBN3lcmLSReqaoFtDE0Hf/8PAhjj7vZ2ho6i+RHAPZrwyfBd4X8y6GQTdRgeXnw3fpzXEjCAYry7Hw7k7ivq8gaAlZUt4HhWG66uBzQmOk+jcfTvBzdCDx95McBH8L4JuNsPmj/feZaLuCL4oDZbveWDFKOtuuPw/Bc6Pc/yE5zVBN85t4eNPotZHf+4/FJZjC3AfYCO9D+H2p0ndqJ6x59+zBF84O8PXdmW4fi7BwAnbCEZGHay3kzp/GP7auYP41+H7w+WB8O+nY8sSLl9K/Gtv3PypOpdHUacfDJf7CFpQHwzXNw4+j6rXeNeERPlvAL6VoGyJytJH0CvmpfBxd2xZCEaf+1b4/m4Evhxn/7NJ76ieydZtWl4P8A2CACM2XW14/FaCbmlNBIO1LANeBNYSfMm/OypP9HVpMcFIg2vC8l4xXJ2m8pFMnRIEXb8l+E61Hvg3wlE+GXoNKCW4PmwI6/Rj4foc4DVgUpzjJzqP7wz3s4bgmnxBVJ4nODaaYqL3Ou57EnN9SdWonsmel7+OqsN/5diIr9Hn5bsJBqR5KeqxIg2f+cGgZR3BrQ3Lk/2MEPT68HD9YBnfG3XM20ntqJ7J1m9aXhMJ/k8R/GDbEfNeTY1JM5uh15D3EfP9NVz/XVI0qmdaLhTj7UHQlXPYIe3TfPx/JRyqfIyPu4OxD/zSXtcE/zAfTeP+P834CfxSVp/A1cAHM/AaUnqRz0TdjXCc436IyeSD1AZ+E/LaOUx5TvpcHgd1+iVgWabrMqo8KbvejoO6/SlQMMbHHPLFMQ37H4v/6WcQJ7DO5COV35/GwXk53j7zKf1OMA7qN1Pf8TWdQyLu/iLwlIWTO2bg+O/2Y0OVp52FE5ASDEM7pl0bxqKu3b3V3W9Mx77N7EsEv6h1pGP/o5XK+nT3n7r711JQrKSZ2V8RdJkcdsjudBirz727X5nO/Y+GmT1F0PqWknu9Jtq1czipOpfHQZ1+zINpRjIu1dfbcVC3V3sw1PuYMLOLCO6NPe6+tlQZo//p6939I+na/2ik4/vTODgvx9NnPuXfCcZB/Y71d/x54Tm6/4Tyh1GjiIiIiIiIZKkJ0eInIiIiIiIykSnwExERERERyXIK/EREJKuYWXsSaT5sZsVpLscKM3trgm2XmlmLmb1oZi+b2d+dzP5ERERGosBPREQmog8Dowr8TmDwgBXAcIHas+5+JsGodFeb2YUnuT8REZGEFPiJiEhWClvVnjazH4Wtav8WTh79QYK5PZ8KR0LFzK4ws+fM7H/N7FEzKw3X7zCzu83sv4EbwxHVfm5mq83sWTNbGKa70czWm9kaM/tNONHyPcBNZvaSmd2UqJzu3kkwx9PMcF/nmNn/hK2B/2NmC+Ltz8xKzOwhM3shTHttGqtTREROcXmZLoCIiEganQksIZjQ+LfAhe7+NTP7CPBGdz9kZtUEk+2+2d07zOyvgY8QBFoAXe7+BwBm9iuCCXa3mtm5wD8ClwF3E0wUvNvMKt29x8zuJphT8c7hCmhmk4H5wG/CVS8DF7t7n5m9GbjX3a+P3Z+Z3Qv82t3/1Mwqgd+b2X+5+7iYjkZERMYXBX4iIpLNfu/uTQDh3Eezgf+OSXMesBj4rZkBFADPRW3/YZi/FLgAeDRMB1AY/v0t8F0z+w/g/0+ybBeZ2VpgAXCfu+8L11cA3zOz+YATzCkWzxXA283srnC5CGgANiV5fBERmUAU+ImISDbrjnreT/z/ewb80t3fmWAfgy1oOcARd18Rm8Dd3xe2AL4NeMnMjksTx7PufrWZnQ78t5k95u4vAZ8FnnL368xsNvB0gvwGXO/um5M4loiITHC6x09ERCaiNqAsfP48cKGZnQZgZsVhMDaEu7cCr5rZjWE6M7Pl4fN57v47d78bOATUxxwjIXffAnwB+OtwVQWwO3x+e4IyAzwJ/KWFzY9mduZIxxIRkYlLgZ+IiExEDwA/M7On3P0gQYD1g7Dr5fPAwgT53gW8x8zWABuAwQFVvmRm68xsPcG9emuAp4DFIw3uEvpn4GIzmwPcD3zBzH4LRI8kGru/zxJ0A10bHvezo6kAERGZWMzdM10GERERERERSSO1+ImIiIiIiGQ5BX4iIiIiIiJZToGfiIiIiIhIllPgJyIiIiIikuUU+ImIiIiIiGQ5BX4iIiIiIiJZToGfiIiIiIhIllPgJyIiIiIikuX+H+zjL0mtJxO5AAAAAElFTkSuQmCC"/>
          <p:cNvSpPr>
            <a:spLocks noChangeAspect="1" noChangeArrowheads="1"/>
          </p:cNvSpPr>
          <p:nvPr/>
        </p:nvSpPr>
        <p:spPr bwMode="auto">
          <a:xfrm>
            <a:off x="155574" y="-144463"/>
            <a:ext cx="9856644" cy="63930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Rectangle 5"/>
          <p:cNvSpPr/>
          <p:nvPr/>
        </p:nvSpPr>
        <p:spPr>
          <a:xfrm>
            <a:off x="155574" y="214807"/>
            <a:ext cx="11749810" cy="523220"/>
          </a:xfrm>
          <a:prstGeom prst="rect">
            <a:avLst/>
          </a:prstGeom>
        </p:spPr>
        <p:txBody>
          <a:bodyPr wrap="square">
            <a:spAutoFit/>
          </a:bodyPr>
          <a:lstStyle/>
          <a:p>
            <a:pPr algn="ctr"/>
            <a:r>
              <a:rPr lang="en-US" sz="2800" b="1" i="1" dirty="0" smtClean="0"/>
              <a:t>Annual Income With Verification Status</a:t>
            </a:r>
            <a:endParaRPr lang="en-US" sz="2800" b="1" i="1" dirty="0" smtClean="0"/>
          </a:p>
        </p:txBody>
      </p:sp>
      <p:graphicFrame>
        <p:nvGraphicFramePr>
          <p:cNvPr id="10" name="Table 9"/>
          <p:cNvGraphicFramePr>
            <a:graphicFrameLocks noGrp="1"/>
          </p:cNvGraphicFramePr>
          <p:nvPr>
            <p:extLst>
              <p:ext uri="{D42A27DB-BD31-4B8C-83A1-F6EECF244321}">
                <p14:modId xmlns:p14="http://schemas.microsoft.com/office/powerpoint/2010/main" val="1370298223"/>
              </p:ext>
            </p:extLst>
          </p:nvPr>
        </p:nvGraphicFramePr>
        <p:xfrm>
          <a:off x="508000" y="1228437"/>
          <a:ext cx="11065164" cy="5227780"/>
        </p:xfrm>
        <a:graphic>
          <a:graphicData uri="http://schemas.openxmlformats.org/drawingml/2006/table">
            <a:tbl>
              <a:tblPr/>
              <a:tblGrid>
                <a:gridCol w="1284862"/>
                <a:gridCol w="613665"/>
                <a:gridCol w="671197"/>
                <a:gridCol w="1112270"/>
                <a:gridCol w="1112270"/>
                <a:gridCol w="1553341"/>
                <a:gridCol w="997207"/>
                <a:gridCol w="939677"/>
                <a:gridCol w="1687583"/>
                <a:gridCol w="1093092"/>
              </a:tblGrid>
              <a:tr h="174460">
                <a:tc>
                  <a:txBody>
                    <a:bodyPr/>
                    <a:lstStyle/>
                    <a:p>
                      <a:pPr algn="ctr" fontAlgn="ctr"/>
                      <a:r>
                        <a:rPr lang="en-IN" sz="900" b="1" i="0" u="none" strike="noStrike" dirty="0" err="1">
                          <a:solidFill>
                            <a:srgbClr val="000000"/>
                          </a:solidFill>
                          <a:effectLst/>
                          <a:latin typeface="Calibri" panose="020F0502020204030204" pitchFamily="34" charset="0"/>
                        </a:rPr>
                        <a:t>Cutoff</a:t>
                      </a:r>
                      <a:endParaRPr lang="en-IN" sz="900" b="1" i="0" u="none" strike="noStrike" dirty="0">
                        <a:solidFill>
                          <a:srgbClr val="000000"/>
                        </a:solidFill>
                        <a:effectLst/>
                        <a:latin typeface="Calibri" panose="020F0502020204030204" pitchFamily="34" charset="0"/>
                      </a:endParaRP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solidFill>
                            <a:srgbClr val="000000"/>
                          </a:solidFill>
                          <a:effectLst/>
                          <a:latin typeface="Calibri" panose="020F0502020204030204" pitchFamily="34" charset="0"/>
                        </a:rPr>
                        <a:t>N</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solidFill>
                            <a:srgbClr val="000000"/>
                          </a:solidFill>
                          <a:effectLst/>
                          <a:latin typeface="Calibri" panose="020F0502020204030204" pitchFamily="34" charset="0"/>
                        </a:rPr>
                        <a:t>Events</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solidFill>
                            <a:srgbClr val="000000"/>
                          </a:solidFill>
                          <a:effectLst/>
                          <a:latin typeface="Calibri" panose="020F0502020204030204" pitchFamily="34" charset="0"/>
                        </a:rPr>
                        <a:t>% of Events</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solidFill>
                            <a:srgbClr val="000000"/>
                          </a:solidFill>
                          <a:effectLst/>
                          <a:latin typeface="Calibri" panose="020F0502020204030204" pitchFamily="34" charset="0"/>
                        </a:rPr>
                        <a:t>Non-Events</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solidFill>
                            <a:srgbClr val="000000"/>
                          </a:solidFill>
                          <a:effectLst/>
                          <a:latin typeface="Calibri" panose="020F0502020204030204" pitchFamily="34" charset="0"/>
                        </a:rPr>
                        <a:t>% of Non-Events</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solidFill>
                            <a:srgbClr val="000000"/>
                          </a:solidFill>
                          <a:effectLst/>
                          <a:latin typeface="Calibri" panose="020F0502020204030204" pitchFamily="34" charset="0"/>
                        </a:rPr>
                        <a:t>WoE</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solidFill>
                            <a:srgbClr val="000000"/>
                          </a:solidFill>
                          <a:effectLst/>
                          <a:latin typeface="Calibri" panose="020F0502020204030204" pitchFamily="34" charset="0"/>
                        </a:rPr>
                        <a:t>IV</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solidFill>
                            <a:srgbClr val="000000"/>
                          </a:solidFill>
                          <a:effectLst/>
                          <a:latin typeface="Calibri" panose="020F0502020204030204" pitchFamily="34" charset="0"/>
                        </a:rPr>
                        <a:t>Event_Percentage</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solidFill>
                            <a:srgbClr val="000000"/>
                          </a:solidFill>
                          <a:effectLst/>
                          <a:latin typeface="Calibri" panose="020F0502020204030204" pitchFamily="34" charset="0"/>
                        </a:rPr>
                        <a:t>Cutoff_Min</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2666">
                <a:tc>
                  <a:txBody>
                    <a:bodyPr/>
                    <a:lstStyle/>
                    <a:p>
                      <a:pPr algn="ctr" fontAlgn="ctr"/>
                      <a:r>
                        <a:rPr lang="en-IN" sz="900" b="0" i="0" u="none" strike="noStrike">
                          <a:solidFill>
                            <a:srgbClr val="000000"/>
                          </a:solidFill>
                          <a:effectLst/>
                          <a:latin typeface="Calibri" panose="020F0502020204030204" pitchFamily="34" charset="0"/>
                        </a:rPr>
                        <a:t>10_0</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958</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101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0.017949</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857</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0.026037</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0.371965</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0.003008</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0.105428</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2666">
                <a:tc>
                  <a:txBody>
                    <a:bodyPr/>
                    <a:lstStyle/>
                    <a:p>
                      <a:pPr algn="ctr" fontAlgn="ctr"/>
                      <a:r>
                        <a:rPr lang="en-IN" sz="900" b="0" i="0" u="none" strike="noStrike">
                          <a:solidFill>
                            <a:srgbClr val="000000"/>
                          </a:solidFill>
                          <a:effectLst/>
                          <a:latin typeface="Calibri" panose="020F0502020204030204" pitchFamily="34" charset="0"/>
                        </a:rPr>
                        <a:t>1_0</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2417</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421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0.074818</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1996</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0.060641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-0.210084</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0.002978</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0.174183</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2666">
                <a:tc>
                  <a:txBody>
                    <a:bodyPr/>
                    <a:lstStyle/>
                    <a:p>
                      <a:pPr algn="ctr" fontAlgn="ctr"/>
                      <a:r>
                        <a:rPr lang="en-IN" sz="900" b="0" i="0" u="none" strike="noStrike">
                          <a:solidFill>
                            <a:srgbClr val="000000"/>
                          </a:solidFill>
                          <a:effectLst/>
                          <a:latin typeface="Calibri" panose="020F0502020204030204" pitchFamily="34" charset="0"/>
                        </a:rPr>
                        <a:t>8_0</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1542</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146</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0.025946</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1396</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0.042412</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0.491408</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0.008091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0.094682</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2666">
                <a:tc>
                  <a:txBody>
                    <a:bodyPr/>
                    <a:lstStyle/>
                    <a:p>
                      <a:pPr algn="ctr" fontAlgn="ctr"/>
                      <a:r>
                        <a:rPr lang="en-IN" sz="900" b="0" i="0" u="none" strike="noStrike">
                          <a:solidFill>
                            <a:srgbClr val="000000"/>
                          </a:solidFill>
                          <a:effectLst/>
                          <a:latin typeface="Calibri" panose="020F0502020204030204" pitchFamily="34" charset="0"/>
                        </a:rPr>
                        <a:t>2_0</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1610</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258</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0.04585</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1352</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0.041075</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-0.109971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0.000525</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0.160248</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2666">
                <a:tc>
                  <a:txBody>
                    <a:bodyPr/>
                    <a:lstStyle/>
                    <a:p>
                      <a:pPr algn="ctr" fontAlgn="ctr"/>
                      <a:r>
                        <a:rPr lang="en-IN" sz="900" b="0" i="0" u="none" strike="noStrike">
                          <a:solidFill>
                            <a:srgbClr val="000000"/>
                          </a:solidFill>
                          <a:effectLst/>
                          <a:latin typeface="Calibri" panose="020F0502020204030204" pitchFamily="34" charset="0"/>
                        </a:rPr>
                        <a:t>3_0</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2018</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265</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0.047094</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1753</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0.053258</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0.123002</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0.000758</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0.131318</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2666">
                <a:tc>
                  <a:txBody>
                    <a:bodyPr/>
                    <a:lstStyle/>
                    <a:p>
                      <a:pPr algn="ctr" fontAlgn="ctr"/>
                      <a:r>
                        <a:rPr lang="en-IN" sz="900" b="0" i="0" u="none" strike="noStrike">
                          <a:solidFill>
                            <a:srgbClr val="000000"/>
                          </a:solidFill>
                          <a:effectLst/>
                          <a:latin typeface="Calibri" panose="020F0502020204030204" pitchFamily="34" charset="0"/>
                        </a:rPr>
                        <a:t>7_0</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1571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171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0.030389</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1400</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0.042534</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0.336212</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0.004083</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0.108848</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2666">
                <a:tc>
                  <a:txBody>
                    <a:bodyPr/>
                    <a:lstStyle/>
                    <a:p>
                      <a:pPr algn="ctr" fontAlgn="ctr"/>
                      <a:r>
                        <a:rPr lang="en-IN" sz="900" b="0" i="0" u="none" strike="noStrike">
                          <a:solidFill>
                            <a:srgbClr val="000000"/>
                          </a:solidFill>
                          <a:effectLst/>
                          <a:latin typeface="Calibri" panose="020F0502020204030204" pitchFamily="34" charset="0"/>
                        </a:rPr>
                        <a:t>4_0</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1909</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250</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0.044429</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1659</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0.050403</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0.126157</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0.000754</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0.130959</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2666">
                <a:tc>
                  <a:txBody>
                    <a:bodyPr/>
                    <a:lstStyle/>
                    <a:p>
                      <a:pPr algn="ctr" fontAlgn="ctr"/>
                      <a:r>
                        <a:rPr lang="en-IN" sz="900" b="0" i="0" u="none" strike="noStrike">
                          <a:solidFill>
                            <a:srgbClr val="000000"/>
                          </a:solidFill>
                          <a:effectLst/>
                          <a:latin typeface="Calibri" panose="020F0502020204030204" pitchFamily="34" charset="0"/>
                        </a:rPr>
                        <a:t>9_0</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1219</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105</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0.01866</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1114</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0.033845</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0.5954</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0.009041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0.086136</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2666">
                <a:tc>
                  <a:txBody>
                    <a:bodyPr/>
                    <a:lstStyle/>
                    <a:p>
                      <a:pPr algn="ctr" fontAlgn="ctr"/>
                      <a:r>
                        <a:rPr lang="en-IN" sz="900" b="0" i="0" u="none" strike="noStrike">
                          <a:solidFill>
                            <a:srgbClr val="000000"/>
                          </a:solidFill>
                          <a:effectLst/>
                          <a:latin typeface="Calibri" panose="020F0502020204030204" pitchFamily="34" charset="0"/>
                        </a:rPr>
                        <a:t>5_0</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1700</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205</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0.036431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dirty="0">
                          <a:solidFill>
                            <a:srgbClr val="000000"/>
                          </a:solidFill>
                          <a:effectLst/>
                          <a:latin typeface="Calibri" panose="020F0502020204030204" pitchFamily="34" charset="0"/>
                        </a:rPr>
                        <a:t>1495</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0.04542</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0.220519</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0.001982</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0.120588</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2666">
                <a:tc>
                  <a:txBody>
                    <a:bodyPr/>
                    <a:lstStyle/>
                    <a:p>
                      <a:pPr algn="ctr" fontAlgn="ctr"/>
                      <a:r>
                        <a:rPr lang="en-IN" sz="900" b="0" i="0" u="none" strike="noStrike">
                          <a:solidFill>
                            <a:srgbClr val="000000"/>
                          </a:solidFill>
                          <a:effectLst/>
                          <a:latin typeface="Calibri" panose="020F0502020204030204" pitchFamily="34" charset="0"/>
                        </a:rPr>
                        <a:t>6_0</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1721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220</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0.039097</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1501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0.045602</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0.153907</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0.001001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0.127833</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2666">
                <a:tc>
                  <a:txBody>
                    <a:bodyPr/>
                    <a:lstStyle/>
                    <a:p>
                      <a:pPr algn="ctr" fontAlgn="ctr"/>
                      <a:r>
                        <a:rPr lang="en-IN" sz="900" b="0" i="0" u="none" strike="noStrike">
                          <a:solidFill>
                            <a:srgbClr val="000000"/>
                          </a:solidFill>
                          <a:effectLst/>
                          <a:latin typeface="Calibri" panose="020F0502020204030204" pitchFamily="34" charset="0"/>
                        </a:rPr>
                        <a:t>8_1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2491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364</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0.064688</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2127</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0.064621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dirty="0">
                          <a:solidFill>
                            <a:srgbClr val="000000"/>
                          </a:solidFill>
                          <a:effectLst/>
                          <a:latin typeface="Calibri" panose="020F0502020204030204" pitchFamily="34" charset="0"/>
                        </a:rPr>
                        <a:t>-0.001038</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6.97E-08</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0.146126</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2666">
                <a:tc>
                  <a:txBody>
                    <a:bodyPr/>
                    <a:lstStyle/>
                    <a:p>
                      <a:pPr algn="ctr" fontAlgn="ctr"/>
                      <a:r>
                        <a:rPr lang="en-IN" sz="900" b="0" i="0" u="none" strike="noStrike">
                          <a:solidFill>
                            <a:srgbClr val="000000"/>
                          </a:solidFill>
                          <a:effectLst/>
                          <a:latin typeface="Calibri" panose="020F0502020204030204" pitchFamily="34" charset="0"/>
                        </a:rPr>
                        <a:t>7_1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2321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347</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0.061667</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1974</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0.059973</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-0.02786</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4.72E-05</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0.149505</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2666">
                <a:tc>
                  <a:txBody>
                    <a:bodyPr/>
                    <a:lstStyle/>
                    <a:p>
                      <a:pPr algn="ctr" fontAlgn="ctr"/>
                      <a:r>
                        <a:rPr lang="en-IN" sz="900" b="0" i="0" u="none" strike="noStrike">
                          <a:solidFill>
                            <a:srgbClr val="000000"/>
                          </a:solidFill>
                          <a:effectLst/>
                          <a:latin typeface="Calibri" panose="020F0502020204030204" pitchFamily="34" charset="0"/>
                        </a:rPr>
                        <a:t>6_1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2151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368</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0.065399</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1783</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0.05417</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-0.188382</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0.002115</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0.171083</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2666">
                <a:tc>
                  <a:txBody>
                    <a:bodyPr/>
                    <a:lstStyle/>
                    <a:p>
                      <a:pPr algn="ctr" fontAlgn="ctr"/>
                      <a:r>
                        <a:rPr lang="en-IN" sz="900" b="0" i="0" u="none" strike="noStrike">
                          <a:solidFill>
                            <a:srgbClr val="000000"/>
                          </a:solidFill>
                          <a:effectLst/>
                          <a:latin typeface="Calibri" panose="020F0502020204030204" pitchFamily="34" charset="0"/>
                        </a:rPr>
                        <a:t>4_1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1999</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342</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0.060778</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1657</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0.050342</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-0.188399</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0.001966</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0.171086</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2666">
                <a:tc>
                  <a:txBody>
                    <a:bodyPr/>
                    <a:lstStyle/>
                    <a:p>
                      <a:pPr algn="ctr" fontAlgn="ctr"/>
                      <a:r>
                        <a:rPr lang="en-IN" sz="900" b="0" i="0" u="none" strike="noStrike">
                          <a:solidFill>
                            <a:srgbClr val="000000"/>
                          </a:solidFill>
                          <a:effectLst/>
                          <a:latin typeface="Calibri" panose="020F0502020204030204" pitchFamily="34" charset="0"/>
                        </a:rPr>
                        <a:t>3_1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1846</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362</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0.064333</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1484</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0.045086</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-0.3555</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0.006842</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0.1961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2666">
                <a:tc>
                  <a:txBody>
                    <a:bodyPr/>
                    <a:lstStyle/>
                    <a:p>
                      <a:pPr algn="ctr" fontAlgn="ctr"/>
                      <a:r>
                        <a:rPr lang="en-IN" sz="900" b="0" i="0" u="none" strike="noStrike">
                          <a:solidFill>
                            <a:srgbClr val="000000"/>
                          </a:solidFill>
                          <a:effectLst/>
                          <a:latin typeface="Calibri" panose="020F0502020204030204" pitchFamily="34" charset="0"/>
                        </a:rPr>
                        <a:t>2_1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1549</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316</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0.056158</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1233</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0.03746</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-0.404889</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0.00757</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0.204003</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2666">
                <a:tc>
                  <a:txBody>
                    <a:bodyPr/>
                    <a:lstStyle/>
                    <a:p>
                      <a:pPr algn="ctr" fontAlgn="ctr"/>
                      <a:r>
                        <a:rPr lang="en-IN" sz="900" b="0" i="0" u="none" strike="noStrike">
                          <a:solidFill>
                            <a:srgbClr val="000000"/>
                          </a:solidFill>
                          <a:effectLst/>
                          <a:latin typeface="Calibri" panose="020F0502020204030204" pitchFamily="34" charset="0"/>
                        </a:rPr>
                        <a:t>1_1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2133</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418</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0.074285</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1715</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0.052104</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-0.354665</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0.007867</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0.195968</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2666">
                <a:tc>
                  <a:txBody>
                    <a:bodyPr/>
                    <a:lstStyle/>
                    <a:p>
                      <a:pPr algn="ctr" fontAlgn="ctr"/>
                      <a:r>
                        <a:rPr lang="en-IN" sz="900" b="0" i="0" u="none" strike="noStrike">
                          <a:solidFill>
                            <a:srgbClr val="000000"/>
                          </a:solidFill>
                          <a:effectLst/>
                          <a:latin typeface="Calibri" panose="020F0502020204030204" pitchFamily="34" charset="0"/>
                        </a:rPr>
                        <a:t>10_1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2879</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328</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0.05829</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2551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0.077503</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0.284875</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0.005473</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0.113928</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2666">
                <a:tc>
                  <a:txBody>
                    <a:bodyPr/>
                    <a:lstStyle/>
                    <a:p>
                      <a:pPr algn="ctr" fontAlgn="ctr"/>
                      <a:r>
                        <a:rPr lang="en-IN" sz="900" b="0" i="0" u="none" strike="noStrike">
                          <a:solidFill>
                            <a:srgbClr val="000000"/>
                          </a:solidFill>
                          <a:effectLst/>
                          <a:latin typeface="Calibri" panose="020F0502020204030204" pitchFamily="34" charset="0"/>
                        </a:rPr>
                        <a:t>5_1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2101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356</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0.063266</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1745</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0.053015</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-0.176773</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0.001812</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0.169443</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2666">
                <a:tc>
                  <a:txBody>
                    <a:bodyPr/>
                    <a:lstStyle/>
                    <a:p>
                      <a:pPr algn="ctr" fontAlgn="ctr"/>
                      <a:r>
                        <a:rPr lang="en-IN" sz="900" b="0" i="0" u="none" strike="noStrike">
                          <a:solidFill>
                            <a:srgbClr val="000000"/>
                          </a:solidFill>
                          <a:effectLst/>
                          <a:latin typeface="Calibri" panose="020F0502020204030204" pitchFamily="34" charset="0"/>
                        </a:rPr>
                        <a:t>9_1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2407</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284</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0.050471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2123</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0.064499</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0.245259</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0.003441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0.117989</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dirty="0">
                          <a:solidFill>
                            <a:srgbClr val="000000"/>
                          </a:solidFill>
                          <a:effectLst/>
                          <a:latin typeface="Calibri" panose="020F0502020204030204" pitchFamily="34" charset="0"/>
                        </a:rPr>
                        <a:t>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07938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png;base64,iVBORw0KGgoAAAANSUhEUgAAA34AAADQCAYAAABY17MXAAAABHNCSVQICAgIfAhkiAAAAAlwSFlzAAALEgAACxIB0t1+/AAAADh0RVh0U29mdHdhcmUAbWF0cGxvdGxpYiB2ZXJzaW9uMy4xLjEsIGh0dHA6Ly9tYXRwbG90bGliLm9yZy8QZhcZAAAgAElEQVR4nO3de5ycZX3//9dnz9lzsrvJJtndnAg5kQOynMtBlIMKIgUKogVaLVVL1Sp+W6tfVFREbK3HtiJFxbZi8fdDg0XRKiC1oCSFnMmBEJLNOVmyp+x5P98/7nsns5OZ3dlkZmcz+34+HvPYue/7uu77mmvuuXc+c133dZm7IyIiIiIiItkrJ9MFEBERERERkfRS4CciIiIiIpLlFPiJiIiIiIhkOQV+IiIiIiIiWU6Bn4iIiIiISJZT4CciIiIiIpLl8jJdgFSprq722bNnZ7oYIiIiIiIiGbF69epD7l4Tb1vWBH6zZ89m1apVmS6GiIiIiIhIRpjZa4m2qauniIiIiIhIllPgJyIiIiIikuUU+ImIiIiIiGQ5BX4iIiIiIiJZToGfiIiIiIhIktY2HeH9/7qart7+TBdlVLJmVE8REREREZF0ae3q5e+f3MzDz79GTWkhrx7qYNH08kwXK2kK/ERERERERBJwd/5z3V7ueXwjB9u7ufW8WXz0ygWUF+VnumijktaunmZ2lZltNrNtZvY3cba/z8zWmdlLZvbfZrY4atvHw3ybzezKdJZTREREREQk1s7DR7n9Oy9w57+/yNTyQn7yFxfymWvPOOWCPkhji5+Z5QLfBC4HmoAXzGylu2+MSvbv7v7PYfq3A18GrgoDwJuBJcAM4L/M7HR3P7U60oqIiIiIyCmnp2+Abz+7na/9aiv5uTl86prF3Hr+bHJzLNNFO2Hp7Op5DrDN3bcDmNkjwLVAJPBz99ao9CWAh8+vBR5x927gVTPbFu7vuTSWV0REREREJrjfbT/MJ368nm0H2nnr0lruvnoJtRVFmS7WSUtn4DcT2BW13AScG5vIzP4C+AhQAFwWlff5mLwz01NMERERERGZ6Jo7erj3iU38aHUTdZMn8Z3bz+aNC6dmulgpk87AL147qB+3wv2bwDfN7Bbgk8BtyeY1szuAOwAaGhpOqrAiIiIiIjLxDAw4P1rdxL0/20R7Vx8fuHQef3nZfCYV5Ga6aCmVzsCvCaiPWq4D9gyT/hHgn0aT190fAB4AaGxsPC4wFBERERERSWTL/jY++dh6fr+jmbNnT+bz1y3l9GllmS5WWqQz8HsBmG9mc4DdBIO13BKdwMzmu/vWcPFtwODzlcC/m9mXCQZ3mQ/8Po1lFRERERGRCaKzp5+v/3orD/xmO6VFedx//TJuOKuOnFN48JaRpC3wc/c+M7sTeBLIBR5y9w1mdg+wyt1XAnea2ZuBXuB1gm6ehOn+g2AgmD7gLzSip4iIiIiInKynNh/g7p+sZ1dzJzecVcffvnURU0oKMl2stDP37Ogh2djY6KtWrcp0MUREREREZBza19LFPT/dwBPr9nHa1FI+944zOG9uVaaLlVJmttrdG+NtS2dXTxERERERkYzqH3Aefm4Hf/+LLfT2D3DXFadzx8XzKMjLyXTRxpQCPxERERERyUprm47wicfWs253CxefXsNnr13CrKqSTBcrIxT4iYiIiIhIVmnt6uXvn9zMw8+/RnVpId+45UzetnQ6Ztk7eMtIFPiJiIiIiEhWcHeeWLePzzy+gYPt3dx63iw+euUCyovyM120jFPgJyIiIiIip7ydh4/yf3+ynme2HOSMmeU8eFsjy+oqM12scUOBn4iIiIiInLJ6+gb49rPb+dqvtpKfm8OnrlnMH583i7zciTV4y0gU+ImIiIiIyCnpd9sP84kfr2fbgXbeckYtn7pmCbUVRZku1rikwE9ERERERE4pzR09fOGJTTy6uom6yZN46PZGLls4LdPFGtcU+ImIiIiIyCnB3Xl0VRP3/mwT7V19vP/SeXzwsvlMKsjNdNHGPQV+IiIiIiIy7m3Z38YnH1vP73c0c/bsyXz+uqWcPq0s08U6ZSjwExERERGRcauzp5+v/3orD/xmO6VFedx//TJuOKuOnJyJOyffiVDgJyIiIiIi49JTmw9w90/Ws6u5kxvOquPjb1lIVWlhpot1SlLgJyIiIiIi48r+1i4+8/gGnli3j3k1JTxyx3mcN7cq08U6pSnwExERERGRcaF/wPn+czv4u19sobd/gLuuOJ07Lp5HQZ7m5DtZCvxERERERCTj1jYd4ROPrWfd7hYuPr2Gz167hFlVJZkuVtZQ4CciIiIiIhnT2tXLl3+xhYef20FVaSHfuOVM3rZ0OmYavCWVFPiJiIiIiMiYc3eeWLePzzy+gYPt3dx63iw+euUCyovyM120rKTAT0RERERExtTOw0e5e+V6nt58kCUzyvn2rY0sr6/MdLGymgI/EREREREZEz19A3z72e187Vdbycsx7r56MbeeP4u8XA3ekm5pDfzM7Crgq0Au8KC73xez/SPAe4E+4CDwp+7+WritH1gXJt3p7m9PZ1lFRERERCR9frf9MJ/48Xq2HWjnLWfU8qlrllBbUZTpYk0YaQv8zCwX+CZwOdAEvGBmK919Y1SyF4FGdz9qZu8H7gduCrd1uvuKdJVPRERERETSr7mjhy88sYlHVzdRN3kSD93eyGULp2W6WBNOOlv8zgG2uft2ADN7BLgWiAR+7v5UVPrngXensTwiIiIiIjJG3J1HVzVx78820d7Vx/svnccHL5vPpILcTBdtQkpn4DcT2BW13AScO0z69wA/i1ouMrNVBN1A73P3H6e+iCIiIiIikmpb9rfxycfW8/sdzTTOmsznr1vKgtqyTBdrQktn4Bdv4g2Pm9Ds3UAjcEnU6gZ332Nmc4Ffm9k6d38lJt8dwB0ADQ0NqSm1iIiIiIickM6efr7+66088JvtlBbl8cXrl3LjWfXk5GhOvkxLZ+DXBNRHLdcBe2ITmdmbgU8Al7h79+B6d98T/t1uZk8DZwJDAj93fwB4AKCxsTFuUCkiIiIiIun31OYD3P2T9exq7uT6N9Txt29dSFVpYaaLJaF0Bn4vAPPNbA6wG7gZuCU6gZmdCXwLuMrdD0StnwwcdfduM6sGLiQY+EVERERERMaR/a1dfObxDTyxbh/zakr4wZ+dx/nzqjJdLImRtsDP3fvM7E7gSYLpHB5y9w1mdg+wyt1XAl8CSoFHzQyOTduwCPiWmQ0AOQT3+G2MeyARERERERlz/QPO95/bwd/9Ygu9/QPcdcXp/NnFcynM0+At45G5Z0cPycbGRl+1alWmiyEiIiIikvXWNh3hE4+tZ93uFi6aX83n3nEGs6pKMl2sCc/MVrt7Y7xtaZ3AXUREREREskdrVy9f/sUWHn5uB1WlhXz9nWdy9bLphL33ZBxT4CciIiIiIsNyd55Yt4/PPL6Bg+3d3HreLD565QLKi/IzXTRJkgI/ERERERFJaOfho9y9cj1Pbz7IkhnlfPvWRpbXV2a6WDJKCvxEREREROQ4PX0DfPvZ7XztV1vJyzHuvnoxt54/i7zcnEwXTU6AAj8RERERERnid9sP84kfr2fbgXbeckYtn7pmCbUVRZkulpwEBX4iIiIiIgJAc0cPX3hiE4+ubqJu8iQeur2RyxZOy3SxJAUU+ImIiIiITHDuzqOrm/jCE5to6+rjfZfM40Nvms+kAs3Jly0U+ImIiIiITGBb97fxicfW8/sdzTTOmsznr1vKgtqyTBdLUkyBn4iIiIjIBNTZ08/Xf72VB36zndKiPL54/VJuPKuenBzNyZeNkg78zKzE3TvSWRgREREREUm/pzYf4O6frGdXcyfXv6GOv33rQqpKCzNdLEmjEQM/M7sAeBAoBRrMbDnw5+7+gXQXTkREREREUmd/axf3PL6R/1y3l3k1Jfzgz87j/HlVmS6WjIFkWvz+AbgSWAng7mvM7OK0lkpERERERFKmf8D5/nM7+LtfbKG3f4C7rjidP7t4LoV5Grxlokiqq6e77zIb0te3Pz3FERERERGRVOnq7ed/d77OF554mXW7W7hofjWfe8cZzKoqyXTRZIwlE/jtCrt7upkVAB8ENqW3WCIiIiIiMhoDA872Qx28tOsIa3YdYU3TETbtbaW336kpK+Tr7zyTq5dNJ6ZBRyaIZAK/9wFfBWYCTcAvAN3fJyIiIiKSQQdau3hp15Eg0Gs6wtpdLbR19wFQWpjHsroK3nvRXJbXVXLhaVWUFeVnuMSSSckEfgvc/V3RK8zsQuC36SmSiIiIiIhEa+/uY11TC2uagta8l3YdYW9LFwB5Ocai6eVce+YMltdVsqK+knk1pZqWQYZIJvD7OvCGJNaJiIiIiMhJ6u0fYPO+tkiQt2ZXC1sOtOEebJ9VVczZs6ewor6S5fWVLJlRTlG+BmmR4SUM/MzsfOACoMbMPhK1qRzQmSUiIiIicpLcnabXO3lx8L68XUdYv6eFrt4BAKaUFLC8roK3LK0NAr26SiaXFGS41HIqGq7Fr4Bg7r48oCxqfStwQzoLJSIiIiKSjV7v6GFN05GoAVhaaO7oAaAwL4elMyt417mzWF5fyZn1ldRNnqTBWCQlEgZ+7v4M8IyZfdfdXzuRnZvZVQQDw+QCD7r7fTHbPwK8F+gDDgJ/OngsM7sN+GSY9HPu/r0TKYOIiIiISCZ09fazYU9rZITNl3Yd4bXDRwEwg/lTS3nzoqksD1vyFtSWkZ+bk+FSS7ZK5h6/o2b2JWAJUDS40t0vGy6TmeUC3wQuJxgN9AUzW+nuG6OSvQg0uvtRM3s/cD9wk5lNAT4FNAIOrA7zvj6K1yYiIiIiMiYGBpxXDrZHRthcs6uFTXtb6RsIbsybXlHE8rpK3nlOA8vrKllaV0FpYVJTaoukRDJn278BPwSuJpja4TaC1rmRnANsc/ftAGb2CHAtEAn83P2pqPTPA+8On18J/NLdm8O8vwSuAn6QxHFFRERERNJqf2sXL+48EhmAZW1TC+3hVAplhXksq6/gjovnRgZgmVZeNMIeRdIrmcCvyt3/xcw+FNX985kk8s0EdkUtNwHnDpP+PcDPhsk7M4ljioiIiIikVFtXL+t2txy7L29XC/tag6kU8nODqRSuO3Mmy+srWVFfwdxqTaUg408ygV9v+Hevmb0N2APUJZEv3tnucROavZugW+clo8lrZncAdwA0NDQkUSQRERERkcQGp1KITIy+6wjbDrZHplKYXVXMeXOnBPfl1VeyeLqmUpBTQzKB3+fMrAL4KMH8feXAXyWRrwmoj1quIwgahzCzNwOfAC5x9+6ovJfG5H06Nq+7PwA8ANDY2Bg3qBQRERERicfd2dl8NAzwgsnR1+9uobsvmEqhqqSA5fWVXL1sBisaKlk2s0JTKcgpa8TAz91/Gj5tAd4IYGYlSez7BWC+mc0BdgM3A7dEJzCzM4FvAVe5+4GoTU8C95rZ5HD5CuDjSRxTRERERCSu5o4e1gy25IX35r1+NOjcVpQfTKXwx+fNCrtsaioFyS7DBn5mNhOYDqx19x4zmwp8GLgdmDFcXnfvM7M7CYK4XOAhd99gZvcAq9x9JfAlgrkCHw0/VDvd/e3u3mxmnyUIHgHuGRzoRURERERkJMFUCi3hACwtrNl1hJ3NwVQKOQanTyvjisW1YZfNChZMKyNPUylIFjP3+D0kzezDBF0wtwGFBPPxfRl4GLjf3feOVSGT0djY6KtWrcp0MURERERkjPVHTaUweF/e5n1tkakUZlQUsaIhmCtveX0lZ8zUVAqSncxstbs3xts23Bl/B7AgbH1rIAgAL3b359NRSBERERGRZOxt6Qy7bAYteet2R02lUJTH8rpK/vySuayon8zyugqmaioFkWEDv67B7pXuvtPMtijoExEREZGx1NbVy9qmqKkUmo6wvzUYDzA/11g8vZw/fMNMltdVsqKhkjlVJZpKQSSO4QK/OjP7WtTy1Ohld/9g+oolIiIiIhNNe3cfm/e1sXFPS9Ca13SEV6KmUphbXcIF86pZXlcRTKUwo5zCPE2lIJKM4QK/j8Usr05nQURERERkYujrH2DH4Q5e3tfGy3vbgr/7Wml6vTOSpqqkgBX1lVy7fAbL6ytZVldBZbGmUhA5UQkDP3f/3lgWRERERESyi7tzsL2bzTEB3tYD7fSEc+Xl5hhzqktYUV/JzWfXs7C2nIXTy5hZqakURFJJwxmJiIiIyEnr7Olny/42Nu9rY9O+1iDY29dGc0dPJM3UskIW1JZx+wWzWTCtjIXTy5hXU0pRvrpriqSbAj8RERERSdrAgLOz+Sgv72uNdNXcvL+NHYc7IvfiTcrP5fTaMi5fNI2F08tYUFvGwtpyppSoq6ZIpowY+JnZhe7+25HWiYiIiEh2ae7o4eXB1ru9bby8v40t+9ro7O0HwAxmV5WwYFoZ166YwcIwwGuYUqyRNUXGmWRa/L4OvCGJdSIiIiJyCurq7WfbgXY27wta7zbtDYK9A23dkTRTSgpYWFvGzefUs6i2nAW1ZcyfVkpxgTqQiZwKEn5Szex84AKgxsw+ErWpHFBHbBEREZFTjLvT9HpneP9d2FVzXxuvHuqgfyDop1mQl8P8qaVcNL8maMELu2rWlBZqsBWRU9hwP9EUAKVhmrKo9a3ADekslIiIiIicnJbO3qAFLyrA27Kvjbbuvkia+imTWDCtnLecURveh1fG7KoS8nJzMlhyEUmH4aZzeAZ4xsy+6+6vjWGZRERERCRJvf0DbD/YEWnBC+7Ha2VPS1ckTXlRHgunl3PdG2ZGBlpZUFtGaaG6aYpMFMl82gvN7AFgdnR6d78sXYUSERERkaHcnf2t3cemStgbBHqvHGyntz/oppmXY5w2tZSz50wJ5sMLu2rWlhepm6bIBJdM4Pco8M/Ag0B/eosjIiIiIh3dfWzeH06VsK+VTWFLXktnbyTN9IoiFtaWcemCqSwK78ObW11KQZ66aYrI8ZIJ/Prc/Z/SXhIRERGRCaZ/wNlxuOO4AG9n89FImpKCXBbUlvG2ZdNZWFsWTHxeW05FcX4GSy4ip5pkAr/HzewDwGNAZExfd29OW6lEREREsszBtu6Y0TRb2bq/ne6+AQByDObWlLK0roIbz6pj4fSgq+bMykmaE09ETloygd9t4d+PRa1zYG7qiyMiIiJyauvs6WfrgWAUzZf3trF5fysv723jcEdPJE1NWSELa8u49fxZLAjvxTttailF+ZoxS0TSY8TAz93njEVBRERERMargQHnaG8/Hd19dHT3cbSnP/K3rbuPVw92RAK8HYc7CKfEoyg/hwXTynjToqmRwVYW1JZRVVqY2RckIhPOiIGfmRUDHwEa3P0OM5sPLHD3n6a9dCIiIiKj1D/gHO0ZGpy1d/dxtKePju7+IX/bY5Y7evo52t0Xpj+2rbN3+PHtzGDWlGIW1pZzzfIZ4Wia5TRMKSZX3TRFZBxIpqvnd4DVwAXhchPBSJ8K/EREROSkDAZpHd39dPT0cXTw7+C67mPBWEdUIBasHxrcBYFcH129A0kfvyA3h+LCXEoK8iguyKW4MI/SwlwmlxRTEi6XFORSUpgXpIlKW1KYF67PZebkSRQXaE48ERm/krlCzXP3m8zsnQDu3mlJTgRjZlcBXwVygQfd/b6Y7RcDXwGWATe7+4+itvUD68LFne7+9mSOKSIiIunR1z/A0d7+Y8FZd1RLWnRw1t1He3QQFwnmogK2cN2JBmklhbkUh3+nhEHaYCBWXJA7JEgbDM6KY/8W5GnqAxGZMJIJ/HrMbBLBgC6Y2TyiRvdMxMxygW8ClxO0Er5gZivdfWNUsp3A7cBdcXbR6e4rkiifiIiIJNDV209rZy+tXb20dPbR2tlLW3ifWuRetahALPb+tegAb3D0yWQU5OVEgqvoIK2qpPhYcBYVpAVBW5guquUtWM5jUkGugjQRkZOQTOD3aeDnQL2Z/RtwIUGwNpJzgG3uvh3AzB4BrgUigZ+77wi3Jf+fREREZALp7R+grSsI2FrCAK61sy8M5HqPC+qOrQ/S9CQRrMUGaYPdGqtLCyPBWWlh3nFBXCR99LKCNBGRcSmZUT1/YWargfMAAz7k7oeS2PdMYFfUchNw7ijKVmRmq4A+4D53/3FsAjO7A7gDoKGhYRS7FhERGRsDA057T1TgdlzQFgZsUUHdsQCvl46e4QcVyc0xKiblU16UR/mkfCom5TOjYhLlk/IoL8qnfFL4KMoL0k3Kp2zw3rQwqMvPVZAmIpLtkhnVcyXwA2Clu3eMYt/x7gP0UeRvcPc9ZjYX+LWZrXP3V4bszP0B4AGAxsbG0exbREQkKe5OV+/AkGBsSMtbzHLkeVcvLUeDbpU+wn+ossGgrCif8kl5zKoqjgRp5UX5VEzKizwfDO4GA7viglySvPVeREQmsGS6ev49cBNwn5n9Hvgh8FN37xohXxNQH7VcB+xJtmDuvif8u93MngbOBF4ZNpOIiEgcPX0DMUFb/G6R0a1wbVEBXW//8JFbcUFuJGirmJRPbXkRp08rG9LKdqz1LS8M5oLl0sI8DfcvIiJpl0xXz2eAZ8LBWi4D/gx4CCgfIesLwHwzmwPsBm4GbkmmUGY2GTjq7t1mVk1wX+H9yeQVEZHs0z/gtHfFu68tcdfJ6Fa4keZgy8+1mBa2fBqmFEe6Tx4L1IYGbeVFeZQV5et+NhERGfeSmnAmHNXzGoKWvzcA3xspj7v3mdmdwJME0zk85O4bzOweYJW7rzSzs4HHgMnANWb2GXdfAiwCvhUO+pJDcI/fxgSHEhGRLNHTN8DWA21s2tvGxj2tbNrbyub9bTR39AybL8eIalULWtlOKysNgrTi/BEDuMK8HHWXFBGRrGY+wo0HZvZDgkFZfg78B/C0u4+7UTgbGxt91apVmS6GiIgk6fWOHjbtbWXj4GNPK68cbI90qyzKz2FhbTmLppcxtaxoSCvbsfvcguXSwjwFbiIiMuGZ2Wp3b4y3LZkWv+8At7j78P1kRERE4hgYcHY2H40Ed4PB3t6WY7eKTysvZNH0ci5bOJVF08tZPKOc2VUluvdNREQkRRIGfmb2f9z9fnf/uZndCDwate1ed//bMSmhiIicMjp7+nl5X2vQVXNvC5v2tvHy3tbIlAS5OcZpNaWcO2cKi2eUs2h68KguLcxwyUVERLLbcC1+N3NsQJWPExX4AVcBCvxERCYod+dgWzcb9oYteGFL3quHOhgI7yAoK8xj0YxybmysZ3HYinfa1FKK8nMzW3gREZEJaLjAzxI8j7csIiJZqq9/gO2HOoZ009y4p5XDUQOu1E2exOLp5Vy9bAaLZ5SzeHo5dZMn6b47ERGRcWK4wM8TPI+3LCIiWaC1q5eX97axcU8LG/cGXTY372+jpy8Y06sgL4fTp5XypkVTWRx201w4vZyKSfkZLrmIiIgMZ7jAb7mZtRK07k0KnxMuF6W9ZCIikjbuTtPrnWFwF3bV3NfKrubOSJqqkgIWzyjn9gtmR4K8uTUl5OdqzjoREZFTTcLAz911E4aISBbo6u1n24F2Nu45NnXCpr2ttHX1AWAGc6pLWF5Xyc1nN0S6ak4tK1RXTRERkSyR1ATuIiJyajjc3h0ZUTO4J6+NbQfb6Q9HXCkuyGVhbRnXrpgRTJswvZwFtWUUF+jfgYiISDbTf3oRkVNQ/4Cz4/DQAVc27W1lf2t3JM30iiIWTS/n8sXTInPjzZpSTI7mxhMREZlwFPiJiIxzHd19vLyvbcj9eJv3tdHZG8yNl5djnDa1lAvnVUe6aS6aXs7kkoIMl1xERETGCwV+IiLjhLuzr7Ural68INjbcbgDD8dSLi/KY/GMcm4+Z+jceIV5ui1bREREElPgJyKSAb39A2w70B4J8gZb814/2htJ0zClmMXTy7nuzJmRrpozKoo04IqIiIiMmgI/EZE0aznaO2Q0zY17Wtl2oJ2e/mBuvMK8HBbWlnHlkloWzwjnxqsto6xIc+OJiIhIaijwExFJkZ6+AXa9fpSt+9vCVrw2Nu1tZfeRY3PjVZcWsnhGORedXh101ZxezpzqEvI0N56IiIikkQI/EZFRcHf2t3az/VA72w928Oqh4LH9YDu7Xu+MTJuQYzC3ppSzZk3m3efNClvyyphaVpThVyAiIiITkQI/EZE4Wrt6efVgB9sPtYd/O9h+sIMdhzs42tMfSVeUn8Oc6lKWzKjg6mUzmFNdwmlTS1lQW0ZRvgZcERERkfFBgZ+ITFjdff3saj7KK4Mtd4OB3qEODrX3RNLlGNRPKWZOdQnnzp3C3OoS5taUMqe6hNryIs2LJyIiIuOeAj8RyWoDA8EUCUG3zHa2R7pmdtD0+lHCnplAcP/d3OoS3rRwGnNrSphTXcLcmhLqpxRrugQRERE5pSnwE5Gs0HK0l1fCbpmD9929crCdHYc76OodiKQrLshlTnUJy+oqeMeKGZGWu9nVJVRM0iiaIiIikp3SGviZ2VXAV4Fc4EF3vy9m+8XAV4BlwM3u/qOobbcBnwwXP+fu30tnWUVk/Ovq7Wdn81G2Hwxb7sJ771491EFzx7Gumbk5RkPYNfPC06qPtd5VlzKtvFDz4ImIiMiEk7bAz8xygW8ClwNNwAtmttLdN0Yl2wncDtwVk3cK8CmgEXBgdZj39XSVV0TGh4EBZ09L55ARM185GNx3t/tIJx7VNXNqWSFzqku4csk05lYHLXdzakpomFJMvqZHEBEREYlIZ4vfOcA2d98OYGaPANcCkcDP3XeE2wZi8l4J/NLdm8PtvwSuAn6QxvKKyBh6vaMnzpQIwaiZ3X3HLgmlhXnMqS7hDQ2TueGsukjL3ezqYk1wLiIiIpKkdAZ+M4FdUctNwLknkXdmbCIzuwO4A6ChoeHESikiadPV28+Owx2R4G571KiZR472RtLl5RgNVcXMrS7hkgU1QctdOLBKTam6ZoqIiIicrHQGfvG+qXmcdSec190fAB4AaGxsTHbfIpJC/QPOniOdke6YgwHeYNfMaLXlRcypLuFtS6dHArs51aXUT55EnrpmioiIiKRNOgO/JqA+arkO2DOKvJfG5H06JaUSkagiEn0AABx+SURBVFFzd5o7eoYMqLI9DPReO3yUnv5jXTPLCvOYW1PCOXOmRFruBh8lhRpIWERERCQT0vkt7AVgvpnNAXYDNwO3JJn3SeBeM5scLl8BfDz1RRSRaEd7+iKtdoPTIrxyqINXD7bT2tUXSZefa8yqKmFudQmXLZrK3Oqg5W5uTQlVJQXqmikiIiIyzqQt8HP3PjO7kyCIywUecvcNZnYPsMrdV5rZ2cBjwGTgGjP7jLsvcfdmM/ssQfAIcM/gQC8icvL6+gfYsr+ddbuPsH53a6Sb5t6WriHpZlQUMbemlGtXzIyMmDmvupQZlUXqmikiIiJyCjH37Lg1rrGx0VetWpXpYoiMO/0DzvaD7axtamHd7hbWNh1hw57WyMiZZYV5zJsatNZFt9zNriphUkFuhksvIiIiIskys9Xu3hhvm264EckiAwPOa81HWdt0JAj0mlpYv6eFoz39ABQX5HLGzAr++LxZLK2rYFldJbOmFJOTo66ZIiIiItlMgZ/IKcrdaXq9k7VNLazdfYR1YYteW3gvXmFeDktmlPNHjfUsnVnB8voK5lSXkqsgT0RERGTCUeAncgpwd/a1dkVa8dbubmFd0xFeD+fCK8jNYdH0Mq5dMYNlMytZWlfB/Kmlug9PRERERAAFfiLj0oG2riDAi9yX18Kh9m4AcnOMBdPKuHJJbdBdc2Ylp9eWUpin+/FEREREJD4FfiIZ1tzRw7qwBW8w0BscXTPH4LSppVxyeg3L6ipYVlfBounlFOUryBMRERGR5CnwExlDLZ29bNgddNUcHICl6fXOyPa5NSWcO2cKS+sqWVZXweLp5Zr0XEREREROmr5RiqRJe3cfG3Yf66q5bncLrx7qiGxvmFLM8vrKyAibZ8ysoLwoP4MlFhEREZFspcBPJAU6e/rZuLc16K4ZBnqvHGxncJrMGRVFLKur5Iaz6lhWV8HSmRVUFhdkttAiIiIiMmEo8BMZpe6+fl7e2xYZWXNtUwtbD7TTPxBEeTVlhSyvq+CaZTNYFrbk1ZQVZrjUIiIiIjKRKfATGUZv/wBb9rdFTaHQwsv7WuntD4K8KSUFLJ1ZweWLp4Vz5VUyrbwow6UWERERERlKgZ9IqH/AeeVgezhX3hHWNLWwcW8rPX0DAJQX5bGsrpL3XjSXZTMrWFpXwczKSZhpQnQRERERGd8U+MmENDDgvHq4I2quvCOs391KZ28/ACUFuZwxs4Lbzp8VjLA5s4JZVcUK8kRERETklKTAT7Keu7OruZO1u49EAr31u1to6+4DoCg/hyUzKrjp7HqW11ewdGYlc6tLyMlRkCciIiIi2UGBn2QVd2dvS1dkjrzBqRRaOnsBKMjNYdGMct5x5kyWhhOin1ZTSl5uToZLLiIiIiKSPgr85JR2oLWLtZGBV46wbncLh9p7AMjLMRbUlvHWpbUsnRlMiH76tDIK8hTkiYiIiMjEosBPxr2jPX0caO3mYHs3B9u6eeVAezhX3hH2t3YDkGMwf2oZb1wwNZgnr66ShbVlFOXnZrj0IiIiIiKZp8BPMqKvf4Dmjh4OtIUBXVRgd7CtmwNtXZHnHT39Q/KawdzqEi6YV83SmUF3zcUzyiku0OksIiIiIhKPvilLyrg77d19YeB2LIg72N49pMXuYFs3zR3dhPOdD1FWlMfUskJqygpZWldJTWkhU8sLqSkN1tWUFVI3eRJlRflj/wJFRERERE5RCvxkRL39Axxu7xnSCndcYBdu6+odOC5/fq5FAreZlUWsqK+MBHGxgZ26ZoqIiIiIpF5aAz8zuwr4KpALPOju98VsLwQeBs4CDgM3ufsOM5sNbAI2h0mfd/f3pbOsE42709rZx8H2rqFBXJxWuuaOnrj7qCzOjwRuZzVMjgRzU8uKhgR2lcX5mv9ORERERCSD0hb4mVku8E3gcqAJeMHMVrr7xqhk7wFed/fTzOxm4IvATeG2V9x9RbrKl626+/o51N4TtMq1dsXcNzc0sOvpO751riAvJxLMzaoqpnH25KGBXFkhU8sKqSotoDBPrXMiIiIiIqeCdLb4nQNsc/ftAGb2CHAtEB34XQt8Onz+I+Abpqah47g7R472RrXCdYWBXeyAKN2R+epiVZUURAK3udUl1MTcNzcY3JUX5al1TkREREQky6Qz8JsJ7IpabgLOTZTG3fvMrAWoCrfNMbMXgVbgk+7+bBrLmhFdvf1DW+LauzkYp5XuUHs3vf3Hj4RSlJ8TCdhOm1rK+fOqIsFccN9csK2qtIB8TVAuIiIiIjJhpTPwi9dsFBu9JEqzF2hw98NmdhbwYzNb4u6tQzKb3QHcAdDQ0JCCIqfWgdYufrP1UMx9c8cCu7auvuPymEFVSWFkZMv508oi3SsH75kLArsiSgpy1TonIiIiIiIjSmfg1wTURy3XAXsSpGkyszygAmh2dwe6Adx9tZm9ApwOrIrO7O4PAA8ANDY2xpkcILNeOdjBXY+uAaCkIJep5UXUlBayqLaci+cXDrlvbvC+uinFBeSpdU5ERERERFIonYHfC8B8M5sD7AZuBm6JSbMSuA14DrgB+LW7u5nVEASA/WY2F5gPbE9jWdNiRX0lz3zsUqpLCykp1MwZIiIiIiKSGWmLRsJ79u4EniSYzuEhd99gZvcAq9x9JfAvwPfNbBvQTBAcAlwM3GNmfUA/8D53b05XWdNlUkEus6pKMl0MERERERGZ4CzoVXnqa2xs9FWrVo2cUEREREREJAuZ2Wp3b4y3TTeTiYiIiIiIZDkFfiIiIiIiIllOgZ+IiIiIiEiWU+AnIiIiIiKS5bJmcBczOwi8lulyxFENHMp0IbKM6jT1VKeppfpMPdVpaqk+U091mlqqz9RTnabWeK3PWe5eE29D1gR+45WZrUo0so6cGNVp6qlOU0v1mXqq09RSfaae6jS1VJ+ppzpNrVOxPtXVU0REREREJMsp8BMREREREclyCvzS74FMFyALqU5TT3WaWqrP1FOdppbqM/VUp6ml+kw91WlqnXL1qXv8REREREREspxa/ERERERERLKcAj8REREREZEsNyECPzObZGbPmFluuNxvZi+Fj5Uj5L3BzNzMGsPlKjN7yszazewbMWlvMrO1ZrbBzO5PolzviirHS2Y2YGYr4qS7MdznwGA5YrY3hOW5K+r1vmRmPWZWPVI5Uim6rs3sjTGvr8vM3hEnz8Vm9r9m1mdmN8TZXm5mu2PrO8Hxfxh1vB1m9lKCdB8ys/VhvX44av2XzGzfYF1m2gnW5ywz+1V4Lj5tZnVJHGfEc9fMCszsO2a2zszWmNmlI+U3s78ys53JvHepFudz/8XwPV9vZjclyJOw7pLJH7OvhOe1md1mZlvDx20J8i83s+fC+n7czMrD9cO9D4PXppQMLx2nDn9uZkfM7Kcx6eaY2e/C1/NDMyuIs69Rnz/DlGu46/DnzWyXmbUPkz/htTdR/lSdy6Oo0zvNbJsF/3/iXseHuyYkkz/O/hKV5d/MbHN47j9kZvkJ8t8fvoebzOxrZmYx21ea2fqo5ZReb0dRt2l5PcOUa2H4We6Ofq1mVmRmvw8/DxvM7DMJ8jeE5/uL4efkreH6i8xsYzJlOFGjqNN/CV/HWjP7kZmVxtlXvpl9L7wGbDKzjydx/LjnsZldamYtUef+3Qnyx32vh3lPUv79aRR1+F0zezXqNcX7PrgiLPeGsK5vitqWys+8WXAt3BK+Vx9MkP+4z4iZFZvZf5rZy+G2+6LSp/w7wSjqNy2vaZhyXW5mq8PzfbWZXRYnzYjXEDM724K45YZweV54fiT8Hzcsd8/6B/AXwIeiltuTzFcG/AZ4HmgM15UAfwC8D/hGVNoqYCdQEy5/D3jTKMq4FNieYNsiYAHw9GA5Yrb/f8CjwF0x63cA1Zms66j1U4BmoDjOttnAMuBh4IY4278K/Ht0fSdZlr8H7o6z/gxgPVAM5AH/BcyP2v7p2LocL+dukvX5KHBb+Pwy4PsjHCOpczcsy3fC51OB1QQ/Hg2bH7h9tO9dqusOeBvwy/D9LgFWAeXJ1l2y+ZM5r8P3bnv4d3L4fHKc/C8Al4TP/xT47HDvQ1S+p4lznUjF+Qe8CbgG+GlMuv8Abg6f/zPw/lSdPwnKFfc6HG47D5hO8tf5Idfe4fKn4lweRZ2eGZ5DO0jiOk7MNWG0+Ucoy1sBCx8/SPD+XgD8FsgNH88Bl0Zt/0OC6/j6mHyfJkXX21HUbdpeT4JyTQXOBj4f/VrD45eGz/OB3wHnxcn/wGAZgcXAjqhts5MpwxjUaXnU8y8DfxNnX7cAj4TPi8Nzc/YIx497HgOXxpYhQf6473Wi9yQqX9KfmxTW4XeJ8x0oJs3phN9XgBnAXqByuLoaYX+JyvInBP+7cgbrK9nPSPjevjFMUwA8C7wlKt/tpPA7wSjqN22vaZhzd0b4/Axgd8z2Ea8hYRl+DTwRe26Q5P+42MeEaPED3gX85ATyfRa4H+gaXOHuHe7+39HrQnOBLe5+MFz+L+D6URzrnQQXpeO4+yZ33xxvmwW/7m4HNoziWOmUqK5vAH7m7kdjN7j7DndfCwzEbjOzs4BpwC9GUwgzM+CPiF+ni4Dn3f2ou/cBzwDXjWb/Y2jU9UnwxeBX4fOngGtHOEay525kv+5+ADgCNI4i/1iLrrvFwDPu3ufuHcAa4Ko4eRLVXbL5I4Y5r68Efunuze7+OkFAGW9fCwh+eCJMM1inid6HdBhy/rn7r4C26AThZ+0y4Efhqu8Bx7VEk8LzZ5jrMO7+vLvvHfGVHTPk2nsC+UdrxDoN17/o7jtGsd8h14QTyD9cWZ7wEPB7IF4vAgeKCL4UFRIEMvsBwtafjwCfG015TkCydTumr8fdD7j7C0BvzHp398Ff7fPDR7wR9xwoD59XAHuSOW6KJFunrRC5Hkwi8esoMbO8ME0P0DrcwU/kPI7JH/e9TvSepElSdZgMd9/i7lvD53uAA0BNuJyyzzzwfuAedx8I0x2Il504n5Hwu9VTYb4e4H+J/xlLlWTrd0xfU/h+DH5WNwBFZlYIo7qG/CVB4068sp6QrA/8LOhyNDfmw1BkZqvM7HmL01UuzHcmUO/uP423PY5twEIzmx1e1N4B1I+iqDeRIPBLxMxKgL8G4nYPGWsJ6nrQzYz+9eUQtNp97ASKcxHBh3VrnG3rgYst6C5WTPCL4GjeqzFxEvW5hmNfnK8DysysaphDJXvurgGuNbM8M5sDnBWmO9lzP+Xi1N0a4C1hd41q4I0kfo3x6i7Z/MmYCeyKWm4K18VaD7w9fH5j1PESvQ8pNcL5F60KOBL+iAKJX894PX9Gfe09UaOo0xMx6mvsaFnQTe6PgZ/HbnP35wh+LNkbPp50903h5s8SXMvj/VCVqrKNum7Hw+uxoBv/SwRf7H7p7r+Lk+zTwLvNrIngl/+/PNnjJlm2UdWpmX0H2AcsBL4eJ8mPgA6C+twJ/J27N59EEc+3oHvpz8xsyQhlS/hep9MJnJeft6AL5z8MBgnD7PscggDllZMsZjzzgJvC78o/M7P5sQlG+IwMlrGSoPXtV7H5U2GU9ZvJ13Q98KK7d4fLI15DzGwmwfeQfx7FcUaU9YEfUE3wy3K0BndvJOh28BUzmxe9MQw4/gH4aLIHCX+5fz/wQ4Im4B1A33B5oo53LnDU3UfbT/8zwD9E/WKYafHqGjObTtCd6slR7u8DwBPuvmvElMcbtgUV+CJBK8rPCb6QJvVejbETrc+7gEvM7EXgEmA3w7y+UZy7DxF8qV8FfAX4H6DvZM79NBpSd+7+C4IvTP9DcF48R/wyxq27UeRPhsVZF+/X8T8F/sLMVhN0O+8J18d9H06wLMOJe/7FkezrGXfnz0lce09UsnU6KidxjR2tfwR+4+7PxinDaQS9KeoIAv/LLLjPdQVwmrs/luaynUjdZvz1uHu/u68Ij3OOmZ0RJ9k7ge+6ex3BD5XfD7+npNuo6tTd/4Sg++Emgh9UYp0D9Idp5gAfNbO5J1i2/wVmuftygiDzxyOkT/hep9lo6vDjBEHz2QRdt/86UcLwM/994E8GW7BSrBDoCr8rf5vg+h1bhrifkajteQT/L7/m7tvTUEYYXf1m5DWFP0p8EfjzcDnZa8hXgL929/5kjpOsvFTubJzqJGi2jRhsenX37Wb2NEE/3OhfTMoI+uM+HfRaoBZYaWZvd/dViQ7k7o8DjwOY2R0EF7hknOgvtecCN1gwGEIlMGBmXe4+5gNphI6r69AfAY+5+2i7VJwPXGRmHwBKgQIza3f3vxkuU/jB/EOCFoW43P1fgH8J099L8IV0vDmh+gzP7z+ESHeC6929ZbgDJXPuhi06fzW4bGb/A2xNNv8Yi/e5/zzB/RyY2b8Tlj0mTcK6SyZ/kpoI7hkYVEdwX15sWV4GrgiPdzrBfYbDvg8pluj8i3UIqDSzvLBsdcTpijZOz5+0t5LFSLZOR+tEr7FJM7NPEXQp+/MESa4j6ELfHqb/GcH9km3AWWa2g+A7x1Qze9rdL01xEUdVt+Pt9bj7kfD7yFUErf3R3hOux92fM7Migi+8Kev+lcCoz1d37zezHxL01PlOzOZbgJ+H5+kBM/stQXfvUQcFg11Lw+dPmNk/mlm1ux+KTZvEe51OSdehH+ti3h22nsYd9MiCgb7+E/ikuz+fklIer4mgiyHAYxz/XkLiz8jgLQoPAFvd/StpKiOM7hwd89dkwQBxjwG3uvtgnHE+yV1DGoFHwjikGnirmfW5+0g/cgwr61v8wl+Tc8MLJWY22Y71sa0GLgQ2xuRpcfdqd5/t7rMJBncZNugL9zd18BgErVUPhsvXmdkXEuTJIejG9cgJvLaLosr4FeDeDAZ9x9V1lIStbyPs713u3hC+vruAhweDPjN7OOzmEM+bgZfdPWEwF/VeNRB80R/LL39JOdH6NLPqqF+DP07Ur1pm9nKCPHHP3Zg0xRZ0L8bMLidordmYbP6xFOdzn2thd1czW0Yw6Mpx940mqrvh8pvZF8xsNPeIPglcEV6LJhMEd8e11ETVaQ7wScLuHsO9D6k0zPkXm84JusYMjlx6G3HuSz2R82e4a+fJOplr74lKtk5PQNLXWDM7x8weHs3Ozey9BPemvnOY1oWdBK3leRZ0q7sE2OTu/+TuM8Lr+B8Q3M956WiOn4zR1G26Xo8FoyremWyZzazGgm5jmNkkwv9dCcrypjDdIoIvugfjpEupZOvUAqcNPifoBpfodVwWpi8h+EL9cpjvVxZ0bUuKmdWGxxrs8pgDHI6TLpn3Om1GeV5OD/8aQZf343oiWNC18TGC70OPJlOGE/nME7SgDo5CeQmwJU6auJ+R8JifI7gf9cNx8qXMKK+paXlNif5PhZ/t/wQ+7u6/jSpzUtdEd58T9R3/R8AHTjboG9xx1j8IWnbe7MdG7FlH0L1vHfCeqHT3EAR4sfmfJmqUPIKuSM1AO8EvCIvD9T8gCCI3Eo5wF66/K3zj45XtUoJfF2LXP8ixkUSvC4/TTXBz+ZNx0n+a8TGqZ6Suw+XZBN3lcmLSReqaoFtDE0Hf/8PAhjj7vZ2ho6i+RHAPZrwyfBd4X8y6GQTdRgeXnw3fpzXEjCAYry7Hw7k7ivq8gaAlZUt4HhWG66uBzQmOk+jcfTvBzdCDx95McBH8L4JuNsPmj/feZaLuCL4oDZbveWDFKOtuuPw/Bc6Pc/yE5zVBN85t4eNPotZHf+4/FJZjC3AfYCO9D+H2p0ndqJ6x59+zBF84O8PXdmW4fi7BwAnbCEZGHay3kzp/GP7auYP41+H7w+WB8O+nY8sSLl9K/Gtv3PypOpdHUacfDJf7CFpQHwzXNw4+j6rXeNeERPlvAL6VoGyJytJH0CvmpfBxd2xZCEaf+1b4/m4Evhxn/7NJ76ieydZtWl4P8A2CACM2XW14/FaCbmlNBIO1LANeBNYSfMm/OypP9HVpMcFIg2vC8l4xXJ2m8pFMnRIEXb8l+E61Hvg3wlE+GXoNKCW4PmwI6/Rj4foc4DVgUpzjJzqP7wz3s4bgmnxBVJ4nODaaYqL3Ou57EnN9SdWonsmel7+OqsN/5diIr9Hn5bsJBqR5KeqxIg2f+cGgZR3BrQ3Lk/2MEPT68HD9YBnfG3XM20ntqJ7J1m9aXhMJ/k8R/GDbEfNeTY1JM5uh15D3EfP9NVz/XVI0qmdaLhTj7UHQlXPYIe3TfPx/JRyqfIyPu4OxD/zSXtcE/zAfTeP+P834CfxSVp/A1cAHM/AaUnqRz0TdjXCc436IyeSD1AZ+E/LaOUx5TvpcHgd1+iVgWabrMqo8KbvejoO6/SlQMMbHHPLFMQ37H4v/6WcQJ7DO5COV35/GwXk53j7zKf1OMA7qN1Pf8TWdQyLu/iLwlIWTO2bg+O/2Y0OVp52FE5ASDEM7pl0bxqKu3b3V3W9Mx77N7EsEv6h1pGP/o5XK+nT3n7r711JQrKSZ2V8RdJkcdsjudBirz727X5nO/Y+GmT1F0PqWknu9Jtq1czipOpfHQZ1+zINpRjIu1dfbcVC3V3sw1PuYMLOLCO6NPe6+tlQZo//p6939I+na/2ik4/vTODgvx9NnPuXfCcZB/Y71d/x54Tm6/4Tyh1GjiIiIiIiIZKkJ0eInIiIiIiIykSnwExERERERyXIK/EREJKuYWXsSaT5sZsVpLscKM3trgm2XmlmLmb1oZi+b2d+dzP5ERERGosBPREQmog8Dowr8TmDwgBXAcIHas+5+JsGodFeb2YUnuT8REZGEFPiJiEhWClvVnjazH4Wtav8WTh79QYK5PZ8KR0LFzK4ws+fM7H/N7FEzKw3X7zCzu83sv4EbwxHVfm5mq83sWTNbGKa70czWm9kaM/tNONHyPcBNZvaSmd2UqJzu3kkwx9PMcF/nmNn/hK2B/2NmC+Ltz8xKzOwhM3shTHttGqtTREROcXmZLoCIiEganQksIZjQ+LfAhe7+NTP7CPBGdz9kZtUEk+2+2d07zOyvgY8QBFoAXe7+BwBm9iuCCXa3mtm5wD8ClwF3E0wUvNvMKt29x8zuJphT8c7hCmhmk4H5wG/CVS8DF7t7n5m9GbjX3a+P3Z+Z3Qv82t3/1Mwqgd+b2X+5+7iYjkZERMYXBX4iIpLNfu/uTQDh3Eezgf+OSXMesBj4rZkBFADPRW3/YZi/FLgAeDRMB1AY/v0t8F0z+w/g/0+ybBeZ2VpgAXCfu+8L11cA3zOz+YATzCkWzxXA283srnC5CGgANiV5fBERmUAU+ImISDbrjnreT/z/ewb80t3fmWAfgy1oOcARd18Rm8Dd3xe2AL4NeMnMjksTx7PufrWZnQ78t5k95u4vAZ8FnnL368xsNvB0gvwGXO/um5M4loiITHC6x09ERCaiNqAsfP48cKGZnQZgZsVhMDaEu7cCr5rZjWE6M7Pl4fN57v47d78bOATUxxwjIXffAnwB+OtwVQWwO3x+e4IyAzwJ/KWFzY9mduZIxxIRkYlLgZ+IiExEDwA/M7On3P0gQYD1g7Dr5fPAwgT53gW8x8zWABuAwQFVvmRm68xsPcG9emuAp4DFIw3uEvpn4GIzmwPcD3zBzH4LRI8kGru/zxJ0A10bHvezo6kAERGZWMzdM10GERERERERSSO1+ImIiIiIiGQ5BX4iIiIiIiJZToGfiIiIiIhIllPgJyIiIiIikuUU+ImIiIiIiGQ5BX4iIiIiIiJZToGfiIiIiIhIllPgJyIiIiIikuX+H+zjL0mtJxO5AAAAAElFTkSuQmCC"/>
          <p:cNvSpPr>
            <a:spLocks noChangeAspect="1" noChangeArrowheads="1"/>
          </p:cNvSpPr>
          <p:nvPr/>
        </p:nvSpPr>
        <p:spPr bwMode="auto">
          <a:xfrm>
            <a:off x="155574" y="-144463"/>
            <a:ext cx="9856644" cy="63930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Rectangle 5"/>
          <p:cNvSpPr/>
          <p:nvPr/>
        </p:nvSpPr>
        <p:spPr>
          <a:xfrm>
            <a:off x="155574" y="214807"/>
            <a:ext cx="11749810" cy="523220"/>
          </a:xfrm>
          <a:prstGeom prst="rect">
            <a:avLst/>
          </a:prstGeom>
        </p:spPr>
        <p:txBody>
          <a:bodyPr wrap="square">
            <a:spAutoFit/>
          </a:bodyPr>
          <a:lstStyle/>
          <a:p>
            <a:pPr algn="ctr"/>
            <a:r>
              <a:rPr lang="en-US" sz="2800" b="1" i="1" dirty="0" smtClean="0"/>
              <a:t>Annual Income With Verification Status (Continue)</a:t>
            </a:r>
            <a:endParaRPr lang="en-US" sz="2800" b="1" i="1" dirty="0" smtClean="0"/>
          </a:p>
        </p:txBody>
      </p:sp>
      <p:sp>
        <p:nvSpPr>
          <p:cNvPr id="8" name="Rectangle 7"/>
          <p:cNvSpPr/>
          <p:nvPr/>
        </p:nvSpPr>
        <p:spPr>
          <a:xfrm>
            <a:off x="618836" y="5371260"/>
            <a:ext cx="10686473" cy="954107"/>
          </a:xfrm>
          <a:prstGeom prst="rect">
            <a:avLst/>
          </a:prstGeom>
        </p:spPr>
        <p:txBody>
          <a:bodyPr wrap="square">
            <a:spAutoFit/>
          </a:bodyPr>
          <a:lstStyle/>
          <a:p>
            <a:r>
              <a:rPr lang="en-US" sz="1400" dirty="0" smtClean="0"/>
              <a:t># Ninth Most important variable is coming as </a:t>
            </a:r>
            <a:r>
              <a:rPr lang="en-US" sz="1400" dirty="0" err="1" smtClean="0"/>
              <a:t>annual_inc</a:t>
            </a:r>
            <a:r>
              <a:rPr lang="en-US" sz="1400" dirty="0" smtClean="0"/>
              <a:t> with Verification Status.</a:t>
            </a:r>
          </a:p>
          <a:p>
            <a:r>
              <a:rPr lang="en-US" sz="1400" dirty="0" smtClean="0"/>
              <a:t># Higher the </a:t>
            </a:r>
            <a:r>
              <a:rPr lang="en-US" sz="1400" dirty="0" err="1" smtClean="0"/>
              <a:t>annual_inc</a:t>
            </a:r>
            <a:r>
              <a:rPr lang="en-US" sz="1400" dirty="0" smtClean="0"/>
              <a:t> lower the chance of default.</a:t>
            </a:r>
          </a:p>
          <a:p>
            <a:r>
              <a:rPr lang="en-US" sz="1400" dirty="0" smtClean="0"/>
              <a:t># IV of </a:t>
            </a:r>
            <a:r>
              <a:rPr lang="en-US" sz="1400" dirty="0" err="1" smtClean="0"/>
              <a:t>annual_income</a:t>
            </a:r>
            <a:r>
              <a:rPr lang="en-US" sz="1400" dirty="0" smtClean="0"/>
              <a:t> with verification status is higher than normal annual income</a:t>
            </a:r>
          </a:p>
          <a:p>
            <a:r>
              <a:rPr lang="en-US" sz="1400" dirty="0" smtClean="0"/>
              <a:t># </a:t>
            </a:r>
            <a:r>
              <a:rPr lang="en-US" sz="1400" dirty="0"/>
              <a:t>annual income with reference to verification status :- Higher the income in both cases higher the chance of default.</a:t>
            </a:r>
            <a:endParaRPr lang="en-US" sz="1400" dirty="0" smtClean="0"/>
          </a:p>
        </p:txBody>
      </p:sp>
      <p:pic>
        <p:nvPicPr>
          <p:cNvPr id="2" name="Picture 1"/>
          <p:cNvPicPr>
            <a:picLocks noChangeAspect="1"/>
          </p:cNvPicPr>
          <p:nvPr/>
        </p:nvPicPr>
        <p:blipFill>
          <a:blip r:embed="rId2"/>
          <a:stretch>
            <a:fillRect/>
          </a:stretch>
        </p:blipFill>
        <p:spPr>
          <a:xfrm>
            <a:off x="155573" y="1229893"/>
            <a:ext cx="11251335" cy="1827343"/>
          </a:xfrm>
          <a:prstGeom prst="rect">
            <a:avLst/>
          </a:prstGeom>
        </p:spPr>
      </p:pic>
      <p:pic>
        <p:nvPicPr>
          <p:cNvPr id="9" name="Picture 8"/>
          <p:cNvPicPr>
            <a:picLocks noChangeAspect="1"/>
          </p:cNvPicPr>
          <p:nvPr/>
        </p:nvPicPr>
        <p:blipFill>
          <a:blip r:embed="rId3"/>
          <a:stretch>
            <a:fillRect/>
          </a:stretch>
        </p:blipFill>
        <p:spPr>
          <a:xfrm>
            <a:off x="155572" y="3052051"/>
            <a:ext cx="11251336" cy="1704676"/>
          </a:xfrm>
          <a:prstGeom prst="rect">
            <a:avLst/>
          </a:prstGeom>
        </p:spPr>
      </p:pic>
    </p:spTree>
    <p:extLst>
      <p:ext uri="{BB962C8B-B14F-4D97-AF65-F5344CB8AC3E}">
        <p14:creationId xmlns:p14="http://schemas.microsoft.com/office/powerpoint/2010/main" val="3931099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png;base64,iVBORw0KGgoAAAANSUhEUgAAA34AAADQCAYAAABY17MXAAAABHNCSVQICAgIfAhkiAAAAAlwSFlzAAALEgAACxIB0t1+/AAAADh0RVh0U29mdHdhcmUAbWF0cGxvdGxpYiB2ZXJzaW9uMy4xLjEsIGh0dHA6Ly9tYXRwbG90bGliLm9yZy8QZhcZAAAgAElEQVR4nO3de5ycZX3//9dnz9lzsrvJJtndnAg5kQOynMtBlIMKIgUKogVaLVVL1Sp+W6tfVFREbK3HtiJFxbZi8fdDg0XRKiC1oCSFnMmBEJLNOVmyp+x5P98/7nsns5OZ3dlkZmcz+34+HvPYue/7uu77mmvuuXc+c133dZm7IyIiIiIiItkrJ9MFEBERERERkfRS4CciIiIiIpLlFPiJiIiIiIhkOQV+IiIiIiIiWU6Bn4iIiIiISJZT4CciIiIiIpLl8jJdgFSprq722bNnZ7oYIiIiIiIiGbF69epD7l4Tb1vWBH6zZ89m1apVmS6GiIiIiIhIRpjZa4m2qauniIiIiIhIllPgJyIiIiIikuUU+ImIiIiIiGQ5BX4iIiIiIiJZToGfiIiIiIhIktY2HeH9/7qart7+TBdlVLJmVE8REREREZF0ae3q5e+f3MzDz79GTWkhrx7qYNH08kwXK2kK/ERERERERBJwd/5z3V7ueXwjB9u7ufW8WXz0ygWUF+VnumijktaunmZ2lZltNrNtZvY3cba/z8zWmdlLZvbfZrY4atvHw3ybzezKdJZTREREREQk1s7DR7n9Oy9w57+/yNTyQn7yFxfymWvPOOWCPkhji5+Z5QLfBC4HmoAXzGylu2+MSvbv7v7PYfq3A18GrgoDwJuBJcAM4L/M7HR3P7U60oqIiIiIyCmnp2+Abz+7na/9aiv5uTl86prF3Hr+bHJzLNNFO2Hp7Op5DrDN3bcDmNkjwLVAJPBz99ao9CWAh8+vBR5x927gVTPbFu7vuTSWV0REREREJrjfbT/MJ368nm0H2nnr0lruvnoJtRVFmS7WSUtn4DcT2BW13AScG5vIzP4C+AhQAFwWlff5mLwz01NMERERERGZ6Jo7erj3iU38aHUTdZMn8Z3bz+aNC6dmulgpk87AL147qB+3wv2bwDfN7Bbgk8BtyeY1szuAOwAaGhpOqrAiIiIiIjLxDAw4P1rdxL0/20R7Vx8fuHQef3nZfCYV5Ga6aCmVzsCvCaiPWq4D9gyT/hHgn0aT190fAB4AaGxsPC4wFBERERERSWTL/jY++dh6fr+jmbNnT+bz1y3l9GllmS5WWqQz8HsBmG9mc4DdBIO13BKdwMzmu/vWcPFtwODzlcC/m9mXCQZ3mQ/8Po1lFRERERGRCaKzp5+v/3orD/xmO6VFedx//TJuOKuOnFN48JaRpC3wc/c+M7sTeBLIBR5y9w1mdg+wyt1XAnea2ZuBXuB1gm6ehOn+g2AgmD7gLzSip4iIiIiInKynNh/g7p+sZ1dzJzecVcffvnURU0oKMl2stDP37Ogh2djY6KtWrcp0MUREREREZBza19LFPT/dwBPr9nHa1FI+944zOG9uVaaLlVJmttrdG+NtS2dXTxERERERkYzqH3Aefm4Hf/+LLfT2D3DXFadzx8XzKMjLyXTRxpQCPxERERERyUprm47wicfWs253CxefXsNnr13CrKqSTBcrIxT4iYiIiIhIVmnt6uXvn9zMw8+/RnVpId+45UzetnQ6Ztk7eMtIFPiJiIiIiEhWcHeeWLePzzy+gYPt3dx63iw+euUCyovyM120jFPgJyIiIiIip7ydh4/yf3+ynme2HOSMmeU8eFsjy+oqM12scUOBn4iIiIiInLJ6+gb49rPb+dqvtpKfm8OnrlnMH583i7zciTV4y0gU+ImIiIiIyCnpd9sP84kfr2fbgXbeckYtn7pmCbUVRZku1rikwE9ERERERE4pzR09fOGJTTy6uom6yZN46PZGLls4LdPFGtcU+ImIiIiIyCnB3Xl0VRP3/mwT7V19vP/SeXzwsvlMKsjNdNHGPQV+IiIiIiIy7m3Z38YnH1vP73c0c/bsyXz+uqWcPq0s08U6ZSjwExERERGRcauzp5+v/3orD/xmO6VFedx//TJuOKuOnJyJOyffiVDgJyIiIiIi49JTmw9w90/Ws6u5kxvOquPjb1lIVWlhpot1SlLgJyIiIiIi48r+1i4+8/gGnli3j3k1JTxyx3mcN7cq08U6pSnwExERERGRcaF/wPn+czv4u19sobd/gLuuOJ07Lp5HQZ7m5DtZCvxERERERCTj1jYd4ROPrWfd7hYuPr2Gz167hFlVJZkuVtZQ4CciIiIiIhnT2tXLl3+xhYef20FVaSHfuOVM3rZ0OmYavCWVFPiJiIiIiMiYc3eeWLePzzy+gYPt3dx63iw+euUCyovyM120rKTAT0RERERExtTOw0e5e+V6nt58kCUzyvn2rY0sr6/MdLGymgI/EREREREZEz19A3z72e187Vdbycsx7r56MbeeP4u8XA3ekm5pDfzM7Crgq0Au8KC73xez/SPAe4E+4CDwp+7+WritH1gXJt3p7m9PZ1lFRERERCR9frf9MJ/48Xq2HWjnLWfU8qlrllBbUZTpYk0YaQv8zCwX+CZwOdAEvGBmK919Y1SyF4FGdz9qZu8H7gduCrd1uvuKdJVPRERERETSr7mjhy88sYlHVzdRN3kSD93eyGULp2W6WBNOOlv8zgG2uft2ADN7BLgWiAR+7v5UVPrngXensTwiIiIiIjJG3J1HVzVx78820d7Vx/svnccHL5vPpILcTBdtQkpn4DcT2BW13AScO0z69wA/i1ouMrNVBN1A73P3H6e+iCIiIiIikmpb9rfxycfW8/sdzTTOmsznr1vKgtqyTBdrQktn4Bdv4g2Pm9Ds3UAjcEnU6gZ332Nmc4Ffm9k6d38lJt8dwB0ADQ0NqSm1iIiIiIickM6efr7+66088JvtlBbl8cXrl3LjWfXk5GhOvkxLZ+DXBNRHLdcBe2ITmdmbgU8Al7h79+B6d98T/t1uZk8DZwJDAj93fwB4AKCxsTFuUCkiIiIiIun31OYD3P2T9exq7uT6N9Txt29dSFVpYaaLJaF0Bn4vAPPNbA6wG7gZuCU6gZmdCXwLuMrdD0StnwwcdfduM6sGLiQY+EVERERERMaR/a1dfObxDTyxbh/zakr4wZ+dx/nzqjJdLImRtsDP3fvM7E7gSYLpHB5y9w1mdg+wyt1XAl8CSoFHzQyOTduwCPiWmQ0AOQT3+G2MeyARERERERlz/QPO95/bwd/9Ygu9/QPcdcXp/NnFcynM0+At45G5Z0cPycbGRl+1alWmiyEiIiIikvXWNh3hE4+tZ93uFi6aX83n3nEGs6pKMl2sCc/MVrt7Y7xtaZ3AXUREREREskdrVy9f/sUWHn5uB1WlhXz9nWdy9bLphL33ZBxT4CciIiIiIsNyd55Yt4/PPL6Bg+3d3HreLD565QLKi/IzXTRJkgI/ERERERFJaOfho9y9cj1Pbz7IkhnlfPvWRpbXV2a6WDJKCvxEREREROQ4PX0DfPvZ7XztV1vJyzHuvnoxt54/i7zcnEwXTU6AAj8RERERERnid9sP84kfr2fbgXbeckYtn7pmCbUVRZkulpwEBX4iIiIiIgJAc0cPX3hiE4+ubqJu8iQeur2RyxZOy3SxJAUU+ImIiIiITHDuzqOrm/jCE5to6+rjfZfM40Nvms+kAs3Jly0U+ImIiIiITGBb97fxicfW8/sdzTTOmsznr1vKgtqyTBdLUkyBn4iIiIjIBNTZ08/Xf72VB36zndKiPL54/VJuPKuenBzNyZeNkg78zKzE3TvSWRgREREREUm/pzYf4O6frGdXcyfXv6GOv33rQqpKCzNdLEmjEQM/M7sAeBAoBRrMbDnw5+7+gXQXTkREREREUmd/axf3PL6R/1y3l3k1Jfzgz87j/HlVmS6WjIFkWvz+AbgSWAng7mvM7OK0lkpERERERFKmf8D5/nM7+LtfbKG3f4C7rjidP7t4LoV5Grxlokiqq6e77zIb0te3Pz3FERERERGRVOnq7ed/d77OF554mXW7W7hofjWfe8cZzKoqyXTRZIwlE/jtCrt7upkVAB8ENqW3WCIiIiIiMhoDA872Qx28tOsIa3YdYU3TETbtbaW336kpK+Tr7zyTq5dNJ6ZBRyaIZAK/9wFfBWYCTcAvAN3fJyIiIiKSQQdau3hp15Eg0Gs6wtpdLbR19wFQWpjHsroK3nvRXJbXVXLhaVWUFeVnuMSSSckEfgvc/V3RK8zsQuC36SmSiIiIiIhEa+/uY11TC2uagta8l3YdYW9LFwB5Ocai6eVce+YMltdVsqK+knk1pZqWQYZIJvD7OvCGJNaJiIiIiMhJ6u0fYPO+tkiQt2ZXC1sOtOEebJ9VVczZs6ewor6S5fWVLJlRTlG+BmmR4SUM/MzsfOACoMbMPhK1qRzQmSUiIiIicpLcnabXO3lx8L68XUdYv6eFrt4BAKaUFLC8roK3LK0NAr26SiaXFGS41HIqGq7Fr4Bg7r48oCxqfStwQzoLJSIiIiKSjV7v6GFN05GoAVhaaO7oAaAwL4elMyt417mzWF5fyZn1ldRNnqTBWCQlEgZ+7v4M8IyZfdfdXzuRnZvZVQQDw+QCD7r7fTHbPwK8F+gDDgJ/OngsM7sN+GSY9HPu/r0TKYOIiIiISCZ09fazYU9rZITNl3Yd4bXDRwEwg/lTS3nzoqksD1vyFtSWkZ+bk+FSS7ZK5h6/o2b2JWAJUDS40t0vGy6TmeUC3wQuJxgN9AUzW+nuG6OSvQg0uvtRM3s/cD9wk5lNAT4FNAIOrA7zvj6K1yYiIiIiMiYGBpxXDrZHRthcs6uFTXtb6RsIbsybXlHE8rpK3nlOA8vrKllaV0FpYVJTaoukRDJn278BPwSuJpja4TaC1rmRnANsc/ftAGb2CHAtEAn83P2pqPTPA+8On18J/NLdm8O8vwSuAn6QxHFFRERERNJqf2sXL+48EhmAZW1TC+3hVAplhXksq6/gjovnRgZgmVZeNMIeRdIrmcCvyt3/xcw+FNX985kk8s0EdkUtNwHnDpP+PcDPhsk7M4ljioiIiIikVFtXL+t2txy7L29XC/tag6kU8nODqRSuO3Mmy+srWVFfwdxqTaUg408ygV9v+Hevmb0N2APUJZEv3tnucROavZugW+clo8lrZncAdwA0NDQkUSQRERERkcQGp1KITIy+6wjbDrZHplKYXVXMeXOnBPfl1VeyeLqmUpBTQzKB3+fMrAL4KMH8feXAXyWRrwmoj1quIwgahzCzNwOfAC5x9+6ovJfG5H06Nq+7PwA8ANDY2Bg3qBQRERERicfd2dl8NAzwgsnR1+9uobsvmEqhqqSA5fWVXL1sBisaKlk2s0JTKcgpa8TAz91/Gj5tAd4IYGYlSez7BWC+mc0BdgM3A7dEJzCzM4FvAVe5+4GoTU8C95rZ5HD5CuDjSRxTRERERCSu5o4e1gy25IX35r1+NOjcVpQfTKXwx+fNCrtsaioFyS7DBn5mNhOYDqx19x4zmwp8GLgdmDFcXnfvM7M7CYK4XOAhd99gZvcAq9x9JfAlgrkCHw0/VDvd/e3u3mxmnyUIHgHuGRzoRURERERkJMFUCi3hACwtrNl1hJ3NwVQKOQanTyvjisW1YZfNChZMKyNPUylIFjP3+D0kzezDBF0wtwGFBPPxfRl4GLjf3feOVSGT0djY6KtWrcp0MURERERkjPVHTaUweF/e5n1tkakUZlQUsaIhmCtveX0lZ8zUVAqSncxstbs3xts23Bl/B7AgbH1rIAgAL3b359NRSBERERGRZOxt6Qy7bAYteet2R02lUJTH8rpK/vySuayon8zyugqmaioFkWEDv67B7pXuvtPMtijoExEREZGx1NbVy9qmqKkUmo6wvzUYDzA/11g8vZw/fMNMltdVsqKhkjlVJZpKQSSO4QK/OjP7WtTy1Ohld/9g+oolIiIiIhNNe3cfm/e1sXFPS9Ca13SEV6KmUphbXcIF86pZXlcRTKUwo5zCPE2lIJKM4QK/j8Usr05nQURERERkYujrH2DH4Q5e3tfGy3vbgr/7Wml6vTOSpqqkgBX1lVy7fAbL6ytZVldBZbGmUhA5UQkDP3f/3lgWRERERESyi7tzsL2bzTEB3tYD7fSEc+Xl5hhzqktYUV/JzWfXs7C2nIXTy5hZqakURFJJwxmJiIiIyEnr7Olny/42Nu9rY9O+1iDY29dGc0dPJM3UskIW1JZx+wWzWTCtjIXTy5hXU0pRvrpriqSbAj8RERERSdrAgLOz+Sgv72uNdNXcvL+NHYc7IvfiTcrP5fTaMi5fNI2F08tYUFvGwtpyppSoq6ZIpowY+JnZhe7+25HWiYiIiEh2ae7o4eXB1ru9bby8v40t+9ro7O0HwAxmV5WwYFoZ166YwcIwwGuYUqyRNUXGmWRa/L4OvCGJdSIiIiJyCurq7WfbgXY27wta7zbtDYK9A23dkTRTSgpYWFvGzefUs6i2nAW1ZcyfVkpxgTqQiZwKEn5Szex84AKgxsw+ErWpHFBHbBEREZFTjLvT9HpneP9d2FVzXxuvHuqgfyDop1mQl8P8qaVcNL8maMELu2rWlBZqsBWRU9hwP9EUAKVhmrKo9a3ADekslIiIiIicnJbO3qAFLyrA27Kvjbbuvkia+imTWDCtnLecURveh1fG7KoS8nJzMlhyEUmH4aZzeAZ4xsy+6+6vjWGZRERERCRJvf0DbD/YEWnBC+7Ha2VPS1ckTXlRHgunl3PdG2ZGBlpZUFtGaaG6aYpMFMl82gvN7AFgdnR6d78sXYUSERERkaHcnf2t3cemStgbBHqvHGyntz/oppmXY5w2tZSz50wJ5sMLu2rWlhepm6bIBJdM4Pco8M/Ag0B/eosjIiIiIh3dfWzeH06VsK+VTWFLXktnbyTN9IoiFtaWcemCqSwK78ObW11KQZ66aYrI8ZIJ/Prc/Z/SXhIRERGRCaZ/wNlxuOO4AG9n89FImpKCXBbUlvG2ZdNZWFsWTHxeW05FcX4GSy4ip5pkAr/HzewDwGNAZExfd29OW6lEREREsszBtu6Y0TRb2bq/ne6+AQByDObWlLK0roIbz6pj4fSgq+bMykmaE09ETloygd9t4d+PRa1zYG7qiyMiIiJyauvs6WfrgWAUzZf3trF5fysv723jcEdPJE1NWSELa8u49fxZLAjvxTttailF+ZoxS0TSY8TAz93njEVBRERERMargQHnaG8/Hd19dHT3cbSnP/K3rbuPVw92RAK8HYc7CKfEoyg/hwXTynjToqmRwVYW1JZRVVqY2RckIhPOiIGfmRUDHwEa3P0OM5sPLHD3n6a9dCIiIiKj1D/gHO0ZGpy1d/dxtKePju7+IX/bY5Y7evo52t0Xpj+2rbN3+PHtzGDWlGIW1pZzzfIZ4Wia5TRMKSZX3TRFZBxIpqvnd4DVwAXhchPBSJ8K/EREROSkDAZpHd39dPT0cXTw7+C67mPBWEdUIBasHxrcBYFcH129A0kfvyA3h+LCXEoK8iguyKW4MI/SwlwmlxRTEi6XFORSUpgXpIlKW1KYF67PZebkSRQXaE48ERm/krlCzXP3m8zsnQDu3mlJTgRjZlcBXwVygQfd/b6Y7RcDXwGWATe7+4+itvUD68LFne7+9mSOKSIiIunR1z/A0d7+Y8FZd1RLWnRw1t1He3QQFwnmogK2cN2JBmklhbkUh3+nhEHaYCBWXJA7JEgbDM6KY/8W5GnqAxGZMJIJ/HrMbBLBgC6Y2TyiRvdMxMxygW8ClxO0Er5gZivdfWNUsp3A7cBdcXbR6e4rkiifiIiIJNDV209rZy+tXb20dPbR2tlLW3ifWuRetahALPb+tegAb3D0yWQU5OVEgqvoIK2qpPhYcBYVpAVBW5guquUtWM5jUkGugjQRkZOQTOD3aeDnQL2Z/RtwIUGwNpJzgG3uvh3AzB4BrgUigZ+77wi3Jf+fREREZALp7R+grSsI2FrCAK61sy8M5HqPC+qOrQ/S9CQRrMUGaYPdGqtLCyPBWWlh3nFBXCR99LKCNBGRcSmZUT1/YWargfMAAz7k7oeS2PdMYFfUchNw7ijKVmRmq4A+4D53/3FsAjO7A7gDoKGhYRS7FhERGRsDA057T1TgdlzQFgZsUUHdsQCvl46e4QcVyc0xKiblU16UR/mkfCom5TOjYhLlk/IoL8qnfFL4KMoL0k3Kp2zw3rQwqMvPVZAmIpLtkhnVcyXwA2Clu3eMYt/x7gP0UeRvcPc9ZjYX+LWZrXP3V4bszP0B4AGAxsbG0exbREQkKe5OV+/AkGBsSMtbzHLkeVcvLUeDbpU+wn+ossGgrCif8kl5zKoqjgRp5UX5VEzKizwfDO4GA7viglySvPVeREQmsGS6ev49cBNwn5n9Hvgh8FN37xohXxNQH7VcB+xJtmDuvif8u93MngbOBF4ZNpOIiEgcPX0DMUFb/G6R0a1wbVEBXW//8JFbcUFuJGirmJRPbXkRp08rG9LKdqz1LS8M5oLl0sI8DfcvIiJpl0xXz2eAZ8LBWi4D/gx4CCgfIesLwHwzmwPsBm4GbkmmUGY2GTjq7t1mVk1wX+H9yeQVEZHs0z/gtHfFu68tcdfJ6Fa4keZgy8+1mBa2fBqmFEe6Tx4L1IYGbeVFeZQV5et+NhERGfeSmnAmHNXzGoKWvzcA3xspj7v3mdmdwJME0zk85O4bzOweYJW7rzSzs4HHgMnANWb2GXdfAiwCvhUO+pJDcI/fxgSHEhGRLNHTN8DWA21s2tvGxj2tbNrbyub9bTR39AybL8eIalULWtlOKysNgrTi/BEDuMK8HHWXFBGRrGY+wo0HZvZDgkFZfg78B/C0u4+7UTgbGxt91apVmS6GiIgk6fWOHjbtbWXj4GNPK68cbI90qyzKz2FhbTmLppcxtaxoSCvbsfvcguXSwjwFbiIiMuGZ2Wp3b4y3LZkWv+8At7j78P1kRERE4hgYcHY2H40Ed4PB3t6WY7eKTysvZNH0ci5bOJVF08tZPKOc2VUluvdNREQkRRIGfmb2f9z9fnf/uZndCDwate1ed//bMSmhiIicMjp7+nl5X2vQVXNvC5v2tvHy3tbIlAS5OcZpNaWcO2cKi2eUs2h68KguLcxwyUVERLLbcC1+N3NsQJWPExX4AVcBCvxERCYod+dgWzcb9oYteGFL3quHOhgI7yAoK8xj0YxybmysZ3HYinfa1FKK8nMzW3gREZEJaLjAzxI8j7csIiJZqq9/gO2HOoZ009y4p5XDUQOu1E2exOLp5Vy9bAaLZ5SzeHo5dZMn6b47ERGRcWK4wM8TPI+3LCIiWaC1q5eX97axcU8LG/cGXTY372+jpy8Y06sgL4fTp5XypkVTWRx201w4vZyKSfkZLrmIiIgMZ7jAb7mZtRK07k0KnxMuF6W9ZCIikjbuTtPrnWFwF3bV3NfKrubOSJqqkgIWzyjn9gtmR4K8uTUl5OdqzjoREZFTTcLAz911E4aISBbo6u1n24F2Nu45NnXCpr2ttHX1AWAGc6pLWF5Xyc1nN0S6ak4tK1RXTRERkSyR1ATuIiJyajjc3h0ZUTO4J6+NbQfb6Q9HXCkuyGVhbRnXrpgRTJswvZwFtWUUF+jfgYiISDbTf3oRkVNQ/4Cz4/DQAVc27W1lf2t3JM30iiIWTS/n8sXTInPjzZpSTI7mxhMREZlwFPiJiIxzHd19vLyvbcj9eJv3tdHZG8yNl5djnDa1lAvnVUe6aS6aXs7kkoIMl1xERETGCwV+IiLjhLuzr7Ural68INjbcbgDD8dSLi/KY/GMcm4+Z+jceIV5ui1bREREElPgJyKSAb39A2w70B4J8gZb814/2htJ0zClmMXTy7nuzJmRrpozKoo04IqIiIiMmgI/EZE0aznaO2Q0zY17Wtl2oJ2e/mBuvMK8HBbWlnHlkloWzwjnxqsto6xIc+OJiIhIaijwExFJkZ6+AXa9fpSt+9vCVrw2Nu1tZfeRY3PjVZcWsnhGORedXh101ZxezpzqEvI0N56IiIikkQI/EZFRcHf2t3az/VA72w928Oqh4LH9YDu7Xu+MTJuQYzC3ppSzZk3m3efNClvyyphaVpThVyAiIiITkQI/EZE4Wrt6efVgB9sPtYd/O9h+sIMdhzs42tMfSVeUn8Oc6lKWzKjg6mUzmFNdwmlTS1lQW0ZRvgZcERERkfFBgZ+ITFjdff3saj7KK4Mtd4OB3qEODrX3RNLlGNRPKWZOdQnnzp3C3OoS5taUMqe6hNryIs2LJyIiIuOeAj8RyWoDA8EUCUG3zHa2R7pmdtD0+lHCnplAcP/d3OoS3rRwGnNrSphTXcLcmhLqpxRrugQRERE5pSnwE5Gs0HK0l1fCbpmD9929crCdHYc76OodiKQrLshlTnUJy+oqeMeKGZGWu9nVJVRM0iiaIiIikp3SGviZ2VXAV4Fc4EF3vy9m+8XAV4BlwM3u/qOobbcBnwwXP+fu30tnWUVk/Ovq7Wdn81G2Hwxb7sJ771491EFzx7Gumbk5RkPYNfPC06qPtd5VlzKtvFDz4ImIiMiEk7bAz8xygW8ClwNNwAtmttLdN0Yl2wncDtwVk3cK8CmgEXBgdZj39XSVV0TGh4EBZ09L55ARM185GNx3t/tIJx7VNXNqWSFzqku4csk05lYHLXdzakpomFJMvqZHEBEREYlIZ4vfOcA2d98OYGaPANcCkcDP3XeE2wZi8l4J/NLdm8PtvwSuAn6QxvKKyBh6vaMnzpQIwaiZ3X3HLgmlhXnMqS7hDQ2TueGsukjL3ezqYk1wLiIiIpKkdAZ+M4FdUctNwLknkXdmbCIzuwO4A6ChoeHESikiadPV28+Owx2R4G571KiZR472RtLl5RgNVcXMrS7hkgU1QctdOLBKTam6ZoqIiIicrHQGfvG+qXmcdSec190fAB4AaGxsTHbfIpJC/QPOniOdke6YgwHeYNfMaLXlRcypLuFtS6dHArs51aXUT55EnrpmioiIiKRNOgO/JqA+arkO2DOKvJfG5H06JaUSkagiEn0AABx+SURBVFFzd5o7eoYMqLI9DPReO3yUnv5jXTPLCvOYW1PCOXOmRFruBh8lhRpIWERERCQT0vkt7AVgvpnNAXYDNwO3JJn3SeBeM5scLl8BfDz1RRSRaEd7+iKtdoPTIrxyqINXD7bT2tUXSZefa8yqKmFudQmXLZrK3Oqg5W5uTQlVJQXqmikiIiIyzqQt8HP3PjO7kyCIywUecvcNZnYPsMrdV5rZ2cBjwGTgGjP7jLsvcfdmM/ssQfAIcM/gQC8icvL6+gfYsr+ddbuPsH53a6Sb5t6WriHpZlQUMbemlGtXzIyMmDmvupQZlUXqmikiIiJyCjH37Lg1rrGx0VetWpXpYoiMO/0DzvaD7axtamHd7hbWNh1hw57WyMiZZYV5zJsatNZFt9zNriphUkFuhksvIiIiIskys9Xu3hhvm264EckiAwPOa81HWdt0JAj0mlpYv6eFoz39ABQX5HLGzAr++LxZLK2rYFldJbOmFJOTo66ZIiIiItlMgZ/IKcrdaXq9k7VNLazdfYR1YYteW3gvXmFeDktmlPNHjfUsnVnB8voK5lSXkqsgT0RERGTCUeAncgpwd/a1dkVa8dbubmFd0xFeD+fCK8jNYdH0Mq5dMYNlMytZWlfB/Kmlug9PRERERAAFfiLj0oG2riDAi9yX18Kh9m4AcnOMBdPKuHJJbdBdc2Ylp9eWUpin+/FEREREJD4FfiIZ1tzRw7qwBW8w0BscXTPH4LSppVxyeg3L6ipYVlfBounlFOUryBMRERGR5CnwExlDLZ29bNgddNUcHICl6fXOyPa5NSWcO2cKS+sqWVZXweLp5Zr0XEREREROmr5RiqRJe3cfG3Yf66q5bncLrx7qiGxvmFLM8vrKyAibZ8ysoLwoP4MlFhEREZFspcBPJAU6e/rZuLc16K4ZBnqvHGxncJrMGRVFLKur5Iaz6lhWV8HSmRVUFhdkttAiIiIiMmEo8BMZpe6+fl7e2xYZWXNtUwtbD7TTPxBEeTVlhSyvq+CaZTNYFrbk1ZQVZrjUIiIiIjKRKfATGUZv/wBb9rdFTaHQwsv7WuntD4K8KSUFLJ1ZweWLp4Vz5VUyrbwow6UWERERERlKgZ9IqH/AeeVgezhX3hHWNLWwcW8rPX0DAJQX5bGsrpL3XjSXZTMrWFpXwczKSZhpQnQRERERGd8U+MmENDDgvHq4I2quvCOs391KZ28/ACUFuZwxs4Lbzp8VjLA5s4JZVcUK8kRERETklKTAT7Keu7OruZO1u49EAr31u1to6+4DoCg/hyUzKrjp7HqW11ewdGYlc6tLyMlRkCciIiIi2UGBn2QVd2dvS1dkjrzBqRRaOnsBKMjNYdGMct5x5kyWhhOin1ZTSl5uToZLLiIiIiKSPgr85JR2oLWLtZGBV46wbncLh9p7AMjLMRbUlvHWpbUsnRlMiH76tDIK8hTkiYiIiMjEosBPxr2jPX0caO3mYHs3B9u6eeVAezhX3hH2t3YDkGMwf2oZb1wwNZgnr66ShbVlFOXnZrj0IiIiIiKZp8BPMqKvf4Dmjh4OtIUBXVRgd7CtmwNtXZHnHT39Q/KawdzqEi6YV83SmUF3zcUzyiku0OksIiIiIhKPvilLyrg77d19YeB2LIg72N49pMXuYFs3zR3dhPOdD1FWlMfUskJqygpZWldJTWkhU8sLqSkN1tWUFVI3eRJlRflj/wJFRERERE5RCvxkRL39Axxu7xnSCndcYBdu6+odOC5/fq5FAreZlUWsqK+MBHGxgZ26ZoqIiIiIpF5aAz8zuwr4KpALPOju98VsLwQeBs4CDgM3ufsOM5sNbAI2h0mfd/f3pbOsE42709rZx8H2rqFBXJxWuuaOnrj7qCzOjwRuZzVMjgRzU8uKhgR2lcX5mv9ORERERCSD0hb4mVku8E3gcqAJeMHMVrr7xqhk7wFed/fTzOxm4IvATeG2V9x9RbrKl626+/o51N4TtMq1dsXcNzc0sOvpO751riAvJxLMzaoqpnH25KGBXFkhU8sKqSotoDBPrXMiIiIiIqeCdLb4nQNsc/ftAGb2CHAtEB34XQt8Onz+I+Abpqah47g7R472RrXCdYWBXeyAKN2R+epiVZUURAK3udUl1MTcNzcY3JUX5al1TkREREQky6Qz8JsJ7IpabgLOTZTG3fvMrAWoCrfNMbMXgVbgk+7+bBrLmhFdvf1DW+LauzkYp5XuUHs3vf3Hj4RSlJ8TCdhOm1rK+fOqIsFccN9csK2qtIB8TVAuIiIiIjJhpTPwi9dsFBu9JEqzF2hw98NmdhbwYzNb4u6tQzKb3QHcAdDQ0JCCIqfWgdYufrP1UMx9c8cCu7auvuPymEFVSWFkZMv508oi3SsH75kLArsiSgpy1TonIiIiIiIjSmfg1wTURy3XAXsSpGkyszygAmh2dwe6Adx9tZm9ApwOrIrO7O4PAA8ANDY2xpkcILNeOdjBXY+uAaCkIJep5UXUlBayqLaci+cXDrlvbvC+uinFBeSpdU5ERERERFIonYHfC8B8M5sD7AZuBm6JSbMSuA14DrgB+LW7u5nVEASA/WY2F5gPbE9jWdNiRX0lz3zsUqpLCykp1MwZIiIiIiKSGWmLRsJ79u4EniSYzuEhd99gZvcAq9x9JfAvwPfNbBvQTBAcAlwM3GNmfUA/8D53b05XWdNlUkEus6pKMl0MERERERGZ4CzoVXnqa2xs9FWrVo2cUEREREREJAuZ2Wp3b4y3TTeTiYiIiIiIZDkFfiIiIiIiIllOgZ+IiIiIiEiWU+AnIiIiIiKS5bJmcBczOwi8lulyxFENHMp0IbKM6jT1VKeppfpMPdVpaqk+U091mlqqz9RTnabWeK3PWe5eE29D1gR+45WZrUo0so6cGNVp6qlOU0v1mXqq09RSfaae6jS1VJ+ppzpNrVOxPtXVU0REREREJMsp8BMREREREclyCvzS74FMFyALqU5TT3WaWqrP1FOdppbqM/VUp6ml+kw91WlqnXL1qXv8REREREREspxa/ERERERERLKcAj8REREREZEsNyECPzObZGbPmFluuNxvZi+Fj5Uj5L3BzNzMGsPlKjN7yszazewbMWlvMrO1ZrbBzO5PolzviirHS2Y2YGYr4qS7MdznwGA5YrY3hOW5K+r1vmRmPWZWPVI5Uim6rs3sjTGvr8vM3hEnz8Vm9r9m1mdmN8TZXm5mu2PrO8Hxfxh1vB1m9lKCdB8ys/VhvX44av2XzGzfYF1m2gnW5ywz+1V4Lj5tZnVJHGfEc9fMCszsO2a2zszWmNmlI+U3s78ys53JvHepFudz/8XwPV9vZjclyJOw7pLJH7OvhOe1md1mZlvDx20J8i83s+fC+n7czMrD9cO9D4PXppQMLx2nDn9uZkfM7Kcx6eaY2e/C1/NDMyuIs69Rnz/DlGu46/DnzWyXmbUPkz/htTdR/lSdy6Oo0zvNbJsF/3/iXseHuyYkkz/O/hKV5d/MbHN47j9kZvkJ8t8fvoebzOxrZmYx21ea2fqo5ZReb0dRt2l5PcOUa2H4We6Ofq1mVmRmvw8/DxvM7DMJ8jeE5/uL4efkreH6i8xsYzJlOFGjqNN/CV/HWjP7kZmVxtlXvpl9L7wGbDKzjydx/LjnsZldamYtUef+3Qnyx32vh3lPUv79aRR1+F0zezXqNcX7PrgiLPeGsK5vitqWys+8WXAt3BK+Vx9MkP+4z4iZFZvZf5rZy+G2+6LSp/w7wSjqNy2vaZhyXW5mq8PzfbWZXRYnzYjXEDM724K45YZweV54fiT8Hzcsd8/6B/AXwIeiltuTzFcG/AZ4HmgM15UAfwC8D/hGVNoqYCdQEy5/D3jTKMq4FNieYNsiYAHw9GA5Yrb/f8CjwF0x63cA1Zms66j1U4BmoDjOttnAMuBh4IY4278K/Ht0fSdZlr8H7o6z/gxgPVAM5AH/BcyP2v7p2LocL+dukvX5KHBb+Pwy4PsjHCOpczcsy3fC51OB1QQ/Hg2bH7h9tO9dqusOeBvwy/D9LgFWAeXJ1l2y+ZM5r8P3bnv4d3L4fHKc/C8Al4TP/xT47HDvQ1S+p4lznUjF+Qe8CbgG+GlMuv8Abg6f/zPw/lSdPwnKFfc6HG47D5hO8tf5Idfe4fKn4lweRZ2eGZ5DO0jiOk7MNWG0+Ucoy1sBCx8/SPD+XgD8FsgNH88Bl0Zt/0OC6/j6mHyfJkXX21HUbdpeT4JyTQXOBj4f/VrD45eGz/OB3wHnxcn/wGAZgcXAjqhts5MpwxjUaXnU8y8DfxNnX7cAj4TPi8Nzc/YIx497HgOXxpYhQf6473Wi9yQqX9KfmxTW4XeJ8x0oJs3phN9XgBnAXqByuLoaYX+JyvInBP+7cgbrK9nPSPjevjFMUwA8C7wlKt/tpPA7wSjqN22vaZhzd0b4/Axgd8z2Ea8hYRl+DTwRe26Q5P+42MeEaPED3gX85ATyfRa4H+gaXOHuHe7+39HrQnOBLe5+MFz+L+D6URzrnQQXpeO4+yZ33xxvmwW/7m4HNoziWOmUqK5vAH7m7kdjN7j7DndfCwzEbjOzs4BpwC9GUwgzM+CPiF+ni4Dn3f2ou/cBzwDXjWb/Y2jU9UnwxeBX4fOngGtHOEay525kv+5+ADgCNI4i/1iLrrvFwDPu3ufuHcAa4Ko4eRLVXbL5I4Y5r68Efunuze7+OkFAGW9fCwh+eCJMM1inid6HdBhy/rn7r4C26AThZ+0y4Efhqu8Bx7VEk8LzZ5jrMO7+vLvvHfGVHTPk2nsC+UdrxDoN17/o7jtGsd8h14QTyD9cWZ7wEPB7IF4vAgeKCL4UFRIEMvsBwtafjwCfG015TkCydTumr8fdD7j7C0BvzHp398Ff7fPDR7wR9xwoD59XAHuSOW6KJFunrRC5Hkwi8esoMbO8ME0P0DrcwU/kPI7JH/e9TvSepElSdZgMd9/i7lvD53uAA0BNuJyyzzzwfuAedx8I0x2Il504n5Hwu9VTYb4e4H+J/xlLlWTrd0xfU/h+DH5WNwBFZlYIo7qG/CVB4068sp6QrA/8LOhyNDfmw1BkZqvM7HmL01UuzHcmUO/uP423PY5twEIzmx1e1N4B1I+iqDeRIPBLxMxKgL8G4nYPGWsJ6nrQzYz+9eUQtNp97ASKcxHBh3VrnG3rgYst6C5WTPCL4GjeqzFxEvW5hmNfnK8DysysaphDJXvurgGuNbM8M5sDnBWmO9lzP+Xi1N0a4C1hd41q4I0kfo3x6i7Z/MmYCeyKWm4K18VaD7w9fH5j1PESvQ8pNcL5F60KOBL+iAKJX894PX9Gfe09UaOo0xMx6mvsaFnQTe6PgZ/HbnP35wh+LNkbPp50903h5s8SXMvj/VCVqrKNum7Hw+uxoBv/SwRf7H7p7r+Lk+zTwLvNrIngl/+/PNnjJlm2UdWpmX0H2AcsBL4eJ8mPgA6C+twJ/J27N59EEc+3oHvpz8xsyQhlS/hep9MJnJeft6AL5z8MBgnD7PscggDllZMsZjzzgJvC78o/M7P5sQlG+IwMlrGSoPXtV7H5U2GU9ZvJ13Q98KK7d4fLI15DzGwmwfeQfx7FcUaU9YEfUE3wy3K0BndvJOh28BUzmxe9MQw4/gH4aLIHCX+5fz/wQ4Im4B1A33B5oo53LnDU3UfbT/8zwD9E/WKYafHqGjObTtCd6slR7u8DwBPuvmvElMcbtgUV+CJBK8rPCb6QJvVejbETrc+7gEvM7EXgEmA3w7y+UZy7DxF8qV8FfAX4H6DvZM79NBpSd+7+C4IvTP9DcF48R/wyxq27UeRPhsVZF+/X8T8F/sLMVhN0O+8J18d9H06wLMOJe/7FkezrGXfnz0lce09UsnU6KidxjR2tfwR+4+7PxinDaQS9KeoIAv/LLLjPdQVwmrs/luaynUjdZvz1uHu/u68Ij3OOmZ0RJ9k7ge+6ex3BD5XfD7+npNuo6tTd/4Sg++Emgh9UYp0D9Idp5gAfNbO5J1i2/wVmuftygiDzxyOkT/hep9lo6vDjBEHz2QRdt/86UcLwM/994E8GW7BSrBDoCr8rf5vg+h1bhrifkajteQT/L7/m7tvTUEYYXf1m5DWFP0p8EfjzcDnZa8hXgL929/5kjpOsvFTubJzqJGi2jRhsenX37Wb2NEE/3OhfTMoI+uM+HfRaoBZYaWZvd/dViQ7k7o8DjwOY2R0EF7hknOgvtecCN1gwGEIlMGBmXe4+5gNphI6r69AfAY+5+2i7VJwPXGRmHwBKgQIza3f3vxkuU/jB/EOCFoW43P1fgH8J099L8IV0vDmh+gzP7z+ESHeC6929ZbgDJXPuhi06fzW4bGb/A2xNNv8Yi/e5/zzB/RyY2b8Tlj0mTcK6SyZ/kpoI7hkYVEdwX15sWV4GrgiPdzrBfYbDvg8pluj8i3UIqDSzvLBsdcTpijZOz5+0t5LFSLZOR+tEr7FJM7NPEXQp+/MESa4j6ELfHqb/GcH9km3AWWa2g+A7x1Qze9rdL01xEUdVt+Pt9bj7kfD7yFUErf3R3hOux92fM7Migi+8Kev+lcCoz1d37zezHxL01PlOzOZbgJ+H5+kBM/stQXfvUQcFg11Lw+dPmNk/mlm1ux+KTZvEe51OSdehH+ti3h22nsYd9MiCgb7+E/ikuz+fklIer4mgiyHAYxz/XkLiz8jgLQoPAFvd/StpKiOM7hwd89dkwQBxjwG3uvtgnHE+yV1DGoFHwjikGnirmfW5+0g/cgwr61v8wl+Tc8MLJWY22Y71sa0GLgQ2xuRpcfdqd5/t7rMJBncZNugL9zd18BgErVUPhsvXmdkXEuTJIejG9cgJvLaLosr4FeDeDAZ9x9V1lIStbyPs713u3hC+vruAhweDPjN7OOzmEM+bgZfdPWEwF/VeNRB80R/LL39JOdH6NLPqqF+DP07Ur1pm9nKCPHHP3Zg0xRZ0L8bMLidordmYbP6xFOdzn2thd1czW0Yw6Mpx940mqrvh8pvZF8xsNPeIPglcEV6LJhMEd8e11ETVaQ7wScLuHsO9D6k0zPkXm84JusYMjlx6G3HuSz2R82e4a+fJOplr74lKtk5PQNLXWDM7x8weHs3Ozey9BPemvnOY1oWdBK3leRZ0q7sE2OTu/+TuM8Lr+B8Q3M956WiOn4zR1G26Xo8FoyremWyZzazGgm5jmNkkwv9dCcrypjDdIoIvugfjpEupZOvUAqcNPifoBpfodVwWpi8h+EL9cpjvVxZ0bUuKmdWGxxrs8pgDHI6TLpn3Om1GeV5OD/8aQZf343oiWNC18TGC70OPJlOGE/nME7SgDo5CeQmwJU6auJ+R8JifI7gf9cNx8qXMKK+paXlNif5PhZ/t/wQ+7u6/jSpzUtdEd58T9R3/R8AHTjboG9xx1j8IWnbe7MdG7FlH0L1vHfCeqHT3EAR4sfmfJmqUPIKuSM1AO8EvCIvD9T8gCCI3Eo5wF66/K3zj45XtUoJfF2LXP8ixkUSvC4/TTXBz+ZNx0n+a8TGqZ6Suw+XZBN3lcmLSReqaoFtDE0Hf/8PAhjj7vZ2ho6i+RHAPZrwyfBd4X8y6GQTdRgeXnw3fpzXEjCAYry7Hw7k7ivq8gaAlZUt4HhWG66uBzQmOk+jcfTvBzdCDx95McBH8L4JuNsPmj/feZaLuCL4oDZbveWDFKOtuuPw/Bc6Pc/yE5zVBN85t4eNPotZHf+4/FJZjC3AfYCO9D+H2p0ndqJ6x59+zBF84O8PXdmW4fi7BwAnbCEZGHay3kzp/GP7auYP41+H7w+WB8O+nY8sSLl9K/Gtv3PypOpdHUacfDJf7CFpQHwzXNw4+j6rXeNeERPlvAL6VoGyJytJH0CvmpfBxd2xZCEaf+1b4/m4Evhxn/7NJ76ieydZtWl4P8A2CACM2XW14/FaCbmlNBIO1LANeBNYSfMm/OypP9HVpMcFIg2vC8l4xXJ2m8pFMnRIEXb8l+E61Hvg3wlE+GXoNKCW4PmwI6/Rj4foc4DVgUpzjJzqP7wz3s4bgmnxBVJ4nODaaYqL3Ou57EnN9SdWonsmel7+OqsN/5diIr9Hn5bsJBqR5KeqxIg2f+cGgZR3BrQ3Lk/2MEPT68HD9YBnfG3XM20ntqJ7J1m9aXhMJ/k8R/GDbEfNeTY1JM5uh15D3EfP9NVz/XVI0qmdaLhTj7UHQlXPYIe3TfPx/JRyqfIyPu4OxD/zSXtcE/zAfTeP+P834CfxSVp/A1cAHM/AaUnqRz0TdjXCc436IyeSD1AZ+E/LaOUx5TvpcHgd1+iVgWabrMqo8KbvejoO6/SlQMMbHHPLFMQ37H4v/6WcQJ7DO5COV35/GwXk53j7zKf1OMA7qN1Pf8TWdQyLu/iLwlIWTO2bg+O/2Y0OVp52FE5ASDEM7pl0bxqKu3b3V3W9Mx77N7EsEv6h1pGP/o5XK+nT3n7r711JQrKSZ2V8RdJkcdsjudBirz727X5nO/Y+GmT1F0PqWknu9Jtq1czipOpfHQZ1+zINpRjIu1dfbcVC3V3sw1PuYMLOLCO6NPe6+tlQZo//p6939I+na/2ik4/vTODgvx9NnPuXfCcZB/Y71d/x54Tm6/4Tyh1GjiIiIiIiIZKkJ0eInIiIiIiIykSnwExERERERyXIK/EREJKuYWXsSaT5sZsVpLscKM3trgm2XmlmLmb1oZi+b2d+dzP5ERERGosBPREQmog8Dowr8TmDwgBXAcIHas+5+JsGodFeb2YUnuT8REZGEFPiJiEhWClvVnjazH4Wtav8WTh79QYK5PZ8KR0LFzK4ws+fM7H/N7FEzKw3X7zCzu83sv4EbwxHVfm5mq83sWTNbGKa70czWm9kaM/tNONHyPcBNZvaSmd2UqJzu3kkwx9PMcF/nmNn/hK2B/2NmC+Ltz8xKzOwhM3shTHttGqtTREROcXmZLoCIiEganQksIZjQ+LfAhe7+NTP7CPBGdz9kZtUEk+2+2d07zOyvgY8QBFoAXe7+BwBm9iuCCXa3mtm5wD8ClwF3E0wUvNvMKt29x8zuJphT8c7hCmhmk4H5wG/CVS8DF7t7n5m9GbjX3a+P3Z+Z3Qv82t3/1Mwqgd+b2X+5+7iYjkZERMYXBX4iIpLNfu/uTQDh3Eezgf+OSXMesBj4rZkBFADPRW3/YZi/FLgAeDRMB1AY/v0t8F0z+w/g/0+ybBeZ2VpgAXCfu+8L11cA3zOz+YATzCkWzxXA283srnC5CGgANiV5fBERmUAU+ImISDbrjnreT/z/ewb80t3fmWAfgy1oOcARd18Rm8Dd3xe2AL4NeMnMjksTx7PufrWZnQ78t5k95u4vAZ8FnnL368xsNvB0gvwGXO/um5M4loiITHC6x09ERCaiNqAsfP48cKGZnQZgZsVhMDaEu7cCr5rZjWE6M7Pl4fN57v47d78bOATUxxwjIXffAnwB+OtwVQWwO3x+e4IyAzwJ/KWFzY9mduZIxxIRkYlLgZ+IiExEDwA/M7On3P0gQYD1g7Dr5fPAwgT53gW8x8zWABuAwQFVvmRm68xsPcG9emuAp4DFIw3uEvpn4GIzmwPcD3zBzH4LRI8kGru/zxJ0A10bHvezo6kAERGZWMzdM10GERERERERSSO1+ImIiIiIiGQ5BX4iIiIiIiJZToGfiIiIiIhIllPgJyIiIiIikuUU+ImIiIiIiGQ5BX4iIiIiIiJZToGfiIiIiIhIllPgJyIiIiIikuX+H+zjL0mtJxO5AAAAAElFTkSuQmCC"/>
          <p:cNvSpPr>
            <a:spLocks noChangeAspect="1" noChangeArrowheads="1"/>
          </p:cNvSpPr>
          <p:nvPr/>
        </p:nvSpPr>
        <p:spPr bwMode="auto">
          <a:xfrm>
            <a:off x="155574" y="-144463"/>
            <a:ext cx="9856644" cy="63930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Rectangle 5"/>
          <p:cNvSpPr/>
          <p:nvPr/>
        </p:nvSpPr>
        <p:spPr>
          <a:xfrm>
            <a:off x="155574" y="214807"/>
            <a:ext cx="11749810" cy="523220"/>
          </a:xfrm>
          <a:prstGeom prst="rect">
            <a:avLst/>
          </a:prstGeom>
        </p:spPr>
        <p:txBody>
          <a:bodyPr wrap="square">
            <a:spAutoFit/>
          </a:bodyPr>
          <a:lstStyle/>
          <a:p>
            <a:pPr algn="ctr"/>
            <a:r>
              <a:rPr lang="en-US" sz="2800" b="1" i="1" dirty="0" smtClean="0"/>
              <a:t>Home Ownership</a:t>
            </a:r>
            <a:endParaRPr lang="en-US" sz="2800" b="1" i="1" dirty="0" smtClean="0"/>
          </a:p>
        </p:txBody>
      </p:sp>
      <p:sp>
        <p:nvSpPr>
          <p:cNvPr id="8" name="Rectangle 7"/>
          <p:cNvSpPr/>
          <p:nvPr/>
        </p:nvSpPr>
        <p:spPr>
          <a:xfrm>
            <a:off x="8654474" y="3257320"/>
            <a:ext cx="3445163" cy="1815882"/>
          </a:xfrm>
          <a:prstGeom prst="rect">
            <a:avLst/>
          </a:prstGeom>
        </p:spPr>
        <p:txBody>
          <a:bodyPr wrap="square">
            <a:spAutoFit/>
          </a:bodyPr>
          <a:lstStyle/>
          <a:p>
            <a:r>
              <a:rPr lang="en-US" sz="1400" dirty="0" smtClean="0"/>
              <a:t># Tenth Most important variable is coming as </a:t>
            </a:r>
            <a:r>
              <a:rPr lang="en-US" sz="1400" dirty="0" err="1" smtClean="0"/>
              <a:t>home_ownership</a:t>
            </a:r>
            <a:r>
              <a:rPr lang="en-US" sz="1400" dirty="0" smtClean="0"/>
              <a:t>.</a:t>
            </a:r>
          </a:p>
          <a:p>
            <a:r>
              <a:rPr lang="en-US" sz="1400" dirty="0" smtClean="0"/>
              <a:t># We can take a call on this. We can use this variable at the time of acquisition.</a:t>
            </a:r>
          </a:p>
          <a:p>
            <a:r>
              <a:rPr lang="en-US" sz="1400" dirty="0" smtClean="0"/>
              <a:t># Customer not owning property tends to do more default.</a:t>
            </a:r>
          </a:p>
          <a:p>
            <a:r>
              <a:rPr lang="en-US" sz="1400" dirty="0" smtClean="0"/>
              <a:t># </a:t>
            </a:r>
            <a:r>
              <a:rPr lang="en-US" sz="1400" dirty="0" err="1"/>
              <a:t>home_ownership</a:t>
            </a:r>
            <a:r>
              <a:rPr lang="en-US" sz="1400" dirty="0"/>
              <a:t> :- Home ownership as Other tends to do more default.</a:t>
            </a:r>
            <a:endParaRPr lang="en-US" sz="1400" dirty="0" smtClean="0"/>
          </a:p>
        </p:txBody>
      </p:sp>
      <p:pic>
        <p:nvPicPr>
          <p:cNvPr id="2" name="Picture 1"/>
          <p:cNvPicPr>
            <a:picLocks noChangeAspect="1"/>
          </p:cNvPicPr>
          <p:nvPr/>
        </p:nvPicPr>
        <p:blipFill>
          <a:blip r:embed="rId2"/>
          <a:stretch>
            <a:fillRect/>
          </a:stretch>
        </p:blipFill>
        <p:spPr>
          <a:xfrm>
            <a:off x="155574" y="4162025"/>
            <a:ext cx="8343613" cy="2019300"/>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2914269095"/>
              </p:ext>
            </p:extLst>
          </p:nvPr>
        </p:nvGraphicFramePr>
        <p:xfrm>
          <a:off x="526473" y="1742528"/>
          <a:ext cx="8100291" cy="2007435"/>
        </p:xfrm>
        <a:graphic>
          <a:graphicData uri="http://schemas.openxmlformats.org/drawingml/2006/table">
            <a:tbl>
              <a:tblPr/>
              <a:tblGrid>
                <a:gridCol w="940588"/>
                <a:gridCol w="449236"/>
                <a:gridCol w="491352"/>
                <a:gridCol w="814241"/>
                <a:gridCol w="814241"/>
                <a:gridCol w="1137129"/>
                <a:gridCol w="730009"/>
                <a:gridCol w="687893"/>
                <a:gridCol w="1235400"/>
                <a:gridCol w="800202"/>
              </a:tblGrid>
              <a:tr h="401487">
                <a:tc>
                  <a:txBody>
                    <a:bodyPr/>
                    <a:lstStyle/>
                    <a:p>
                      <a:pPr algn="ctr" fontAlgn="ctr"/>
                      <a:r>
                        <a:rPr lang="en-IN" sz="1100" b="1" i="0" u="none" strike="noStrike">
                          <a:solidFill>
                            <a:srgbClr val="000000"/>
                          </a:solidFill>
                          <a:effectLst/>
                          <a:latin typeface="Calibri" panose="020F0502020204030204" pitchFamily="34" charset="0"/>
                        </a:rPr>
                        <a:t>Cutoff</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 of 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Non-Events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 of Non-Events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WoE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IV</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Event_Percentage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Cutoff_Min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1487">
                <a:tc>
                  <a:txBody>
                    <a:bodyPr/>
                    <a:lstStyle/>
                    <a:p>
                      <a:pPr algn="ctr" fontAlgn="ctr"/>
                      <a:r>
                        <a:rPr lang="en-IN" sz="1100" b="0" i="0" u="none" strike="noStrike">
                          <a:solidFill>
                            <a:srgbClr val="000000"/>
                          </a:solidFill>
                          <a:effectLst/>
                          <a:latin typeface="Calibri" panose="020F0502020204030204" pitchFamily="34" charset="0"/>
                        </a:rPr>
                        <a:t>MORTGAGE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17006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2327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0.413542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14679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0.445967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0.075486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0.002448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0.136834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MORTGAGE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1487">
                <a:tc>
                  <a:txBody>
                    <a:bodyPr/>
                    <a:lstStyle/>
                    <a:p>
                      <a:pPr algn="ctr" fontAlgn="ctr"/>
                      <a:r>
                        <a:rPr lang="en-IN" sz="1100" b="0" i="0" u="none" strike="noStrike">
                          <a:solidFill>
                            <a:srgbClr val="000000"/>
                          </a:solidFill>
                          <a:effectLst/>
                          <a:latin typeface="Calibri" panose="020F0502020204030204" pitchFamily="34" charset="0"/>
                        </a:rPr>
                        <a:t>OWN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2963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443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0.078728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2520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0.076561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-0.027908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0.00006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0.149511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OWN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1487">
                <a:tc>
                  <a:txBody>
                    <a:bodyPr/>
                    <a:lstStyle/>
                    <a:p>
                      <a:pPr algn="ctr" fontAlgn="ctr"/>
                      <a:r>
                        <a:rPr lang="en-IN" sz="1100" b="0" i="0" u="none" strike="noStrike">
                          <a:solidFill>
                            <a:srgbClr val="000000"/>
                          </a:solidFill>
                          <a:effectLst/>
                          <a:latin typeface="Calibri" panose="020F0502020204030204" pitchFamily="34" charset="0"/>
                        </a:rPr>
                        <a:t>RENT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18472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2839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0.504532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15633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0.474951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-0.06042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0.001787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0.153692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RENT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1487">
                <a:tc>
                  <a:txBody>
                    <a:bodyPr/>
                    <a:lstStyle/>
                    <a:p>
                      <a:pPr algn="ctr" fontAlgn="ctr"/>
                      <a:r>
                        <a:rPr lang="en-IN" sz="1100" b="0" i="0" u="none" strike="noStrike">
                          <a:solidFill>
                            <a:srgbClr val="000000"/>
                          </a:solidFill>
                          <a:effectLst/>
                          <a:latin typeface="Calibri" panose="020F0502020204030204" pitchFamily="34" charset="0"/>
                        </a:rPr>
                        <a:t>OTHER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0.003199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a:solidFill>
                            <a:srgbClr val="000000"/>
                          </a:solidFill>
                          <a:effectLst/>
                          <a:latin typeface="Calibri" panose="020F0502020204030204" pitchFamily="34" charset="0"/>
                        </a:rPr>
                        <a:t>83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0.002522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-0.237883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0.000161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0.178218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a:solidFill>
                            <a:srgbClr val="000000"/>
                          </a:solidFill>
                          <a:effectLst/>
                          <a:latin typeface="Calibri" panose="020F0502020204030204" pitchFamily="34" charset="0"/>
                        </a:rPr>
                        <a:t>OTHER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01735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302779" y="163917"/>
            <a:ext cx="11353511" cy="65350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57132"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1" u="none" strike="noStrike" cap="none" normalizeH="0" baseline="0" dirty="0" smtClean="0">
                <a:ln>
                  <a:noFill/>
                </a:ln>
                <a:solidFill>
                  <a:srgbClr val="000000"/>
                </a:solidFill>
                <a:effectLst/>
                <a:latin typeface="Algerian" panose="04020705040A02060702" pitchFamily="82" charset="0"/>
              </a:rPr>
              <a:t>Two ways we can reduce the risk.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1" u="none" strike="noStrike" cap="none" normalizeH="0" baseline="0" dirty="0" smtClean="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smtClean="0">
                <a:ln>
                  <a:noFill/>
                </a:ln>
                <a:solidFill>
                  <a:srgbClr val="000000"/>
                </a:solidFill>
                <a:effectLst/>
              </a:rPr>
              <a:t>By focusing on customer at time of collection.</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2000" b="1" i="0" u="none" strike="noStrike" cap="none" normalizeH="0" baseline="0" dirty="0" smtClean="0">
              <a:ln>
                <a:noFill/>
              </a:ln>
              <a:solidFill>
                <a:srgbClr val="000000"/>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err="1" smtClean="0">
                <a:ln>
                  <a:noFill/>
                </a:ln>
                <a:solidFill>
                  <a:srgbClr val="000000"/>
                </a:solidFill>
                <a:effectLst/>
              </a:rPr>
              <a:t>Int_Rate</a:t>
            </a:r>
            <a:r>
              <a:rPr kumimoji="0" lang="en-US" altLang="en-US" sz="1600" b="0" i="0" u="none" strike="noStrike" cap="none" normalizeH="0" baseline="0" dirty="0" smtClean="0">
                <a:ln>
                  <a:noFill/>
                </a:ln>
                <a:solidFill>
                  <a:srgbClr val="000000"/>
                </a:solidFill>
                <a:effectLst/>
              </a:rPr>
              <a:t> :- Need to focus on collection and put more effort on customer having higher interest rate.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smtClean="0">
                <a:ln>
                  <a:noFill/>
                </a:ln>
                <a:solidFill>
                  <a:srgbClr val="000000"/>
                </a:solidFill>
                <a:effectLst/>
              </a:rPr>
              <a:t>Grade :- Grade G have higher chances of default need to focus on these type of customer more.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smtClean="0">
                <a:ln>
                  <a:noFill/>
                </a:ln>
                <a:solidFill>
                  <a:srgbClr val="000000"/>
                </a:solidFill>
                <a:effectLst/>
              </a:rPr>
              <a:t>Sub Grade :- F2,G1,G5,F4,G2,G3,F5 need to focus on these category while collection. As chances of default is high.</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smtClean="0">
                <a:ln>
                  <a:noFill/>
                </a:ln>
                <a:solidFill>
                  <a:srgbClr val="000000"/>
                </a:solidFill>
                <a:effectLst/>
              </a:rPr>
              <a:t>Term :- Customer taking loan for 60 Months have high chance of default. Need to focus at the time of collection.</a:t>
            </a:r>
          </a:p>
          <a:p>
            <a:pPr lvl="0" eaLnBrk="0" fontAlgn="base" hangingPunct="0">
              <a:lnSpc>
                <a:spcPct val="100000"/>
              </a:lnSpc>
              <a:spcBef>
                <a:spcPct val="0"/>
              </a:spcBef>
              <a:spcAft>
                <a:spcPct val="0"/>
              </a:spcAft>
              <a:buFont typeface="Wingdings" panose="05000000000000000000" pitchFamily="2" charset="2"/>
              <a:buChar char="§"/>
            </a:pPr>
            <a:r>
              <a:rPr lang="en-US" altLang="en-US" sz="1600" dirty="0">
                <a:solidFill>
                  <a:srgbClr val="000000"/>
                </a:solidFill>
              </a:rPr>
              <a:t>Zip code :- Need to focus on below list of zip code as they have high chance of default.</a:t>
            </a:r>
          </a:p>
          <a:p>
            <a:pPr marL="0" lvl="0" indent="0" eaLnBrk="0" fontAlgn="base" hangingPunct="0">
              <a:lnSpc>
                <a:spcPct val="100000"/>
              </a:lnSpc>
              <a:spcBef>
                <a:spcPct val="0"/>
              </a:spcBef>
              <a:spcAft>
                <a:spcPct val="0"/>
              </a:spcAft>
              <a:buNone/>
            </a:pPr>
            <a:r>
              <a:rPr lang="en-US" altLang="en-US" sz="1400" dirty="0">
                <a:solidFill>
                  <a:srgbClr val="000000"/>
                </a:solidFill>
                <a:cs typeface="Courier New" panose="02070309020205020404" pitchFamily="49" charset="0"/>
              </a:rPr>
              <a:t> </a:t>
            </a:r>
            <a:r>
              <a:rPr lang="en-US" altLang="en-US" sz="1050" dirty="0">
                <a:solidFill>
                  <a:srgbClr val="000000"/>
                </a:solidFill>
                <a:cs typeface="Courier New" panose="02070309020205020404" pitchFamily="49" charset="0"/>
              </a:rPr>
              <a:t>'871xx', '346xx', '925xx', '751xx', '630xx', '339xx', '488xx','330xx', '245xx', '207xx', '905xx', '914xx', '333xx', '331xx','234xx', '917xx', '305xx', '571xx', '628xx', '171xx', '128xx','657xx', '341xx', '148xx', '960xx', '347xx', '065xx', '446xx','633xx', '360xx', '400xx', '754xx', '816xx', '119xx', '014xx','434xx', '344xx', '279xx', '285xx', '983xx', '547xx', '616xx','172xx', '161xx', '037xx', '974xx', '984xx', '907xx', '363xx','081xx', '971xx', '856xx', '844xx', '489xx', '013xx', '312xx','271xx', '302xx', '927xx', '444xx', '265xx', '238xx', '108xx','361xx', '321xx', '349xx', '641xx', '906xx', '890xx', '623xx','259xx', '779xx', '106xx', '675xx', '325xx', '497xx', '795xx','725xx', '154xx', '135xx', '593xx', '671xx', '487xx', '635xx','484xx', '546xx', '745xx', '449xx', '392xx', '056xx', '407xx', '367xx', '976xx', '937xx', '278xx', '354xx', '445xx', '439xx','072xx', '559xx', '283xx', '308xx', '153xx', '891xx', '082xx','147xx', '206xx', '224xx', '986xx', '614xx', '711xx', '626xx','447xx', '863xx', '826xx', '158xx', '615xx', '422xx', '244xx','619xx', '997xx', '026xx', '187xx', '177xx', '570xx', '534xx','075xx', '935xx', '766xx', '807xx', '758xx', '883xx', '035xx','859xx', '638xx', '425xx', '724xx', '264xx', '713xx', '316xx','376xx', '599xx', '668xx', '406xx', '409xx', '639xx', '912xx','924xx', '253xx', '611xx', '499xx', '573xx', '755xx', '438xx','215xx', '808xx', '744xx', '719xx', '203xx', '608xx', '607xx','897xx', '413xx', '798xx', '673xx', '496xx', '416xx','685xx','746xx', '561xx', '833xx', '663xx', '385xx', '669xx', '373xx','689xx', '094xx', '999xx‘</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smtClean="0">
              <a:ln>
                <a:noFill/>
              </a:ln>
              <a:solidFill>
                <a:srgbClr val="000000"/>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lang="en-US" altLang="en-US" sz="1200" dirty="0">
              <a:solidFill>
                <a:srgbClr val="000000"/>
              </a:solidFill>
              <a:latin typeface="Helvetica Neue"/>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200" b="0" i="0" u="none" strike="noStrike" cap="none" normalizeH="0" baseline="0" dirty="0" smtClean="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lang="en-US" altLang="en-US" sz="2000" b="1" dirty="0">
                <a:solidFill>
                  <a:srgbClr val="000000"/>
                </a:solidFill>
              </a:rPr>
              <a:t>By Changing </a:t>
            </a:r>
            <a:r>
              <a:rPr lang="en-US" altLang="en-US" sz="2000" b="1" dirty="0" smtClean="0">
                <a:solidFill>
                  <a:srgbClr val="000000"/>
                </a:solidFill>
              </a:rPr>
              <a:t>Acquisition </a:t>
            </a:r>
            <a:r>
              <a:rPr lang="en-US" altLang="en-US" sz="2000" b="1" dirty="0">
                <a:solidFill>
                  <a:srgbClr val="000000"/>
                </a:solidFill>
              </a:rPr>
              <a:t>Score model and including below variables</a:t>
            </a:r>
            <a:r>
              <a:rPr lang="en-US" altLang="en-US" sz="2000" b="1" dirty="0" smtClean="0">
                <a:solidFill>
                  <a:srgbClr val="000000"/>
                </a:solidFill>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lang="en-US" altLang="en-US" sz="2000" b="1" dirty="0" smtClean="0">
              <a:solidFill>
                <a:srgbClr val="000000"/>
              </a:solidFill>
            </a:endParaRPr>
          </a:p>
          <a:p>
            <a:pPr eaLnBrk="0" fontAlgn="base" hangingPunct="0">
              <a:lnSpc>
                <a:spcPct val="100000"/>
              </a:lnSpc>
              <a:spcBef>
                <a:spcPct val="0"/>
              </a:spcBef>
              <a:spcAft>
                <a:spcPct val="0"/>
              </a:spcAft>
              <a:buFont typeface="Wingdings" panose="05000000000000000000" pitchFamily="2" charset="2"/>
              <a:buChar char="§"/>
            </a:pPr>
            <a:r>
              <a:rPr lang="en-US" altLang="en-US" sz="1600" dirty="0" err="1" smtClean="0">
                <a:solidFill>
                  <a:srgbClr val="000000"/>
                </a:solidFill>
              </a:rPr>
              <a:t>revol_util</a:t>
            </a:r>
            <a:r>
              <a:rPr lang="en-US" altLang="en-US" sz="1600" dirty="0" smtClean="0">
                <a:solidFill>
                  <a:srgbClr val="000000"/>
                </a:solidFill>
              </a:rPr>
              <a:t> </a:t>
            </a:r>
            <a:r>
              <a:rPr lang="en-US" altLang="en-US" sz="1600" dirty="0">
                <a:solidFill>
                  <a:srgbClr val="000000"/>
                </a:solidFill>
              </a:rPr>
              <a:t>:- Customer with higher </a:t>
            </a:r>
            <a:r>
              <a:rPr lang="en-US" altLang="en-US" sz="1600" dirty="0" err="1">
                <a:solidFill>
                  <a:srgbClr val="000000"/>
                </a:solidFill>
              </a:rPr>
              <a:t>revol_util</a:t>
            </a:r>
            <a:r>
              <a:rPr lang="en-US" altLang="en-US" sz="1600" dirty="0">
                <a:solidFill>
                  <a:srgbClr val="000000"/>
                </a:solidFill>
              </a:rPr>
              <a:t> tends to do more default</a:t>
            </a:r>
            <a:r>
              <a:rPr lang="en-US" altLang="en-US" sz="1600" dirty="0" smtClean="0">
                <a:solidFill>
                  <a:srgbClr val="000000"/>
                </a:solidFill>
              </a:rPr>
              <a:t>.</a:t>
            </a:r>
          </a:p>
          <a:p>
            <a:pPr eaLnBrk="0" fontAlgn="base" hangingPunct="0">
              <a:lnSpc>
                <a:spcPct val="100000"/>
              </a:lnSpc>
              <a:spcBef>
                <a:spcPct val="0"/>
              </a:spcBef>
              <a:spcAft>
                <a:spcPct val="0"/>
              </a:spcAft>
              <a:buFont typeface="Wingdings" panose="05000000000000000000" pitchFamily="2" charset="2"/>
              <a:buChar char="§"/>
            </a:pPr>
            <a:r>
              <a:rPr lang="en-US" altLang="en-US" sz="1600" dirty="0" smtClean="0">
                <a:solidFill>
                  <a:srgbClr val="000000"/>
                </a:solidFill>
              </a:rPr>
              <a:t>purpose </a:t>
            </a:r>
            <a:r>
              <a:rPr lang="en-US" altLang="en-US" sz="1600" dirty="0">
                <a:solidFill>
                  <a:srgbClr val="000000"/>
                </a:solidFill>
              </a:rPr>
              <a:t>:- Purpose as small business customer tends to default more</a:t>
            </a:r>
            <a:r>
              <a:rPr lang="en-US" altLang="en-US" sz="1600" dirty="0" smtClean="0">
                <a:solidFill>
                  <a:srgbClr val="000000"/>
                </a:solidFill>
              </a:rPr>
              <a:t>.</a:t>
            </a:r>
          </a:p>
          <a:p>
            <a:pPr eaLnBrk="0" fontAlgn="base" hangingPunct="0">
              <a:lnSpc>
                <a:spcPct val="100000"/>
              </a:lnSpc>
              <a:spcBef>
                <a:spcPct val="0"/>
              </a:spcBef>
              <a:spcAft>
                <a:spcPct val="0"/>
              </a:spcAft>
              <a:buFont typeface="Wingdings" panose="05000000000000000000" pitchFamily="2" charset="2"/>
              <a:buChar char="§"/>
            </a:pPr>
            <a:r>
              <a:rPr lang="en-US" altLang="en-US" sz="1600" dirty="0" smtClean="0">
                <a:solidFill>
                  <a:srgbClr val="000000"/>
                </a:solidFill>
              </a:rPr>
              <a:t>inq_last_6mths </a:t>
            </a:r>
            <a:r>
              <a:rPr lang="en-US" altLang="en-US" sz="1600" dirty="0">
                <a:solidFill>
                  <a:srgbClr val="000000"/>
                </a:solidFill>
              </a:rPr>
              <a:t>:- Higher the number of inquire higher the chance of default</a:t>
            </a:r>
            <a:r>
              <a:rPr lang="en-US" altLang="en-US" sz="1600" dirty="0" smtClean="0">
                <a:solidFill>
                  <a:srgbClr val="000000"/>
                </a:solidFill>
              </a:rPr>
              <a:t>.</a:t>
            </a:r>
          </a:p>
          <a:p>
            <a:pPr eaLnBrk="0" fontAlgn="base" hangingPunct="0">
              <a:lnSpc>
                <a:spcPct val="100000"/>
              </a:lnSpc>
              <a:spcBef>
                <a:spcPct val="0"/>
              </a:spcBef>
              <a:spcAft>
                <a:spcPct val="0"/>
              </a:spcAft>
              <a:buFont typeface="Wingdings" panose="05000000000000000000" pitchFamily="2" charset="2"/>
              <a:buChar char="§"/>
            </a:pPr>
            <a:r>
              <a:rPr lang="en-US" altLang="en-US" sz="1600" dirty="0" smtClean="0">
                <a:solidFill>
                  <a:srgbClr val="000000"/>
                </a:solidFill>
              </a:rPr>
              <a:t>annual </a:t>
            </a:r>
            <a:r>
              <a:rPr lang="en-US" altLang="en-US" sz="1600" dirty="0">
                <a:solidFill>
                  <a:srgbClr val="000000"/>
                </a:solidFill>
              </a:rPr>
              <a:t>income with reference to verification status :- Higher the income in both cases higher the chance of default</a:t>
            </a:r>
            <a:r>
              <a:rPr lang="en-US" altLang="en-US" sz="1600" dirty="0" smtClean="0">
                <a:solidFill>
                  <a:srgbClr val="000000"/>
                </a:solidFill>
              </a:rPr>
              <a:t>.</a:t>
            </a:r>
          </a:p>
          <a:p>
            <a:pPr eaLnBrk="0" fontAlgn="base" hangingPunct="0">
              <a:lnSpc>
                <a:spcPct val="100000"/>
              </a:lnSpc>
              <a:spcBef>
                <a:spcPct val="0"/>
              </a:spcBef>
              <a:spcAft>
                <a:spcPct val="0"/>
              </a:spcAft>
              <a:buFont typeface="Wingdings" panose="05000000000000000000" pitchFamily="2" charset="2"/>
              <a:buChar char="§"/>
            </a:pPr>
            <a:r>
              <a:rPr lang="en-US" altLang="en-US" sz="1600" dirty="0" smtClean="0">
                <a:solidFill>
                  <a:srgbClr val="000000"/>
                </a:solidFill>
              </a:rPr>
              <a:t>homeownership </a:t>
            </a:r>
            <a:r>
              <a:rPr lang="en-US" altLang="en-US" sz="1600" dirty="0">
                <a:solidFill>
                  <a:srgbClr val="000000"/>
                </a:solidFill>
              </a:rPr>
              <a:t>:- Home ownership as Other tends to do more default.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chemeClr val="tx1"/>
                </a:solidFill>
                <a:effectLst/>
              </a:rPr>
              <a:t>*** Variable used in rejecting</a:t>
            </a:r>
            <a:r>
              <a:rPr kumimoji="0" lang="en-US" altLang="en-US" sz="900" b="0" i="0" u="none" strike="noStrike" cap="none" normalizeH="0" dirty="0" smtClean="0">
                <a:ln>
                  <a:noFill/>
                </a:ln>
                <a:solidFill>
                  <a:schemeClr val="tx1"/>
                </a:solidFill>
                <a:effectLst/>
              </a:rPr>
              <a:t> a customer </a:t>
            </a:r>
            <a:r>
              <a:rPr kumimoji="0" lang="en-US" altLang="en-US" sz="900" b="0" i="0" u="none" strike="noStrike" cap="none" normalizeH="0" baseline="0" dirty="0" smtClean="0">
                <a:ln>
                  <a:noFill/>
                </a:ln>
                <a:solidFill>
                  <a:schemeClr val="tx1"/>
                </a:solidFill>
                <a:effectLst/>
              </a:rPr>
              <a:t>are not used</a:t>
            </a:r>
            <a:r>
              <a:rPr kumimoji="0" lang="en-US" altLang="en-US" sz="900" b="0" i="0" u="none" strike="noStrike" cap="none" normalizeH="0" dirty="0" smtClean="0">
                <a:ln>
                  <a:noFill/>
                </a:ln>
                <a:solidFill>
                  <a:schemeClr val="tx1"/>
                </a:solidFill>
                <a:effectLst/>
              </a:rPr>
              <a:t> like amount requested, application date, loan title, risk score, DTI, zip code, State, </a:t>
            </a:r>
            <a:r>
              <a:rPr kumimoji="0" lang="en-US" altLang="en-US" sz="900" b="0" i="0" u="none" strike="noStrike" cap="none" normalizeH="0" dirty="0" err="1" smtClean="0">
                <a:ln>
                  <a:noFill/>
                </a:ln>
                <a:solidFill>
                  <a:schemeClr val="tx1"/>
                </a:solidFill>
                <a:effectLst/>
              </a:rPr>
              <a:t>Emp</a:t>
            </a:r>
            <a:r>
              <a:rPr kumimoji="0" lang="en-US" altLang="en-US" sz="900" b="0" i="0" u="none" strike="noStrike" cap="none" normalizeH="0" dirty="0" smtClean="0">
                <a:ln>
                  <a:noFill/>
                </a:ln>
                <a:solidFill>
                  <a:schemeClr val="tx1"/>
                </a:solidFill>
                <a:effectLst/>
              </a:rPr>
              <a:t> Length, Policy Code</a:t>
            </a:r>
            <a:endParaRPr kumimoji="0" lang="en-US" altLang="en-US" sz="9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929207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1674" y="0"/>
            <a:ext cx="11730181" cy="7171194"/>
          </a:xfrm>
          <a:prstGeom prst="rect">
            <a:avLst/>
          </a:prstGeom>
        </p:spPr>
        <p:txBody>
          <a:bodyPr wrap="square">
            <a:spAutoFit/>
          </a:bodyPr>
          <a:lstStyle/>
          <a:p>
            <a:pPr algn="ctr"/>
            <a:r>
              <a:rPr lang="en-US" sz="2400" b="1" i="0" dirty="0" smtClean="0">
                <a:solidFill>
                  <a:srgbClr val="000000"/>
                </a:solidFill>
                <a:effectLst/>
                <a:latin typeface="Algerian" panose="04020705040A02060702" pitchFamily="82" charset="0"/>
              </a:rPr>
              <a:t>Variable Understanding</a:t>
            </a:r>
          </a:p>
          <a:p>
            <a:endParaRPr lang="en-US" b="0" i="0" dirty="0" smtClean="0">
              <a:solidFill>
                <a:srgbClr val="000000"/>
              </a:solidFill>
              <a:effectLst/>
            </a:endParaRPr>
          </a:p>
          <a:p>
            <a:pPr marL="342900" indent="-342900">
              <a:buFont typeface="Wingdings" panose="05000000000000000000" pitchFamily="2" charset="2"/>
              <a:buChar char="v"/>
            </a:pPr>
            <a:r>
              <a:rPr lang="en-US" sz="1900" b="1" i="1" dirty="0" smtClean="0">
                <a:solidFill>
                  <a:srgbClr val="000000"/>
                </a:solidFill>
                <a:effectLst/>
              </a:rPr>
              <a:t>Variables are defined in Four border category</a:t>
            </a:r>
          </a:p>
          <a:p>
            <a:pPr marL="285750" indent="-285750">
              <a:buFont typeface="Wingdings" panose="05000000000000000000" pitchFamily="2" charset="2"/>
              <a:buChar char="q"/>
            </a:pPr>
            <a:r>
              <a:rPr lang="en-US" b="0" i="0" dirty="0" smtClean="0">
                <a:solidFill>
                  <a:srgbClr val="000000"/>
                </a:solidFill>
                <a:effectLst/>
              </a:rPr>
              <a:t>ID</a:t>
            </a:r>
          </a:p>
          <a:p>
            <a:pPr marL="285750" indent="-285750">
              <a:buFont typeface="Wingdings" panose="05000000000000000000" pitchFamily="2" charset="2"/>
              <a:buChar char="q"/>
            </a:pPr>
            <a:r>
              <a:rPr lang="en-US" dirty="0" smtClean="0">
                <a:solidFill>
                  <a:srgbClr val="000000"/>
                </a:solidFill>
              </a:rPr>
              <a:t>Internal</a:t>
            </a:r>
            <a:endParaRPr lang="en-US" b="0" i="0" dirty="0" smtClean="0">
              <a:solidFill>
                <a:srgbClr val="000000"/>
              </a:solidFill>
              <a:effectLst/>
            </a:endParaRPr>
          </a:p>
          <a:p>
            <a:pPr marL="285750" indent="-285750">
              <a:buFont typeface="Wingdings" panose="05000000000000000000" pitchFamily="2" charset="2"/>
              <a:buChar char="q"/>
            </a:pPr>
            <a:r>
              <a:rPr lang="en-US" b="0" i="0" dirty="0" smtClean="0">
                <a:solidFill>
                  <a:srgbClr val="000000"/>
                </a:solidFill>
                <a:effectLst/>
              </a:rPr>
              <a:t>Bureau</a:t>
            </a:r>
          </a:p>
          <a:p>
            <a:pPr marL="285750" indent="-285750">
              <a:buFont typeface="Wingdings" panose="05000000000000000000" pitchFamily="2" charset="2"/>
              <a:buChar char="q"/>
            </a:pPr>
            <a:r>
              <a:rPr lang="en-US" b="0" i="0" dirty="0" smtClean="0">
                <a:solidFill>
                  <a:srgbClr val="000000"/>
                </a:solidFill>
                <a:effectLst/>
              </a:rPr>
              <a:t>Demographic</a:t>
            </a:r>
          </a:p>
          <a:p>
            <a:pPr marL="285750" indent="-285750">
              <a:buFont typeface="Wingdings" panose="05000000000000000000" pitchFamily="2" charset="2"/>
              <a:buChar char="Ø"/>
            </a:pPr>
            <a:endParaRPr lang="en-US" dirty="0">
              <a:solidFill>
                <a:srgbClr val="000000"/>
              </a:solidFill>
            </a:endParaRPr>
          </a:p>
          <a:p>
            <a:pPr marL="342900" indent="-342900">
              <a:buFont typeface="Wingdings" panose="05000000000000000000" pitchFamily="2" charset="2"/>
              <a:buChar char="q"/>
            </a:pPr>
            <a:r>
              <a:rPr lang="en-US" b="1" dirty="0" smtClean="0">
                <a:solidFill>
                  <a:srgbClr val="000000"/>
                </a:solidFill>
              </a:rPr>
              <a:t>ID Variable</a:t>
            </a:r>
            <a:endParaRPr lang="en-US" b="1" i="0" dirty="0" smtClean="0">
              <a:solidFill>
                <a:srgbClr val="000000"/>
              </a:solidFill>
              <a:effectLst/>
            </a:endParaRPr>
          </a:p>
          <a:p>
            <a:pPr marL="342900" indent="-342900">
              <a:buFont typeface="+mj-lt"/>
              <a:buAutoNum type="alphaUcPeriod"/>
            </a:pPr>
            <a:r>
              <a:rPr lang="en-US" sz="1600" b="0" i="0" dirty="0" smtClean="0">
                <a:solidFill>
                  <a:srgbClr val="000000"/>
                </a:solidFill>
                <a:effectLst/>
              </a:rPr>
              <a:t>ID :- Loan ID</a:t>
            </a:r>
          </a:p>
          <a:p>
            <a:pPr marL="342900" indent="-342900">
              <a:buFont typeface="+mj-lt"/>
              <a:buAutoNum type="alphaUcPeriod"/>
            </a:pPr>
            <a:r>
              <a:rPr lang="en-US" sz="1600" b="0" i="0" dirty="0" smtClean="0">
                <a:solidFill>
                  <a:srgbClr val="000000"/>
                </a:solidFill>
                <a:effectLst/>
              </a:rPr>
              <a:t>Member ID :- Customer ID</a:t>
            </a:r>
          </a:p>
          <a:p>
            <a:pPr marL="342900" indent="-342900">
              <a:buFont typeface="+mj-lt"/>
              <a:buAutoNum type="alphaUcPeriod"/>
            </a:pPr>
            <a:r>
              <a:rPr lang="en-US" sz="1600" b="0" i="0" dirty="0" smtClean="0">
                <a:solidFill>
                  <a:srgbClr val="000000"/>
                </a:solidFill>
                <a:effectLst/>
              </a:rPr>
              <a:t>Loan Status :- Status on the loan</a:t>
            </a:r>
            <a:endParaRPr lang="en-US" sz="1600" dirty="0">
              <a:solidFill>
                <a:srgbClr val="000000"/>
              </a:solidFill>
            </a:endParaRPr>
          </a:p>
          <a:p>
            <a:endParaRPr lang="en-US" b="0" i="0" dirty="0" smtClean="0">
              <a:solidFill>
                <a:srgbClr val="000000"/>
              </a:solidFill>
              <a:effectLst/>
            </a:endParaRPr>
          </a:p>
          <a:p>
            <a:pPr marL="285750" indent="-285750">
              <a:buFont typeface="Wingdings" panose="05000000000000000000" pitchFamily="2" charset="2"/>
              <a:buChar char="q"/>
            </a:pPr>
            <a:r>
              <a:rPr lang="en-US" b="1" i="1" dirty="0" smtClean="0">
                <a:solidFill>
                  <a:srgbClr val="000000"/>
                </a:solidFill>
                <a:effectLst/>
              </a:rPr>
              <a:t>Internal</a:t>
            </a:r>
          </a:p>
          <a:p>
            <a:pPr marL="342900" indent="-342900">
              <a:buFont typeface="+mj-lt"/>
              <a:buAutoNum type="alphaUcPeriod"/>
            </a:pPr>
            <a:r>
              <a:rPr lang="en-US" sz="1600" b="0" i="0" dirty="0" smtClean="0">
                <a:solidFill>
                  <a:srgbClr val="000000"/>
                </a:solidFill>
                <a:effectLst/>
              </a:rPr>
              <a:t>last_credit_pull_d :- Bureau pull on which date.</a:t>
            </a:r>
          </a:p>
          <a:p>
            <a:pPr marL="342900" indent="-342900">
              <a:buFont typeface="+mj-lt"/>
              <a:buAutoNum type="alphaUcPeriod"/>
            </a:pPr>
            <a:r>
              <a:rPr lang="en-US" sz="1600" b="0" i="0" dirty="0" err="1" smtClean="0">
                <a:solidFill>
                  <a:srgbClr val="000000"/>
                </a:solidFill>
                <a:effectLst/>
              </a:rPr>
              <a:t>loan_amnt</a:t>
            </a:r>
            <a:r>
              <a:rPr lang="en-US" sz="1600" b="0" i="0" dirty="0" smtClean="0">
                <a:solidFill>
                  <a:srgbClr val="000000"/>
                </a:solidFill>
                <a:effectLst/>
              </a:rPr>
              <a:t> :- Customer asked amount.</a:t>
            </a:r>
          </a:p>
          <a:p>
            <a:pPr marL="342900" indent="-342900">
              <a:buFont typeface="+mj-lt"/>
              <a:buAutoNum type="alphaUcPeriod"/>
            </a:pPr>
            <a:r>
              <a:rPr lang="en-US" sz="1600" b="0" i="0" dirty="0" err="1" smtClean="0">
                <a:solidFill>
                  <a:srgbClr val="000000"/>
                </a:solidFill>
                <a:effectLst/>
              </a:rPr>
              <a:t>Funded_Amnt</a:t>
            </a:r>
            <a:r>
              <a:rPr lang="en-US" sz="1600" b="0" i="0" dirty="0" smtClean="0">
                <a:solidFill>
                  <a:srgbClr val="000000"/>
                </a:solidFill>
                <a:effectLst/>
              </a:rPr>
              <a:t> :- Total amount approved by lending club.</a:t>
            </a:r>
          </a:p>
          <a:p>
            <a:pPr marL="342900" indent="-342900">
              <a:buFont typeface="+mj-lt"/>
              <a:buAutoNum type="alphaUcPeriod"/>
            </a:pPr>
            <a:r>
              <a:rPr lang="en-US" sz="1600" b="0" i="0" dirty="0" err="1" smtClean="0">
                <a:solidFill>
                  <a:srgbClr val="000000"/>
                </a:solidFill>
                <a:effectLst/>
              </a:rPr>
              <a:t>funded_amnt_inv</a:t>
            </a:r>
            <a:r>
              <a:rPr lang="en-US" sz="1600" b="0" i="0" dirty="0" smtClean="0">
                <a:solidFill>
                  <a:srgbClr val="000000"/>
                </a:solidFill>
                <a:effectLst/>
              </a:rPr>
              <a:t> :- Actual loan amount given to customer by lender.</a:t>
            </a:r>
          </a:p>
          <a:p>
            <a:pPr marL="342900" indent="-342900">
              <a:buFont typeface="+mj-lt"/>
              <a:buAutoNum type="alphaUcPeriod"/>
            </a:pPr>
            <a:r>
              <a:rPr lang="en-US" sz="1600" b="0" i="0" dirty="0" smtClean="0">
                <a:solidFill>
                  <a:srgbClr val="000000"/>
                </a:solidFill>
                <a:effectLst/>
              </a:rPr>
              <a:t>grade :- grade or type of the loan.</a:t>
            </a:r>
          </a:p>
          <a:p>
            <a:pPr marL="342900" indent="-342900">
              <a:buFont typeface="+mj-lt"/>
              <a:buAutoNum type="alphaUcPeriod"/>
            </a:pPr>
            <a:r>
              <a:rPr lang="en-US" sz="1600" b="0" i="0" dirty="0" err="1" smtClean="0">
                <a:solidFill>
                  <a:srgbClr val="000000"/>
                </a:solidFill>
                <a:effectLst/>
              </a:rPr>
              <a:t>sub_grade</a:t>
            </a:r>
            <a:r>
              <a:rPr lang="en-US" sz="1600" b="0" i="0" dirty="0" smtClean="0">
                <a:solidFill>
                  <a:srgbClr val="000000"/>
                </a:solidFill>
                <a:effectLst/>
              </a:rPr>
              <a:t> :- </a:t>
            </a:r>
            <a:r>
              <a:rPr lang="en-US" sz="1600" b="0" i="0" dirty="0" err="1" smtClean="0">
                <a:solidFill>
                  <a:srgbClr val="000000"/>
                </a:solidFill>
                <a:effectLst/>
              </a:rPr>
              <a:t>sub_grade</a:t>
            </a:r>
            <a:r>
              <a:rPr lang="en-US" sz="1600" b="0" i="0" dirty="0" smtClean="0">
                <a:solidFill>
                  <a:srgbClr val="000000"/>
                </a:solidFill>
                <a:effectLst/>
              </a:rPr>
              <a:t> of the loan.</a:t>
            </a:r>
          </a:p>
          <a:p>
            <a:pPr marL="342900" indent="-342900">
              <a:buFont typeface="+mj-lt"/>
              <a:buAutoNum type="alphaUcPeriod"/>
            </a:pPr>
            <a:r>
              <a:rPr lang="en-US" sz="1600" b="0" i="0" dirty="0" smtClean="0">
                <a:solidFill>
                  <a:srgbClr val="000000"/>
                </a:solidFill>
                <a:effectLst/>
              </a:rPr>
              <a:t>term :- duration of the loan.</a:t>
            </a:r>
          </a:p>
          <a:p>
            <a:pPr marL="342900" indent="-342900">
              <a:buFont typeface="+mj-lt"/>
              <a:buAutoNum type="alphaUcPeriod"/>
            </a:pPr>
            <a:r>
              <a:rPr lang="en-US" sz="1600" b="0" i="0" dirty="0" smtClean="0">
                <a:solidFill>
                  <a:srgbClr val="000000"/>
                </a:solidFill>
                <a:effectLst/>
              </a:rPr>
              <a:t>title :- loan title provide by the customer.(Unstructured format)</a:t>
            </a:r>
          </a:p>
          <a:p>
            <a:pPr marL="342900" indent="-342900">
              <a:buFont typeface="+mj-lt"/>
              <a:buAutoNum type="alphaUcPeriod"/>
            </a:pPr>
            <a:r>
              <a:rPr lang="en-US" sz="1600" b="0" i="0" dirty="0" smtClean="0">
                <a:solidFill>
                  <a:srgbClr val="000000"/>
                </a:solidFill>
                <a:effectLst/>
              </a:rPr>
              <a:t>verification status :- income is verified or not.</a:t>
            </a:r>
          </a:p>
          <a:p>
            <a:pPr marL="342900" indent="-342900">
              <a:buFont typeface="+mj-lt"/>
              <a:buAutoNum type="alphaUcPeriod"/>
            </a:pPr>
            <a:r>
              <a:rPr lang="en-US" sz="1600" b="0" i="0" dirty="0" smtClean="0">
                <a:solidFill>
                  <a:srgbClr val="000000"/>
                </a:solidFill>
                <a:effectLst/>
              </a:rPr>
              <a:t>installment :- </a:t>
            </a:r>
            <a:r>
              <a:rPr lang="en-US" sz="1600" b="0" i="0" dirty="0" err="1" smtClean="0">
                <a:solidFill>
                  <a:srgbClr val="000000"/>
                </a:solidFill>
                <a:effectLst/>
              </a:rPr>
              <a:t>emi</a:t>
            </a:r>
            <a:r>
              <a:rPr lang="en-US" sz="1600" b="0" i="0" dirty="0" smtClean="0">
                <a:solidFill>
                  <a:srgbClr val="000000"/>
                </a:solidFill>
                <a:effectLst/>
              </a:rPr>
              <a:t> of the loan.</a:t>
            </a:r>
          </a:p>
          <a:p>
            <a:pPr marL="342900" indent="-342900">
              <a:buFont typeface="+mj-lt"/>
              <a:buAutoNum type="alphaUcPeriod"/>
            </a:pPr>
            <a:r>
              <a:rPr lang="en-US" sz="1600" b="0" i="0" dirty="0" err="1" smtClean="0">
                <a:solidFill>
                  <a:srgbClr val="000000"/>
                </a:solidFill>
                <a:effectLst/>
              </a:rPr>
              <a:t>int_rate</a:t>
            </a:r>
            <a:r>
              <a:rPr lang="en-US" sz="1600" b="0" i="0" dirty="0" smtClean="0">
                <a:solidFill>
                  <a:srgbClr val="000000"/>
                </a:solidFill>
                <a:effectLst/>
              </a:rPr>
              <a:t> :- interest rate on the loan.</a:t>
            </a:r>
          </a:p>
          <a:p>
            <a:pPr marL="342900" indent="-342900">
              <a:buFont typeface="+mj-lt"/>
              <a:buAutoNum type="alphaUcPeriod"/>
            </a:pPr>
            <a:r>
              <a:rPr lang="en-US" sz="1600" b="0" i="0" dirty="0" err="1" smtClean="0">
                <a:solidFill>
                  <a:srgbClr val="000000"/>
                </a:solidFill>
                <a:effectLst/>
              </a:rPr>
              <a:t>issue_D</a:t>
            </a:r>
            <a:r>
              <a:rPr lang="en-US" sz="1600" b="0" i="0" dirty="0" smtClean="0">
                <a:solidFill>
                  <a:srgbClr val="000000"/>
                </a:solidFill>
                <a:effectLst/>
              </a:rPr>
              <a:t> :- issue date of the loan.</a:t>
            </a:r>
          </a:p>
        </p:txBody>
      </p:sp>
    </p:spTree>
    <p:extLst>
      <p:ext uri="{BB962C8B-B14F-4D97-AF65-F5344CB8AC3E}">
        <p14:creationId xmlns:p14="http://schemas.microsoft.com/office/powerpoint/2010/main" val="810743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79196"/>
            <a:ext cx="12192000" cy="5355312"/>
          </a:xfrm>
          <a:prstGeom prst="rect">
            <a:avLst/>
          </a:prstGeom>
        </p:spPr>
        <p:txBody>
          <a:bodyPr wrap="square">
            <a:spAutoFit/>
          </a:bodyPr>
          <a:lstStyle/>
          <a:p>
            <a:pPr marL="285750" indent="-285750">
              <a:buFont typeface="Wingdings" panose="05000000000000000000" pitchFamily="2" charset="2"/>
              <a:buChar char="q"/>
            </a:pPr>
            <a:r>
              <a:rPr lang="en-US" b="1" i="1" dirty="0" smtClean="0">
                <a:solidFill>
                  <a:srgbClr val="000000"/>
                </a:solidFill>
                <a:effectLst/>
              </a:rPr>
              <a:t>Bureau</a:t>
            </a:r>
          </a:p>
          <a:p>
            <a:pPr marL="342900" indent="-342900">
              <a:buFont typeface="+mj-lt"/>
              <a:buAutoNum type="alphaUcPeriod"/>
            </a:pPr>
            <a:r>
              <a:rPr lang="en-US" sz="1600" b="0" i="0" dirty="0" smtClean="0">
                <a:solidFill>
                  <a:srgbClr val="000000"/>
                </a:solidFill>
                <a:effectLst/>
              </a:rPr>
              <a:t>Delinq_2yrs :- number of times </a:t>
            </a:r>
            <a:r>
              <a:rPr lang="en-US" sz="1600" b="0" i="0" dirty="0" err="1" smtClean="0">
                <a:solidFill>
                  <a:srgbClr val="000000"/>
                </a:solidFill>
                <a:effectLst/>
              </a:rPr>
              <a:t>dpd</a:t>
            </a:r>
            <a:r>
              <a:rPr lang="en-US" sz="1600" b="0" i="0" dirty="0" smtClean="0">
                <a:solidFill>
                  <a:srgbClr val="000000"/>
                </a:solidFill>
                <a:effectLst/>
              </a:rPr>
              <a:t> 30 plus in last 2 years.</a:t>
            </a:r>
          </a:p>
          <a:p>
            <a:pPr marL="342900" indent="-342900">
              <a:buFont typeface="+mj-lt"/>
              <a:buAutoNum type="alphaUcPeriod"/>
            </a:pPr>
            <a:r>
              <a:rPr lang="en-US" sz="1600" b="0" i="0" dirty="0" err="1" smtClean="0">
                <a:solidFill>
                  <a:srgbClr val="000000"/>
                </a:solidFill>
                <a:effectLst/>
              </a:rPr>
              <a:t>earliest_cr_line</a:t>
            </a:r>
            <a:r>
              <a:rPr lang="en-US" sz="1600" b="0" i="0" dirty="0" smtClean="0">
                <a:solidFill>
                  <a:srgbClr val="000000"/>
                </a:solidFill>
                <a:effectLst/>
              </a:rPr>
              <a:t> :- date of first loan taken.</a:t>
            </a:r>
          </a:p>
          <a:p>
            <a:pPr marL="342900" indent="-342900">
              <a:buFont typeface="+mj-lt"/>
              <a:buAutoNum type="alphaUcPeriod"/>
            </a:pPr>
            <a:r>
              <a:rPr lang="en-US" sz="1600" b="0" i="0" dirty="0" smtClean="0">
                <a:solidFill>
                  <a:srgbClr val="000000"/>
                </a:solidFill>
                <a:effectLst/>
              </a:rPr>
              <a:t>inq_last_6_months :- inquiry in last 6 months.</a:t>
            </a:r>
          </a:p>
          <a:p>
            <a:pPr marL="342900" indent="-342900">
              <a:buFont typeface="+mj-lt"/>
              <a:buAutoNum type="alphaUcPeriod"/>
            </a:pPr>
            <a:r>
              <a:rPr lang="en-US" sz="1600" b="0" i="0" dirty="0" smtClean="0">
                <a:solidFill>
                  <a:srgbClr val="000000"/>
                </a:solidFill>
                <a:effectLst/>
              </a:rPr>
              <a:t>mths_since_last_delinq :- how many month the customer is clean with out any delinquency.</a:t>
            </a:r>
          </a:p>
          <a:p>
            <a:pPr marL="342900" indent="-342900">
              <a:buFont typeface="+mj-lt"/>
              <a:buAutoNum type="alphaUcPeriod"/>
            </a:pPr>
            <a:r>
              <a:rPr lang="en-US" sz="1600" b="0" i="0" dirty="0" err="1" smtClean="0">
                <a:solidFill>
                  <a:srgbClr val="000000"/>
                </a:solidFill>
                <a:effectLst/>
              </a:rPr>
              <a:t>mths_since_last_record</a:t>
            </a:r>
            <a:r>
              <a:rPr lang="en-US" sz="1600" b="0" i="0" dirty="0" smtClean="0">
                <a:solidFill>
                  <a:srgbClr val="000000"/>
                </a:solidFill>
                <a:effectLst/>
              </a:rPr>
              <a:t> :- what is last time customer is recorded in bureau.</a:t>
            </a:r>
          </a:p>
          <a:p>
            <a:pPr marL="342900" indent="-342900">
              <a:buFont typeface="+mj-lt"/>
              <a:buAutoNum type="alphaUcPeriod"/>
            </a:pPr>
            <a:r>
              <a:rPr lang="en-US" sz="1600" b="0" i="0" dirty="0" err="1" smtClean="0">
                <a:solidFill>
                  <a:srgbClr val="000000"/>
                </a:solidFill>
                <a:effectLst/>
              </a:rPr>
              <a:t>open_Acc</a:t>
            </a:r>
            <a:r>
              <a:rPr lang="en-US" sz="1600" b="0" i="0" dirty="0" smtClean="0">
                <a:solidFill>
                  <a:srgbClr val="000000"/>
                </a:solidFill>
                <a:effectLst/>
              </a:rPr>
              <a:t> :- number of active loans of the customer.</a:t>
            </a:r>
          </a:p>
          <a:p>
            <a:pPr marL="342900" indent="-342900">
              <a:buFont typeface="+mj-lt"/>
              <a:buAutoNum type="alphaUcPeriod"/>
            </a:pPr>
            <a:r>
              <a:rPr lang="en-US" sz="1600" b="0" i="0" dirty="0" err="1" smtClean="0">
                <a:solidFill>
                  <a:srgbClr val="000000"/>
                </a:solidFill>
                <a:effectLst/>
              </a:rPr>
              <a:t>pub_rec</a:t>
            </a:r>
            <a:r>
              <a:rPr lang="en-US" sz="1600" b="0" i="0" dirty="0" smtClean="0">
                <a:solidFill>
                  <a:srgbClr val="000000"/>
                </a:solidFill>
                <a:effectLst/>
              </a:rPr>
              <a:t> :- Number of derogatory public records</a:t>
            </a:r>
          </a:p>
          <a:p>
            <a:pPr marL="342900" indent="-342900">
              <a:buFont typeface="+mj-lt"/>
              <a:buAutoNum type="alphaUcPeriod"/>
            </a:pPr>
            <a:r>
              <a:rPr lang="en-US" sz="1600" b="0" i="0" dirty="0" err="1" smtClean="0">
                <a:solidFill>
                  <a:srgbClr val="000000"/>
                </a:solidFill>
                <a:effectLst/>
              </a:rPr>
              <a:t>pub_rec_bankruptcies</a:t>
            </a:r>
            <a:r>
              <a:rPr lang="en-US" sz="1600" b="0" i="0" dirty="0" smtClean="0">
                <a:solidFill>
                  <a:srgbClr val="000000"/>
                </a:solidFill>
                <a:effectLst/>
              </a:rPr>
              <a:t> :- Number of public record bankruptcies</a:t>
            </a:r>
          </a:p>
          <a:p>
            <a:pPr marL="342900" indent="-342900">
              <a:buFont typeface="+mj-lt"/>
              <a:buAutoNum type="alphaUcPeriod"/>
            </a:pPr>
            <a:r>
              <a:rPr lang="en-US" sz="1600" b="0" i="0" dirty="0" err="1" smtClean="0">
                <a:solidFill>
                  <a:srgbClr val="000000"/>
                </a:solidFill>
                <a:effectLst/>
              </a:rPr>
              <a:t>revol_bal</a:t>
            </a:r>
            <a:r>
              <a:rPr lang="en-US" sz="1600" b="0" i="0" dirty="0" smtClean="0">
                <a:solidFill>
                  <a:srgbClr val="000000"/>
                </a:solidFill>
                <a:effectLst/>
              </a:rPr>
              <a:t> :- Credit revolving amount. Loan taken of 50K when is reducing to match the same taken another loan to make amount back to 50K.</a:t>
            </a:r>
          </a:p>
          <a:p>
            <a:pPr marL="342900" indent="-342900">
              <a:buFont typeface="+mj-lt"/>
              <a:buAutoNum type="alphaUcPeriod"/>
            </a:pPr>
            <a:r>
              <a:rPr lang="en-US" sz="1600" b="0" i="0" dirty="0" err="1" smtClean="0">
                <a:solidFill>
                  <a:srgbClr val="000000"/>
                </a:solidFill>
                <a:effectLst/>
              </a:rPr>
              <a:t>total_acc</a:t>
            </a:r>
            <a:r>
              <a:rPr lang="en-US" sz="1600" b="0" i="0" dirty="0" smtClean="0">
                <a:solidFill>
                  <a:srgbClr val="000000"/>
                </a:solidFill>
                <a:effectLst/>
              </a:rPr>
              <a:t> :- total number of trade lines a customer have.</a:t>
            </a:r>
          </a:p>
          <a:p>
            <a:pPr marL="342900" indent="-342900">
              <a:buFont typeface="+mj-lt"/>
              <a:buAutoNum type="alphaUcPeriod"/>
            </a:pPr>
            <a:r>
              <a:rPr lang="en-US" sz="1600" b="0" i="0" dirty="0" err="1" smtClean="0">
                <a:solidFill>
                  <a:srgbClr val="000000"/>
                </a:solidFill>
                <a:effectLst/>
              </a:rPr>
              <a:t>dti</a:t>
            </a:r>
            <a:r>
              <a:rPr lang="en-US" sz="1600" b="0" i="0" dirty="0" smtClean="0">
                <a:solidFill>
                  <a:srgbClr val="000000"/>
                </a:solidFill>
                <a:effectLst/>
              </a:rPr>
              <a:t> :- A ratio calculated using the borrower’s total monthly debt payments on the total debt obligations, excluding mortgage and the requested LC loan, divided by the borrower’s self-reported monthly income.</a:t>
            </a:r>
          </a:p>
          <a:p>
            <a:endParaRPr lang="en-US" b="0" i="0" dirty="0" smtClean="0">
              <a:solidFill>
                <a:srgbClr val="000000"/>
              </a:solidFill>
              <a:effectLst/>
              <a:latin typeface="Helvetica Neue"/>
            </a:endParaRPr>
          </a:p>
          <a:p>
            <a:pPr marL="285750" indent="-285750">
              <a:buFont typeface="Wingdings" panose="05000000000000000000" pitchFamily="2" charset="2"/>
              <a:buChar char="q"/>
            </a:pPr>
            <a:r>
              <a:rPr lang="en-US" b="1" i="1" dirty="0" smtClean="0">
                <a:solidFill>
                  <a:srgbClr val="000000"/>
                </a:solidFill>
                <a:effectLst/>
              </a:rPr>
              <a:t>Demographic</a:t>
            </a:r>
          </a:p>
          <a:p>
            <a:pPr marL="342900" indent="-342900">
              <a:buFont typeface="+mj-lt"/>
              <a:buAutoNum type="alphaUcPeriod"/>
            </a:pPr>
            <a:r>
              <a:rPr lang="en-US" sz="1600" b="0" i="0" dirty="0" err="1" smtClean="0">
                <a:solidFill>
                  <a:srgbClr val="000000"/>
                </a:solidFill>
                <a:effectLst/>
              </a:rPr>
              <a:t>addr_state</a:t>
            </a:r>
            <a:r>
              <a:rPr lang="en-US" sz="1600" b="0" i="0" dirty="0" smtClean="0">
                <a:solidFill>
                  <a:srgbClr val="000000"/>
                </a:solidFill>
                <a:effectLst/>
              </a:rPr>
              <a:t> :- state of the customer.</a:t>
            </a:r>
          </a:p>
          <a:p>
            <a:pPr marL="342900" indent="-342900">
              <a:buFont typeface="+mj-lt"/>
              <a:buAutoNum type="alphaUcPeriod"/>
            </a:pPr>
            <a:r>
              <a:rPr lang="en-US" sz="1600" b="0" i="0" dirty="0" err="1" smtClean="0">
                <a:solidFill>
                  <a:srgbClr val="000000"/>
                </a:solidFill>
                <a:effectLst/>
              </a:rPr>
              <a:t>decs</a:t>
            </a:r>
            <a:r>
              <a:rPr lang="en-US" sz="1600" b="0" i="0" dirty="0" smtClean="0">
                <a:solidFill>
                  <a:srgbClr val="000000"/>
                </a:solidFill>
                <a:effectLst/>
              </a:rPr>
              <a:t> :- purpose of the loan describe by the customer. (Unstructured format)</a:t>
            </a:r>
          </a:p>
          <a:p>
            <a:pPr marL="342900" indent="-342900">
              <a:buFont typeface="+mj-lt"/>
              <a:buAutoNum type="alphaUcPeriod"/>
            </a:pPr>
            <a:r>
              <a:rPr lang="en-US" sz="1600" b="0" i="0" dirty="0" err="1" smtClean="0">
                <a:solidFill>
                  <a:srgbClr val="000000"/>
                </a:solidFill>
                <a:effectLst/>
              </a:rPr>
              <a:t>home_ownership</a:t>
            </a:r>
            <a:r>
              <a:rPr lang="en-US" sz="1600" b="0" i="0" dirty="0" smtClean="0">
                <a:solidFill>
                  <a:srgbClr val="000000"/>
                </a:solidFill>
                <a:effectLst/>
              </a:rPr>
              <a:t> :- If customer have home or not. Not verified field.</a:t>
            </a:r>
          </a:p>
          <a:p>
            <a:pPr marL="342900" indent="-342900">
              <a:buFont typeface="+mj-lt"/>
              <a:buAutoNum type="alphaUcPeriod"/>
            </a:pPr>
            <a:r>
              <a:rPr lang="en-US" sz="1600" b="0" i="0" dirty="0" smtClean="0">
                <a:solidFill>
                  <a:srgbClr val="000000"/>
                </a:solidFill>
                <a:effectLst/>
              </a:rPr>
              <a:t>Purpose :- drop down field of purpose of customer.</a:t>
            </a:r>
          </a:p>
          <a:p>
            <a:pPr marL="342900" indent="-342900">
              <a:buFont typeface="+mj-lt"/>
              <a:buAutoNum type="alphaUcPeriod"/>
            </a:pPr>
            <a:r>
              <a:rPr lang="en-US" sz="1600" b="0" i="0" dirty="0" err="1" smtClean="0">
                <a:solidFill>
                  <a:srgbClr val="000000"/>
                </a:solidFill>
                <a:effectLst/>
              </a:rPr>
              <a:t>zip_code</a:t>
            </a:r>
            <a:r>
              <a:rPr lang="en-US" sz="1600" b="0" i="0" dirty="0" smtClean="0">
                <a:solidFill>
                  <a:srgbClr val="000000"/>
                </a:solidFill>
                <a:effectLst/>
              </a:rPr>
              <a:t> :- hashed zip code of the customer.</a:t>
            </a:r>
          </a:p>
          <a:p>
            <a:pPr marL="342900" indent="-342900">
              <a:buFont typeface="+mj-lt"/>
              <a:buAutoNum type="alphaUcPeriod"/>
            </a:pPr>
            <a:r>
              <a:rPr lang="en-US" sz="1600" b="0" i="0" dirty="0" err="1" smtClean="0">
                <a:solidFill>
                  <a:srgbClr val="000000"/>
                </a:solidFill>
                <a:effectLst/>
              </a:rPr>
              <a:t>verfication_status</a:t>
            </a:r>
            <a:r>
              <a:rPr lang="en-US" sz="1600" b="0" i="0" dirty="0" smtClean="0">
                <a:solidFill>
                  <a:srgbClr val="000000"/>
                </a:solidFill>
                <a:effectLst/>
              </a:rPr>
              <a:t> :- Income is verified or not.</a:t>
            </a:r>
            <a:endParaRPr lang="en-US" sz="1600" b="0" i="0" dirty="0">
              <a:solidFill>
                <a:srgbClr val="000000"/>
              </a:solidFill>
              <a:effectLst/>
            </a:endParaRPr>
          </a:p>
        </p:txBody>
      </p:sp>
    </p:spTree>
    <p:extLst>
      <p:ext uri="{BB962C8B-B14F-4D97-AF65-F5344CB8AC3E}">
        <p14:creationId xmlns:p14="http://schemas.microsoft.com/office/powerpoint/2010/main" val="3218398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051441487"/>
              </p:ext>
            </p:extLst>
          </p:nvPr>
        </p:nvGraphicFramePr>
        <p:xfrm>
          <a:off x="914401" y="1764147"/>
          <a:ext cx="4950691" cy="1570180"/>
        </p:xfrm>
        <a:graphic>
          <a:graphicData uri="http://schemas.openxmlformats.org/drawingml/2006/table">
            <a:tbl>
              <a:tblPr/>
              <a:tblGrid>
                <a:gridCol w="1608628"/>
                <a:gridCol w="1816640"/>
                <a:gridCol w="1525423"/>
              </a:tblGrid>
              <a:tr h="318280">
                <a:tc gridSpan="3">
                  <a:txBody>
                    <a:bodyPr/>
                    <a:lstStyle/>
                    <a:p>
                      <a:pPr algn="ctr" fontAlgn="ctr"/>
                      <a:r>
                        <a:rPr lang="en-IN" sz="1100" b="1" i="0" u="none" strike="noStrike" dirty="0">
                          <a:solidFill>
                            <a:srgbClr val="000000"/>
                          </a:solidFill>
                          <a:effectLst/>
                          <a:latin typeface="Calibri" panose="020F0502020204030204" pitchFamily="34" charset="0"/>
                        </a:rPr>
                        <a:t>Event Distribution</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hMerge="1">
                  <a:txBody>
                    <a:bodyPr/>
                    <a:lstStyle/>
                    <a:p>
                      <a:endParaRPr lang="en-IN"/>
                    </a:p>
                  </a:txBody>
                  <a:tcPr/>
                </a:tc>
                <a:tc hMerge="1">
                  <a:txBody>
                    <a:bodyPr/>
                    <a:lstStyle/>
                    <a:p>
                      <a:endParaRPr lang="en-IN"/>
                    </a:p>
                  </a:txBody>
                  <a:tcPr/>
                </a:tc>
              </a:tr>
              <a:tr h="318280">
                <a:tc>
                  <a:txBody>
                    <a:bodyPr/>
                    <a:lstStyle/>
                    <a:p>
                      <a:pPr algn="ctr" fontAlgn="ctr"/>
                      <a:r>
                        <a:rPr lang="en-IN" sz="1100" b="1" i="0" u="none" strike="noStrike">
                          <a:solidFill>
                            <a:srgbClr val="000000"/>
                          </a:solidFill>
                          <a:effectLst/>
                          <a:latin typeface="Calibri" panose="020F0502020204030204" pitchFamily="34" charset="0"/>
                        </a:rPr>
                        <a:t>Event </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fontAlgn="ctr"/>
                      <a:r>
                        <a:rPr lang="en-IN" sz="1100" b="1" i="0" u="none" strike="noStrike">
                          <a:solidFill>
                            <a:srgbClr val="000000"/>
                          </a:solidFill>
                          <a:effectLst/>
                          <a:latin typeface="Calibri" panose="020F0502020204030204" pitchFamily="34" charset="0"/>
                        </a:rPr>
                        <a:t>Count Of Customers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fontAlgn="ctr"/>
                      <a:r>
                        <a:rPr lang="en-IN" sz="1100" b="1" i="0" u="none" strike="noStrike">
                          <a:solidFill>
                            <a:srgbClr val="000000"/>
                          </a:solidFill>
                          <a:effectLst/>
                          <a:latin typeface="Calibri" panose="020F0502020204030204" pitchFamily="34" charset="0"/>
                        </a:rPr>
                        <a:t>Event Percentage</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r>
              <a:tr h="307670">
                <a:tc>
                  <a:txBody>
                    <a:bodyPr/>
                    <a:lstStyle/>
                    <a:p>
                      <a:pPr algn="ctr" fontAlgn="ctr"/>
                      <a:r>
                        <a:rPr lang="en-IN" sz="1100" b="0" i="0" u="none" strike="noStrike">
                          <a:solidFill>
                            <a:srgbClr val="000000"/>
                          </a:solidFill>
                          <a:effectLst/>
                          <a:latin typeface="Calibri" panose="020F0502020204030204" pitchFamily="34" charset="0"/>
                        </a:rPr>
                        <a:t>Fully Paid</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32950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83.0%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7670">
                <a:tc>
                  <a:txBody>
                    <a:bodyPr/>
                    <a:lstStyle/>
                    <a:p>
                      <a:pPr algn="ctr" fontAlgn="ctr"/>
                      <a:r>
                        <a:rPr lang="en-IN" sz="1100" b="0" i="0" u="none" strike="noStrike">
                          <a:solidFill>
                            <a:srgbClr val="000000"/>
                          </a:solidFill>
                          <a:effectLst/>
                          <a:latin typeface="Calibri" panose="020F0502020204030204" pitchFamily="34" charset="0"/>
                        </a:rPr>
                        <a:t>Charged Off</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5627</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14.2%</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8280">
                <a:tc>
                  <a:txBody>
                    <a:bodyPr/>
                    <a:lstStyle/>
                    <a:p>
                      <a:pPr algn="ctr" fontAlgn="ctr"/>
                      <a:r>
                        <a:rPr lang="en-IN" sz="1100" b="0" i="0" u="none" strike="noStrike">
                          <a:solidFill>
                            <a:srgbClr val="000000"/>
                          </a:solidFill>
                          <a:effectLst/>
                          <a:latin typeface="Calibri" panose="020F0502020204030204" pitchFamily="34" charset="0"/>
                        </a:rPr>
                        <a:t>Current</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1140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a:solidFill>
                            <a:srgbClr val="000000"/>
                          </a:solidFill>
                          <a:effectLst/>
                          <a:latin typeface="Calibri" panose="020F0502020204030204" pitchFamily="34" charset="0"/>
                        </a:rPr>
                        <a:t>2.9%</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845548798"/>
              </p:ext>
            </p:extLst>
          </p:nvPr>
        </p:nvGraphicFramePr>
        <p:xfrm>
          <a:off x="6144489" y="4350325"/>
          <a:ext cx="4939147" cy="1570184"/>
        </p:xfrm>
        <a:graphic>
          <a:graphicData uri="http://schemas.openxmlformats.org/drawingml/2006/table">
            <a:tbl>
              <a:tblPr/>
              <a:tblGrid>
                <a:gridCol w="1204299"/>
                <a:gridCol w="2012245"/>
                <a:gridCol w="1722603"/>
              </a:tblGrid>
              <a:tr h="392546">
                <a:tc gridSpan="3">
                  <a:txBody>
                    <a:bodyPr/>
                    <a:lstStyle/>
                    <a:p>
                      <a:pPr algn="ctr" fontAlgn="ctr"/>
                      <a:r>
                        <a:rPr lang="en-IN" sz="1100" b="1" i="0" u="none" strike="noStrike" dirty="0">
                          <a:solidFill>
                            <a:srgbClr val="000000"/>
                          </a:solidFill>
                          <a:effectLst/>
                          <a:latin typeface="Calibri" panose="020F0502020204030204" pitchFamily="34" charset="0"/>
                        </a:rPr>
                        <a:t>Event Distribution after cleaning</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hMerge="1">
                  <a:txBody>
                    <a:bodyPr/>
                    <a:lstStyle/>
                    <a:p>
                      <a:endParaRPr lang="en-IN"/>
                    </a:p>
                  </a:txBody>
                  <a:tcPr/>
                </a:tc>
                <a:tc hMerge="1">
                  <a:txBody>
                    <a:bodyPr/>
                    <a:lstStyle/>
                    <a:p>
                      <a:endParaRPr lang="en-IN"/>
                    </a:p>
                  </a:txBody>
                  <a:tcPr/>
                </a:tc>
              </a:tr>
              <a:tr h="392546">
                <a:tc>
                  <a:txBody>
                    <a:bodyPr/>
                    <a:lstStyle/>
                    <a:p>
                      <a:pPr algn="ctr" fontAlgn="ctr"/>
                      <a:r>
                        <a:rPr lang="en-IN" sz="1100" b="1" i="0" u="none" strike="noStrike">
                          <a:solidFill>
                            <a:srgbClr val="000000"/>
                          </a:solidFill>
                          <a:effectLst/>
                          <a:latin typeface="Calibri" panose="020F0502020204030204" pitchFamily="34" charset="0"/>
                        </a:rPr>
                        <a:t>Event </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fontAlgn="ctr"/>
                      <a:r>
                        <a:rPr lang="en-IN" sz="1100" b="1" i="0" u="none" strike="noStrike">
                          <a:solidFill>
                            <a:srgbClr val="000000"/>
                          </a:solidFill>
                          <a:effectLst/>
                          <a:latin typeface="Calibri" panose="020F0502020204030204" pitchFamily="34" charset="0"/>
                        </a:rPr>
                        <a:t>Count Of Customers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fontAlgn="ctr"/>
                      <a:r>
                        <a:rPr lang="en-IN" sz="1100" b="1" i="0" u="none" strike="noStrike">
                          <a:solidFill>
                            <a:srgbClr val="000000"/>
                          </a:solidFill>
                          <a:effectLst/>
                          <a:latin typeface="Calibri" panose="020F0502020204030204" pitchFamily="34" charset="0"/>
                        </a:rPr>
                        <a:t>Event Percentage</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r>
              <a:tr h="392546">
                <a:tc>
                  <a:txBody>
                    <a:bodyPr/>
                    <a:lstStyle/>
                    <a:p>
                      <a:pPr algn="ctr" fontAlgn="ctr"/>
                      <a:r>
                        <a:rPr lang="en-IN" sz="1100" b="0" i="0" u="none" strike="noStrike">
                          <a:solidFill>
                            <a:srgbClr val="000000"/>
                          </a:solidFill>
                          <a:effectLst/>
                          <a:latin typeface="Calibri" panose="020F0502020204030204" pitchFamily="34" charset="0"/>
                        </a:rPr>
                        <a:t>Fully Paid</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32915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85.4%</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2546">
                <a:tc>
                  <a:txBody>
                    <a:bodyPr/>
                    <a:lstStyle/>
                    <a:p>
                      <a:pPr algn="ctr" fontAlgn="ctr"/>
                      <a:r>
                        <a:rPr lang="en-IN" sz="1100" b="0" i="0" u="none" strike="noStrike">
                          <a:solidFill>
                            <a:srgbClr val="000000"/>
                          </a:solidFill>
                          <a:effectLst/>
                          <a:latin typeface="Calibri" panose="020F0502020204030204" pitchFamily="34" charset="0"/>
                        </a:rPr>
                        <a:t>Charged Off</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5627</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a:solidFill>
                            <a:srgbClr val="000000"/>
                          </a:solidFill>
                          <a:effectLst/>
                          <a:latin typeface="Calibri" panose="020F0502020204030204" pitchFamily="34" charset="0"/>
                        </a:rPr>
                        <a:t>14.6%</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8" name="Rectangle 7"/>
          <p:cNvSpPr/>
          <p:nvPr/>
        </p:nvSpPr>
        <p:spPr>
          <a:xfrm>
            <a:off x="3701490" y="242515"/>
            <a:ext cx="4142481" cy="584775"/>
          </a:xfrm>
          <a:prstGeom prst="rect">
            <a:avLst/>
          </a:prstGeom>
        </p:spPr>
        <p:txBody>
          <a:bodyPr wrap="none">
            <a:spAutoFit/>
          </a:bodyPr>
          <a:lstStyle/>
          <a:p>
            <a:pPr algn="ctr"/>
            <a:r>
              <a:rPr lang="en-US" sz="3200" b="1" i="0" dirty="0" smtClean="0">
                <a:solidFill>
                  <a:srgbClr val="000000"/>
                </a:solidFill>
                <a:effectLst/>
                <a:latin typeface="Algerian" panose="04020705040A02060702" pitchFamily="82" charset="0"/>
              </a:rPr>
              <a:t>Event Distribution</a:t>
            </a:r>
            <a:endParaRPr lang="en-US" sz="3200" b="1" i="0" dirty="0" smtClean="0">
              <a:solidFill>
                <a:srgbClr val="000000"/>
              </a:solidFill>
              <a:effectLst/>
              <a:latin typeface="Algerian" panose="04020705040A02060702" pitchFamily="82" charset="0"/>
            </a:endParaRPr>
          </a:p>
        </p:txBody>
      </p:sp>
    </p:spTree>
    <p:extLst>
      <p:ext uri="{BB962C8B-B14F-4D97-AF65-F5344CB8AC3E}">
        <p14:creationId xmlns:p14="http://schemas.microsoft.com/office/powerpoint/2010/main" val="1766549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7091" y="397164"/>
            <a:ext cx="11702473" cy="6124754"/>
          </a:xfrm>
          <a:prstGeom prst="rect">
            <a:avLst/>
          </a:prstGeom>
          <a:noFill/>
        </p:spPr>
        <p:txBody>
          <a:bodyPr wrap="square" rtlCol="0">
            <a:spAutoFit/>
          </a:bodyPr>
          <a:lstStyle/>
          <a:p>
            <a:pPr algn="ctr"/>
            <a:r>
              <a:rPr lang="en-US" sz="2400" b="1" dirty="0">
                <a:latin typeface="Algerian" panose="04020705040A02060702" pitchFamily="82" charset="0"/>
              </a:rPr>
              <a:t>Results of simple </a:t>
            </a:r>
            <a:r>
              <a:rPr lang="en-US" sz="2400" b="1" dirty="0" err="1" smtClean="0">
                <a:latin typeface="Algerian" panose="04020705040A02060702" pitchFamily="82" charset="0"/>
              </a:rPr>
              <a:t>Univariate</a:t>
            </a:r>
            <a:r>
              <a:rPr lang="en-US" sz="2400" b="1" dirty="0" smtClean="0">
                <a:latin typeface="Algerian" panose="04020705040A02060702" pitchFamily="82" charset="0"/>
              </a:rPr>
              <a:t> </a:t>
            </a:r>
            <a:r>
              <a:rPr lang="en-US" sz="2400" b="1" dirty="0">
                <a:latin typeface="Algerian" panose="04020705040A02060702" pitchFamily="82" charset="0"/>
              </a:rPr>
              <a:t>and </a:t>
            </a:r>
            <a:r>
              <a:rPr lang="en-US" sz="2400" b="1" dirty="0" smtClean="0">
                <a:latin typeface="Algerian" panose="04020705040A02060702" pitchFamily="82" charset="0"/>
              </a:rPr>
              <a:t>Bivariate </a:t>
            </a:r>
            <a:r>
              <a:rPr lang="en-US" sz="2400" b="1" dirty="0">
                <a:latin typeface="Algerian" panose="04020705040A02060702" pitchFamily="82" charset="0"/>
              </a:rPr>
              <a:t>analysis</a:t>
            </a:r>
          </a:p>
          <a:p>
            <a:endParaRPr lang="en-US" sz="1600" b="1" dirty="0" smtClean="0"/>
          </a:p>
          <a:p>
            <a:endParaRPr lang="en-US" sz="1600" b="1" dirty="0"/>
          </a:p>
          <a:p>
            <a:r>
              <a:rPr lang="en-US" b="1" i="1" dirty="0" err="1" smtClean="0"/>
              <a:t>Univariate</a:t>
            </a:r>
            <a:r>
              <a:rPr lang="en-US" b="1" i="1" dirty="0" smtClean="0"/>
              <a:t> </a:t>
            </a:r>
            <a:r>
              <a:rPr lang="en-US" b="1" i="1" dirty="0"/>
              <a:t>A</a:t>
            </a:r>
            <a:r>
              <a:rPr lang="en-US" b="1" i="1" dirty="0" smtClean="0"/>
              <a:t>nalysis</a:t>
            </a:r>
            <a:endParaRPr lang="en-US" b="1" i="1" dirty="0"/>
          </a:p>
          <a:p>
            <a:pPr marL="342900" indent="-342900">
              <a:buFont typeface="+mj-lt"/>
              <a:buAutoNum type="arabicPeriod"/>
            </a:pPr>
            <a:r>
              <a:rPr lang="en-US" sz="1600" dirty="0"/>
              <a:t>According to IQR almost all the Continuous column have less than 10% of outliers.</a:t>
            </a:r>
          </a:p>
          <a:p>
            <a:pPr marL="342900" indent="-342900">
              <a:buFont typeface="+mj-lt"/>
              <a:buAutoNum type="arabicPeriod"/>
            </a:pPr>
            <a:r>
              <a:rPr lang="en-US" sz="1600" dirty="0"/>
              <a:t>Most of the customer belongs to CA State(18%).</a:t>
            </a:r>
          </a:p>
          <a:p>
            <a:pPr marL="342900" indent="-342900">
              <a:buFont typeface="+mj-lt"/>
              <a:buAutoNum type="arabicPeriod"/>
            </a:pPr>
            <a:r>
              <a:rPr lang="en-US" sz="1600" dirty="0"/>
              <a:t>Last credit pull is 2016 for 37% of the total base.</a:t>
            </a:r>
          </a:p>
          <a:p>
            <a:pPr marL="342900" indent="-342900">
              <a:buFont typeface="+mj-lt"/>
              <a:buAutoNum type="arabicPeriod"/>
            </a:pPr>
            <a:r>
              <a:rPr lang="en-US" sz="1600" dirty="0"/>
              <a:t>For customer coming to lending club almost 47% of the customer purpose of taking loan is </a:t>
            </a:r>
            <a:r>
              <a:rPr lang="en-US" sz="1600" dirty="0" smtClean="0"/>
              <a:t>debt consolidation.</a:t>
            </a:r>
            <a:endParaRPr lang="en-US" sz="1600" dirty="0"/>
          </a:p>
          <a:p>
            <a:pPr marL="342900" indent="-342900">
              <a:buFont typeface="+mj-lt"/>
              <a:buAutoNum type="arabicPeriod"/>
            </a:pPr>
            <a:r>
              <a:rPr lang="en-US" sz="1600" dirty="0"/>
              <a:t>Disbursement is increasing year on year from 2007 to 2011. In 2011 53% of total disbursement happens.</a:t>
            </a:r>
          </a:p>
          <a:p>
            <a:pPr marL="342900" indent="-342900">
              <a:buFont typeface="+mj-lt"/>
              <a:buAutoNum type="arabicPeriod"/>
            </a:pPr>
            <a:r>
              <a:rPr lang="en-US" sz="1600" dirty="0"/>
              <a:t>We have verified income for almost 57% of the total customers.</a:t>
            </a:r>
          </a:p>
          <a:p>
            <a:pPr marL="342900" indent="-342900">
              <a:buFont typeface="+mj-lt"/>
              <a:buAutoNum type="arabicPeriod"/>
            </a:pPr>
            <a:r>
              <a:rPr lang="en-US" sz="1600" dirty="0"/>
              <a:t>According to our customer almost 89% customer owns a property or have a mortgage loan on them.</a:t>
            </a:r>
          </a:p>
          <a:p>
            <a:pPr marL="342900" indent="-342900">
              <a:buFont typeface="+mj-lt"/>
              <a:buAutoNum type="arabicPeriod"/>
            </a:pPr>
            <a:r>
              <a:rPr lang="en-US" sz="1600" dirty="0"/>
              <a:t>Almost 22% of the total customer have a employment length of 10 or 10+ years.</a:t>
            </a:r>
          </a:p>
          <a:p>
            <a:pPr marL="342900" indent="-342900">
              <a:buFont typeface="+mj-lt"/>
              <a:buAutoNum type="arabicPeriod"/>
            </a:pPr>
            <a:r>
              <a:rPr lang="en-US" sz="1600" dirty="0"/>
              <a:t>A4, B3, A5 are the most sold subgrade of loan category.</a:t>
            </a:r>
          </a:p>
          <a:p>
            <a:pPr marL="342900" indent="-342900">
              <a:buFont typeface="+mj-lt"/>
              <a:buAutoNum type="arabicPeriod"/>
            </a:pPr>
            <a:r>
              <a:rPr lang="en-US" sz="1600" dirty="0"/>
              <a:t>B,A,C are the most sold grade of the loan.</a:t>
            </a:r>
          </a:p>
          <a:p>
            <a:pPr marL="342900" indent="-342900">
              <a:buFont typeface="+mj-lt"/>
              <a:buAutoNum type="arabicPeriod"/>
            </a:pPr>
            <a:r>
              <a:rPr lang="en-US" sz="1600" dirty="0"/>
              <a:t>75% of the total customer takes short term loan of 36 months.</a:t>
            </a:r>
          </a:p>
          <a:p>
            <a:pPr marL="342900" indent="-342900">
              <a:buFont typeface="+mj-lt"/>
              <a:buAutoNum type="arabicPeriod"/>
            </a:pPr>
            <a:r>
              <a:rPr lang="en-US" sz="1600" dirty="0"/>
              <a:t>Median </a:t>
            </a:r>
            <a:r>
              <a:rPr lang="en-US" sz="1600" dirty="0" err="1"/>
              <a:t>loan_amount</a:t>
            </a:r>
            <a:r>
              <a:rPr lang="en-US" sz="1600" dirty="0"/>
              <a:t> ask by the customer is 9600.</a:t>
            </a:r>
          </a:p>
          <a:p>
            <a:pPr marL="342900" indent="-342900">
              <a:buFont typeface="+mj-lt"/>
              <a:buAutoNum type="arabicPeriod"/>
            </a:pPr>
            <a:r>
              <a:rPr lang="en-US" sz="1600" dirty="0"/>
              <a:t>Median </a:t>
            </a:r>
            <a:r>
              <a:rPr lang="en-US" sz="1600" dirty="0" err="1"/>
              <a:t>funded_amount</a:t>
            </a:r>
            <a:r>
              <a:rPr lang="en-US" sz="1600" dirty="0"/>
              <a:t> suggested by lending club is 9550.</a:t>
            </a:r>
          </a:p>
          <a:p>
            <a:pPr marL="342900" indent="-342900">
              <a:buFont typeface="+mj-lt"/>
              <a:buAutoNum type="arabicPeriod"/>
            </a:pPr>
            <a:r>
              <a:rPr lang="en-US" sz="1600" dirty="0"/>
              <a:t>Median amount funded by investor is 8733.</a:t>
            </a:r>
          </a:p>
          <a:p>
            <a:pPr marL="342900" indent="-342900">
              <a:buFont typeface="+mj-lt"/>
              <a:buAutoNum type="arabicPeriod"/>
            </a:pPr>
            <a:r>
              <a:rPr lang="en-US" sz="1600" dirty="0"/>
              <a:t>Average </a:t>
            </a:r>
            <a:r>
              <a:rPr lang="en-US" sz="1600" dirty="0" err="1"/>
              <a:t>intereset</a:t>
            </a:r>
            <a:r>
              <a:rPr lang="en-US" sz="1600" dirty="0"/>
              <a:t> rate charge by the company is 11-12%.</a:t>
            </a:r>
          </a:p>
          <a:p>
            <a:pPr marL="342900" indent="-342900">
              <a:buFont typeface="+mj-lt"/>
              <a:buAutoNum type="arabicPeriod"/>
            </a:pPr>
            <a:r>
              <a:rPr lang="en-US" sz="1600" dirty="0"/>
              <a:t>Average installment is 255 per month.</a:t>
            </a:r>
          </a:p>
          <a:p>
            <a:pPr marL="342900" indent="-342900">
              <a:buFont typeface="+mj-lt"/>
              <a:buAutoNum type="arabicPeriod"/>
            </a:pPr>
            <a:r>
              <a:rPr lang="en-US" sz="1600" dirty="0"/>
              <a:t>Median </a:t>
            </a:r>
            <a:r>
              <a:rPr lang="en-US" sz="1600" dirty="0" err="1"/>
              <a:t>anual</a:t>
            </a:r>
            <a:r>
              <a:rPr lang="en-US" sz="1600" dirty="0"/>
              <a:t> income of the customer base is 58000.</a:t>
            </a:r>
          </a:p>
          <a:p>
            <a:pPr marL="342900" indent="-342900">
              <a:buFont typeface="+mj-lt"/>
              <a:buAutoNum type="arabicPeriod"/>
            </a:pPr>
            <a:r>
              <a:rPr lang="en-US" sz="1600" dirty="0" err="1"/>
              <a:t>dti</a:t>
            </a:r>
            <a:r>
              <a:rPr lang="en-US" sz="1600" dirty="0"/>
              <a:t> is normally distributed </a:t>
            </a:r>
            <a:r>
              <a:rPr lang="en-US" sz="1600" dirty="0" err="1"/>
              <a:t>accross</a:t>
            </a:r>
            <a:r>
              <a:rPr lang="en-US" sz="1600" dirty="0"/>
              <a:t> customer.</a:t>
            </a:r>
          </a:p>
          <a:p>
            <a:pPr marL="342900" indent="-342900">
              <a:buFont typeface="+mj-lt"/>
              <a:buAutoNum type="arabicPeriod"/>
            </a:pPr>
            <a:r>
              <a:rPr lang="en-US" sz="1600" dirty="0"/>
              <a:t>for most of the customer delinq_2yrs is 0.</a:t>
            </a:r>
          </a:p>
          <a:p>
            <a:pPr marL="342900" indent="-342900">
              <a:buFont typeface="+mj-lt"/>
              <a:buAutoNum type="arabicPeriod"/>
            </a:pPr>
            <a:r>
              <a:rPr lang="en-US" sz="1600" dirty="0"/>
              <a:t>almost 50% of the population does 0 inquiry in last 6 months</a:t>
            </a:r>
            <a:r>
              <a:rPr lang="en-US" sz="1600" dirty="0" smtClean="0"/>
              <a:t>.</a:t>
            </a:r>
          </a:p>
        </p:txBody>
      </p:sp>
    </p:spTree>
    <p:extLst>
      <p:ext uri="{BB962C8B-B14F-4D97-AF65-F5344CB8AC3E}">
        <p14:creationId xmlns:p14="http://schemas.microsoft.com/office/powerpoint/2010/main" val="672339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2581" y="123732"/>
            <a:ext cx="10714182" cy="5847755"/>
          </a:xfrm>
          <a:prstGeom prst="rect">
            <a:avLst/>
          </a:prstGeom>
        </p:spPr>
        <p:txBody>
          <a:bodyPr wrap="square">
            <a:spAutoFit/>
          </a:bodyPr>
          <a:lstStyle/>
          <a:p>
            <a:endParaRPr lang="en-US" dirty="0" smtClean="0"/>
          </a:p>
          <a:p>
            <a:r>
              <a:rPr lang="en-US" b="1" i="1" dirty="0" smtClean="0"/>
              <a:t>Bivariate Analysis</a:t>
            </a:r>
          </a:p>
          <a:p>
            <a:pPr marL="342900" indent="-342900">
              <a:buFont typeface="+mj-lt"/>
              <a:buAutoNum type="arabicPeriod"/>
            </a:pPr>
            <a:r>
              <a:rPr lang="en-US" sz="1600" dirty="0" smtClean="0"/>
              <a:t>mths_since_last_delinq, </a:t>
            </a:r>
            <a:r>
              <a:rPr lang="en-US" sz="1600" dirty="0" err="1" smtClean="0"/>
              <a:t>open_acc</a:t>
            </a:r>
            <a:r>
              <a:rPr lang="en-US" sz="1600" dirty="0" smtClean="0"/>
              <a:t>, </a:t>
            </a:r>
            <a:r>
              <a:rPr lang="en-US" sz="1600" dirty="0" err="1" smtClean="0"/>
              <a:t>revol_bal</a:t>
            </a:r>
            <a:r>
              <a:rPr lang="en-US" sz="1600" dirty="0" smtClean="0"/>
              <a:t> are not related to event variable and they have very less p value.</a:t>
            </a:r>
          </a:p>
          <a:p>
            <a:pPr marL="342900" indent="-342900">
              <a:buFont typeface="+mj-lt"/>
              <a:buAutoNum type="arabicPeriod"/>
            </a:pPr>
            <a:r>
              <a:rPr lang="en-US" sz="1600" dirty="0" smtClean="0"/>
              <a:t>term has the highest impact on loan status. but it has only two value and we cannot recommend bank to give only 36 or 60 months loan. (either one).</a:t>
            </a:r>
          </a:p>
          <a:p>
            <a:pPr marL="342900" indent="-342900">
              <a:buFont typeface="+mj-lt"/>
              <a:buAutoNum type="arabicPeriod"/>
            </a:pPr>
            <a:r>
              <a:rPr lang="en-US" sz="1600" dirty="0" smtClean="0"/>
              <a:t>Higher the ask of </a:t>
            </a:r>
            <a:r>
              <a:rPr lang="en-US" sz="1600" dirty="0" err="1" smtClean="0"/>
              <a:t>loan_amnt</a:t>
            </a:r>
            <a:r>
              <a:rPr lang="en-US" sz="1600" dirty="0" smtClean="0"/>
              <a:t> higher chances of default same with funded amount and invested amount.</a:t>
            </a:r>
          </a:p>
          <a:p>
            <a:pPr marL="342900" indent="-342900">
              <a:buFont typeface="+mj-lt"/>
              <a:buAutoNum type="arabicPeriod"/>
            </a:pPr>
            <a:r>
              <a:rPr lang="en-US" sz="1600" dirty="0" smtClean="0"/>
              <a:t>Higher term customers tends to default more.</a:t>
            </a:r>
          </a:p>
          <a:p>
            <a:pPr marL="342900" indent="-342900">
              <a:buFont typeface="+mj-lt"/>
              <a:buAutoNum type="arabicPeriod"/>
            </a:pPr>
            <a:r>
              <a:rPr lang="en-US" sz="1600" dirty="0" smtClean="0"/>
              <a:t>Customer having higher </a:t>
            </a:r>
            <a:r>
              <a:rPr lang="en-US" sz="1600" dirty="0" err="1" smtClean="0"/>
              <a:t>int</a:t>
            </a:r>
            <a:r>
              <a:rPr lang="en-US" sz="1600" dirty="0" smtClean="0"/>
              <a:t> rate tends to default more. Higher </a:t>
            </a:r>
            <a:r>
              <a:rPr lang="en-US" sz="1600" dirty="0" err="1" smtClean="0"/>
              <a:t>int</a:t>
            </a:r>
            <a:r>
              <a:rPr lang="en-US" sz="1600" dirty="0" smtClean="0"/>
              <a:t> rate given to those customer who have high chance of default. This is moving in the correct direction.</a:t>
            </a:r>
          </a:p>
          <a:p>
            <a:pPr marL="342900" indent="-342900">
              <a:buFont typeface="+mj-lt"/>
              <a:buAutoNum type="arabicPeriod"/>
            </a:pPr>
            <a:r>
              <a:rPr lang="en-US" sz="1600" dirty="0" smtClean="0"/>
              <a:t>G grade have the highest default rate.</a:t>
            </a:r>
          </a:p>
          <a:p>
            <a:pPr marL="342900" indent="-342900">
              <a:buFont typeface="+mj-lt"/>
              <a:buAutoNum type="arabicPeriod"/>
            </a:pPr>
            <a:r>
              <a:rPr lang="en-US" sz="1600" dirty="0" smtClean="0"/>
              <a:t>People having missing </a:t>
            </a:r>
            <a:r>
              <a:rPr lang="en-US" sz="1600" dirty="0" err="1" smtClean="0"/>
              <a:t>emp</a:t>
            </a:r>
            <a:r>
              <a:rPr lang="en-US" sz="1600" dirty="0" smtClean="0"/>
              <a:t> length have more default rate.</a:t>
            </a:r>
          </a:p>
          <a:p>
            <a:pPr marL="342900" indent="-342900">
              <a:buFont typeface="+mj-lt"/>
              <a:buAutoNum type="arabicPeriod"/>
            </a:pPr>
            <a:r>
              <a:rPr lang="en-US" sz="1600" dirty="0" smtClean="0"/>
              <a:t>Home ownership having value as other tends to default more.</a:t>
            </a:r>
          </a:p>
          <a:p>
            <a:pPr marL="342900" indent="-342900">
              <a:buFont typeface="+mj-lt"/>
              <a:buAutoNum type="arabicPeriod"/>
            </a:pPr>
            <a:r>
              <a:rPr lang="en-US" sz="1600" dirty="0" smtClean="0"/>
              <a:t>Higher the income tends to default less.</a:t>
            </a:r>
          </a:p>
          <a:p>
            <a:pPr marL="342900" indent="-342900">
              <a:buFont typeface="+mj-lt"/>
              <a:buAutoNum type="arabicPeriod"/>
            </a:pPr>
            <a:r>
              <a:rPr lang="en-US" sz="1600" dirty="0" smtClean="0"/>
              <a:t>Verified income salary people tends to default more. Reason can be non verified income employee come from small business background.</a:t>
            </a:r>
          </a:p>
          <a:p>
            <a:pPr marL="342900" indent="-342900">
              <a:buFont typeface="+mj-lt"/>
              <a:buAutoNum type="arabicPeriod"/>
            </a:pPr>
            <a:r>
              <a:rPr lang="en-US" sz="1600" dirty="0" smtClean="0"/>
              <a:t>People taking loan for education tends to default more.</a:t>
            </a:r>
          </a:p>
          <a:p>
            <a:pPr marL="342900" indent="-342900">
              <a:buFont typeface="+mj-lt"/>
              <a:buAutoNum type="arabicPeriod"/>
            </a:pPr>
            <a:r>
              <a:rPr lang="en-US" sz="1600" dirty="0" smtClean="0"/>
              <a:t>higher </a:t>
            </a:r>
            <a:r>
              <a:rPr lang="en-US" sz="1600" dirty="0" err="1" smtClean="0"/>
              <a:t>dti</a:t>
            </a:r>
            <a:r>
              <a:rPr lang="en-US" sz="1600" dirty="0" smtClean="0"/>
              <a:t> higher chances to default more.</a:t>
            </a:r>
          </a:p>
          <a:p>
            <a:pPr marL="342900" indent="-342900">
              <a:buFont typeface="+mj-lt"/>
              <a:buAutoNum type="arabicPeriod"/>
            </a:pPr>
            <a:r>
              <a:rPr lang="en-US" sz="1600" dirty="0" smtClean="0"/>
              <a:t>Higher the 2 year delinquency higher chances of default.</a:t>
            </a:r>
          </a:p>
          <a:p>
            <a:pPr marL="342900" indent="-342900">
              <a:buFont typeface="+mj-lt"/>
              <a:buAutoNum type="arabicPeriod"/>
            </a:pPr>
            <a:r>
              <a:rPr lang="en-US" sz="1600" dirty="0" smtClean="0"/>
              <a:t>High inquiry higher chances of default.</a:t>
            </a:r>
          </a:p>
          <a:p>
            <a:pPr marL="342900" indent="-342900">
              <a:buFont typeface="+mj-lt"/>
              <a:buAutoNum type="arabicPeriod"/>
            </a:pPr>
            <a:r>
              <a:rPr lang="en-US" sz="1600" dirty="0" smtClean="0"/>
              <a:t>Higher number of open account lower the chance of default. Knows how to handle money. same with total number of loans.</a:t>
            </a:r>
          </a:p>
          <a:p>
            <a:pPr marL="342900" indent="-342900">
              <a:buFont typeface="+mj-lt"/>
              <a:buAutoNum type="arabicPeriod"/>
            </a:pPr>
            <a:r>
              <a:rPr lang="en-US" sz="1600" dirty="0" smtClean="0"/>
              <a:t>Higher Number of public record bankruptcies higher chances of default.</a:t>
            </a:r>
          </a:p>
          <a:p>
            <a:endParaRPr lang="en-IN" dirty="0"/>
          </a:p>
        </p:txBody>
      </p:sp>
    </p:spTree>
    <p:extLst>
      <p:ext uri="{BB962C8B-B14F-4D97-AF65-F5344CB8AC3E}">
        <p14:creationId xmlns:p14="http://schemas.microsoft.com/office/powerpoint/2010/main" val="640209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png;base64,iVBORw0KGgoAAAANSUhEUgAAA34AAADQCAYAAABY17MXAAAABHNCSVQICAgIfAhkiAAAAAlwSFlzAAALEgAACxIB0t1+/AAAADh0RVh0U29mdHdhcmUAbWF0cGxvdGxpYiB2ZXJzaW9uMy4xLjEsIGh0dHA6Ly9tYXRwbG90bGliLm9yZy8QZhcZAAAgAElEQVR4nO3de5ycZX3//9dnz9lzsrvJJtndnAg5kQOynMtBlIMKIgUKogVaLVVL1Sp+W6tfVFREbK3HtiJFxbZi8fdDg0XRKiC1oCSFnMmBEJLNOVmyp+x5P98/7nsns5OZ3dlkZmcz+34+HvPYue/7uu77mmvuuXc+c133dZm7IyIiIiIiItkrJ9MFEBERERERkfRS4CciIiIiIpLlFPiJiIiIiIhkOQV+IiIiIiIiWU6Bn4iIiIiISJZT4CciIiIiIpLl8jJdgFSprq722bNnZ7oYIiIiIiIiGbF69epD7l4Tb1vWBH6zZ89m1apVmS6GiIiIiIhIRpjZa4m2qauniIiIiIhIllPgJyIiIiIikuUU+ImIiIiIiGQ5BX4iIiIiIiJZToGfiIiIiIhIktY2HeH9/7qart7+TBdlVLJmVE8REREREZF0ae3q5e+f3MzDz79GTWkhrx7qYNH08kwXK2kK/ERERERERBJwd/5z3V7ueXwjB9u7ufW8WXz0ygWUF+VnumijktaunmZ2lZltNrNtZvY3cba/z8zWmdlLZvbfZrY4atvHw3ybzezKdJZTREREREQk1s7DR7n9Oy9w57+/yNTyQn7yFxfymWvPOOWCPkhji5+Z5QLfBC4HmoAXzGylu2+MSvbv7v7PYfq3A18GrgoDwJuBJcAM4L/M7HR3P7U60oqIiIiIyCmnp2+Abz+7na/9aiv5uTl86prF3Hr+bHJzLNNFO2Hp7Op5DrDN3bcDmNkjwLVAJPBz99ao9CWAh8+vBR5x927gVTPbFu7vuTSWV0REREREJrjfbT/MJ368nm0H2nnr0lruvnoJtRVFmS7WSUtn4DcT2BW13AScG5vIzP4C+AhQAFwWlff5mLwz01NMERERERGZ6Jo7erj3iU38aHUTdZMn8Z3bz+aNC6dmulgpk87AL147qB+3wv2bwDfN7Bbgk8BtyeY1szuAOwAaGhpOqrAiIiIiIjLxDAw4P1rdxL0/20R7Vx8fuHQef3nZfCYV5Ga6aCmVzsCvCaiPWq4D9gyT/hHgn0aT190fAB4AaGxsPC4wFBERERERSWTL/jY++dh6fr+jmbNnT+bz1y3l9GllmS5WWqQz8HsBmG9mc4DdBIO13BKdwMzmu/vWcPFtwODzlcC/m9mXCQZ3mQ/8Po1lFRERERGRCaKzp5+v/3orD/xmO6VFedx//TJuOKuOnFN48JaRpC3wc/c+M7sTeBLIBR5y9w1mdg+wyt1XAnea2ZuBXuB1gm6ehOn+g2AgmD7gLzSip4iIiIiInKynNh/g7p+sZ1dzJzecVcffvnURU0oKMl2stDP37Ogh2djY6KtWrcp0MUREREREZBza19LFPT/dwBPr9nHa1FI+944zOG9uVaaLlVJmttrdG+NtS2dXTxERERERkYzqH3Aefm4Hf/+LLfT2D3DXFadzx8XzKMjLyXTRxpQCPxERERERyUprm47wicfWs253CxefXsNnr13CrKqSTBcrIxT4iYiIiIhIVmnt6uXvn9zMw8+/RnVpId+45UzetnQ6Ztk7eMtIFPiJiIiIiEhWcHeeWLePzzy+gYPt3dx63iw+euUCyovyM120jFPgJyIiIiIip7ydh4/yf3+ynme2HOSMmeU8eFsjy+oqM12scUOBn4iIiIiInLJ6+gb49rPb+dqvtpKfm8OnrlnMH583i7zciTV4y0gU+ImIiIiIyCnpd9sP84kfr2fbgXbeckYtn7pmCbUVRZku1rikwE9ERERERE4pzR09fOGJTTy6uom6yZN46PZGLls4LdPFGtcU+ImIiIiIyCnB3Xl0VRP3/mwT7V19vP/SeXzwsvlMKsjNdNHGPQV+IiIiIiIy7m3Z38YnH1vP73c0c/bsyXz+uqWcPq0s08U6ZSjwExERERGRcauzp5+v/3orD/xmO6VFedx//TJuOKuOnJyJOyffiVDgJyIiIiIi49JTmw9w90/Ws6u5kxvOquPjb1lIVWlhpot1SlLgJyIiIiIi48r+1i4+8/gGnli3j3k1JTxyx3mcN7cq08U6pSnwExERERGRcaF/wPn+czv4u19sobd/gLuuOJ07Lp5HQZ7m5DtZCvxERERERCTj1jYd4ROPrWfd7hYuPr2Gz167hFlVJZkuVtZQ4CciIiIiIhnT2tXLl3+xhYef20FVaSHfuOVM3rZ0OmYavCWVFPiJiIiIiMiYc3eeWLePzzy+gYPt3dx63iw+euUCyovyM120rKTAT0RERERExtTOw0e5e+V6nt58kCUzyvn2rY0sr6/MdLGymgI/EREREREZEz19A3z72e187Vdbycsx7r56MbeeP4u8XA3ekm5pDfzM7Crgq0Au8KC73xez/SPAe4E+4CDwp+7+WritH1gXJt3p7m9PZ1lFRERERCR9frf9MJ/48Xq2HWjnLWfU8qlrllBbUZTpYk0YaQv8zCwX+CZwOdAEvGBmK919Y1SyF4FGdz9qZu8H7gduCrd1uvuKdJVPRERERETSr7mjhy88sYlHVzdRN3kSD93eyGULp2W6WBNOOlv8zgG2uft2ADN7BLgWiAR+7v5UVPrngXensTwiIiIiIjJG3J1HVzVx78820d7Vx/svnccHL5vPpILcTBdtQkpn4DcT2BW13AScO0z69wA/i1ouMrNVBN1A73P3H6e+iCIiIiIikmpb9rfxycfW8/sdzTTOmsznr1vKgtqyTBdrQktn4Bdv4g2Pm9Ds3UAjcEnU6gZ332Nmc4Ffm9k6d38lJt8dwB0ADQ0NqSm1iIiIiIickM6efr7+66088JvtlBbl8cXrl3LjWfXk5GhOvkxLZ+DXBNRHLdcBe2ITmdmbgU8Al7h79+B6d98T/t1uZk8DZwJDAj93fwB4AKCxsTFuUCkiIiIiIun31OYD3P2T9exq7uT6N9Txt29dSFVpYaaLJaF0Bn4vAPPNbA6wG7gZuCU6gZmdCXwLuMrdD0StnwwcdfduM6sGLiQY+EVERERERMaR/a1dfObxDTyxbh/zakr4wZ+dx/nzqjJdLImRtsDP3fvM7E7gSYLpHB5y9w1mdg+wyt1XAl8CSoFHzQyOTduwCPiWmQ0AOQT3+G2MeyARERERERlz/QPO95/bwd/9Ygu9/QPcdcXp/NnFcynM0+At45G5Z0cPycbGRl+1alWmiyEiIiIikvXWNh3hE4+tZ93uFi6aX83n3nEGs6pKMl2sCc/MVrt7Y7xtaZ3AXUREREREskdrVy9f/sUWHn5uB1WlhXz9nWdy9bLphL33ZBxT4CciIiIiIsNyd55Yt4/PPL6Bg+3d3HreLD565QLKi/IzXTRJkgI/ERERERFJaOfho9y9cj1Pbz7IkhnlfPvWRpbXV2a6WDJKCvxEREREROQ4PX0DfPvZ7XztV1vJyzHuvnoxt54/i7zcnEwXTU6AAj8RERERERnid9sP84kfr2fbgXbeckYtn7pmCbUVRZkulpwEBX4iIiIiIgJAc0cPX3hiE4+ubqJu8iQeur2RyxZOy3SxJAUU+ImIiIiITHDuzqOrm/jCE5to6+rjfZfM40Nvms+kAs3Jly0U+ImIiIiITGBb97fxicfW8/sdzTTOmsznr1vKgtqyTBdLUkyBn4iIiIjIBNTZ08/Xf72VB36zndKiPL54/VJuPKuenBzNyZeNkg78zKzE3TvSWRgREREREUm/pzYf4O6frGdXcyfXv6GOv33rQqpKCzNdLEmjEQM/M7sAeBAoBRrMbDnw5+7+gXQXTkREREREUmd/axf3PL6R/1y3l3k1Jfzgz87j/HlVmS6WjIFkWvz+AbgSWAng7mvM7OK0lkpERERERFKmf8D5/nM7+LtfbKG3f4C7rjidP7t4LoV5Grxlokiqq6e77zIb0te3Pz3FERERERGRVOnq7ed/d77OF554mXW7W7hofjWfe8cZzKoqyXTRZIwlE/jtCrt7upkVAB8ENqW3WCIiIiIiMhoDA872Qx28tOsIa3YdYU3TETbtbaW336kpK+Tr7zyTq5dNJ6ZBRyaIZAK/9wFfBWYCTcAvAN3fJyIiIiKSQQdau3hp15Eg0Gs6wtpdLbR19wFQWpjHsroK3nvRXJbXVXLhaVWUFeVnuMSSSckEfgvc/V3RK8zsQuC36SmSiIiIiIhEa+/uY11TC2uagta8l3YdYW9LFwB5Ocai6eVce+YMltdVsqK+knk1pZqWQYZIJvD7OvCGJNaJiIiIiMhJ6u0fYPO+tkiQt2ZXC1sOtOEebJ9VVczZs6ewor6S5fWVLJlRTlG+BmmR4SUM/MzsfOACoMbMPhK1qRzQmSUiIiIicpLcnabXO3lx8L68XUdYv6eFrt4BAKaUFLC8roK3LK0NAr26SiaXFGS41HIqGq7Fr4Bg7r48oCxqfStwQzoLJSIiIiKSjV7v6GFN05GoAVhaaO7oAaAwL4elMyt417mzWF5fyZn1ldRNnqTBWCQlEgZ+7v4M8IyZfdfdXzuRnZvZVQQDw+QCD7r7fTHbPwK8F+gDDgJ/OngsM7sN+GSY9HPu/r0TKYOIiIiISCZ09fazYU9rZITNl3Yd4bXDRwEwg/lTS3nzoqksD1vyFtSWkZ+bk+FSS7ZK5h6/o2b2JWAJUDS40t0vGy6TmeUC3wQuJxgN9AUzW+nuG6OSvQg0uvtRM3s/cD9wk5lNAT4FNAIOrA7zvj6K1yYiIiIiMiYGBpxXDrZHRthcs6uFTXtb6RsIbsybXlHE8rpK3nlOA8vrKllaV0FpYVJTaoukRDJn278BPwSuJpja4TaC1rmRnANsc/ftAGb2CHAtEAn83P2pqPTPA+8On18J/NLdm8O8vwSuAn6QxHFFRERERNJqf2sXL+48EhmAZW1TC+3hVAplhXksq6/gjovnRgZgmVZeNMIeRdIrmcCvyt3/xcw+FNX985kk8s0EdkUtNwHnDpP+PcDPhsk7M4ljioiIiIikVFtXL+t2txy7L29XC/tag6kU8nODqRSuO3Mmy+srWVFfwdxqTaUg408ygV9v+Hevmb0N2APUJZEv3tnucROavZugW+clo8lrZncAdwA0NDQkUSQRERERkcQGp1KITIy+6wjbDrZHplKYXVXMeXOnBPfl1VeyeLqmUpBTQzKB3+fMrAL4KMH8feXAXyWRrwmoj1quIwgahzCzNwOfAC5x9+6ovJfG5H06Nq+7PwA8ANDY2Bg3qBQRERERicfd2dl8NAzwgsnR1+9uobsvmEqhqqSA5fWVXL1sBisaKlk2s0JTKcgpa8TAz91/Gj5tAd4IYGYlSez7BWC+mc0BdgM3A7dEJzCzM4FvAVe5+4GoTU8C95rZ5HD5CuDjSRxTRERERCSu5o4e1gy25IX35r1+NOjcVpQfTKXwx+fNCrtsaioFyS7DBn5mNhOYDqx19x4zmwp8GLgdmDFcXnfvM7M7CYK4XOAhd99gZvcAq9x9JfAlgrkCHw0/VDvd/e3u3mxmnyUIHgHuGRzoRURERERkJMFUCi3hACwtrNl1hJ3NwVQKOQanTyvjisW1YZfNChZMKyNPUylIFjP3+D0kzezDBF0wtwGFBPPxfRl4GLjf3feOVSGT0djY6KtWrcp0MURERERkjPVHTaUweF/e5n1tkakUZlQUsaIhmCtveX0lZ8zUVAqSncxstbs3xts23Bl/B7AgbH1rIAgAL3b359NRSBERERGRZOxt6Qy7bAYteet2R02lUJTH8rpK/vySuayon8zyugqmaioFkWEDv67B7pXuvtPMtijoExEREZGx1NbVy9qmqKkUmo6wvzUYDzA/11g8vZw/fMNMltdVsqKhkjlVJZpKQSSO4QK/OjP7WtTy1Ohld/9g+oolIiIiIhNNe3cfm/e1sXFPS9Ca13SEV6KmUphbXcIF86pZXlcRTKUwo5zCPE2lIJKM4QK/j8Usr05nQURERERkYujrH2DH4Q5e3tfGy3vbgr/7Wml6vTOSpqqkgBX1lVy7fAbL6ytZVldBZbGmUhA5UQkDP3f/3lgWRERERESyi7tzsL2bzTEB3tYD7fSEc+Xl5hhzqktYUV/JzWfXs7C2nIXTy5hZqakURFJJwxmJiIiIyEnr7Olny/42Nu9rY9O+1iDY29dGc0dPJM3UskIW1JZx+wWzWTCtjIXTy5hXU0pRvrpriqSbAj8RERERSdrAgLOz+Sgv72uNdNXcvL+NHYc7IvfiTcrP5fTaMi5fNI2F08tYUFvGwtpyppSoq6ZIpowY+JnZhe7+25HWiYiIiEh2ae7o4eXB1ru9bby8v40t+9ro7O0HwAxmV5WwYFoZ166YwcIwwGuYUqyRNUXGmWRa/L4OvCGJdSIiIiJyCurq7WfbgXY27wta7zbtDYK9A23dkTRTSgpYWFvGzefUs6i2nAW1ZcyfVkpxgTqQiZwKEn5Szex84AKgxsw+ErWpHFBHbBEREZFTjLvT9HpneP9d2FVzXxuvHuqgfyDop1mQl8P8qaVcNL8maMELu2rWlBZqsBWRU9hwP9EUAKVhmrKo9a3ADekslIiIiIicnJbO3qAFLyrA27Kvjbbuvkia+imTWDCtnLecURveh1fG7KoS8nJzMlhyEUmH4aZzeAZ4xsy+6+6vjWGZRERERCRJvf0DbD/YEWnBC+7Ha2VPS1ckTXlRHgunl3PdG2ZGBlpZUFtGaaG6aYpMFMl82gvN7AFgdnR6d78sXYUSERERkaHcnf2t3cemStgbBHqvHGyntz/oppmXY5w2tZSz50wJ5sMLu2rWlhepm6bIBJdM4Pco8M/Ag0B/eosjIiIiIh3dfWzeH06VsK+VTWFLXktnbyTN9IoiFtaWcemCqSwK78ObW11KQZ66aYrI8ZIJ/Prc/Z/SXhIRERGRCaZ/wNlxuOO4AG9n89FImpKCXBbUlvG2ZdNZWFsWTHxeW05FcX4GSy4ip5pkAr/HzewDwGNAZExfd29OW6lEREREsszBtu6Y0TRb2bq/ne6+AQByDObWlLK0roIbz6pj4fSgq+bMykmaE09ETloygd9t4d+PRa1zYG7qiyMiIiJyauvs6WfrgWAUzZf3trF5fysv723jcEdPJE1NWSELa8u49fxZLAjvxTttailF+ZoxS0TSY8TAz93njEVBRERERMargQHnaG8/Hd19dHT3cbSnP/K3rbuPVw92RAK8HYc7CKfEoyg/hwXTynjToqmRwVYW1JZRVVqY2RckIhPOiIGfmRUDHwEa3P0OM5sPLHD3n6a9dCIiIiKj1D/gHO0ZGpy1d/dxtKePju7+IX/bY5Y7evo52t0Xpj+2rbN3+PHtzGDWlGIW1pZzzfIZ4Wia5TRMKSZX3TRFZBxIpqvnd4DVwAXhchPBSJ8K/EREROSkDAZpHd39dPT0cXTw7+C67mPBWEdUIBasHxrcBYFcH129A0kfvyA3h+LCXEoK8iguyKW4MI/SwlwmlxRTEi6XFORSUpgXpIlKW1KYF67PZebkSRQXaE48ERm/krlCzXP3m8zsnQDu3mlJTgRjZlcBXwVygQfd/b6Y7RcDXwGWATe7+4+itvUD68LFne7+9mSOKSIiIunR1z/A0d7+Y8FZd1RLWnRw1t1He3QQFwnmogK2cN2JBmklhbkUh3+nhEHaYCBWXJA7JEgbDM6KY/8W5GnqAxGZMJIJ/HrMbBLBgC6Y2TyiRvdMxMxygW8ClxO0Er5gZivdfWNUsp3A7cBdcXbR6e4rkiifiIiIJNDV209rZy+tXb20dPbR2tlLW3ifWuRetahALPb+tegAb3D0yWQU5OVEgqvoIK2qpPhYcBYVpAVBW5guquUtWM5jUkGugjQRkZOQTOD3aeDnQL2Z/RtwIUGwNpJzgG3uvh3AzB4BrgUigZ+77wi3Jf+fREREZALp7R+grSsI2FrCAK61sy8M5HqPC+qOrQ/S9CQRrMUGaYPdGqtLCyPBWWlh3nFBXCR99LKCNBGRcSmZUT1/YWargfMAAz7k7oeS2PdMYFfUchNw7ijKVmRmq4A+4D53/3FsAjO7A7gDoKGhYRS7FhERGRsDA057T1TgdlzQFgZsUUHdsQCvl46e4QcVyc0xKiblU16UR/mkfCom5TOjYhLlk/IoL8qnfFL4KMoL0k3Kp2zw3rQwqMvPVZAmIpLtkhnVcyXwA2Clu3eMYt/x7gP0UeRvcPc9ZjYX+LWZrXP3V4bszP0B4AGAxsbG0exbREQkKe5OV+/AkGBsSMtbzHLkeVcvLUeDbpU+wn+ossGgrCif8kl5zKoqjgRp5UX5VEzKizwfDO4GA7viglySvPVeREQmsGS6ev49cBNwn5n9Hvgh8FN37xohXxNQH7VcB+xJtmDuvif8u93MngbOBF4ZNpOIiEgcPX0DMUFb/G6R0a1wbVEBXW//8JFbcUFuJGirmJRPbXkRp08rG9LKdqz1LS8M5oLl0sI8DfcvIiJpl0xXz2eAZ8LBWi4D/gx4CCgfIesLwHwzmwPsBm4GbkmmUGY2GTjq7t1mVk1wX+H9yeQVEZHs0z/gtHfFu68tcdfJ6Fa4keZgy8+1mBa2fBqmFEe6Tx4L1IYGbeVFeZQV5et+NhERGfeSmnAmHNXzGoKWvzcA3xspj7v3mdmdwJME0zk85O4bzOweYJW7rzSzs4HHgMnANWb2GXdfAiwCvhUO+pJDcI/fxgSHEhGRLNHTN8DWA21s2tvGxj2tbNrbyub9bTR39AybL8eIalULWtlOKysNgrTi/BEDuMK8HHWXFBGRrGY+wo0HZvZDgkFZfg78B/C0u4+7UTgbGxt91apVmS6GiIgk6fWOHjbtbWXj4GNPK68cbI90qyzKz2FhbTmLppcxtaxoSCvbsfvcguXSwjwFbiIiMuGZ2Wp3b4y3LZkWv+8At7j78P1kRERE4hgYcHY2H40Ed4PB3t6WY7eKTysvZNH0ci5bOJVF08tZPKOc2VUluvdNREQkRRIGfmb2f9z9fnf/uZndCDwate1ed//bMSmhiIicMjp7+nl5X2vQVXNvC5v2tvHy3tbIlAS5OcZpNaWcO2cKi2eUs2h68KguLcxwyUVERLLbcC1+N3NsQJWPExX4AVcBCvxERCYod+dgWzcb9oYteGFL3quHOhgI7yAoK8xj0YxybmysZ3HYinfa1FKK8nMzW3gREZEJaLjAzxI8j7csIiJZqq9/gO2HOoZ009y4p5XDUQOu1E2exOLp5Vy9bAaLZ5SzeHo5dZMn6b47ERGRcWK4wM8TPI+3LCIiWaC1q5eX97axcU8LG/cGXTY372+jpy8Y06sgL4fTp5XypkVTWRx201w4vZyKSfkZLrmIiIgMZ7jAb7mZtRK07k0KnxMuF6W9ZCIikjbuTtPrnWFwF3bV3NfKrubOSJqqkgIWzyjn9gtmR4K8uTUl5OdqzjoREZFTTcLAz911E4aISBbo6u1n24F2Nu45NnXCpr2ttHX1AWAGc6pLWF5Xyc1nN0S6ak4tK1RXTRERkSyR1ATuIiJyajjc3h0ZUTO4J6+NbQfb6Q9HXCkuyGVhbRnXrpgRTJswvZwFtWUUF+jfgYiISDbTf3oRkVNQ/4Cz4/DQAVc27W1lf2t3JM30iiIWTS/n8sXTInPjzZpSTI7mxhMREZlwFPiJiIxzHd19vLyvbcj9eJv3tdHZG8yNl5djnDa1lAvnVUe6aS6aXs7kkoIMl1xERETGCwV+IiLjhLuzr7Ural68INjbcbgDD8dSLi/KY/GMcm4+Z+jceIV5ui1bREREElPgJyKSAb39A2w70B4J8gZb814/2htJ0zClmMXTy7nuzJmRrpozKoo04IqIiIiMmgI/EZE0aznaO2Q0zY17Wtl2oJ2e/mBuvMK8HBbWlnHlkloWzwjnxqsto6xIc+OJiIhIaijwExFJkZ6+AXa9fpSt+9vCVrw2Nu1tZfeRY3PjVZcWsnhGORedXh101ZxezpzqEvI0N56IiIikkQI/EZFRcHf2t3az/VA72w928Oqh4LH9YDu7Xu+MTJuQYzC3ppSzZk3m3efNClvyyphaVpThVyAiIiITkQI/EZE4Wrt6efVgB9sPtYd/O9h+sIMdhzs42tMfSVeUn8Oc6lKWzKjg6mUzmFNdwmlTS1lQW0ZRvgZcERERkfFBgZ+ITFjdff3saj7KK4Mtd4OB3qEODrX3RNLlGNRPKWZOdQnnzp3C3OoS5taUMqe6hNryIs2LJyIiIuOeAj8RyWoDA8EUCUG3zHa2R7pmdtD0+lHCnplAcP/d3OoS3rRwGnNrSphTXcLcmhLqpxRrugQRERE5pSnwE5Gs0HK0l1fCbpmD9929crCdHYc76OodiKQrLshlTnUJy+oqeMeKGZGWu9nVJVRM0iiaIiIikp3SGviZ2VXAV4Fc4EF3vy9m+8XAV4BlwM3u/qOobbcBnwwXP+fu30tnWUVk/Ovq7Wdn81G2Hwxb7sJ771491EFzx7Gumbk5RkPYNfPC06qPtd5VlzKtvFDz4ImIiMiEk7bAz8xygW8ClwNNwAtmttLdN0Yl2wncDtwVk3cK8CmgEXBgdZj39XSVV0TGh4EBZ09L55ARM185GNx3t/tIJx7VNXNqWSFzqku4csk05lYHLXdzakpomFJMvqZHEBEREYlIZ4vfOcA2d98OYGaPANcCkcDP3XeE2wZi8l4J/NLdm8PtvwSuAn6QxvKKyBh6vaMnzpQIwaiZ3X3HLgmlhXnMqS7hDQ2TueGsukjL3ezqYk1wLiIiIpKkdAZ+M4FdUctNwLknkXdmbCIzuwO4A6ChoeHESikiadPV28+Owx2R4G571KiZR472RtLl5RgNVcXMrS7hkgU1QctdOLBKTam6ZoqIiIicrHQGfvG+qXmcdSec190fAB4AaGxsTHbfIpJC/QPOniOdke6YgwHeYNfMaLXlRcypLuFtS6dHArs51aXUT55EnrpmioiIiKRNOgO/JqA+arkO2DOKvJfG5H06JaUSkagiEn0AABx+SURBVFFzd5o7eoYMqLI9DPReO3yUnv5jXTPLCvOYW1PCOXOmRFruBh8lhRpIWERERCQT0vkt7AVgvpnNAXYDNwO3JJn3SeBeM5scLl8BfDz1RRSRaEd7+iKtdoPTIrxyqINXD7bT2tUXSZefa8yqKmFudQmXLZrK3Oqg5W5uTQlVJQXqmikiIiIyzqQt8HP3PjO7kyCIywUecvcNZnYPsMrdV5rZ2cBjwGTgGjP7jLsvcfdmM/ssQfAIcM/gQC8icvL6+gfYsr+ddbuPsH53a6Sb5t6WriHpZlQUMbemlGtXzIyMmDmvupQZlUXqmikiIiJyCjH37Lg1rrGx0VetWpXpYoiMO/0DzvaD7axtamHd7hbWNh1hw57WyMiZZYV5zJsatNZFt9zNriphUkFuhksvIiIiIskys9Xu3hhvm264EckiAwPOa81HWdt0JAj0mlpYv6eFoz39ABQX5HLGzAr++LxZLK2rYFldJbOmFJOTo66ZIiIiItlMgZ/IKcrdaXq9k7VNLazdfYR1YYteW3gvXmFeDktmlPNHjfUsnVnB8voK5lSXkqsgT0RERGTCUeAncgpwd/a1dkVa8dbubmFd0xFeD+fCK8jNYdH0Mq5dMYNlMytZWlfB/Kmlug9PRERERAAFfiLj0oG2riDAi9yX18Kh9m4AcnOMBdPKuHJJbdBdc2Ylp9eWUpin+/FEREREJD4FfiIZ1tzRw7qwBW8w0BscXTPH4LSppVxyeg3L6ipYVlfBounlFOUryBMRERGR5CnwExlDLZ29bNgddNUcHICl6fXOyPa5NSWcO2cKS+sqWVZXweLp5Zr0XEREREROmr5RiqRJe3cfG3Yf66q5bncLrx7qiGxvmFLM8vrKyAibZ8ysoLwoP4MlFhEREZFspcBPJAU6e/rZuLc16K4ZBnqvHGxncJrMGRVFLKur5Iaz6lhWV8HSmRVUFhdkttAiIiIiMmEo8BMZpe6+fl7e2xYZWXNtUwtbD7TTPxBEeTVlhSyvq+CaZTNYFrbk1ZQVZrjUIiIiIjKRKfATGUZv/wBb9rdFTaHQwsv7WuntD4K8KSUFLJ1ZweWLp4Vz5VUyrbwow6UWERERERlKgZ9IqH/AeeVgezhX3hHWNLWwcW8rPX0DAJQX5bGsrpL3XjSXZTMrWFpXwczKSZhpQnQRERERGd8U+MmENDDgvHq4I2quvCOs391KZ28/ACUFuZwxs4Lbzp8VjLA5s4JZVcUK8kRERETklKTAT7Keu7OruZO1u49EAr31u1to6+4DoCg/hyUzKrjp7HqW11ewdGYlc6tLyMlRkCciIiIi2UGBn2QVd2dvS1dkjrzBqRRaOnsBKMjNYdGMct5x5kyWhhOin1ZTSl5uToZLLiIiIiKSPgr85JR2oLWLtZGBV46wbncLh9p7AMjLMRbUlvHWpbUsnRlMiH76tDIK8hTkiYiIiMjEosBPxr2jPX0caO3mYHs3B9u6eeVAezhX3hH2t3YDkGMwf2oZb1wwNZgnr66ShbVlFOXnZrj0IiIiIiKZp8BPMqKvf4Dmjh4OtIUBXVRgd7CtmwNtXZHnHT39Q/KawdzqEi6YV83SmUF3zcUzyiku0OksIiIiIhKPvilLyrg77d19YeB2LIg72N49pMXuYFs3zR3dhPOdD1FWlMfUskJqygpZWldJTWkhU8sLqSkN1tWUFVI3eRJlRflj/wJFRERERE5RCvxkRL39Axxu7xnSCndcYBdu6+odOC5/fq5FAreZlUWsqK+MBHGxgZ26ZoqIiIiIpF5aAz8zuwr4KpALPOju98VsLwQeBs4CDgM3ufsOM5sNbAI2h0mfd/f3pbOsE42709rZx8H2rqFBXJxWuuaOnrj7qCzOjwRuZzVMjgRzU8uKhgR2lcX5mv9ORERERCSD0hb4mVku8E3gcqAJeMHMVrr7xqhk7wFed/fTzOxm4IvATeG2V9x9RbrKl626+/o51N4TtMq1dsXcNzc0sOvpO751riAvJxLMzaoqpnH25KGBXFkhU8sKqSotoDBPrXMiIiIiIqeCdLb4nQNsc/ftAGb2CHAtEB34XQt8Onz+I+Abpqah47g7R472RrXCdYWBXeyAKN2R+epiVZUURAK3udUl1MTcNzcY3JUX5al1TkREREQky6Qz8JsJ7IpabgLOTZTG3fvMrAWoCrfNMbMXgVbgk+7+bBrLmhFdvf1DW+LauzkYp5XuUHs3vf3Hj4RSlJ8TCdhOm1rK+fOqIsFccN9csK2qtIB8TVAuIiIiIjJhpTPwi9dsFBu9JEqzF2hw98NmdhbwYzNb4u6tQzKb3QHcAdDQ0JCCIqfWgdYufrP1UMx9c8cCu7auvuPymEFVSWFkZMv508oi3SsH75kLArsiSgpy1TonIiIiIiIjSmfg1wTURy3XAXsSpGkyszygAmh2dwe6Adx9tZm9ApwOrIrO7O4PAA8ANDY2xpkcILNeOdjBXY+uAaCkIJep5UXUlBayqLaci+cXDrlvbvC+uinFBeSpdU5ERERERFIonYHfC8B8M5sD7AZuBm6JSbMSuA14DrgB+LW7u5nVEASA/WY2F5gPbE9jWdNiRX0lz3zsUqpLCykp1MwZIiIiIiKSGWmLRsJ79u4EniSYzuEhd99gZvcAq9x9JfAvwPfNbBvQTBAcAlwM3GNmfUA/8D53b05XWdNlUkEus6pKMl0MERERERGZ4CzoVXnqa2xs9FWrVo2cUEREREREJAuZ2Wp3b4y3TTeTiYiIiIiIZDkFfiIiIiIiIllOgZ+IiIiIiEiWU+AnIiIiIiKS5bJmcBczOwi8lulyxFENHMp0IbKM6jT1VKeppfpMPdVpaqk+U091mlqqz9RTnabWeK3PWe5eE29D1gR+45WZrUo0so6cGNVp6qlOU0v1mXqq09RSfaae6jS1VJ+ppzpNrVOxPtXVU0REREREJMsp8BMREREREclyCvzS74FMFyALqU5TT3WaWqrP1FOdppbqM/VUp6ml+kw91WlqnXL1qXv8REREREREspxa/ERERERERLKcAj8REREREZEsNyECPzObZGbPmFluuNxvZi+Fj5Uj5L3BzNzMGsPlKjN7yszazewbMWlvMrO1ZrbBzO5PolzviirHS2Y2YGYr4qS7MdznwGA5YrY3hOW5K+r1vmRmPWZWPVI5Uim6rs3sjTGvr8vM3hEnz8Vm9r9m1mdmN8TZXm5mu2PrO8Hxfxh1vB1m9lKCdB8ys/VhvX44av2XzGzfYF1m2gnW5ywz+1V4Lj5tZnVJHGfEc9fMCszsO2a2zszWmNmlI+U3s78ys53JvHepFudz/8XwPV9vZjclyJOw7pLJH7OvhOe1md1mZlvDx20J8i83s+fC+n7czMrD9cO9D4PXppQMLx2nDn9uZkfM7Kcx6eaY2e/C1/NDMyuIs69Rnz/DlGu46/DnzWyXmbUPkz/htTdR/lSdy6Oo0zvNbJsF/3/iXseHuyYkkz/O/hKV5d/MbHN47j9kZvkJ8t8fvoebzOxrZmYx21ea2fqo5ZReb0dRt2l5PcOUa2H4We6Ofq1mVmRmvw8/DxvM7DMJ8jeE5/uL4efkreH6i8xsYzJlOFGjqNN/CV/HWjP7kZmVxtlXvpl9L7wGbDKzjydx/LjnsZldamYtUef+3Qnyx32vh3lPUv79aRR1+F0zezXqNcX7PrgiLPeGsK5vitqWys+8WXAt3BK+Vx9MkP+4z4iZFZvZf5rZy+G2+6LSp/w7wSjqNy2vaZhyXW5mq8PzfbWZXRYnzYjXEDM724K45YZweV54fiT8Hzcsd8/6B/AXwIeiltuTzFcG/AZ4HmgM15UAfwC8D/hGVNoqYCdQEy5/D3jTKMq4FNieYNsiYAHw9GA5Yrb/f8CjwF0x63cA1Zms66j1U4BmoDjOttnAMuBh4IY4278K/Ht0fSdZlr8H7o6z/gxgPVAM5AH/BcyP2v7p2LocL+dukvX5KHBb+Pwy4PsjHCOpczcsy3fC51OB1QQ/Hg2bH7h9tO9dqusOeBvwy/D9LgFWAeXJ1l2y+ZM5r8P3bnv4d3L4fHKc/C8Al4TP/xT47HDvQ1S+p4lznUjF+Qe8CbgG+GlMuv8Abg6f/zPw/lSdPwnKFfc6HG47D5hO8tf5Idfe4fKn4lweRZ2eGZ5DO0jiOk7MNWG0+Ucoy1sBCx8/SPD+XgD8FsgNH88Bl0Zt/0OC6/j6mHyfJkXX21HUbdpeT4JyTQXOBj4f/VrD45eGz/OB3wHnxcn/wGAZgcXAjqhts5MpwxjUaXnU8y8DfxNnX7cAj4TPi8Nzc/YIx497HgOXxpYhQf6473Wi9yQqX9KfmxTW4XeJ8x0oJs3phN9XgBnAXqByuLoaYX+JyvInBP+7cgbrK9nPSPjevjFMUwA8C7wlKt/tpPA7wSjqN22vaZhzd0b4/Axgd8z2Ea8hYRl+DTwRe26Q5P+42MeEaPED3gX85ATyfRa4H+gaXOHuHe7+39HrQnOBLe5+MFz+L+D6URzrnQQXpeO4+yZ33xxvmwW/7m4HNoziWOmUqK5vAH7m7kdjN7j7DndfCwzEbjOzs4BpwC9GUwgzM+CPiF+ni4Dn3f2ou/cBzwDXjWb/Y2jU9UnwxeBX4fOngGtHOEay525kv+5+ADgCNI4i/1iLrrvFwDPu3ufuHcAa4Ko4eRLVXbL5I4Y5r68Efunuze7+OkFAGW9fCwh+eCJMM1inid6HdBhy/rn7r4C26AThZ+0y4Efhqu8Bx7VEk8LzZ5jrMO7+vLvvHfGVHTPk2nsC+UdrxDoN17/o7jtGsd8h14QTyD9cWZ7wEPB7IF4vAgeKCL4UFRIEMvsBwtafjwCfG015TkCydTumr8fdD7j7C0BvzHp398Ff7fPDR7wR9xwoD59XAHuSOW6KJFunrRC5Hkwi8esoMbO8ME0P0DrcwU/kPI7JH/e9TvSepElSdZgMd9/i7lvD53uAA0BNuJyyzzzwfuAedx8I0x2Il504n5Hwu9VTYb4e4H+J/xlLlWTrd0xfU/h+DH5WNwBFZlYIo7qG/CVB4068sp6QrA/8LOhyNDfmw1BkZqvM7HmL01UuzHcmUO/uP423PY5twEIzmx1e1N4B1I+iqDeRIPBLxMxKgL8G4nYPGWsJ6nrQzYz+9eUQtNp97ASKcxHBh3VrnG3rgYst6C5WTPCL4GjeqzFxEvW5hmNfnK8DysysaphDJXvurgGuNbM8M5sDnBWmO9lzP+Xi1N0a4C1hd41q4I0kfo3x6i7Z/MmYCeyKWm4K18VaD7w9fH5j1PESvQ8pNcL5F60KOBL+iAKJX894PX9Gfe09UaOo0xMx6mvsaFnQTe6PgZ/HbnP35wh+LNkbPp50903h5s8SXMvj/VCVqrKNum7Hw+uxoBv/SwRf7H7p7r+Lk+zTwLvNrIngl/+/PNnjJlm2UdWpmX0H2AcsBL4eJ8mPgA6C+twJ/J27N59EEc+3oHvpz8xsyQhlS/hep9MJnJeft6AL5z8MBgnD7PscggDllZMsZjzzgJvC78o/M7P5sQlG+IwMlrGSoPXtV7H5U2GU9ZvJ13Q98KK7d4fLI15DzGwmwfeQfx7FcUaU9YEfUE3wy3K0BndvJOh28BUzmxe9MQw4/gH4aLIHCX+5fz/wQ4Im4B1A33B5oo53LnDU3UfbT/8zwD9E/WKYafHqGjObTtCd6slR7u8DwBPuvmvElMcbtgUV+CJBK8rPCb6QJvVejbETrc+7gEvM7EXgEmA3w7y+UZy7DxF8qV8FfAX4H6DvZM79NBpSd+7+C4IvTP9DcF48R/wyxq27UeRPhsVZF+/X8T8F/sLMVhN0O+8J18d9H06wLMOJe/7FkezrGXfnz0lce09UsnU6KidxjR2tfwR+4+7PxinDaQS9KeoIAv/LLLjPdQVwmrs/luaynUjdZvz1uHu/u68Ij3OOmZ0RJ9k7ge+6ex3BD5XfD7+npNuo6tTd/4Sg++Emgh9UYp0D9Idp5gAfNbO5J1i2/wVmuftygiDzxyOkT/hep9lo6vDjBEHz2QRdt/86UcLwM/994E8GW7BSrBDoCr8rf5vg+h1bhrifkajteQT/L7/m7tvTUEYYXf1m5DWFP0p8EfjzcDnZa8hXgL929/5kjpOsvFTubJzqJGi2jRhsenX37Wb2NEE/3OhfTMoI+uM+HfRaoBZYaWZvd/dViQ7k7o8DjwOY2R0EF7hknOgvtecCN1gwGEIlMGBmXe4+5gNphI6r69AfAY+5+2i7VJwPXGRmHwBKgQIza3f3vxkuU/jB/EOCFoW43P1fgH8J099L8IV0vDmh+gzP7z+ESHeC6929ZbgDJXPuhi06fzW4bGb/A2xNNv8Yi/e5/zzB/RyY2b8Tlj0mTcK6SyZ/kpoI7hkYVEdwX15sWV4GrgiPdzrBfYbDvg8pluj8i3UIqDSzvLBsdcTpijZOz5+0t5LFSLZOR+tEr7FJM7NPEXQp+/MESa4j6ELfHqb/GcH9km3AWWa2g+A7x1Qze9rdL01xEUdVt+Pt9bj7kfD7yFUErf3R3hOux92fM7Migi+8Kev+lcCoz1d37zezHxL01PlOzOZbgJ+H5+kBM/stQXfvUQcFg11Lw+dPmNk/mlm1ux+KTZvEe51OSdehH+ti3h22nsYd9MiCgb7+E/ikuz+fklIer4mgiyHAYxz/XkLiz8jgLQoPAFvd/StpKiOM7hwd89dkwQBxjwG3uvtgnHE+yV1DGoFHwjikGnirmfW5+0g/cgwr61v8wl+Tc8MLJWY22Y71sa0GLgQ2xuRpcfdqd5/t7rMJBncZNugL9zd18BgErVUPhsvXmdkXEuTJIejG9cgJvLaLosr4FeDeDAZ9x9V1lIStbyPs713u3hC+vruAhweDPjN7OOzmEM+bgZfdPWEwF/VeNRB80R/LL39JOdH6NLPqqF+DP07Ur1pm9nKCPHHP3Zg0xRZ0L8bMLidordmYbP6xFOdzn2thd1czW0Yw6Mpx940mqrvh8pvZF8xsNPeIPglcEV6LJhMEd8e11ETVaQ7wScLuHsO9D6k0zPkXm84JusYMjlx6G3HuSz2R82e4a+fJOplr74lKtk5PQNLXWDM7x8weHs3Ozey9BPemvnOY1oWdBK3leRZ0q7sE2OTu/+TuM8Lr+B8Q3M956WiOn4zR1G26Xo8FoyremWyZzazGgm5jmNkkwv9dCcrypjDdIoIvugfjpEupZOvUAqcNPifoBpfodVwWpi8h+EL9cpjvVxZ0bUuKmdWGxxrs8pgDHI6TLpn3Om1GeV5OD/8aQZf343oiWNC18TGC70OPJlOGE/nME7SgDo5CeQmwJU6auJ+R8JifI7gf9cNx8qXMKK+paXlNif5PhZ/t/wQ+7u6/jSpzUtdEd58T9R3/R8AHTjboG9xx1j8IWnbe7MdG7FlH0L1vHfCeqHT3EAR4sfmfJmqUPIKuSM1AO8EvCIvD9T8gCCI3Eo5wF66/K3zj45XtUoJfF2LXP8ixkUSvC4/TTXBz+ZNx0n+a8TGqZ6Suw+XZBN3lcmLSReqaoFtDE0Hf/8PAhjj7vZ2ho6i+RHAPZrwyfBd4X8y6GQTdRgeXnw3fpzXEjCAYry7Hw7k7ivq8gaAlZUt4HhWG66uBzQmOk+jcfTvBzdCDx95McBH8L4JuNsPmj/feZaLuCL4oDZbveWDFKOtuuPw/Bc6Pc/yE5zVBN85t4eNPotZHf+4/FJZjC3AfYCO9D+H2p0ndqJ6x59+zBF84O8PXdmW4fi7BwAnbCEZGHay3kzp/GP7auYP41+H7w+WB8O+nY8sSLl9K/Gtv3PypOpdHUacfDJf7CFpQHwzXNw4+j6rXeNeERPlvAL6VoGyJytJH0CvmpfBxd2xZCEaf+1b4/m4Evhxn/7NJ76ieydZtWl4P8A2CACM2XW14/FaCbmlNBIO1LANeBNYSfMm/OypP9HVpMcFIg2vC8l4xXJ2m8pFMnRIEXb8l+E61Hvg3wlE+GXoNKCW4PmwI6/Rj4foc4DVgUpzjJzqP7wz3s4bgmnxBVJ4nODaaYqL3Ou57EnN9SdWonsmel7+OqsN/5diIr9Hn5bsJBqR5KeqxIg2f+cGgZR3BrQ3Lk/2MEPT68HD9YBnfG3XM20ntqJ7J1m9aXhMJ/k8R/GDbEfNeTY1JM5uh15D3EfP9NVz/XVI0qmdaLhTj7UHQlXPYIe3TfPx/JRyqfIyPu4OxD/zSXtcE/zAfTeP+P834CfxSVp/A1cAHM/AaUnqRz0TdjXCc436IyeSD1AZ+E/LaOUx5TvpcHgd1+iVgWabrMqo8KbvejoO6/SlQMMbHHPLFMQ37H4v/6WcQJ7DO5COV35/GwXk53j7zKf1OMA7qN1Pf8TWdQyLu/iLwlIWTO2bg+O/2Y0OVp52FE5ASDEM7pl0bxqKu3b3V3W9Mx77N7EsEv6h1pGP/o5XK+nT3n7r711JQrKSZ2V8RdJkcdsjudBirz727X5nO/Y+GmT1F0PqWknu9Jtq1czipOpfHQZ1+zINpRjIu1dfbcVC3V3sw1PuYMLOLCO6NPe6+tlQZo//p6939I+na/2ik4/vTODgvx9NnPuXfCcZB/Y71d/x54Tm6/4Tyh1GjiIiIiIiIZKkJ0eInIiIiIiIykSnwExERERERyXIK/EREJKuYWXsSaT5sZsVpLscKM3trgm2XmlmLmb1oZi+b2d+dzP5ERERGosBPREQmog8Dowr8TmDwgBXAcIHas+5+JsGodFeb2YUnuT8REZGEFPiJiEhWClvVnjazH4Wtav8WTh79QYK5PZ8KR0LFzK4ws+fM7H/N7FEzKw3X7zCzu83sv4EbwxHVfm5mq83sWTNbGKa70czWm9kaM/tNONHyPcBNZvaSmd2UqJzu3kkwx9PMcF/nmNn/hK2B/2NmC+Ltz8xKzOwhM3shTHttGqtTREROcXmZLoCIiEganQksIZjQ+LfAhe7+NTP7CPBGdz9kZtUEk+2+2d07zOyvgY8QBFoAXe7+BwBm9iuCCXa3mtm5wD8ClwF3E0wUvNvMKt29x8zuJphT8c7hCmhmk4H5wG/CVS8DF7t7n5m9GbjX3a+P3Z+Z3Qv82t3/1Mwqgd+b2X+5+7iYjkZERMYXBX4iIpLNfu/uTQDh3Eezgf+OSXMesBj4rZkBFADPRW3/YZi/FLgAeDRMB1AY/v0t8F0z+w/g/0+ybBeZ2VpgAXCfu+8L11cA3zOz+YATzCkWzxXA283srnC5CGgANiV5fBERmUAU+ImISDbrjnreT/z/ewb80t3fmWAfgy1oOcARd18Rm8Dd3xe2AL4NeMnMjksTx7PufrWZnQ78t5k95u4vAZ8FnnL368xsNvB0gvwGXO/um5M4loiITHC6x09ERCaiNqAsfP48cKGZnQZgZsVhMDaEu7cCr5rZjWE6M7Pl4fN57v47d78bOATUxxwjIXffAnwB+OtwVQWwO3x+e4IyAzwJ/KWFzY9mduZIxxIRkYlLgZ+IiExEDwA/M7On3P0gQYD1g7Dr5fPAwgT53gW8x8zWABuAwQFVvmRm68xsPcG9emuAp4DFIw3uEvpn4GIzmwPcD3zBzH4LRI8kGru/zxJ0A10bHvezo6kAERGZWMzdM10GERERERERSSO1+ImIiIiIiGQ5BX4iIiIiIiJZToGfiIiIiIhIllPgJyIiIiIikuUU+ImIiIiIiGQ5BX4iIiIiIiJZToGfiIiIiIhIllPgJyIiIiIikuX+H+zjL0mtJxO5AAAAAElFTkSuQmCC"/>
          <p:cNvSpPr>
            <a:spLocks noChangeAspect="1" noChangeArrowheads="1"/>
          </p:cNvSpPr>
          <p:nvPr/>
        </p:nvSpPr>
        <p:spPr bwMode="auto">
          <a:xfrm>
            <a:off x="155574" y="-144463"/>
            <a:ext cx="9856644" cy="63930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a:blip r:embed="rId2"/>
          <a:stretch>
            <a:fillRect/>
          </a:stretch>
        </p:blipFill>
        <p:spPr>
          <a:xfrm>
            <a:off x="0" y="4340791"/>
            <a:ext cx="8515350" cy="1981200"/>
          </a:xfrm>
          <a:prstGeom prst="rect">
            <a:avLst/>
          </a:prstGeom>
        </p:spPr>
      </p:pic>
      <p:sp>
        <p:nvSpPr>
          <p:cNvPr id="6" name="Rectangle 5"/>
          <p:cNvSpPr/>
          <p:nvPr/>
        </p:nvSpPr>
        <p:spPr>
          <a:xfrm>
            <a:off x="155574" y="214807"/>
            <a:ext cx="11749810" cy="1015663"/>
          </a:xfrm>
          <a:prstGeom prst="rect">
            <a:avLst/>
          </a:prstGeom>
        </p:spPr>
        <p:txBody>
          <a:bodyPr wrap="square">
            <a:spAutoFit/>
          </a:bodyPr>
          <a:lstStyle/>
          <a:p>
            <a:pPr algn="ctr"/>
            <a:r>
              <a:rPr lang="en-US" sz="3200" b="1" i="1" dirty="0" smtClean="0">
                <a:latin typeface="Algerian" panose="04020705040A02060702" pitchFamily="82" charset="0"/>
              </a:rPr>
              <a:t>Suggestions (At the Time of Collection)</a:t>
            </a:r>
          </a:p>
          <a:p>
            <a:pPr algn="ctr"/>
            <a:r>
              <a:rPr lang="en-US" sz="2800" b="1" i="1" dirty="0" smtClean="0"/>
              <a:t>Interest Rate</a:t>
            </a:r>
            <a:endParaRPr lang="en-US" sz="2800" b="1" i="1" dirty="0" smtClean="0"/>
          </a:p>
        </p:txBody>
      </p:sp>
      <p:graphicFrame>
        <p:nvGraphicFramePr>
          <p:cNvPr id="7" name="Table 6"/>
          <p:cNvGraphicFramePr>
            <a:graphicFrameLocks noGrp="1"/>
          </p:cNvGraphicFramePr>
          <p:nvPr>
            <p:extLst>
              <p:ext uri="{D42A27DB-BD31-4B8C-83A1-F6EECF244321}">
                <p14:modId xmlns:p14="http://schemas.microsoft.com/office/powerpoint/2010/main" val="1578164557"/>
              </p:ext>
            </p:extLst>
          </p:nvPr>
        </p:nvGraphicFramePr>
        <p:xfrm>
          <a:off x="496455" y="1409046"/>
          <a:ext cx="7985495" cy="2738076"/>
        </p:xfrm>
        <a:graphic>
          <a:graphicData uri="http://schemas.openxmlformats.org/drawingml/2006/table">
            <a:tbl>
              <a:tblPr/>
              <a:tblGrid>
                <a:gridCol w="947999"/>
                <a:gridCol w="382029"/>
                <a:gridCol w="495223"/>
                <a:gridCol w="820656"/>
                <a:gridCol w="712787"/>
                <a:gridCol w="1146088"/>
                <a:gridCol w="735761"/>
                <a:gridCol w="693312"/>
                <a:gridCol w="1245133"/>
                <a:gridCol w="806507"/>
              </a:tblGrid>
              <a:tr h="248916">
                <a:tc>
                  <a:txBody>
                    <a:bodyPr/>
                    <a:lstStyle/>
                    <a:p>
                      <a:pPr algn="ctr" fontAlgn="ctr"/>
                      <a:r>
                        <a:rPr lang="en-IN" sz="1100" b="1" i="0" u="none" strike="noStrike" dirty="0" err="1">
                          <a:solidFill>
                            <a:srgbClr val="000000"/>
                          </a:solidFill>
                          <a:effectLst/>
                          <a:latin typeface="Calibri" panose="020F0502020204030204" pitchFamily="34" charset="0"/>
                        </a:rPr>
                        <a:t>Cutoff</a:t>
                      </a:r>
                      <a:endParaRPr lang="en-IN" sz="1100" b="1" i="0" u="none" strike="noStrike" dirty="0">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 of 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Non-Events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 of Non-Events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WoE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IV</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Event_Percentage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Cutoff_Min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8916">
                <a:tc>
                  <a:txBody>
                    <a:bodyPr/>
                    <a:lstStyle/>
                    <a:p>
                      <a:pPr algn="ctr" fontAlgn="ctr"/>
                      <a:r>
                        <a:rPr lang="en-IN" sz="1100" b="0" i="0" u="none" strike="noStrike">
                          <a:solidFill>
                            <a:srgbClr val="000000"/>
                          </a:solidFill>
                          <a:effectLst/>
                          <a:latin typeface="Calibri" panose="020F0502020204030204" pitchFamily="34" charset="0"/>
                        </a:rPr>
                        <a:t>(5.419, 7.14]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4186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196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0.034832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3990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0.121221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1.24708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0.107734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0.046823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7.14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8916">
                <a:tc>
                  <a:txBody>
                    <a:bodyPr/>
                    <a:lstStyle/>
                    <a:p>
                      <a:pPr algn="ctr" fontAlgn="ctr"/>
                      <a:r>
                        <a:rPr lang="en-IN" sz="1100" b="0" i="0" u="none" strike="noStrike">
                          <a:solidFill>
                            <a:srgbClr val="000000"/>
                          </a:solidFill>
                          <a:effectLst/>
                          <a:latin typeface="Calibri" panose="020F0502020204030204" pitchFamily="34" charset="0"/>
                        </a:rPr>
                        <a:t>(7.14, 7.9]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3818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233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0.041407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3585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0.108917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0.967123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0.06529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0.061027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7.9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8916">
                <a:tc>
                  <a:txBody>
                    <a:bodyPr/>
                    <a:lstStyle/>
                    <a:p>
                      <a:pPr algn="ctr" fontAlgn="ctr"/>
                      <a:r>
                        <a:rPr lang="en-IN" sz="1100" b="0" i="0" u="none" strike="noStrike">
                          <a:solidFill>
                            <a:srgbClr val="000000"/>
                          </a:solidFill>
                          <a:effectLst/>
                          <a:latin typeface="Calibri" panose="020F0502020204030204" pitchFamily="34" charset="0"/>
                        </a:rPr>
                        <a:t>(7.9, 9.99]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4042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370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0.065754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3672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0.11156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0.528637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0.024215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0.091539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9.99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8916">
                <a:tc>
                  <a:txBody>
                    <a:bodyPr/>
                    <a:lstStyle/>
                    <a:p>
                      <a:pPr algn="ctr" fontAlgn="ctr"/>
                      <a:r>
                        <a:rPr lang="en-IN" sz="1100" b="0" i="0" u="none" strike="noStrike">
                          <a:solidFill>
                            <a:srgbClr val="000000"/>
                          </a:solidFill>
                          <a:effectLst/>
                          <a:latin typeface="Calibri" panose="020F0502020204030204" pitchFamily="34" charset="0"/>
                        </a:rPr>
                        <a:t>(9.99, 10.99]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4256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485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0.086192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3771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0.114568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0.284595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0.008076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0.113957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10.99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8916">
                <a:tc>
                  <a:txBody>
                    <a:bodyPr/>
                    <a:lstStyle/>
                    <a:p>
                      <a:pPr algn="ctr" fontAlgn="ctr"/>
                      <a:r>
                        <a:rPr lang="en-IN" sz="1100" b="0" i="0" u="none" strike="noStrike">
                          <a:solidFill>
                            <a:srgbClr val="000000"/>
                          </a:solidFill>
                          <a:effectLst/>
                          <a:latin typeface="Calibri" panose="020F0502020204030204" pitchFamily="34" charset="0"/>
                        </a:rPr>
                        <a:t>(10.99, 11.71]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2990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424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0.075351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2566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0.077958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0.034018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0.000089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0.141806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11.71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8916">
                <a:tc>
                  <a:txBody>
                    <a:bodyPr/>
                    <a:lstStyle/>
                    <a:p>
                      <a:pPr algn="ctr" fontAlgn="ctr"/>
                      <a:r>
                        <a:rPr lang="en-IN" sz="1100" b="0" i="0" u="none" strike="noStrike">
                          <a:solidFill>
                            <a:srgbClr val="000000"/>
                          </a:solidFill>
                          <a:effectLst/>
                          <a:latin typeface="Calibri" panose="020F0502020204030204" pitchFamily="34" charset="0"/>
                        </a:rPr>
                        <a:t>(11.71, 12.84]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3938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596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0.105918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3342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0.101534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-0.042268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0.000185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0.151346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12.84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8916">
                <a:tc>
                  <a:txBody>
                    <a:bodyPr/>
                    <a:lstStyle/>
                    <a:p>
                      <a:pPr algn="ctr" fontAlgn="ctr"/>
                      <a:r>
                        <a:rPr lang="en-IN" sz="1100" b="0" i="0" u="none" strike="noStrike">
                          <a:solidFill>
                            <a:srgbClr val="000000"/>
                          </a:solidFill>
                          <a:effectLst/>
                          <a:latin typeface="Calibri" panose="020F0502020204030204" pitchFamily="34" charset="0"/>
                        </a:rPr>
                        <a:t>(12.84, 13.8]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3862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612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0.108761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3250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0.098739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-0.096674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0.000969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0.158467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13.8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8916">
                <a:tc>
                  <a:txBody>
                    <a:bodyPr/>
                    <a:lstStyle/>
                    <a:p>
                      <a:pPr algn="ctr" fontAlgn="ctr"/>
                      <a:r>
                        <a:rPr lang="en-IN" sz="1100" b="0" i="0" u="none" strike="noStrike">
                          <a:solidFill>
                            <a:srgbClr val="000000"/>
                          </a:solidFill>
                          <a:effectLst/>
                          <a:latin typeface="Calibri" panose="020F0502020204030204" pitchFamily="34" charset="0"/>
                        </a:rPr>
                        <a:t>(13.8, 15.21]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3777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699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0.124222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3078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0.093514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-0.283967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0.00872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0.185068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a:solidFill>
                            <a:srgbClr val="000000"/>
                          </a:solidFill>
                          <a:effectLst/>
                          <a:latin typeface="Calibri" panose="020F0502020204030204" pitchFamily="34" charset="0"/>
                        </a:rPr>
                        <a:t>15.21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8916">
                <a:tc>
                  <a:txBody>
                    <a:bodyPr/>
                    <a:lstStyle/>
                    <a:p>
                      <a:pPr algn="ctr" fontAlgn="ctr"/>
                      <a:r>
                        <a:rPr lang="en-IN" sz="1100" b="0" i="0" u="none" strike="noStrike">
                          <a:solidFill>
                            <a:srgbClr val="000000"/>
                          </a:solidFill>
                          <a:effectLst/>
                          <a:latin typeface="Calibri" panose="020F0502020204030204" pitchFamily="34" charset="0"/>
                        </a:rPr>
                        <a:t>(15.21, 16.82]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3920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850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0.151057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3070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0.093271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-0.482156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0.027862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0.216837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16.82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8916">
                <a:tc>
                  <a:txBody>
                    <a:bodyPr/>
                    <a:lstStyle/>
                    <a:p>
                      <a:pPr algn="ctr" fontAlgn="ctr"/>
                      <a:r>
                        <a:rPr lang="en-IN" sz="1100" b="0" i="0" u="none" strike="noStrike">
                          <a:solidFill>
                            <a:srgbClr val="000000"/>
                          </a:solidFill>
                          <a:effectLst/>
                          <a:latin typeface="Calibri" panose="020F0502020204030204" pitchFamily="34" charset="0"/>
                        </a:rPr>
                        <a:t>(16.82, 24.4]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3753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1162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0.206504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2591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0.078718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-0.964451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0.123244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0.309619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a:solidFill>
                            <a:srgbClr val="000000"/>
                          </a:solidFill>
                          <a:effectLst/>
                          <a:latin typeface="Calibri" panose="020F0502020204030204" pitchFamily="34" charset="0"/>
                        </a:rPr>
                        <a:t>24.4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8" name="Rectangle 7"/>
          <p:cNvSpPr/>
          <p:nvPr/>
        </p:nvSpPr>
        <p:spPr>
          <a:xfrm>
            <a:off x="8597033" y="2222848"/>
            <a:ext cx="3445163" cy="3108543"/>
          </a:xfrm>
          <a:prstGeom prst="rect">
            <a:avLst/>
          </a:prstGeom>
        </p:spPr>
        <p:txBody>
          <a:bodyPr wrap="square">
            <a:spAutoFit/>
          </a:bodyPr>
          <a:lstStyle/>
          <a:p>
            <a:r>
              <a:rPr lang="en-IN" sz="1400" dirty="0" smtClean="0"/>
              <a:t># Most important variable is coming as </a:t>
            </a:r>
            <a:r>
              <a:rPr lang="en-IN" sz="1400" dirty="0" err="1" smtClean="0"/>
              <a:t>Int_Rate</a:t>
            </a:r>
            <a:r>
              <a:rPr lang="en-IN" sz="1400" dirty="0" smtClean="0"/>
              <a:t>.</a:t>
            </a:r>
          </a:p>
          <a:p>
            <a:r>
              <a:rPr lang="en-IN" sz="1400" dirty="0" smtClean="0"/>
              <a:t># But at the time of acquisition we give higher interest in two scenarios.</a:t>
            </a:r>
          </a:p>
          <a:p>
            <a:r>
              <a:rPr lang="en-IN" sz="1400" dirty="0" smtClean="0"/>
              <a:t># 1. When customer is asking for more loan and we want to give the same amount but as per current process he/she is eligible for small ticket size.</a:t>
            </a:r>
          </a:p>
          <a:p>
            <a:r>
              <a:rPr lang="en-IN" sz="1400" dirty="0" smtClean="0"/>
              <a:t># 2. When customer chances of default is little high as compare to other population.</a:t>
            </a:r>
          </a:p>
          <a:p>
            <a:r>
              <a:rPr lang="en-IN" sz="1400" dirty="0" smtClean="0"/>
              <a:t># Now as we have already given the loan to customer, risk assessment which we have taken into consideration at the time of acquisition is holding true.</a:t>
            </a:r>
            <a:endParaRPr lang="en-IN" sz="1400" dirty="0"/>
          </a:p>
        </p:txBody>
      </p:sp>
    </p:spTree>
    <p:extLst>
      <p:ext uri="{BB962C8B-B14F-4D97-AF65-F5344CB8AC3E}">
        <p14:creationId xmlns:p14="http://schemas.microsoft.com/office/powerpoint/2010/main" val="2205950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png;base64,iVBORw0KGgoAAAANSUhEUgAAA34AAADQCAYAAABY17MXAAAABHNCSVQICAgIfAhkiAAAAAlwSFlzAAALEgAACxIB0t1+/AAAADh0RVh0U29mdHdhcmUAbWF0cGxvdGxpYiB2ZXJzaW9uMy4xLjEsIGh0dHA6Ly9tYXRwbG90bGliLm9yZy8QZhcZAAAgAElEQVR4nO3de5ycZX3//9dnz9lzsrvJJtndnAg5kQOynMtBlIMKIgUKogVaLVVL1Sp+W6tfVFREbK3HtiJFxbZi8fdDg0XRKiC1oCSFnMmBEJLNOVmyp+x5P98/7nsns5OZ3dlkZmcz+34+HvPYue/7uu77mmvuuXc+c133dZm7IyIiIiIiItkrJ9MFEBERERERkfRS4CciIiIiIpLlFPiJiIiIiIhkOQV+IiIiIiIiWU6Bn4iIiIiISJZT4CciIiIiIpLl8jJdgFSprq722bNnZ7oYIiIiIiIiGbF69epD7l4Tb1vWBH6zZ89m1apVmS6GiIiIiIhIRpjZa4m2qauniIiIiIhIllPgJyIiIiIikuUU+ImIiIiIiGQ5BX4iIiIiIiJZToGfiIiIiIhIktY2HeH9/7qart7+TBdlVLJmVE8REREREZF0ae3q5e+f3MzDz79GTWkhrx7qYNH08kwXK2kK/ERERERERBJwd/5z3V7ueXwjB9u7ufW8WXz0ygWUF+VnumijktaunmZ2lZltNrNtZvY3cba/z8zWmdlLZvbfZrY4atvHw3ybzezKdJZTREREREQk1s7DR7n9Oy9w57+/yNTyQn7yFxfymWvPOOWCPkhji5+Z5QLfBC4HmoAXzGylu2+MSvbv7v7PYfq3A18GrgoDwJuBJcAM4L/M7HR3P7U60oqIiIiIyCmnp2+Abz+7na/9aiv5uTl86prF3Hr+bHJzLNNFO2Hp7Op5DrDN3bcDmNkjwLVAJPBz99ao9CWAh8+vBR5x927gVTPbFu7vuTSWV0REREREJrjfbT/MJ368nm0H2nnr0lruvnoJtRVFmS7WSUtn4DcT2BW13AScG5vIzP4C+AhQAFwWlff5mLwz01NMERERERGZ6Jo7erj3iU38aHUTdZMn8Z3bz+aNC6dmulgpk87AL147qB+3wv2bwDfN7Bbgk8BtyeY1szuAOwAaGhpOqrAiIiIiIjLxDAw4P1rdxL0/20R7Vx8fuHQef3nZfCYV5Ga6aCmVzsCvCaiPWq4D9gyT/hHgn0aT190fAB4AaGxsPC4wFBERERERSWTL/jY++dh6fr+jmbNnT+bz1y3l9GllmS5WWqQz8HsBmG9mc4DdBIO13BKdwMzmu/vWcPFtwODzlcC/m9mXCQZ3mQ/8Po1lFRERERGRCaKzp5+v/3orD/xmO6VFedx//TJuOKuOnFN48JaRpC3wc/c+M7sTeBLIBR5y9w1mdg+wyt1XAnea2ZuBXuB1gm6ehOn+g2AgmD7gLzSip4iIiIiInKynNh/g7p+sZ1dzJzecVcffvnURU0oKMl2stDP37Ogh2djY6KtWrcp0MUREREREZBza19LFPT/dwBPr9nHa1FI+944zOG9uVaaLlVJmttrdG+NtS2dXTxERERERkYzqH3Aefm4Hf/+LLfT2D3DXFadzx8XzKMjLyXTRxpQCPxERERERyUprm47wicfWs253CxefXsNnr13CrKqSTBcrIxT4iYiIiIhIVmnt6uXvn9zMw8+/RnVpId+45UzetnQ6Ztk7eMtIFPiJiIiIiEhWcHeeWLePzzy+gYPt3dx63iw+euUCyovyM120jFPgJyIiIiIip7ydh4/yf3+ynme2HOSMmeU8eFsjy+oqM12scUOBn4iIiIiInLJ6+gb49rPb+dqvtpKfm8OnrlnMH583i7zciTV4y0gU+ImIiIiIyCnpd9sP84kfr2fbgXbeckYtn7pmCbUVRZku1rikwE9ERERERE4pzR09fOGJTTy6uom6yZN46PZGLls4LdPFGtcU+ImIiIiIyCnB3Xl0VRP3/mwT7V19vP/SeXzwsvlMKsjNdNHGPQV+IiIiIiIy7m3Z38YnH1vP73c0c/bsyXz+uqWcPq0s08U6ZSjwExERERGRcauzp5+v/3orD/xmO6VFedx//TJuOKuOnJyJOyffiVDgJyIiIiIi49JTmw9w90/Ws6u5kxvOquPjb1lIVWlhpot1SlLgJyIiIiIi48r+1i4+8/gGnli3j3k1JTxyx3mcN7cq08U6pSnwExERERGRcaF/wPn+czv4u19sobd/gLuuOJ07Lp5HQZ7m5DtZCvxERERERCTj1jYd4ROPrWfd7hYuPr2Gz167hFlVJZkuVtZQ4CciIiIiIhnT2tXLl3+xhYef20FVaSHfuOVM3rZ0OmYavCWVFPiJiIiIiMiYc3eeWLePzzy+gYPt3dx63iw+euUCyovyM120rKTAT0RERERExtTOw0e5e+V6nt58kCUzyvn2rY0sr6/MdLGymgI/EREREREZEz19A3z72e187Vdbycsx7r56MbeeP4u8XA3ekm5pDfzM7Crgq0Au8KC73xez/SPAe4E+4CDwp+7+WritH1gXJt3p7m9PZ1lFRERERCR9frf9MJ/48Xq2HWjnLWfU8qlrllBbUZTpYk0YaQv8zCwX+CZwOdAEvGBmK919Y1SyF4FGdz9qZu8H7gduCrd1uvuKdJVPRERERETSr7mjhy88sYlHVzdRN3kSD93eyGULp2W6WBNOOlv8zgG2uft2ADN7BLgWiAR+7v5UVPrngXensTwiIiIiIjJG3J1HVzVx78820d7Vx/svnccHL5vPpILcTBdtQkpn4DcT2BW13AScO0z69wA/i1ouMrNVBN1A73P3H6e+iCIiIiIikmpb9rfxycfW8/sdzTTOmsznr1vKgtqyTBdrQktn4Bdv4g2Pm9Ds3UAjcEnU6gZ332Nmc4Ffm9k6d38lJt8dwB0ADQ0NqSm1iIiIiIickM6efr7+66088JvtlBbl8cXrl3LjWfXk5GhOvkxLZ+DXBNRHLdcBe2ITmdmbgU8Al7h79+B6d98T/t1uZk8DZwJDAj93fwB4AKCxsTFuUCkiIiIiIun31OYD3P2T9exq7uT6N9Txt29dSFVpYaaLJaF0Bn4vAPPNbA6wG7gZuCU6gZmdCXwLuMrdD0StnwwcdfduM6sGLiQY+EVERERERMaR/a1dfObxDTyxbh/zakr4wZ+dx/nzqjJdLImRtsDP3fvM7E7gSYLpHB5y9w1mdg+wyt1XAl8CSoFHzQyOTduwCPiWmQ0AOQT3+G2MeyARERERERlz/QPO95/bwd/9Ygu9/QPcdcXp/NnFcynM0+At45G5Z0cPycbGRl+1alWmiyEiIiIikvXWNh3hE4+tZ93uFi6aX83n3nEGs6pKMl2sCc/MVrt7Y7xtaZ3AXUREREREskdrVy9f/sUWHn5uB1WlhXz9nWdy9bLphL33ZBxT4CciIiIiIsNyd55Yt4/PPL6Bg+3d3HreLD565QLKi/IzXTRJkgI/ERERERFJaOfho9y9cj1Pbz7IkhnlfPvWRpbXV2a6WDJKCvxEREREROQ4PX0DfPvZ7XztV1vJyzHuvnoxt54/i7zcnEwXTU6AAj8RERERERnid9sP84kfr2fbgXbeckYtn7pmCbUVRZkulpwEBX4iIiIiIgJAc0cPX3hiE4+ubqJu8iQeur2RyxZOy3SxJAUU+ImIiIiITHDuzqOrm/jCE5to6+rjfZfM40Nvms+kAs3Jly0U+ImIiIiITGBb97fxicfW8/sdzTTOmsznr1vKgtqyTBdLUkyBn4iIiIjIBNTZ08/Xf72VB36zndKiPL54/VJuPKuenBzNyZeNkg78zKzE3TvSWRgREREREUm/pzYf4O6frGdXcyfXv6GOv33rQqpKCzNdLEmjEQM/M7sAeBAoBRrMbDnw5+7+gXQXTkREREREUmd/axf3PL6R/1y3l3k1Jfzgz87j/HlVmS6WjIFkWvz+AbgSWAng7mvM7OK0lkpERERERFKmf8D5/nM7+LtfbKG3f4C7rjidP7t4LoV5Grxlokiqq6e77zIb0te3Pz3FERERERGRVOnq7ed/d77OF554mXW7W7hofjWfe8cZzKoqyXTRZIwlE/jtCrt7upkVAB8ENqW3WCIiIiIiMhoDA872Qx28tOsIa3YdYU3TETbtbaW336kpK+Tr7zyTq5dNJ6ZBRyaIZAK/9wFfBWYCTcAvAN3fJyIiIiKSQQdau3hp15Eg0Gs6wtpdLbR19wFQWpjHsroK3nvRXJbXVXLhaVWUFeVnuMSSSckEfgvc/V3RK8zsQuC36SmSiIiIiIhEa+/uY11TC2uagta8l3YdYW9LFwB5Ocai6eVce+YMltdVsqK+knk1pZqWQYZIJvD7OvCGJNaJiIiIiMhJ6u0fYPO+tkiQt2ZXC1sOtOEebJ9VVczZs6ewor6S5fWVLJlRTlG+BmmR4SUM/MzsfOACoMbMPhK1qRzQmSUiIiIicpLcnabXO3lx8L68XUdYv6eFrt4BAKaUFLC8roK3LK0NAr26SiaXFGS41HIqGq7Fr4Bg7r48oCxqfStwQzoLJSIiIiKSjV7v6GFN05GoAVhaaO7oAaAwL4elMyt417mzWF5fyZn1ldRNnqTBWCQlEgZ+7v4M8IyZfdfdXzuRnZvZVQQDw+QCD7r7fTHbPwK8F+gDDgJ/OngsM7sN+GSY9HPu/r0TKYOIiIiISCZ09fazYU9rZITNl3Yd4bXDRwEwg/lTS3nzoqksD1vyFtSWkZ+bk+FSS7ZK5h6/o2b2JWAJUDS40t0vGy6TmeUC3wQuJxgN9AUzW+nuG6OSvQg0uvtRM3s/cD9wk5lNAT4FNAIOrA7zvj6K1yYiIiIiMiYGBpxXDrZHRthcs6uFTXtb6RsIbsybXlHE8rpK3nlOA8vrKllaV0FpYVJTaoukRDJn278BPwSuJpja4TaC1rmRnANsc/ftAGb2CHAtEAn83P2pqPTPA+8On18J/NLdm8O8vwSuAn6QxHFFRERERNJqf2sXL+48EhmAZW1TC+3hVAplhXksq6/gjovnRgZgmVZeNMIeRdIrmcCvyt3/xcw+FNX985kk8s0EdkUtNwHnDpP+PcDPhsk7M4ljioiIiIikVFtXL+t2txy7L29XC/tag6kU8nODqRSuO3Mmy+srWVFfwdxqTaUg408ygV9v+Hevmb0N2APUJZEv3tnucROavZugW+clo8lrZncAdwA0NDQkUSQRERERkcQGp1KITIy+6wjbDrZHplKYXVXMeXOnBPfl1VeyeLqmUpBTQzKB3+fMrAL4KMH8feXAXyWRrwmoj1quIwgahzCzNwOfAC5x9+6ovJfG5H06Nq+7PwA8ANDY2Bg3qBQRERERicfd2dl8NAzwgsnR1+9uobsvmEqhqqSA5fWVXL1sBisaKlk2s0JTKcgpa8TAz91/Gj5tAd4IYGYlSez7BWC+mc0BdgM3A7dEJzCzM4FvAVe5+4GoTU8C95rZ5HD5CuDjSRxTRERERCSu5o4e1gy25IX35r1+NOjcVpQfTKXwx+fNCrtsaioFyS7DBn5mNhOYDqx19x4zmwp8GLgdmDFcXnfvM7M7CYK4XOAhd99gZvcAq9x9JfAlgrkCHw0/VDvd/e3u3mxmnyUIHgHuGRzoRURERERkJMFUCi3hACwtrNl1hJ3NwVQKOQanTyvjisW1YZfNChZMKyNPUylIFjP3+D0kzezDBF0wtwGFBPPxfRl4GLjf3feOVSGT0djY6KtWrcp0MURERERkjPVHTaUweF/e5n1tkakUZlQUsaIhmCtveX0lZ8zUVAqSncxstbs3xts23Bl/B7AgbH1rIAgAL3b359NRSBERERGRZOxt6Qy7bAYteet2R02lUJTH8rpK/vySuayon8zyugqmaioFkWEDv67B7pXuvtPMtijoExEREZGx1NbVy9qmqKkUmo6wvzUYDzA/11g8vZw/fMNMltdVsqKhkjlVJZpKQSSO4QK/OjP7WtTy1Ohld/9g+oolIiIiIhNNe3cfm/e1sXFPS9Ca13SEV6KmUphbXcIF86pZXlcRTKUwo5zCPE2lIJKM4QK/j8Usr05nQURERERkYujrH2DH4Q5e3tfGy3vbgr/7Wml6vTOSpqqkgBX1lVy7fAbL6ytZVldBZbGmUhA5UQkDP3f/3lgWRERERESyi7tzsL2bzTEB3tYD7fSEc+Xl5hhzqktYUV/JzWfXs7C2nIXTy5hZqakURFJJwxmJiIiIyEnr7Olny/42Nu9rY9O+1iDY29dGc0dPJM3UskIW1JZx+wWzWTCtjIXTy5hXU0pRvrpriqSbAj8RERERSdrAgLOz+Sgv72uNdNXcvL+NHYc7IvfiTcrP5fTaMi5fNI2F08tYUFvGwtpyppSoq6ZIpowY+JnZhe7+25HWiYiIiEh2ae7o4eXB1ru9bby8v40t+9ro7O0HwAxmV5WwYFoZ166YwcIwwGuYUqyRNUXGmWRa/L4OvCGJdSIiIiJyCurq7WfbgXY27wta7zbtDYK9A23dkTRTSgpYWFvGzefUs6i2nAW1ZcyfVkpxgTqQiZwKEn5Szex84AKgxsw+ErWpHFBHbBEREZFTjLvT9HpneP9d2FVzXxuvHuqgfyDop1mQl8P8qaVcNL8maMELu2rWlBZqsBWRU9hwP9EUAKVhmrKo9a3ADekslIiIiIicnJbO3qAFLyrA27Kvjbbuvkia+imTWDCtnLecURveh1fG7KoS8nJzMlhyEUmH4aZzeAZ4xsy+6+6vjWGZRERERCRJvf0DbD/YEWnBC+7Ha2VPS1ckTXlRHgunl3PdG2ZGBlpZUFtGaaG6aYpMFMl82gvN7AFgdnR6d78sXYUSERERkaHcnf2t3cemStgbBHqvHGyntz/oppmXY5w2tZSz50wJ5sMLu2rWlhepm6bIBJdM4Pco8M/Ag0B/eosjIiIiIh3dfWzeH06VsK+VTWFLXktnbyTN9IoiFtaWcemCqSwK78ObW11KQZ66aYrI8ZIJ/Prc/Z/SXhIRERGRCaZ/wNlxuOO4AG9n89FImpKCXBbUlvG2ZdNZWFsWTHxeW05FcX4GSy4ip5pkAr/HzewDwGNAZExfd29OW6lEREREsszBtu6Y0TRb2bq/ne6+AQByDObWlLK0roIbz6pj4fSgq+bMykmaE09ETloygd9t4d+PRa1zYG7qiyMiIiJyauvs6WfrgWAUzZf3trF5fysv723jcEdPJE1NWSELa8u49fxZLAjvxTttailF+ZoxS0TSY8TAz93njEVBRERERMargQHnaG8/Hd19dHT3cbSnP/K3rbuPVw92RAK8HYc7CKfEoyg/hwXTynjToqmRwVYW1JZRVVqY2RckIhPOiIGfmRUDHwEa3P0OM5sPLHD3n6a9dCIiIiKj1D/gHO0ZGpy1d/dxtKePju7+IX/bY5Y7evo52t0Xpj+2rbN3+PHtzGDWlGIW1pZzzfIZ4Wia5TRMKSZX3TRFZBxIpqvnd4DVwAXhchPBSJ8K/EREROSkDAZpHd39dPT0cXTw7+C67mPBWEdUIBasHxrcBYFcH129A0kfvyA3h+LCXEoK8iguyKW4MI/SwlwmlxRTEi6XFORSUpgXpIlKW1KYF67PZebkSRQXaE48ERm/krlCzXP3m8zsnQDu3mlJTgRjZlcBXwVygQfd/b6Y7RcDXwGWATe7+4+itvUD68LFne7+9mSOKSIiIunR1z/A0d7+Y8FZd1RLWnRw1t1He3QQFwnmogK2cN2JBmklhbkUh3+nhEHaYCBWXJA7JEgbDM6KY/8W5GnqAxGZMJIJ/HrMbBLBgC6Y2TyiRvdMxMxygW8ClxO0Er5gZivdfWNUsp3A7cBdcXbR6e4rkiifiIiIJNDV209rZy+tXb20dPbR2tlLW3ifWuRetahALPb+tegAb3D0yWQU5OVEgqvoIK2qpPhYcBYVpAVBW5guquUtWM5jUkGugjQRkZOQTOD3aeDnQL2Z/RtwIUGwNpJzgG3uvh3AzB4BrgUigZ+77wi3Jf+fREREZALp7R+grSsI2FrCAK61sy8M5HqPC+qOrQ/S9CQRrMUGaYPdGqtLCyPBWWlh3nFBXCR99LKCNBGRcSmZUT1/YWargfMAAz7k7oeS2PdMYFfUchNw7ijKVmRmq4A+4D53/3FsAjO7A7gDoKGhYRS7FhERGRsDA057T1TgdlzQFgZsUUHdsQCvl46e4QcVyc0xKiblU16UR/mkfCom5TOjYhLlk/IoL8qnfFL4KMoL0k3Kp2zw3rQwqMvPVZAmIpLtkhnVcyXwA2Clu3eMYt/x7gP0UeRvcPc9ZjYX+LWZrXP3V4bszP0B4AGAxsbG0exbREQkKe5OV+/AkGBsSMtbzHLkeVcvLUeDbpU+wn+ossGgrCif8kl5zKoqjgRp5UX5VEzKizwfDO4GA7viglySvPVeREQmsGS6ev49cBNwn5n9Hvgh8FN37xohXxNQH7VcB+xJtmDuvif8u93MngbOBF4ZNpOIiEgcPX0DMUFb/G6R0a1wbVEBXW//8JFbcUFuJGirmJRPbXkRp08rG9LKdqz1LS8M5oLl0sI8DfcvIiJpl0xXz2eAZ8LBWi4D/gx4CCgfIesLwHwzmwPsBm4GbkmmUGY2GTjq7t1mVk1wX+H9yeQVEZHs0z/gtHfFu68tcdfJ6Fa4keZgy8+1mBa2fBqmFEe6Tx4L1IYGbeVFeZQV5et+NhERGfeSmnAmHNXzGoKWvzcA3xspj7v3mdmdwJME0zk85O4bzOweYJW7rzSzs4HHgMnANWb2GXdfAiwCvhUO+pJDcI/fxgSHEhGRLNHTN8DWA21s2tvGxj2tbNrbyub9bTR39AybL8eIalULWtlOKysNgrTi/BEDuMK8HHWXFBGRrGY+wo0HZvZDgkFZfg78B/C0u4+7UTgbGxt91apVmS6GiIgk6fWOHjbtbWXj4GNPK68cbI90qyzKz2FhbTmLppcxtaxoSCvbsfvcguXSwjwFbiIiMuGZ2Wp3b4y3LZkWv+8At7j78P1kRERE4hgYcHY2H40Ed4PB3t6WY7eKTysvZNH0ci5bOJVF08tZPKOc2VUluvdNREQkRRIGfmb2f9z9fnf/uZndCDwate1ed//bMSmhiIicMjp7+nl5X2vQVXNvC5v2tvHy3tbIlAS5OcZpNaWcO2cKi2eUs2h68KguLcxwyUVERLLbcC1+N3NsQJWPExX4AVcBCvxERCYod+dgWzcb9oYteGFL3quHOhgI7yAoK8xj0YxybmysZ3HYinfa1FKK8nMzW3gREZEJaLjAzxI8j7csIiJZqq9/gO2HOoZ009y4p5XDUQOu1E2exOLp5Vy9bAaLZ5SzeHo5dZMn6b47ERGRcWK4wM8TPI+3LCIiWaC1q5eX97axcU8LG/cGXTY372+jpy8Y06sgL4fTp5XypkVTWRx201w4vZyKSfkZLrmIiIgMZ7jAb7mZtRK07k0KnxMuF6W9ZCIikjbuTtPrnWFwF3bV3NfKrubOSJqqkgIWzyjn9gtmR4K8uTUl5OdqzjoREZFTTcLAz911E4aISBbo6u1n24F2Nu45NnXCpr2ttHX1AWAGc6pLWF5Xyc1nN0S6ak4tK1RXTRERkSyR1ATuIiJyajjc3h0ZUTO4J6+NbQfb6Q9HXCkuyGVhbRnXrpgRTJswvZwFtWUUF+jfgYiISDbTf3oRkVNQ/4Cz4/DQAVc27W1lf2t3JM30iiIWTS/n8sXTInPjzZpSTI7mxhMREZlwFPiJiIxzHd19vLyvbcj9eJv3tdHZG8yNl5djnDa1lAvnVUe6aS6aXs7kkoIMl1xERETGCwV+IiLjhLuzr7Ural68INjbcbgDD8dSLi/KY/GMcm4+Z+jceIV5ui1bREREElPgJyKSAb39A2w70B4J8gZb814/2htJ0zClmMXTy7nuzJmRrpozKoo04IqIiIiMmgI/EZE0aznaO2Q0zY17Wtl2oJ2e/mBuvMK8HBbWlnHlkloWzwjnxqsto6xIc+OJiIhIaijwExFJkZ6+AXa9fpSt+9vCVrw2Nu1tZfeRY3PjVZcWsnhGORedXh101ZxezpzqEvI0N56IiIikkQI/EZFRcHf2t3az/VA72w928Oqh4LH9YDu7Xu+MTJuQYzC3ppSzZk3m3efNClvyyphaVpThVyAiIiITkQI/EZE4Wrt6efVgB9sPtYd/O9h+sIMdhzs42tMfSVeUn8Oc6lKWzKjg6mUzmFNdwmlTS1lQW0ZRvgZcERERkfFBgZ+ITFjdff3saj7KK4Mtd4OB3qEODrX3RNLlGNRPKWZOdQnnzp3C3OoS5taUMqe6hNryIs2LJyIiIuOeAj8RyWoDA8EUCUG3zHa2R7pmdtD0+lHCnplAcP/d3OoS3rRwGnNrSphTXcLcmhLqpxRrugQRERE5pSnwE5Gs0HK0l1fCbpmD9929crCdHYc76OodiKQrLshlTnUJy+oqeMeKGZGWu9nVJVRM0iiaIiIikp3SGviZ2VXAV4Fc4EF3vy9m+8XAV4BlwM3u/qOobbcBnwwXP+fu30tnWUVk/Ovq7Wdn81G2Hwxb7sJ771491EFzx7Gumbk5RkPYNfPC06qPtd5VlzKtvFDz4ImIiMiEk7bAz8xygW8ClwNNwAtmttLdN0Yl2wncDtwVk3cK8CmgEXBgdZj39XSVV0TGh4EBZ09L55ARM185GNx3t/tIJx7VNXNqWSFzqku4csk05lYHLXdzakpomFJMvqZHEBEREYlIZ4vfOcA2d98OYGaPANcCkcDP3XeE2wZi8l4J/NLdm8PtvwSuAn6QxvKKyBh6vaMnzpQIwaiZ3X3HLgmlhXnMqS7hDQ2TueGsukjL3ezqYk1wLiIiIpKkdAZ+M4FdUctNwLknkXdmbCIzuwO4A6ChoeHESikiadPV28+Owx2R4G571KiZR472RtLl5RgNVcXMrS7hkgU1QctdOLBKTam6ZoqIiIicrHQGfvG+qXmcdSec190fAB4AaGxsTHbfIpJC/QPOniOdke6YgwHeYNfMaLXlRcypLuFtS6dHArs51aXUT55EnrpmioiIiKRNOgO/JqA+arkO2DOKvJfG5H06JaUSkagiEn0AABx+SURBVFFzd5o7eoYMqLI9DPReO3yUnv5jXTPLCvOYW1PCOXOmRFruBh8lhRpIWERERCQT0vkt7AVgvpnNAXYDNwO3JJn3SeBeM5scLl8BfDz1RRSRaEd7+iKtdoPTIrxyqINXD7bT2tUXSZefa8yqKmFudQmXLZrK3Oqg5W5uTQlVJQXqmikiIiIyzqQt8HP3PjO7kyCIywUecvcNZnYPsMrdV5rZ2cBjwGTgGjP7jLsvcfdmM/ssQfAIcM/gQC8icvL6+gfYsr+ddbuPsH53a6Sb5t6WriHpZlQUMbemlGtXzIyMmDmvupQZlUXqmikiIiJyCjH37Lg1rrGx0VetWpXpYoiMO/0DzvaD7axtamHd7hbWNh1hw57WyMiZZYV5zJsatNZFt9zNriphUkFuhksvIiIiIskys9Xu3hhvm264EckiAwPOa81HWdt0JAj0mlpYv6eFoz39ABQX5HLGzAr++LxZLK2rYFldJbOmFJOTo66ZIiIiItlMgZ/IKcrdaXq9k7VNLazdfYR1YYteW3gvXmFeDktmlPNHjfUsnVnB8voK5lSXkqsgT0RERGTCUeAncgpwd/a1dkVa8dbubmFd0xFeD+fCK8jNYdH0Mq5dMYNlMytZWlfB/Kmlug9PRERERAAFfiLj0oG2riDAi9yX18Kh9m4AcnOMBdPKuHJJbdBdc2Ylp9eWUpin+/FEREREJD4FfiIZ1tzRw7qwBW8w0BscXTPH4LSppVxyeg3L6ipYVlfBounlFOUryBMRERGR5CnwExlDLZ29bNgddNUcHICl6fXOyPa5NSWcO2cKS+sqWVZXweLp5Zr0XEREREROmr5RiqRJe3cfG3Yf66q5bncLrx7qiGxvmFLM8vrKyAibZ8ysoLwoP4MlFhEREZFspcBPJAU6e/rZuLc16K4ZBnqvHGxncJrMGRVFLKur5Iaz6lhWV8HSmRVUFhdkttAiIiIiMmEo8BMZpe6+fl7e2xYZWXNtUwtbD7TTPxBEeTVlhSyvq+CaZTNYFrbk1ZQVZrjUIiIiIjKRKfATGUZv/wBb9rdFTaHQwsv7WuntD4K8KSUFLJ1ZweWLp4Vz5VUyrbwow6UWERERERlKgZ9IqH/AeeVgezhX3hHWNLWwcW8rPX0DAJQX5bGsrpL3XjSXZTMrWFpXwczKSZhpQnQRERERGd8U+MmENDDgvHq4I2quvCOs391KZ28/ACUFuZwxs4Lbzp8VjLA5s4JZVcUK8kRERETklKTAT7Keu7OruZO1u49EAr31u1to6+4DoCg/hyUzKrjp7HqW11ewdGYlc6tLyMlRkCciIiIi2UGBn2QVd2dvS1dkjrzBqRRaOnsBKMjNYdGMct5x5kyWhhOin1ZTSl5uToZLLiIiIiKSPgr85JR2oLWLtZGBV46wbncLh9p7AMjLMRbUlvHWpbUsnRlMiH76tDIK8hTkiYiIiMjEosBPxr2jPX0caO3mYHs3B9u6eeVAezhX3hH2t3YDkGMwf2oZb1wwNZgnr66ShbVlFOXnZrj0IiIiIiKZp8BPMqKvf4Dmjh4OtIUBXVRgd7CtmwNtXZHnHT39Q/KawdzqEi6YV83SmUF3zcUzyiku0OksIiIiIhKPvilLyrg77d19YeB2LIg72N49pMXuYFs3zR3dhPOdD1FWlMfUskJqygpZWldJTWkhU8sLqSkN1tWUFVI3eRJlRflj/wJFRERERE5RCvxkRL39Axxu7xnSCndcYBdu6+odOC5/fq5FAreZlUWsqK+MBHGxgZ26ZoqIiIiIpF5aAz8zuwr4KpALPOju98VsLwQeBs4CDgM3ufsOM5sNbAI2h0mfd/f3pbOsE42709rZx8H2rqFBXJxWuuaOnrj7qCzOjwRuZzVMjgRzU8uKhgR2lcX5mv9ORERERCSD0hb4mVku8E3gcqAJeMHMVrr7xqhk7wFed/fTzOxm4IvATeG2V9x9RbrKl626+/o51N4TtMq1dsXcNzc0sOvpO751riAvJxLMzaoqpnH25KGBXFkhU8sKqSotoDBPrXMiIiIiIqeCdLb4nQNsc/ftAGb2CHAtEB34XQt8Onz+I+Abpqah47g7R472RrXCdYWBXeyAKN2R+epiVZUURAK3udUl1MTcNzcY3JUX5al1TkREREQky6Qz8JsJ7IpabgLOTZTG3fvMrAWoCrfNMbMXgVbgk+7+bBrLmhFdvf1DW+LauzkYp5XuUHs3vf3Hj4RSlJ8TCdhOm1rK+fOqIsFccN9csK2qtIB8TVAuIiIiIjJhpTPwi9dsFBu9JEqzF2hw98NmdhbwYzNb4u6tQzKb3QHcAdDQ0JCCIqfWgdYufrP1UMx9c8cCu7auvuPymEFVSWFkZMv508oi3SsH75kLArsiSgpy1TonIiIiIiIjSmfg1wTURy3XAXsSpGkyszygAmh2dwe6Adx9tZm9ApwOrIrO7O4PAA8ANDY2xpkcILNeOdjBXY+uAaCkIJep5UXUlBayqLaci+cXDrlvbvC+uinFBeSpdU5ERERERFIonYHfC8B8M5sD7AZuBm6JSbMSuA14DrgB+LW7u5nVEASA/WY2F5gPbE9jWdNiRX0lz3zsUqpLCykp1MwZIiIiIiKSGWmLRsJ79u4EniSYzuEhd99gZvcAq9x9JfAvwPfNbBvQTBAcAlwM3GNmfUA/8D53b05XWdNlUkEus6pKMl0MERERERGZ4CzoVXnqa2xs9FWrVo2cUEREREREJAuZ2Wp3b4y3TTeTiYiIiIiIZDkFfiIiIiIiIllOgZ+IiIiIiEiWU+AnIiIiIiKS5bJmcBczOwi8lulyxFENHMp0IbKM6jT1VKeppfpMPdVpaqk+U091mlqqz9RTnabWeK3PWe5eE29D1gR+45WZrUo0so6cGNVp6qlOU0v1mXqq09RSfaae6jS1VJ+ppzpNrVOxPtXVU0REREREJMsp8BMREREREclyCvzS74FMFyALqU5TT3WaWqrP1FOdppbqM/VUp6ml+kw91WlqnXL1qXv8REREREREspxa/ERERERERLKcAj8REREREZEsNyECPzObZGbPmFluuNxvZi+Fj5Uj5L3BzNzMGsPlKjN7yszazewbMWlvMrO1ZrbBzO5PolzviirHS2Y2YGYr4qS7MdznwGA5YrY3hOW5K+r1vmRmPWZWPVI5Uim6rs3sjTGvr8vM3hEnz8Vm9r9m1mdmN8TZXm5mu2PrO8Hxfxh1vB1m9lKCdB8ys/VhvX44av2XzGzfYF1m2gnW5ywz+1V4Lj5tZnVJHGfEc9fMCszsO2a2zszWmNmlI+U3s78ys53JvHepFudz/8XwPV9vZjclyJOw7pLJH7OvhOe1md1mZlvDx20J8i83s+fC+n7czMrD9cO9D4PXppQMLx2nDn9uZkfM7Kcx6eaY2e/C1/NDMyuIs69Rnz/DlGu46/DnzWyXmbUPkz/htTdR/lSdy6Oo0zvNbJsF/3/iXseHuyYkkz/O/hKV5d/MbHN47j9kZvkJ8t8fvoebzOxrZmYx21ea2fqo5ZReb0dRt2l5PcOUa2H4We6Ofq1mVmRmvw8/DxvM7DMJ8jeE5/uL4efkreH6i8xsYzJlOFGjqNN/CV/HWjP7kZmVxtlXvpl9L7wGbDKzjydx/LjnsZldamYtUef+3Qnyx32vh3lPUv79aRR1+F0zezXqNcX7PrgiLPeGsK5vitqWys+8WXAt3BK+Vx9MkP+4z4iZFZvZf5rZy+G2+6LSp/w7wSjqNy2vaZhyXW5mq8PzfbWZXRYnzYjXEDM724K45YZweV54fiT8Hzcsd8/6B/AXwIeiltuTzFcG/AZ4HmgM15UAfwC8D/hGVNoqYCdQEy5/D3jTKMq4FNieYNsiYAHw9GA5Yrb/f8CjwF0x63cA1Zms66j1U4BmoDjOttnAMuBh4IY4278K/Ht0fSdZlr8H7o6z/gxgPVAM5AH/BcyP2v7p2LocL+dukvX5KHBb+Pwy4PsjHCOpczcsy3fC51OB1QQ/Hg2bH7h9tO9dqusOeBvwy/D9LgFWAeXJ1l2y+ZM5r8P3bnv4d3L4fHKc/C8Al4TP/xT47HDvQ1S+p4lznUjF+Qe8CbgG+GlMuv8Abg6f/zPw/lSdPwnKFfc6HG47D5hO8tf5Idfe4fKn4lweRZ2eGZ5DO0jiOk7MNWG0+Ucoy1sBCx8/SPD+XgD8FsgNH88Bl0Zt/0OC6/j6mHyfJkXX21HUbdpeT4JyTQXOBj4f/VrD45eGz/OB3wHnxcn/wGAZgcXAjqhts5MpwxjUaXnU8y8DfxNnX7cAj4TPi8Nzc/YIx497HgOXxpYhQf6473Wi9yQqX9KfmxTW4XeJ8x0oJs3phN9XgBnAXqByuLoaYX+JyvInBP+7cgbrK9nPSPjevjFMUwA8C7wlKt/tpPA7wSjqN22vaZhzd0b4/Axgd8z2Ea8hYRl+DTwRe26Q5P+42MeEaPED3gX85ATyfRa4H+gaXOHuHe7+39HrQnOBLe5+MFz+L+D6URzrnQQXpeO4+yZ33xxvmwW/7m4HNoziWOmUqK5vAH7m7kdjN7j7DndfCwzEbjOzs4BpwC9GUwgzM+CPiF+ni4Dn3f2ou/cBzwDXjWb/Y2jU9UnwxeBX4fOngGtHOEay525kv+5+ADgCNI4i/1iLrrvFwDPu3ufuHcAa4Ko4eRLVXbL5I4Y5r68Efunuze7+OkFAGW9fCwh+eCJMM1inid6HdBhy/rn7r4C26AThZ+0y4Efhqu8Bx7VEk8LzZ5jrMO7+vLvvHfGVHTPk2nsC+UdrxDoN17/o7jtGsd8h14QTyD9cWZ7wEPB7IF4vAgeKCL4UFRIEMvsBwtafjwCfG015TkCydTumr8fdD7j7C0BvzHp398Ff7fPDR7wR9xwoD59XAHuSOW6KJFunrRC5Hkwi8esoMbO8ME0P0DrcwU/kPI7JH/e9TvSepElSdZgMd9/i7lvD53uAA0BNuJyyzzzwfuAedx8I0x2Il504n5Hwu9VTYb4e4H+J/xlLlWTrd0xfU/h+DH5WNwBFZlYIo7qG/CVB4068sp6QrA/8LOhyNDfmw1BkZqvM7HmL01UuzHcmUO/uP423PY5twEIzmx1e1N4B1I+iqDeRIPBLxMxKgL8G4nYPGWsJ6nrQzYz+9eUQtNp97ASKcxHBh3VrnG3rgYst6C5WTPCL4GjeqzFxEvW5hmNfnK8DysysaphDJXvurgGuNbM8M5sDnBWmO9lzP+Xi1N0a4C1hd41q4I0kfo3x6i7Z/MmYCeyKWm4K18VaD7w9fH5j1PESvQ8pNcL5F60KOBL+iAKJX894PX9Gfe09UaOo0xMx6mvsaFnQTe6PgZ/HbnP35wh+LNkbPp50903h5s8SXMvj/VCVqrKNum7Hw+uxoBv/SwRf7H7p7r+Lk+zTwLvNrIngl/+/PNnjJlm2UdWpmX0H2AcsBL4eJ8mPgA6C+twJ/J27N59EEc+3oHvpz8xsyQhlS/hep9MJnJeft6AL5z8MBgnD7PscggDllZMsZjzzgJvC78o/M7P5sQlG+IwMlrGSoPXtV7H5U2GU9ZvJ13Q98KK7d4fLI15DzGwmwfeQfx7FcUaU9YEfUE3wy3K0BndvJOh28BUzmxe9MQw4/gH4aLIHCX+5fz/wQ4Im4B1A33B5oo53LnDU3UfbT/8zwD9E/WKYafHqGjObTtCd6slR7u8DwBPuvmvElMcbtgUV+CJBK8rPCb6QJvVejbETrc+7gEvM7EXgEmA3w7y+UZy7DxF8qV8FfAX4H6DvZM79NBpSd+7+C4IvTP9DcF48R/wyxq27UeRPhsVZF+/X8T8F/sLMVhN0O+8J18d9H06wLMOJe/7FkezrGXfnz0lce09UsnU6KidxjR2tfwR+4+7PxinDaQS9KeoIAv/LLLjPdQVwmrs/luaynUjdZvz1uHu/u68Ij3OOmZ0RJ9k7ge+6ex3BD5XfD7+npNuo6tTd/4Sg++Emgh9UYp0D9Idp5gAfNbO5J1i2/wVmuftygiDzxyOkT/hep9lo6vDjBEHz2QRdt/86UcLwM/994E8GW7BSrBDoCr8rf5vg+h1bhrifkajteQT/L7/m7tvTUEYYXf1m5DWFP0p8EfjzcDnZa8hXgL929/5kjpOsvFTubJzqJGi2jRhsenX37Wb2NEE/3OhfTMoI+uM+HfRaoBZYaWZvd/dViQ7k7o8DjwOY2R0EF7hknOgvtecCN1gwGEIlMGBmXe4+5gNphI6r69AfAY+5+2i7VJwPXGRmHwBKgQIza3f3vxkuU/jB/EOCFoW43P1fgH8J099L8IV0vDmh+gzP7z+ESHeC6929ZbgDJXPuhi06fzW4bGb/A2xNNv8Yi/e5/zzB/RyY2b8Tlj0mTcK6SyZ/kpoI7hkYVEdwX15sWV4GrgiPdzrBfYbDvg8pluj8i3UIqDSzvLBsdcTpijZOz5+0t5LFSLZOR+tEr7FJM7NPEXQp+/MESa4j6ELfHqb/GcH9km3AWWa2g+A7x1Qze9rdL01xEUdVt+Pt9bj7kfD7yFUErf3R3hOux92fM7Migi+8Kev+lcCoz1d37zezHxL01PlOzOZbgJ+H5+kBM/stQXfvUQcFg11Lw+dPmNk/mlm1ux+KTZvEe51OSdehH+ti3h22nsYd9MiCgb7+E/ikuz+fklIer4mgiyHAYxz/XkLiz8jgLQoPAFvd/StpKiOM7hwd89dkwQBxjwG3uvtgnHE+yV1DGoFHwjikGnirmfW5+0g/cgwr61v8wl+Tc8MLJWY22Y71sa0GLgQ2xuRpcfdqd5/t7rMJBncZNugL9zd18BgErVUPhsvXmdkXEuTJIejG9cgJvLaLosr4FeDeDAZ9x9V1lIStbyPs713u3hC+vruAhweDPjN7OOzmEM+bgZfdPWEwF/VeNRB80R/LL39JOdH6NLPqqF+DP07Ur1pm9nKCPHHP3Zg0xRZ0L8bMLidordmYbP6xFOdzn2thd1czW0Yw6Mpx940mqrvh8pvZF8xsNPeIPglcEV6LJhMEd8e11ETVaQ7wScLuHsO9D6k0zPkXm84JusYMjlx6G3HuSz2R82e4a+fJOplr74lKtk5PQNLXWDM7x8weHs3Ozey9BPemvnOY1oWdBK3leRZ0q7sE2OTu/+TuM8Lr+B8Q3M956WiOn4zR1G26Xo8FoyremWyZzazGgm5jmNkkwv9dCcrypjDdIoIvugfjpEupZOvUAqcNPifoBpfodVwWpi8h+EL9cpjvVxZ0bUuKmdWGxxrs8pgDHI6TLpn3Om1GeV5OD/8aQZf343oiWNC18TGC70OPJlOGE/nME7SgDo5CeQmwJU6auJ+R8JifI7gf9cNx8qXMKK+paXlNif5PhZ/t/wQ+7u6/jSpzUtdEd58T9R3/R8AHTjboG9xx1j8IWnbe7MdG7FlH0L1vHfCeqHT3EAR4sfmfJmqUPIKuSM1AO8EvCIvD9T8gCCI3Eo5wF66/K3zj45XtUoJfF2LXP8ixkUSvC4/TTXBz+ZNx0n+a8TGqZ6Suw+XZBN3lcmLSReqaoFtDE0Hf/8PAhjj7vZ2ho6i+RHAPZrwyfBd4X8y6GQTdRgeXnw3fpzXEjCAYry7Hw7k7ivq8gaAlZUt4HhWG66uBzQmOk+jcfTvBzdCDx95McBH8L4JuNsPmj/feZaLuCL4oDZbveWDFKOtuuPw/Bc6Pc/yE5zVBN85t4eNPotZHf+4/FJZjC3AfYCO9D+H2p0ndqJ6x59+zBF84O8PXdmW4fi7BwAnbCEZGHay3kzp/GP7auYP41+H7w+WB8O+nY8sSLl9K/Gtv3PypOpdHUacfDJf7CFpQHwzXNw4+j6rXeNeERPlvAL6VoGyJytJH0CvmpfBxd2xZCEaf+1b4/m4Evhxn/7NJ76ieydZtWl4P8A2CACM2XW14/FaCbmlNBIO1LANeBNYSfMm/OypP9HVpMcFIg2vC8l4xXJ2m8pFMnRIEXb8l+E61Hvg3wlE+GXoNKCW4PmwI6/Rj4foc4DVgUpzjJzqP7wz3s4bgmnxBVJ4nODaaYqL3Ou57EnN9SdWonsmel7+OqsN/5diIr9Hn5bsJBqR5KeqxIg2f+cGgZR3BrQ3Lk/2MEPT68HD9YBnfG3XM20ntqJ7J1m9aXhMJ/k8R/GDbEfNeTY1JM5uh15D3EfP9NVz/XVI0qmdaLhTj7UHQlXPYIe3TfPx/JRyqfIyPu4OxD/zSXtcE/zAfTeP+P834CfxSVp/A1cAHM/AaUnqRz0TdjXCc436IyeSD1AZ+E/LaOUx5TvpcHgd1+iVgWabrMqo8KbvejoO6/SlQMMbHHPLFMQ37H4v/6WcQJ7DO5COV35/GwXk53j7zKf1OMA7qN1Pf8TWdQyLu/iLwlIWTO2bg+O/2Y0OVp52FE5ASDEM7pl0bxqKu3b3V3W9Mx77N7EsEv6h1pGP/o5XK+nT3n7r711JQrKSZ2V8RdJkcdsjudBirz727X5nO/Y+GmT1F0PqWknu9Jtq1czipOpfHQZ1+zINpRjIu1dfbcVC3V3sw1PuYMLOLCO6NPe6+tlQZo//p6939I+na/2ik4/vTODgvx9NnPuXfCcZB/Y71d/x54Tm6/4Tyh1GjiIiIiIiIZKkJ0eInIiIiIiIykSnwExERERERyXIK/EREJKuYWXsSaT5sZsVpLscKM3trgm2XmlmLmb1oZi+b2d+dzP5ERERGosBPREQmog8Dowr8TmDwgBXAcIHas+5+JsGodFeb2YUnuT8REZGEFPiJiEhWClvVnjazH4Wtav8WTh79QYK5PZ8KR0LFzK4ws+fM7H/N7FEzKw3X7zCzu83sv4EbwxHVfm5mq83sWTNbGKa70czWm9kaM/tNONHyPcBNZvaSmd2UqJzu3kkwx9PMcF/nmNn/hK2B/2NmC+Ltz8xKzOwhM3shTHttGqtTREROcXmZLoCIiEganQksIZjQ+LfAhe7+NTP7CPBGdz9kZtUEk+2+2d07zOyvgY8QBFoAXe7+BwBm9iuCCXa3mtm5wD8ClwF3E0wUvNvMKt29x8zuJphT8c7hCmhmk4H5wG/CVS8DF7t7n5m9GbjX3a+P3Z+Z3Qv82t3/1Mwqgd+b2X+5+7iYjkZERMYXBX4iIpLNfu/uTQDh3Eezgf+OSXMesBj4rZkBFADPRW3/YZi/FLgAeDRMB1AY/v0t8F0z+w/g/0+ybBeZ2VpgAXCfu+8L11cA3zOz+YATzCkWzxXA283srnC5CGgANiV5fBERmUAU+ImISDbrjnreT/z/ewb80t3fmWAfgy1oOcARd18Rm8Dd3xe2AL4NeMnMjksTx7PufrWZnQ78t5k95u4vAZ8FnnL368xsNvB0gvwGXO/um5M4loiITHC6x09ERCaiNqAsfP48cKGZnQZgZsVhMDaEu7cCr5rZjWE6M7Pl4fN57v47d78bOATUxxwjIXffAnwB+OtwVQWwO3x+e4IyAzwJ/KWFzY9mduZIxxIRkYlLgZ+IiExEDwA/M7On3P0gQYD1g7Dr5fPAwgT53gW8x8zWABuAwQFVvmRm68xsPcG9emuAp4DFIw3uEvpn4GIzmwPcD3zBzH4LRI8kGru/zxJ0A10bHvezo6kAERGZWMzdM10GERERERERSSO1+ImIiIiIiGQ5BX4iIiIiIiJZToGfiIiIiIhIllPgJyIiIiIikuUU+ImIiIiIiGQ5BX4iIiIiIiJZToGfiIiIiIhIllPgJyIiIiIikuX+H+zjL0mtJxO5AAAAAElFTkSuQmCC"/>
          <p:cNvSpPr>
            <a:spLocks noChangeAspect="1" noChangeArrowheads="1"/>
          </p:cNvSpPr>
          <p:nvPr/>
        </p:nvSpPr>
        <p:spPr bwMode="auto">
          <a:xfrm>
            <a:off x="155574" y="-144463"/>
            <a:ext cx="9856644" cy="63930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Rectangle 5"/>
          <p:cNvSpPr/>
          <p:nvPr/>
        </p:nvSpPr>
        <p:spPr>
          <a:xfrm>
            <a:off x="155574" y="214807"/>
            <a:ext cx="11749810" cy="523220"/>
          </a:xfrm>
          <a:prstGeom prst="rect">
            <a:avLst/>
          </a:prstGeom>
        </p:spPr>
        <p:txBody>
          <a:bodyPr wrap="square">
            <a:spAutoFit/>
          </a:bodyPr>
          <a:lstStyle/>
          <a:p>
            <a:pPr algn="ctr"/>
            <a:r>
              <a:rPr lang="en-US" sz="2800" b="1" i="1" dirty="0" smtClean="0"/>
              <a:t>Grade</a:t>
            </a:r>
            <a:endParaRPr lang="en-US" sz="2800" b="1" i="1" dirty="0" smtClean="0"/>
          </a:p>
        </p:txBody>
      </p:sp>
      <p:sp>
        <p:nvSpPr>
          <p:cNvPr id="8" name="Rectangle 7"/>
          <p:cNvSpPr/>
          <p:nvPr/>
        </p:nvSpPr>
        <p:spPr>
          <a:xfrm>
            <a:off x="8746837" y="3285030"/>
            <a:ext cx="3445163" cy="1815882"/>
          </a:xfrm>
          <a:prstGeom prst="rect">
            <a:avLst/>
          </a:prstGeom>
        </p:spPr>
        <p:txBody>
          <a:bodyPr wrap="square">
            <a:spAutoFit/>
          </a:bodyPr>
          <a:lstStyle/>
          <a:p>
            <a:r>
              <a:rPr lang="en-US" sz="1400" dirty="0" smtClean="0"/>
              <a:t># Second Most important variable is coming as Grade.</a:t>
            </a:r>
          </a:p>
          <a:p>
            <a:r>
              <a:rPr lang="en-US" sz="1400" dirty="0" smtClean="0"/>
              <a:t># We can not take any call on grade specifically as its just a type of a loan.</a:t>
            </a:r>
          </a:p>
          <a:p>
            <a:r>
              <a:rPr lang="en-US" sz="1400" dirty="0" smtClean="0"/>
              <a:t># But at the time of collection we need to put more effort on grade 'G' customer as they have high chance of default as </a:t>
            </a:r>
          </a:p>
          <a:p>
            <a:r>
              <a:rPr lang="en-US" sz="1400" dirty="0" smtClean="0"/>
              <a:t># compare to 'A' grade.</a:t>
            </a:r>
          </a:p>
        </p:txBody>
      </p:sp>
      <p:graphicFrame>
        <p:nvGraphicFramePr>
          <p:cNvPr id="2" name="Table 1"/>
          <p:cNvGraphicFramePr>
            <a:graphicFrameLocks noGrp="1"/>
          </p:cNvGraphicFramePr>
          <p:nvPr>
            <p:extLst>
              <p:ext uri="{D42A27DB-BD31-4B8C-83A1-F6EECF244321}">
                <p14:modId xmlns:p14="http://schemas.microsoft.com/office/powerpoint/2010/main" val="69049207"/>
              </p:ext>
            </p:extLst>
          </p:nvPr>
        </p:nvGraphicFramePr>
        <p:xfrm>
          <a:off x="311149" y="1200160"/>
          <a:ext cx="8359775" cy="2614120"/>
        </p:xfrm>
        <a:graphic>
          <a:graphicData uri="http://schemas.openxmlformats.org/drawingml/2006/table">
            <a:tbl>
              <a:tblPr/>
              <a:tblGrid>
                <a:gridCol w="970719"/>
                <a:gridCol w="463627"/>
                <a:gridCol w="507092"/>
                <a:gridCol w="840324"/>
                <a:gridCol w="840324"/>
                <a:gridCol w="1173556"/>
                <a:gridCol w="753394"/>
                <a:gridCol w="709929"/>
                <a:gridCol w="1274974"/>
                <a:gridCol w="825836"/>
              </a:tblGrid>
              <a:tr h="326765">
                <a:tc>
                  <a:txBody>
                    <a:bodyPr/>
                    <a:lstStyle/>
                    <a:p>
                      <a:pPr algn="ctr" fontAlgn="ctr"/>
                      <a:r>
                        <a:rPr lang="en-IN" sz="1100" b="1" i="0" u="none" strike="noStrike" dirty="0" err="1">
                          <a:solidFill>
                            <a:srgbClr val="000000"/>
                          </a:solidFill>
                          <a:effectLst/>
                          <a:latin typeface="Calibri" panose="020F0502020204030204" pitchFamily="34" charset="0"/>
                        </a:rPr>
                        <a:t>Cutoff</a:t>
                      </a:r>
                      <a:endParaRPr lang="en-IN" sz="1100" b="1" i="0" u="none" strike="noStrike" dirty="0">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 of 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Non-Events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 of Non-Events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WoE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IV</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Event_Percentage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Cutoff_Min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6765">
                <a:tc>
                  <a:txBody>
                    <a:bodyPr/>
                    <a:lstStyle/>
                    <a:p>
                      <a:pPr algn="ctr" fontAlgn="ctr"/>
                      <a:r>
                        <a:rPr lang="en-IN" sz="1100" b="0" i="0" u="none" strike="noStrike">
                          <a:solidFill>
                            <a:srgbClr val="000000"/>
                          </a:solidFill>
                          <a:effectLst/>
                          <a:latin typeface="Calibri" panose="020F0502020204030204" pitchFamily="34" charset="0"/>
                        </a:rPr>
                        <a:t>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10027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602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0.106984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9425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0.286344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0.984512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0.176581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0.060038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6765">
                <a:tc>
                  <a:txBody>
                    <a:bodyPr/>
                    <a:lstStyle/>
                    <a:p>
                      <a:pPr algn="ctr" fontAlgn="ctr"/>
                      <a:r>
                        <a:rPr lang="en-IN" sz="1100" b="0" i="0" u="none" strike="noStrike">
                          <a:solidFill>
                            <a:srgbClr val="000000"/>
                          </a:solidFill>
                          <a:effectLst/>
                          <a:latin typeface="Calibri" panose="020F0502020204030204" pitchFamily="34" charset="0"/>
                        </a:rPr>
                        <a:t>B</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11664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1425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0.253243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10239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0.311074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0.20568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0.011895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0.122171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B</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6765">
                <a:tc>
                  <a:txBody>
                    <a:bodyPr/>
                    <a:lstStyle/>
                    <a:p>
                      <a:pPr algn="ctr" fontAlgn="ctr"/>
                      <a:r>
                        <a:rPr lang="en-IN" sz="1100" b="0" i="0" u="none" strike="noStrike" dirty="0">
                          <a:solidFill>
                            <a:srgbClr val="000000"/>
                          </a:solidFill>
                          <a:effectLst/>
                          <a:latin typeface="Calibri" panose="020F0502020204030204" pitchFamily="34" charset="0"/>
                        </a:rPr>
                        <a:t>C</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7831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1347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0.239382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6484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0.196992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-0.194894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0.008261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0.172009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C</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6765">
                <a:tc>
                  <a:txBody>
                    <a:bodyPr/>
                    <a:lstStyle/>
                    <a:p>
                      <a:pPr algn="ctr" fontAlgn="ctr"/>
                      <a:r>
                        <a:rPr lang="en-IN" sz="1100" b="0" i="0" u="none" strike="noStrike">
                          <a:solidFill>
                            <a:srgbClr val="000000"/>
                          </a:solidFill>
                          <a:effectLst/>
                          <a:latin typeface="Calibri" panose="020F0502020204030204" pitchFamily="34" charset="0"/>
                        </a:rPr>
                        <a:t>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5083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1118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0.198685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3965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0.120462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-0.500388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0.039142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0.219949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6765">
                <a:tc>
                  <a:txBody>
                    <a:bodyPr/>
                    <a:lstStyle/>
                    <a:p>
                      <a:pPr algn="ctr" fontAlgn="ctr"/>
                      <a:r>
                        <a:rPr lang="en-IN" sz="1100" b="0" i="0" u="none" strike="noStrike">
                          <a:solidFill>
                            <a:srgbClr val="000000"/>
                          </a:solidFill>
                          <a:effectLst/>
                          <a:latin typeface="Calibri" panose="020F0502020204030204" pitchFamily="34" charset="0"/>
                        </a:rPr>
                        <a:t>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2663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715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0.127066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1948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0.059183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-0.764076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0.051868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0.268494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6765">
                <a:tc>
                  <a:txBody>
                    <a:bodyPr/>
                    <a:lstStyle/>
                    <a:p>
                      <a:pPr algn="ctr" fontAlgn="ctr"/>
                      <a:r>
                        <a:rPr lang="en-IN" sz="1100" b="0" i="0" u="none" strike="noStrike">
                          <a:solidFill>
                            <a:srgbClr val="000000"/>
                          </a:solidFill>
                          <a:effectLst/>
                          <a:latin typeface="Calibri" panose="020F0502020204030204" pitchFamily="34" charset="0"/>
                        </a:rPr>
                        <a:t>F</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975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319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0.056691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656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0.01993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-1.045382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0.038429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0.327179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F</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6765">
                <a:tc>
                  <a:txBody>
                    <a:bodyPr/>
                    <a:lstStyle/>
                    <a:p>
                      <a:pPr algn="ctr" fontAlgn="ctr"/>
                      <a:r>
                        <a:rPr lang="en-IN" sz="1100" b="0" i="0" u="none" strike="noStrike">
                          <a:solidFill>
                            <a:srgbClr val="000000"/>
                          </a:solidFill>
                          <a:effectLst/>
                          <a:latin typeface="Calibri" panose="020F0502020204030204" pitchFamily="34" charset="0"/>
                        </a:rPr>
                        <a:t>G</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299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0.017949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a:solidFill>
                            <a:srgbClr val="000000"/>
                          </a:solidFill>
                          <a:effectLst/>
                          <a:latin typeface="Calibri" panose="020F0502020204030204" pitchFamily="34" charset="0"/>
                        </a:rPr>
                        <a:t>198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0.006015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-1.093206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0.013046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0.337793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a:solidFill>
                            <a:srgbClr val="000000"/>
                          </a:solidFill>
                          <a:effectLst/>
                          <a:latin typeface="Calibri" panose="020F0502020204030204" pitchFamily="34" charset="0"/>
                        </a:rPr>
                        <a:t>G</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pic>
        <p:nvPicPr>
          <p:cNvPr id="3" name="Picture 2"/>
          <p:cNvPicPr>
            <a:picLocks noChangeAspect="1"/>
          </p:cNvPicPr>
          <p:nvPr/>
        </p:nvPicPr>
        <p:blipFill>
          <a:blip r:embed="rId2"/>
          <a:stretch>
            <a:fillRect/>
          </a:stretch>
        </p:blipFill>
        <p:spPr>
          <a:xfrm>
            <a:off x="0" y="4068707"/>
            <a:ext cx="8746837" cy="2064410"/>
          </a:xfrm>
          <a:prstGeom prst="rect">
            <a:avLst/>
          </a:prstGeom>
        </p:spPr>
      </p:pic>
    </p:spTree>
    <p:extLst>
      <p:ext uri="{BB962C8B-B14F-4D97-AF65-F5344CB8AC3E}">
        <p14:creationId xmlns:p14="http://schemas.microsoft.com/office/powerpoint/2010/main" val="1884889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png;base64,iVBORw0KGgoAAAANSUhEUgAAA34AAADQCAYAAABY17MXAAAABHNCSVQICAgIfAhkiAAAAAlwSFlzAAALEgAACxIB0t1+/AAAADh0RVh0U29mdHdhcmUAbWF0cGxvdGxpYiB2ZXJzaW9uMy4xLjEsIGh0dHA6Ly9tYXRwbG90bGliLm9yZy8QZhcZAAAgAElEQVR4nO3de5ycZX3//9dnz9lzsrvJJtndnAg5kQOynMtBlIMKIgUKogVaLVVL1Sp+W6tfVFREbK3HtiJFxbZi8fdDg0XRKiC1oCSFnMmBEJLNOVmyp+x5P98/7nsns5OZ3dlkZmcz+34+HvPYue/7uu77mmvuuXc+c133dZm7IyIiIiIiItkrJ9MFEBERERERkfRS4CciIiIiIpLlFPiJiIiIiIhkOQV+IiIiIiIiWU6Bn4iIiIiISJZT4CciIiIiIpLl8jJdgFSprq722bNnZ7oYIiIiIiIiGbF69epD7l4Tb1vWBH6zZ89m1apVmS6GiIiIiIhIRpjZa4m2qauniIiIiIhIllPgJyIiIiIikuUU+ImIiIiIiGQ5BX4iIiIiIiJZToGfiIiIiIhIktY2HeH9/7qart7+TBdlVLJmVE8REREREZF0ae3q5e+f3MzDz79GTWkhrx7qYNH08kwXK2kK/ERERERERBJwd/5z3V7ueXwjB9u7ufW8WXz0ygWUF+VnumijktaunmZ2lZltNrNtZvY3cba/z8zWmdlLZvbfZrY4atvHw3ybzezKdJZTREREREQk1s7DR7n9Oy9w57+/yNTyQn7yFxfymWvPOOWCPkhji5+Z5QLfBC4HmoAXzGylu2+MSvbv7v7PYfq3A18GrgoDwJuBJcAM4L/M7HR3P7U60oqIiIiIyCmnp2+Abz+7na/9aiv5uTl86prF3Hr+bHJzLNNFO2Hp7Op5DrDN3bcDmNkjwLVAJPBz99ao9CWAh8+vBR5x927gVTPbFu7vuTSWV0REREREJrjfbT/MJ368nm0H2nnr0lruvnoJtRVFmS7WSUtn4DcT2BW13AScG5vIzP4C+AhQAFwWlff5mLwz01NMERERERGZ6Jo7erj3iU38aHUTdZMn8Z3bz+aNC6dmulgpk87AL147qB+3wv2bwDfN7Bbgk8BtyeY1szuAOwAaGhpOqrAiIiIiIjLxDAw4P1rdxL0/20R7Vx8fuHQef3nZfCYV5Ga6aCmVzsCvCaiPWq4D9gyT/hHgn0aT190fAB4AaGxsPC4wFBERERERSWTL/jY++dh6fr+jmbNnT+bz1y3l9GllmS5WWqQz8HsBmG9mc4DdBIO13BKdwMzmu/vWcPFtwODzlcC/m9mXCQZ3mQ/8Po1lFRERERGRCaKzp5+v/3orD/xmO6VFedx//TJuOKuOnFN48JaRpC3wc/c+M7sTeBLIBR5y9w1mdg+wyt1XAnea2ZuBXuB1gm6ehOn+g2AgmD7gLzSip4iIiIiInKynNh/g7p+sZ1dzJzecVcffvnURU0oKMl2stDP37Ogh2djY6KtWrcp0MUREREREZBza19LFPT/dwBPr9nHa1FI+944zOG9uVaaLlVJmttrdG+NtS2dXTxERERERkYzqH3Aefm4Hf/+LLfT2D3DXFadzx8XzKMjLyXTRxpQCPxERERERyUprm47wicfWs253CxefXsNnr13CrKqSTBcrIxT4iYiIiIhIVmnt6uXvn9zMw8+/RnVpId+45UzetnQ6Ztk7eMtIFPiJiIiIiEhWcHeeWLePzzy+gYPt3dx63iw+euUCyovyM120jFPgJyIiIiIip7ydh4/yf3+ynme2HOSMmeU8eFsjy+oqM12scUOBn4iIiIiInLJ6+gb49rPb+dqvtpKfm8OnrlnMH583i7zciTV4y0gU+ImIiIiIyCnpd9sP84kfr2fbgXbeckYtn7pmCbUVRZku1rikwE9ERERERE4pzR09fOGJTTy6uom6yZN46PZGLls4LdPFGtcU+ImIiIiIyCnB3Xl0VRP3/mwT7V19vP/SeXzwsvlMKsjNdNHGPQV+IiIiIiIy7m3Z38YnH1vP73c0c/bsyXz+uqWcPq0s08U6ZSjwExERERGRcauzp5+v/3orD/xmO6VFedx//TJuOKuOnJyJOyffiVDgJyIiIiIi49JTmw9w90/Ws6u5kxvOquPjb1lIVWlhpot1SlLgJyIiIiIi48r+1i4+8/gGnli3j3k1JTxyx3mcN7cq08U6pSnwExERERGRcaF/wPn+czv4u19sobd/gLuuOJ07Lp5HQZ7m5DtZCvxERERERCTj1jYd4ROPrWfd7hYuPr2Gz167hFlVJZkuVtZQ4CciIiIiIhnT2tXLl3+xhYef20FVaSHfuOVM3rZ0OmYavCWVFPiJiIiIiMiYc3eeWLePzzy+gYPt3dx63iw+euUCyovyM120rKTAT0RERERExtTOw0e5e+V6nt58kCUzyvn2rY0sr6/MdLGymgI/EREREREZEz19A3z72e187Vdbycsx7r56MbeeP4u8XA3ekm5pDfzM7Crgq0Au8KC73xez/SPAe4E+4CDwp+7+WritH1gXJt3p7m9PZ1lFRERERCR9frf9MJ/48Xq2HWjnLWfU8qlrllBbUZTpYk0YaQv8zCwX+CZwOdAEvGBmK919Y1SyF4FGdz9qZu8H7gduCrd1uvuKdJVPRERERETSr7mjhy88sYlHVzdRN3kSD93eyGULp2W6WBNOOlv8zgG2uft2ADN7BLgWiAR+7v5UVPrngXensTwiIiIiIjJG3J1HVzVx78820d7Vx/svnccHL5vPpILcTBdtQkpn4DcT2BW13AScO0z69wA/i1ouMrNVBN1A73P3H6e+iCIiIiIikmpb9rfxycfW8/sdzTTOmsznr1vKgtqyTBdrQktn4Bdv4g2Pm9Ds3UAjcEnU6gZ332Nmc4Ffm9k6d38lJt8dwB0ADQ0NqSm1iIiIiIickM6efr7+66088JvtlBbl8cXrl3LjWfXk5GhOvkxLZ+DXBNRHLdcBe2ITmdmbgU8Al7h79+B6d98T/t1uZk8DZwJDAj93fwB4AKCxsTFuUCkiIiIiIun31OYD3P2T9exq7uT6N9Txt29dSFVpYaaLJaF0Bn4vAPPNbA6wG7gZuCU6gZmdCXwLuMrdD0StnwwcdfduM6sGLiQY+EVERERERMaR/a1dfObxDTyxbh/zakr4wZ+dx/nzqjJdLImRtsDP3fvM7E7gSYLpHB5y9w1mdg+wyt1XAl8CSoFHzQyOTduwCPiWmQ0AOQT3+G2MeyARERERERlz/QPO95/bwd/9Ygu9/QPcdcXp/NnFcynM0+At45G5Z0cPycbGRl+1alWmiyEiIiIikvXWNh3hE4+tZ93uFi6aX83n3nEGs6pKMl2sCc/MVrt7Y7xtaZ3AXUREREREskdrVy9f/sUWHn5uB1WlhXz9nWdy9bLphL33ZBxT4CciIiIiIsNyd55Yt4/PPL6Bg+3d3HreLD565QLKi/IzXTRJkgI/ERERERFJaOfho9y9cj1Pbz7IkhnlfPvWRpbXV2a6WDJKCvxEREREROQ4PX0DfPvZ7XztV1vJyzHuvnoxt54/i7zcnEwXTU6AAj8RERERERnid9sP84kfr2fbgXbeckYtn7pmCbUVRZkulpwEBX4iIiIiIgJAc0cPX3hiE4+ubqJu8iQeur2RyxZOy3SxJAUU+ImIiIiITHDuzqOrm/jCE5to6+rjfZfM40Nvms+kAs3Jly0U+ImIiIiITGBb97fxicfW8/sdzTTOmsznr1vKgtqyTBdLUkyBn4iIiIjIBNTZ08/Xf72VB36zndKiPL54/VJuPKuenBzNyZeNkg78zKzE3TvSWRgREREREUm/pzYf4O6frGdXcyfXv6GOv33rQqpKCzNdLEmjEQM/M7sAeBAoBRrMbDnw5+7+gXQXTkREREREUmd/axf3PL6R/1y3l3k1Jfzgz87j/HlVmS6WjIFkWvz+AbgSWAng7mvM7OK0lkpERERERFKmf8D5/nM7+LtfbKG3f4C7rjidP7t4LoV5Grxlokiqq6e77zIb0te3Pz3FERERERGRVOnq7ed/d77OF554mXW7W7hofjWfe8cZzKoqyXTRZIwlE/jtCrt7upkVAB8ENqW3WCIiIiIiMhoDA872Qx28tOsIa3YdYU3TETbtbaW336kpK+Tr7zyTq5dNJ6ZBRyaIZAK/9wFfBWYCTcAvAN3fJyIiIiKSQQdau3hp15Eg0Gs6wtpdLbR19wFQWpjHsroK3nvRXJbXVXLhaVWUFeVnuMSSSckEfgvc/V3RK8zsQuC36SmSiIiIiIhEa+/uY11TC2uagta8l3YdYW9LFwB5Ocai6eVce+YMltdVsqK+knk1pZqWQYZIJvD7OvCGJNaJiIiIiMhJ6u0fYPO+tkiQt2ZXC1sOtOEebJ9VVczZs6ewor6S5fWVLJlRTlG+BmmR4SUM/MzsfOACoMbMPhK1qRzQmSUiIiIicpLcnabXO3lx8L68XUdYv6eFrt4BAKaUFLC8roK3LK0NAr26SiaXFGS41HIqGq7Fr4Bg7r48oCxqfStwQzoLJSIiIiKSjV7v6GFN05GoAVhaaO7oAaAwL4elMyt417mzWF5fyZn1ldRNnqTBWCQlEgZ+7v4M8IyZfdfdXzuRnZvZVQQDw+QCD7r7fTHbPwK8F+gDDgJ/OngsM7sN+GSY9HPu/r0TKYOIiIiISCZ09fazYU9rZITNl3Yd4bXDRwEwg/lTS3nzoqksD1vyFtSWkZ+bk+FSS7ZK5h6/o2b2JWAJUDS40t0vGy6TmeUC3wQuJxgN9AUzW+nuG6OSvQg0uvtRM3s/cD9wk5lNAT4FNAIOrA7zvj6K1yYiIiIiMiYGBpxXDrZHRthcs6uFTXtb6RsIbsybXlHE8rpK3nlOA8vrKllaV0FpYVJTaoukRDJn278BPwSuJpja4TaC1rmRnANsc/ftAGb2CHAtEAn83P2pqPTPA+8On18J/NLdm8O8vwSuAn6QxHFFRERERNJqf2sXL+48EhmAZW1TC+3hVAplhXksq6/gjovnRgZgmVZeNMIeRdIrmcCvyt3/xcw+FNX985kk8s0EdkUtNwHnDpP+PcDPhsk7M4ljioiIiIikVFtXL+t2txy7L29XC/tag6kU8nODqRSuO3Mmy+srWVFfwdxqTaUg408ygV9v+Hevmb0N2APUJZEv3tnucROavZugW+clo8lrZncAdwA0NDQkUSQRERERkcQGp1KITIy+6wjbDrZHplKYXVXMeXOnBPfl1VeyeLqmUpBTQzKB3+fMrAL4KMH8feXAXyWRrwmoj1quIwgahzCzNwOfAC5x9+6ovJfG5H06Nq+7PwA8ANDY2Bg3qBQRERERicfd2dl8NAzwgsnR1+9uobsvmEqhqqSA5fWVXL1sBisaKlk2s0JTKcgpa8TAz91/Gj5tAd4IYGYlSez7BWC+mc0BdgM3A7dEJzCzM4FvAVe5+4GoTU8C95rZ5HD5CuDjSRxTRERERCSu5o4e1gy25IX35r1+NOjcVpQfTKXwx+fNCrtsaioFyS7DBn5mNhOYDqx19x4zmwp8GLgdmDFcXnfvM7M7CYK4XOAhd99gZvcAq9x9JfAlgrkCHw0/VDvd/e3u3mxmnyUIHgHuGRzoRURERERkJMFUCi3hACwtrNl1hJ3NwVQKOQanTyvjisW1YZfNChZMKyNPUylIFjP3+D0kzezDBF0wtwGFBPPxfRl4GLjf3feOVSGT0djY6KtWrcp0MURERERkjPVHTaUweF/e5n1tkakUZlQUsaIhmCtveX0lZ8zUVAqSncxstbs3xts23Bl/B7AgbH1rIAgAL3b359NRSBERERGRZOxt6Qy7bAYteet2R02lUJTH8rpK/vySuayon8zyugqmaioFkWEDv67B7pXuvtPMtijoExEREZGx1NbVy9qmqKkUmo6wvzUYDzA/11g8vZw/fMNMltdVsqKhkjlVJZpKQSSO4QK/OjP7WtTy1Ohld/9g+oolIiIiIhNNe3cfm/e1sXFPS9Ca13SEV6KmUphbXcIF86pZXlcRTKUwo5zCPE2lIJKM4QK/j8Usr05nQURERERkYujrH2DH4Q5e3tfGy3vbgr/7Wml6vTOSpqqkgBX1lVy7fAbL6ytZVldBZbGmUhA5UQkDP3f/3lgWRERERESyi7tzsL2bzTEB3tYD7fSEc+Xl5hhzqktYUV/JzWfXs7C2nIXTy5hZqakURFJJwxmJiIiIyEnr7Olny/42Nu9rY9O+1iDY29dGc0dPJM3UskIW1JZx+wWzWTCtjIXTy5hXU0pRvrpriqSbAj8RERERSdrAgLOz+Sgv72uNdNXcvL+NHYc7IvfiTcrP5fTaMi5fNI2F08tYUFvGwtpyppSoq6ZIpowY+JnZhe7+25HWiYiIiEh2ae7o4eXB1ru9bby8v40t+9ro7O0HwAxmV5WwYFoZ166YwcIwwGuYUqyRNUXGmWRa/L4OvCGJdSIiIiJyCurq7WfbgXY27wta7zbtDYK9A23dkTRTSgpYWFvGzefUs6i2nAW1ZcyfVkpxgTqQiZwKEn5Szex84AKgxsw+ErWpHFBHbBEREZFTjLvT9HpneP9d2FVzXxuvHuqgfyDop1mQl8P8qaVcNL8maMELu2rWlBZqsBWRU9hwP9EUAKVhmrKo9a3ADekslIiIiIicnJbO3qAFLyrA27Kvjbbuvkia+imTWDCtnLecURveh1fG7KoS8nJzMlhyEUmH4aZzeAZ4xsy+6+6vjWGZRERERCRJvf0DbD/YEWnBC+7Ha2VPS1ckTXlRHgunl3PdG2ZGBlpZUFtGaaG6aYpMFMl82gvN7AFgdnR6d78sXYUSERERkaHcnf2t3cemStgbBHqvHGyntz/oppmXY5w2tZSz50wJ5sMLu2rWlhepm6bIBJdM4Pco8M/Ag0B/eosjIiIiIh3dfWzeH06VsK+VTWFLXktnbyTN9IoiFtaWcemCqSwK78ObW11KQZ66aYrI8ZIJ/Prc/Z/SXhIRERGRCaZ/wNlxuOO4AG9n89FImpKCXBbUlvG2ZdNZWFsWTHxeW05FcX4GSy4ip5pkAr/HzewDwGNAZExfd29OW6lEREREsszBtu6Y0TRb2bq/ne6+AQByDObWlLK0roIbz6pj4fSgq+bMykmaE09ETloygd9t4d+PRa1zYG7qiyMiIiJyauvs6WfrgWAUzZf3trF5fysv723jcEdPJE1NWSELa8u49fxZLAjvxTttailF+ZoxS0TSY8TAz93njEVBRERERMargQHnaG8/Hd19dHT3cbSnP/K3rbuPVw92RAK8HYc7CKfEoyg/hwXTynjToqmRwVYW1JZRVVqY2RckIhPOiIGfmRUDHwEa3P0OM5sPLHD3n6a9dCIiIiKj1D/gHO0ZGpy1d/dxtKePju7+IX/bY5Y7evo52t0Xpj+2rbN3+PHtzGDWlGIW1pZzzfIZ4Wia5TRMKSZX3TRFZBxIpqvnd4DVwAXhchPBSJ8K/EREROSkDAZpHd39dPT0cXTw7+C67mPBWEdUIBasHxrcBYFcH129A0kfvyA3h+LCXEoK8iguyKW4MI/SwlwmlxRTEi6XFORSUpgXpIlKW1KYF67PZebkSRQXaE48ERm/krlCzXP3m8zsnQDu3mlJTgRjZlcBXwVygQfd/b6Y7RcDXwGWATe7+4+itvUD68LFne7+9mSOKSIiIunR1z/A0d7+Y8FZd1RLWnRw1t1He3QQFwnmogK2cN2JBmklhbkUh3+nhEHaYCBWXJA7JEgbDM6KY/8W5GnqAxGZMJIJ/HrMbBLBgC6Y2TyiRvdMxMxygW8ClxO0Er5gZivdfWNUsp3A7cBdcXbR6e4rkiifiIiIJNDV209rZy+tXb20dPbR2tlLW3ifWuRetahALPb+tegAb3D0yWQU5OVEgqvoIK2qpPhYcBYVpAVBW5guquUtWM5jUkGugjQRkZOQTOD3aeDnQL2Z/RtwIUGwNpJzgG3uvh3AzB4BrgUigZ+77wi3Jf+fREREZALp7R+grSsI2FrCAK61sy8M5HqPC+qOrQ/S9CQRrMUGaYPdGqtLCyPBWWlh3nFBXCR99LKCNBGRcSmZUT1/YWargfMAAz7k7oeS2PdMYFfUchNw7ijKVmRmq4A+4D53/3FsAjO7A7gDoKGhYRS7FhERGRsDA057T1TgdlzQFgZsUUHdsQCvl46e4QcVyc0xKiblU16UR/mkfCom5TOjYhLlk/IoL8qnfFL4KMoL0k3Kp2zw3rQwqMvPVZAmIpLtkhnVcyXwA2Clu3eMYt/x7gP0UeRvcPc9ZjYX+LWZrXP3V4bszP0B4AGAxsbG0exbREQkKe5OV+/AkGBsSMtbzHLkeVcvLUeDbpU+wn+ossGgrCif8kl5zKoqjgRp5UX5VEzKizwfDO4GA7viglySvPVeREQmsGS6ev49cBNwn5n9Hvgh8FN37xohXxNQH7VcB+xJtmDuvif8u93MngbOBF4ZNpOIiEgcPX0DMUFb/G6R0a1wbVEBXW//8JFbcUFuJGirmJRPbXkRp08rG9LKdqz1LS8M5oLl0sI8DfcvIiJpl0xXz2eAZ8LBWi4D/gx4CCgfIesLwHwzmwPsBm4GbkmmUGY2GTjq7t1mVk1wX+H9yeQVEZHs0z/gtHfFu68tcdfJ6Fa4keZgy8+1mBa2fBqmFEe6Tx4L1IYGbeVFeZQV5et+NhERGfeSmnAmHNXzGoKWvzcA3xspj7v3mdmdwJME0zk85O4bzOweYJW7rzSzs4HHgMnANWb2GXdfAiwCvhUO+pJDcI/fxgSHEhGRLNHTN8DWA21s2tvGxj2tbNrbyub9bTR39AybL8eIalULWtlOKysNgrTi/BEDuMK8HHWXFBGRrGY+wo0HZvZDgkFZfg78B/C0u4+7UTgbGxt91apVmS6GiIgk6fWOHjbtbWXj4GNPK68cbI90qyzKz2FhbTmLppcxtaxoSCvbsfvcguXSwjwFbiIiMuGZ2Wp3b4y3LZkWv+8At7j78P1kRERE4hgYcHY2H40Ed4PB3t6WY7eKTysvZNH0ci5bOJVF08tZPKOc2VUluvdNREQkRRIGfmb2f9z9fnf/uZndCDwate1ed//bMSmhiIicMjp7+nl5X2vQVXNvC5v2tvHy3tbIlAS5OcZpNaWcO2cKi2eUs2h68KguLcxwyUVERLLbcC1+N3NsQJWPExX4AVcBCvxERCYod+dgWzcb9oYteGFL3quHOhgI7yAoK8xj0YxybmysZ3HYinfa1FKK8nMzW3gREZEJaLjAzxI8j7csIiJZqq9/gO2HOoZ009y4p5XDUQOu1E2exOLp5Vy9bAaLZ5SzeHo5dZMn6b47ERGRcWK4wM8TPI+3LCIiWaC1q5eX97axcU8LG/cGXTY372+jpy8Y06sgL4fTp5XypkVTWRx201w4vZyKSfkZLrmIiIgMZ7jAb7mZtRK07k0KnxMuF6W9ZCIikjbuTtPrnWFwF3bV3NfKrubOSJqqkgIWzyjn9gtmR4K8uTUl5OdqzjoREZFTTcLAz911E4aISBbo6u1n24F2Nu45NnXCpr2ttHX1AWAGc6pLWF5Xyc1nN0S6ak4tK1RXTRERkSyR1ATuIiJyajjc3h0ZUTO4J6+NbQfb6Q9HXCkuyGVhbRnXrpgRTJswvZwFtWUUF+jfgYiISDbTf3oRkVNQ/4Cz4/DQAVc27W1lf2t3JM30iiIWTS/n8sXTInPjzZpSTI7mxhMREZlwFPiJiIxzHd19vLyvbcj9eJv3tdHZG8yNl5djnDa1lAvnVUe6aS6aXs7kkoIMl1xERETGCwV+IiLjhLuzr7Ural68INjbcbgDD8dSLi/KY/GMcm4+Z+jceIV5ui1bREREElPgJyKSAb39A2w70B4J8gZb814/2htJ0zClmMXTy7nuzJmRrpozKoo04IqIiIiMmgI/EZE0aznaO2Q0zY17Wtl2oJ2e/mBuvMK8HBbWlnHlkloWzwjnxqsto6xIc+OJiIhIaijwExFJkZ6+AXa9fpSt+9vCVrw2Nu1tZfeRY3PjVZcWsnhGORedXh101ZxezpzqEvI0N56IiIikkQI/EZFRcHf2t3az/VA72w928Oqh4LH9YDu7Xu+MTJuQYzC3ppSzZk3m3efNClvyyphaVpThVyAiIiITkQI/EZE4Wrt6efVgB9sPtYd/O9h+sIMdhzs42tMfSVeUn8Oc6lKWzKjg6mUzmFNdwmlTS1lQW0ZRvgZcERERkfFBgZ+ITFjdff3saj7KK4Mtd4OB3qEODrX3RNLlGNRPKWZOdQnnzp3C3OoS5taUMqe6hNryIs2LJyIiIuOeAj8RyWoDA8EUCUG3zHa2R7pmdtD0+lHCnplAcP/d3OoS3rRwGnNrSphTXcLcmhLqpxRrugQRERE5pSnwE5Gs0HK0l1fCbpmD9929crCdHYc76OodiKQrLshlTnUJy+oqeMeKGZGWu9nVJVRM0iiaIiIikp3SGviZ2VXAV4Fc4EF3vy9m+8XAV4BlwM3u/qOobbcBnwwXP+fu30tnWUVk/Ovq7Wdn81G2Hwxb7sJ771491EFzx7Gumbk5RkPYNfPC06qPtd5VlzKtvFDz4ImIiMiEk7bAz8xygW8ClwNNwAtmttLdN0Yl2wncDtwVk3cK8CmgEXBgdZj39XSVV0TGh4EBZ09L55ARM185GNx3t/tIJx7VNXNqWSFzqku4csk05lYHLXdzakpomFJMvqZHEBEREYlIZ4vfOcA2d98OYGaPANcCkcDP3XeE2wZi8l4J/NLdm8PtvwSuAn6QxvKKyBh6vaMnzpQIwaiZ3X3HLgmlhXnMqS7hDQ2TueGsukjL3ezqYk1wLiIiIpKkdAZ+M4FdUctNwLknkXdmbCIzuwO4A6ChoeHESikiadPV28+Owx2R4G571KiZR472RtLl5RgNVcXMrS7hkgU1QctdOLBKTam6ZoqIiIicrHQGfvG+qXmcdSec190fAB4AaGxsTHbfIpJC/QPOniOdke6YgwHeYNfMaLXlRcypLuFtS6dHArs51aXUT55EnrpmioiIiKRNOgO/JqA+arkO2DOKvJfG5H06JaUSkagiEn0AABx+SURBVFFzd5o7eoYMqLI9DPReO3yUnv5jXTPLCvOYW1PCOXOmRFruBh8lhRpIWERERCQT0vkt7AVgvpnNAXYDNwO3JJn3SeBeM5scLl8BfDz1RRSRaEd7+iKtdoPTIrxyqINXD7bT2tUXSZefa8yqKmFudQmXLZrK3Oqg5W5uTQlVJQXqmikiIiIyzqQt8HP3PjO7kyCIywUecvcNZnYPsMrdV5rZ2cBjwGTgGjP7jLsvcfdmM/ssQfAIcM/gQC8icvL6+gfYsr+ddbuPsH53a6Sb5t6WriHpZlQUMbemlGtXzIyMmDmvupQZlUXqmikiIiJyCjH37Lg1rrGx0VetWpXpYoiMO/0DzvaD7axtamHd7hbWNh1hw57WyMiZZYV5zJsatNZFt9zNriphUkFuhksvIiIiIskys9Xu3hhvm264EckiAwPOa81HWdt0JAj0mlpYv6eFoz39ABQX5HLGzAr++LxZLK2rYFldJbOmFJOTo66ZIiIiItlMgZ/IKcrdaXq9k7VNLazdfYR1YYteW3gvXmFeDktmlPNHjfUsnVnB8voK5lSXkqsgT0RERGTCUeAncgpwd/a1dkVa8dbubmFd0xFeD+fCK8jNYdH0Mq5dMYNlMytZWlfB/Kmlug9PRERERAAFfiLj0oG2riDAi9yX18Kh9m4AcnOMBdPKuHJJbdBdc2Ylp9eWUpin+/FEREREJD4FfiIZ1tzRw7qwBW8w0BscXTPH4LSppVxyeg3L6ipYVlfBounlFOUryBMRERGR5CnwExlDLZ29bNgddNUcHICl6fXOyPa5NSWcO2cKS+sqWVZXweLp5Zr0XEREREROmr5RiqRJe3cfG3Yf66q5bncLrx7qiGxvmFLM8vrKyAibZ8ysoLwoP4MlFhEREZFspcBPJAU6e/rZuLc16K4ZBnqvHGxncJrMGRVFLKur5Iaz6lhWV8HSmRVUFhdkttAiIiIiMmEo8BMZpe6+fl7e2xYZWXNtUwtbD7TTPxBEeTVlhSyvq+CaZTNYFrbk1ZQVZrjUIiIiIjKRKfATGUZv/wBb9rdFTaHQwsv7WuntD4K8KSUFLJ1ZweWLp4Vz5VUyrbwow6UWERERERlKgZ9IqH/AeeVgezhX3hHWNLWwcW8rPX0DAJQX5bGsrpL3XjSXZTMrWFpXwczKSZhpQnQRERERGd8U+MmENDDgvHq4I2quvCOs391KZ28/ACUFuZwxs4Lbzp8VjLA5s4JZVcUK8kRERETklKTAT7Keu7OruZO1u49EAr31u1to6+4DoCg/hyUzKrjp7HqW11ewdGYlc6tLyMlRkCciIiIi2UGBn2QVd2dvS1dkjrzBqRRaOnsBKMjNYdGMct5x5kyWhhOin1ZTSl5uToZLLiIiIiKSPgr85JR2oLWLtZGBV46wbncLh9p7AMjLMRbUlvHWpbUsnRlMiH76tDIK8hTkiYiIiMjEosBPxr2jPX0caO3mYHs3B9u6eeVAezhX3hH2t3YDkGMwf2oZb1wwNZgnr66ShbVlFOXnZrj0IiIiIiKZp8BPMqKvf4Dmjh4OtIUBXVRgd7CtmwNtXZHnHT39Q/KawdzqEi6YV83SmUF3zcUzyiku0OksIiIiIhKPvilLyrg77d19YeB2LIg72N49pMXuYFs3zR3dhPOdD1FWlMfUskJqygpZWldJTWkhU8sLqSkN1tWUFVI3eRJlRflj/wJFRERERE5RCvxkRL39Axxu7xnSCndcYBdu6+odOC5/fq5FAreZlUWsqK+MBHGxgZ26ZoqIiIiIpF5aAz8zuwr4KpALPOju98VsLwQeBs4CDgM3ufsOM5sNbAI2h0mfd/f3pbOsE42709rZx8H2rqFBXJxWuuaOnrj7qCzOjwRuZzVMjgRzU8uKhgR2lcX5mv9ORERERCSD0hb4mVku8E3gcqAJeMHMVrr7xqhk7wFed/fTzOxm4IvATeG2V9x9RbrKl626+/o51N4TtMq1dsXcNzc0sOvpO751riAvJxLMzaoqpnH25KGBXFkhU8sKqSotoDBPrXMiIiIiIqeCdLb4nQNsc/ftAGb2CHAtEB34XQt8Onz+I+Abpqah47g7R472RrXCdYWBXeyAKN2R+epiVZUURAK3udUl1MTcNzcY3JUX5al1TkREREQky6Qz8JsJ7IpabgLOTZTG3fvMrAWoCrfNMbMXgVbgk+7+bBrLmhFdvf1DW+LauzkYp5XuUHs3vf3Hj4RSlJ8TCdhOm1rK+fOqIsFccN9csK2qtIB8TVAuIiIiIjJhpTPwi9dsFBu9JEqzF2hw98NmdhbwYzNb4u6tQzKb3QHcAdDQ0JCCIqfWgdYufrP1UMx9c8cCu7auvuPymEFVSWFkZMv508oi3SsH75kLArsiSgpy1TonIiIiIiIjSmfg1wTURy3XAXsSpGkyszygAmh2dwe6Adx9tZm9ApwOrIrO7O4PAA8ANDY2xpkcILNeOdjBXY+uAaCkIJep5UXUlBayqLaci+cXDrlvbvC+uinFBeSpdU5ERERERFIonYHfC8B8M5sD7AZuBm6JSbMSuA14DrgB+LW7u5nVEASA/WY2F5gPbE9jWdNiRX0lz3zsUqpLCykp1MwZIiIiIiKSGWmLRsJ79u4EniSYzuEhd99gZvcAq9x9JfAvwPfNbBvQTBAcAlwM3GNmfUA/8D53b05XWdNlUkEus6pKMl0MERERERGZ4CzoVXnqa2xs9FWrVo2cUEREREREJAuZ2Wp3b4y3TTeTiYiIiIiIZDkFfiIiIiIiIllOgZ+IiIiIiEiWU+AnIiIiIiKS5bJmcBczOwi8lulyxFENHMp0IbKM6jT1VKeppfpMPdVpaqk+U091mlqqz9RTnabWeK3PWe5eE29D1gR+45WZrUo0so6cGNVp6qlOU0v1mXqq09RSfaae6jS1VJ+ppzpNrVOxPtXVU0REREREJMsp8BMREREREclyCvzS74FMFyALqU5TT3WaWqrP1FOdppbqM/VUp6ml+kw91WlqnXL1qXv8REREREREspxa/ERERERERLKcAj8REREREZEsNyECPzObZGbPmFluuNxvZi+Fj5Uj5L3BzNzMGsPlKjN7yszazewbMWlvMrO1ZrbBzO5PolzviirHS2Y2YGYr4qS7MdznwGA5YrY3hOW5K+r1vmRmPWZWPVI5Uim6rs3sjTGvr8vM3hEnz8Vm9r9m1mdmN8TZXm5mu2PrO8Hxfxh1vB1m9lKCdB8ys/VhvX44av2XzGzfYF1m2gnW5ywz+1V4Lj5tZnVJHGfEc9fMCszsO2a2zszWmNmlI+U3s78ys53JvHepFudz/8XwPV9vZjclyJOw7pLJH7OvhOe1md1mZlvDx20J8i83s+fC+n7czMrD9cO9D4PXppQMLx2nDn9uZkfM7Kcx6eaY2e/C1/NDMyuIs69Rnz/DlGu46/DnzWyXmbUPkz/htTdR/lSdy6Oo0zvNbJsF/3/iXseHuyYkkz/O/hKV5d/MbHN47j9kZvkJ8t8fvoebzOxrZmYx21ea2fqo5ZReb0dRt2l5PcOUa2H4We6Ofq1mVmRmvw8/DxvM7DMJ8jeE5/uL4efkreH6i8xsYzJlOFGjqNN/CV/HWjP7kZmVxtlXvpl9L7wGbDKzjydx/LjnsZldamYtUef+3Qnyx32vh3lPUv79aRR1+F0zezXqNcX7PrgiLPeGsK5vitqWys+8WXAt3BK+Vx9MkP+4z4iZFZvZf5rZy+G2+6LSp/w7wSjqNy2vaZhyXW5mq8PzfbWZXRYnzYjXEDM724K45YZweV54fiT8Hzcsd8/6B/AXwIeiltuTzFcG/AZ4HmgM15UAfwC8D/hGVNoqYCdQEy5/D3jTKMq4FNieYNsiYAHw9GA5Yrb/f8CjwF0x63cA1Zms66j1U4BmoDjOttnAMuBh4IY4278K/Ht0fSdZlr8H7o6z/gxgPVAM5AH/BcyP2v7p2LocL+dukvX5KHBb+Pwy4PsjHCOpczcsy3fC51OB1QQ/Hg2bH7h9tO9dqusOeBvwy/D9LgFWAeXJ1l2y+ZM5r8P3bnv4d3L4fHKc/C8Al4TP/xT47HDvQ1S+p4lznUjF+Qe8CbgG+GlMuv8Abg6f/zPw/lSdPwnKFfc6HG47D5hO8tf5Idfe4fKn4lweRZ2eGZ5DO0jiOk7MNWG0+Ucoy1sBCx8/SPD+XgD8FsgNH88Bl0Zt/0OC6/j6mHyfJkXX21HUbdpeT4JyTQXOBj4f/VrD45eGz/OB3wHnxcn/wGAZgcXAjqhts5MpwxjUaXnU8y8DfxNnX7cAj4TPi8Nzc/YIx497HgOXxpYhQf6473Wi9yQqX9KfmxTW4XeJ8x0oJs3phN9XgBnAXqByuLoaYX+JyvInBP+7cgbrK9nPSPjevjFMUwA8C7wlKt/tpPA7wSjqN22vaZhzd0b4/Axgd8z2Ea8hYRl+DTwRe26Q5P+42MeEaPED3gX85ATyfRa4H+gaXOHuHe7+39HrQnOBLe5+MFz+L+D6URzrnQQXpeO4+yZ33xxvmwW/7m4HNoziWOmUqK5vAH7m7kdjN7j7DndfCwzEbjOzs4BpwC9GUwgzM+CPiF+ni4Dn3f2ou/cBzwDXjWb/Y2jU9UnwxeBX4fOngGtHOEay525kv+5+ADgCNI4i/1iLrrvFwDPu3ufuHcAa4Ko4eRLVXbL5I4Y5r68Efunuze7+OkFAGW9fCwh+eCJMM1inid6HdBhy/rn7r4C26AThZ+0y4Efhqu8Bx7VEk8LzZ5jrMO7+vLvvHfGVHTPk2nsC+UdrxDoN17/o7jtGsd8h14QTyD9cWZ7wEPB7IF4vAgeKCL4UFRIEMvsBwtafjwCfG015TkCydTumr8fdD7j7C0BvzHp398Ff7fPDR7wR9xwoD59XAHuSOW6KJFunrRC5Hkwi8esoMbO8ME0P0DrcwU/kPI7JH/e9TvSepElSdZgMd9/i7lvD53uAA0BNuJyyzzzwfuAedx8I0x2Il504n5Hwu9VTYb4e4H+J/xlLlWTrd0xfU/h+DH5WNwBFZlYIo7qG/CVB4068sp6QrA/8LOhyNDfmw1BkZqvM7HmL01UuzHcmUO/uP423PY5twEIzmx1e1N4B1I+iqDeRIPBLxMxKgL8G4nYPGWsJ6nrQzYz+9eUQtNp97ASKcxHBh3VrnG3rgYst6C5WTPCL4GjeqzFxEvW5hmNfnK8DysysaphDJXvurgGuNbM8M5sDnBWmO9lzP+Xi1N0a4C1hd41q4I0kfo3x6i7Z/MmYCeyKWm4K18VaD7w9fH5j1PESvQ8pNcL5F60KOBL+iAKJX894PX9Gfe09UaOo0xMx6mvsaFnQTe6PgZ/HbnP35wh+LNkbPp50903h5s8SXMvj/VCVqrKNum7Hw+uxoBv/SwRf7H7p7r+Lk+zTwLvNrIngl/+/PNnjJlm2UdWpmX0H2AcsBL4eJ8mPgA6C+twJ/J27N59EEc+3oHvpz8xsyQhlS/hep9MJnJeft6AL5z8MBgnD7PscggDllZMsZjzzgJvC78o/M7P5sQlG+IwMlrGSoPXtV7H5U2GU9ZvJ13Q98KK7d4fLI15DzGwmwfeQfx7FcUaU9YEfUE3wy3K0BndvJOh28BUzmxe9MQw4/gH4aLIHCX+5fz/wQ4Im4B1A33B5oo53LnDU3UfbT/8zwD9E/WKYafHqGjObTtCd6slR7u8DwBPuvmvElMcbtgUV+CJBK8rPCb6QJvVejbETrc+7gEvM7EXgEmA3w7y+UZy7DxF8qV8FfAX4H6DvZM79NBpSd+7+C4IvTP9DcF48R/wyxq27UeRPhsVZF+/X8T8F/sLMVhN0O+8J18d9H06wLMOJe/7FkezrGXfnz0lce09UsnU6KidxjR2tfwR+4+7PxinDaQS9KeoIAv/LLLjPdQVwmrs/luaynUjdZvz1uHu/u68Ij3OOmZ0RJ9k7ge+6ex3BD5XfD7+npNuo6tTd/4Sg++Emgh9UYp0D9Idp5gAfNbO5J1i2/wVmuftygiDzxyOkT/hep9lo6vDjBEHz2QRdt/86UcLwM/994E8GW7BSrBDoCr8rf5vg+h1bhrifkajteQT/L7/m7tvTUEYYXf1m5DWFP0p8EfjzcDnZa8hXgL929/5kjpOsvFTubJzqJGi2jRhsenX37Wb2NEE/3OhfTMoI+uM+HfRaoBZYaWZvd/dViQ7k7o8DjwOY2R0EF7hknOgvtecCN1gwGEIlMGBmXe4+5gNphI6r69AfAY+5+2i7VJwPXGRmHwBKgQIza3f3vxkuU/jB/EOCFoW43P1fgH8J099L8IV0vDmh+gzP7z+ESHeC6929ZbgDJXPuhi06fzW4bGb/A2xNNv8Yi/e5/zzB/RyY2b8Tlj0mTcK6SyZ/kpoI7hkYVEdwX15sWV4GrgiPdzrBfYbDvg8pluj8i3UIqDSzvLBsdcTpijZOz5+0t5LFSLZOR+tEr7FJM7NPEXQp+/MESa4j6ELfHqb/GcH9km3AWWa2g+A7x1Qze9rdL01xEUdVt+Pt9bj7kfD7yFUErf3R3hOux92fM7Migi+8Kev+lcCoz1d37zezHxL01PlOzOZbgJ+H5+kBM/stQXfvUQcFg11Lw+dPmNk/mlm1ux+KTZvEe51OSdehH+ti3h22nsYd9MiCgb7+E/ikuz+fklIer4mgiyHAYxz/XkLiz8jgLQoPAFvd/StpKiOM7hwd89dkwQBxjwG3uvtgnHE+yV1DGoFHwjikGnirmfW5+0g/cgwr61v8wl+Tc8MLJWY22Y71sa0GLgQ2xuRpcfdqd5/t7rMJBncZNugL9zd18BgErVUPhsvXmdkXEuTJIejG9cgJvLaLosr4FeDeDAZ9x9V1lIStbyPs713u3hC+vruAhweDPjN7OOzmEM+bgZfdPWEwF/VeNRB80R/LL39JOdH6NLPqqF+DP07Ur1pm9nKCPHHP3Zg0xRZ0L8bMLidordmYbP6xFOdzn2thd1czW0Yw6Mpx940mqrvh8pvZF8xsNPeIPglcEV6LJhMEd8e11ETVaQ7wScLuHsO9D6k0zPkXm84JusYMjlx6G3HuSz2R82e4a+fJOplr74lKtk5PQNLXWDM7x8weHs3Ozey9BPemvnOY1oWdBK3leRZ0q7sE2OTu/+TuM8Lr+B8Q3M956WiOn4zR1G26Xo8FoyremWyZzazGgm5jmNkkwv9dCcrypjDdIoIvugfjpEupZOvUAqcNPifoBpfodVwWpi8h+EL9cpjvVxZ0bUuKmdWGxxrs8pgDHI6TLpn3Om1GeV5OD/8aQZf343oiWNC18TGC70OPJlOGE/nME7SgDo5CeQmwJU6auJ+R8JifI7gf9cNx8qXMKK+paXlNif5PhZ/t/wQ+7u6/jSpzUtdEd58T9R3/R8AHTjboG9xx1j8IWnbe7MdG7FlH0L1vHfCeqHT3EAR4sfmfJmqUPIKuSM1AO8EvCIvD9T8gCCI3Eo5wF66/K3zj45XtUoJfF2LXP8ixkUSvC4/TTXBz+ZNx0n+a8TGqZ6Suw+XZBN3lcmLSReqaoFtDE0Hf/8PAhjj7vZ2ho6i+RHAPZrwyfBd4X8y6GQTdRgeXnw3fpzXEjCAYry7Hw7k7ivq8gaAlZUt4HhWG66uBzQmOk+jcfTvBzdCDx95McBH8L4JuNsPmj/feZaLuCL4oDZbveWDFKOtuuPw/Bc6Pc/yE5zVBN85t4eNPotZHf+4/FJZjC3AfYCO9D+H2p0ndqJ6x59+zBF84O8PXdmW4fi7BwAnbCEZGHay3kzp/GP7auYP41+H7w+WB8O+nY8sSLl9K/Gtv3PypOpdHUacfDJf7CFpQHwzXNw4+j6rXeNeERPlvAL6VoGyJytJH0CvmpfBxd2xZCEaf+1b4/m4Evhxn/7NJ76ieydZtWl4P8A2CACM2XW14/FaCbmlNBIO1LANeBNYSfMm/OypP9HVpMcFIg2vC8l4xXJ2m8pFMnRIEXb8l+E61Hvg3wlE+GXoNKCW4PmwI6/Rj4foc4DVgUpzjJzqP7wz3s4bgmnxBVJ4nODaaYqL3Ou57EnN9SdWonsmel7+OqsN/5diIr9Hn5bsJBqR5KeqxIg2f+cGgZR3BrQ3Lk/2MEPT68HD9YBnfG3XM20ntqJ7J1m9aXhMJ/k8R/GDbEfNeTY1JM5uh15D3EfP9NVz/XVI0qmdaLhTj7UHQlXPYIe3TfPx/JRyqfIyPu4OxD/zSXtcE/zAfTeP+P834CfxSVp/A1cAHM/AaUnqRz0TdjXCc436IyeSD1AZ+E/LaOUx5TvpcHgd1+iVgWabrMqo8KbvejoO6/SlQMMbHHPLFMQ37H4v/6WcQJ7DO5COV35/GwXk53j7zKf1OMA7qN1Pf8TWdQyLu/iLwlIWTO2bg+O/2Y0OVp52FE5ASDEM7pl0bxqKu3b3V3W9Mx77N7EsEv6h1pGP/o5XK+nT3n7r711JQrKSZ2V8RdJkcdsjudBirz727X5nO/Y+GmT1F0PqWknu9Jtq1czipOpfHQZ1+zINpRjIu1dfbcVC3V3sw1PuYMLOLCO6NPe6+tlQZo//p6939I+na/2ik4/vTODgvx9NnPuXfCcZB/Y71d/x54Tm6/4Tyh1GjiIiIiIiIZKkJ0eInIiIiIiIykSnwExERERERyXIK/EREJKuYWXsSaT5sZsVpLscKM3trgm2XmlmLmb1oZi+b2d+dzP5ERERGosBPREQmog8Dowr8TmDwgBXAcIHas+5+JsGodFeb2YUnuT8REZGEFPiJiEhWClvVnjazH4Wtav8WTh79QYK5PZ8KR0LFzK4ws+fM7H/N7FEzKw3X7zCzu83sv4EbwxHVfm5mq83sWTNbGKa70czWm9kaM/tNONHyPcBNZvaSmd2UqJzu3kkwx9PMcF/nmNn/hK2B/2NmC+Ltz8xKzOwhM3shTHttGqtTREROcXmZLoCIiEganQksIZjQ+LfAhe7+NTP7CPBGdz9kZtUEk+2+2d07zOyvgY8QBFoAXe7+BwBm9iuCCXa3mtm5wD8ClwF3E0wUvNvMKt29x8zuJphT8c7hCmhmk4H5wG/CVS8DF7t7n5m9GbjX3a+P3Z+Z3Qv82t3/1Mwqgd+b2X+5+7iYjkZERMYXBX4iIpLNfu/uTQDh3Eezgf+OSXMesBj4rZkBFADPRW3/YZi/FLgAeDRMB1AY/v0t8F0z+w/g/0+ybBeZ2VpgAXCfu+8L11cA3zOz+YATzCkWzxXA283srnC5CGgANiV5fBERmUAU+ImISDbrjnreT/z/ewb80t3fmWAfgy1oOcARd18Rm8Dd3xe2AL4NeMnMjksTx7PufrWZnQ78t5k95u4vAZ8FnnL368xsNvB0gvwGXO/um5M4loiITHC6x09ERCaiNqAsfP48cKGZnQZgZsVhMDaEu7cCr5rZjWE6M7Pl4fN57v47d78bOATUxxwjIXffAnwB+OtwVQWwO3x+e4IyAzwJ/KWFzY9mduZIxxIRkYlLgZ+IiExEDwA/M7On3P0gQYD1g7Dr5fPAwgT53gW8x8zWABuAwQFVvmRm68xsPcG9emuAp4DFIw3uEvpn4GIzmwPcD3zBzH4LRI8kGru/zxJ0A10bHvezo6kAERGZWMzdM10GERERERERSSO1+ImIiIiIiGQ5BX4iIiIiIiJZToGfiIiIiIhIllPgJyIiIiIikuUU+ImIiIiIiGQ5BX4iIiIiIiJZToGfiIiIiIhIllPgJyIiIiIikuX+H+zjL0mtJxO5AAAAAElFTkSuQmCC"/>
          <p:cNvSpPr>
            <a:spLocks noChangeAspect="1" noChangeArrowheads="1"/>
          </p:cNvSpPr>
          <p:nvPr/>
        </p:nvSpPr>
        <p:spPr bwMode="auto">
          <a:xfrm>
            <a:off x="155574" y="-144463"/>
            <a:ext cx="9856644" cy="63930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Rectangle 5"/>
          <p:cNvSpPr/>
          <p:nvPr/>
        </p:nvSpPr>
        <p:spPr>
          <a:xfrm>
            <a:off x="155574" y="214807"/>
            <a:ext cx="11749810" cy="523220"/>
          </a:xfrm>
          <a:prstGeom prst="rect">
            <a:avLst/>
          </a:prstGeom>
        </p:spPr>
        <p:txBody>
          <a:bodyPr wrap="square">
            <a:spAutoFit/>
          </a:bodyPr>
          <a:lstStyle/>
          <a:p>
            <a:pPr algn="ctr"/>
            <a:r>
              <a:rPr lang="en-US" sz="2800" b="1" i="1" dirty="0" smtClean="0"/>
              <a:t>Sub Grade Bucket</a:t>
            </a:r>
            <a:endParaRPr lang="en-US" sz="2800" b="1" i="1" dirty="0" smtClean="0"/>
          </a:p>
        </p:txBody>
      </p:sp>
      <p:sp>
        <p:nvSpPr>
          <p:cNvPr id="8" name="Rectangle 7"/>
          <p:cNvSpPr/>
          <p:nvPr/>
        </p:nvSpPr>
        <p:spPr>
          <a:xfrm>
            <a:off x="8626765" y="2777030"/>
            <a:ext cx="3445163" cy="2031325"/>
          </a:xfrm>
          <a:prstGeom prst="rect">
            <a:avLst/>
          </a:prstGeom>
        </p:spPr>
        <p:txBody>
          <a:bodyPr wrap="square">
            <a:spAutoFit/>
          </a:bodyPr>
          <a:lstStyle/>
          <a:p>
            <a:r>
              <a:rPr lang="en-US" sz="1400" dirty="0" smtClean="0"/>
              <a:t># Third Most important variable is coming as Sub Grade.</a:t>
            </a:r>
          </a:p>
          <a:p>
            <a:r>
              <a:rPr lang="en-US" sz="1400" dirty="0" smtClean="0"/>
              <a:t># We can not take any call on sub grade specifically as its just a sub type of a Loan.</a:t>
            </a:r>
          </a:p>
          <a:p>
            <a:r>
              <a:rPr lang="en-US" sz="1400" dirty="0" smtClean="0"/>
              <a:t># But at the time of collection we need to put more effort based on sub grade.</a:t>
            </a:r>
          </a:p>
          <a:p>
            <a:r>
              <a:rPr lang="en-US" sz="1400" dirty="0" smtClean="0"/>
              <a:t># </a:t>
            </a:r>
            <a:r>
              <a:rPr lang="en-US" sz="1400" dirty="0"/>
              <a:t>Sub Grade :- F2,G1,G5,F4,G2,G3,F5 need to focus on these category while collection. As chances of default is high.</a:t>
            </a:r>
            <a:endParaRPr lang="en-US" sz="1400" dirty="0" smtClean="0"/>
          </a:p>
        </p:txBody>
      </p:sp>
      <p:pic>
        <p:nvPicPr>
          <p:cNvPr id="5" name="Picture 4"/>
          <p:cNvPicPr>
            <a:picLocks noChangeAspect="1"/>
          </p:cNvPicPr>
          <p:nvPr/>
        </p:nvPicPr>
        <p:blipFill>
          <a:blip r:embed="rId2"/>
          <a:stretch>
            <a:fillRect/>
          </a:stretch>
        </p:blipFill>
        <p:spPr>
          <a:xfrm>
            <a:off x="0" y="4129580"/>
            <a:ext cx="8518302" cy="1938712"/>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3903006689"/>
              </p:ext>
            </p:extLst>
          </p:nvPr>
        </p:nvGraphicFramePr>
        <p:xfrm>
          <a:off x="378691" y="1320798"/>
          <a:ext cx="8026399" cy="2438401"/>
        </p:xfrm>
        <a:graphic>
          <a:graphicData uri="http://schemas.openxmlformats.org/drawingml/2006/table">
            <a:tbl>
              <a:tblPr/>
              <a:tblGrid>
                <a:gridCol w="932008"/>
                <a:gridCol w="445138"/>
                <a:gridCol w="486870"/>
                <a:gridCol w="806813"/>
                <a:gridCol w="806813"/>
                <a:gridCol w="1126756"/>
                <a:gridCol w="723349"/>
                <a:gridCol w="681618"/>
                <a:gridCol w="1224131"/>
                <a:gridCol w="792903"/>
              </a:tblGrid>
              <a:tr h="348343">
                <a:tc>
                  <a:txBody>
                    <a:bodyPr/>
                    <a:lstStyle/>
                    <a:p>
                      <a:pPr algn="ctr" fontAlgn="ctr"/>
                      <a:r>
                        <a:rPr lang="en-IN" sz="1100" b="1" i="0" u="none" strike="noStrike">
                          <a:solidFill>
                            <a:srgbClr val="000000"/>
                          </a:solidFill>
                          <a:effectLst/>
                          <a:latin typeface="Calibri" panose="020F0502020204030204" pitchFamily="34" charset="0"/>
                        </a:rPr>
                        <a:t>Cutoff</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 of 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Non-Events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 of Non-Events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WoE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IV</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Event_Percentage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Cutoff_Min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8343">
                <a:tc>
                  <a:txBody>
                    <a:bodyPr/>
                    <a:lstStyle/>
                    <a:p>
                      <a:pPr algn="ctr" fontAlgn="ctr"/>
                      <a:r>
                        <a:rPr lang="en-IN" sz="1100" b="0" i="0" u="none" strike="noStrike">
                          <a:solidFill>
                            <a:srgbClr val="000000"/>
                          </a:solidFill>
                          <a:effectLst/>
                          <a:latin typeface="Calibri" panose="020F0502020204030204" pitchFamily="34" charset="0"/>
                        </a:rPr>
                        <a:t>(-inf, 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11823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773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0.137373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11050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0.335713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0.893555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0.177227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0.065381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8343">
                <a:tc>
                  <a:txBody>
                    <a:bodyPr/>
                    <a:lstStyle/>
                    <a:p>
                      <a:pPr algn="ctr" fontAlgn="ctr"/>
                      <a:r>
                        <a:rPr lang="en-IN" sz="1100" b="0" i="0" u="none" strike="noStrike">
                          <a:solidFill>
                            <a:srgbClr val="000000"/>
                          </a:solidFill>
                          <a:effectLst/>
                          <a:latin typeface="Calibri" panose="020F0502020204030204" pitchFamily="34" charset="0"/>
                        </a:rPr>
                        <a:t>(0.1, 0.15]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9868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1254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0.222854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8614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0.261704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0.160698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0.006243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0.127077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8343">
                <a:tc>
                  <a:txBody>
                    <a:bodyPr/>
                    <a:lstStyle/>
                    <a:p>
                      <a:pPr algn="ctr" fontAlgn="ctr"/>
                      <a:r>
                        <a:rPr lang="en-IN" sz="1100" b="0" i="0" u="none" strike="noStrike">
                          <a:solidFill>
                            <a:srgbClr val="000000"/>
                          </a:solidFill>
                          <a:effectLst/>
                          <a:latin typeface="Calibri" panose="020F0502020204030204" pitchFamily="34" charset="0"/>
                        </a:rPr>
                        <a:t>(0.15, 0.2]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8761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1514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0.26906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7247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0.220173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-0.20052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0.009803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0.172811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8343">
                <a:tc>
                  <a:txBody>
                    <a:bodyPr/>
                    <a:lstStyle/>
                    <a:p>
                      <a:pPr algn="ctr" fontAlgn="ctr"/>
                      <a:r>
                        <a:rPr lang="en-IN" sz="1100" b="0" i="0" u="none" strike="noStrike">
                          <a:solidFill>
                            <a:srgbClr val="000000"/>
                          </a:solidFill>
                          <a:effectLst/>
                          <a:latin typeface="Calibri" panose="020F0502020204030204" pitchFamily="34" charset="0"/>
                        </a:rPr>
                        <a:t>(0.2, 0.25]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3890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874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0.155323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3016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0.09163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-0.527746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0.033613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0.224679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8343">
                <a:tc>
                  <a:txBody>
                    <a:bodyPr/>
                    <a:lstStyle/>
                    <a:p>
                      <a:pPr algn="ctr" fontAlgn="ctr"/>
                      <a:r>
                        <a:rPr lang="en-IN" sz="1100" b="0" i="0" u="none" strike="noStrike">
                          <a:solidFill>
                            <a:srgbClr val="000000"/>
                          </a:solidFill>
                          <a:effectLst/>
                          <a:latin typeface="Calibri" panose="020F0502020204030204" pitchFamily="34" charset="0"/>
                        </a:rPr>
                        <a:t>(0.25, 0.3]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3458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947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0.168296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2511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0.076287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-0.791215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0.072798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0.273858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8343">
                <a:tc>
                  <a:txBody>
                    <a:bodyPr/>
                    <a:lstStyle/>
                    <a:p>
                      <a:pPr algn="ctr" fontAlgn="ctr"/>
                      <a:r>
                        <a:rPr lang="en-IN" sz="1100" b="0" i="0" u="none" strike="noStrike">
                          <a:solidFill>
                            <a:srgbClr val="000000"/>
                          </a:solidFill>
                          <a:effectLst/>
                          <a:latin typeface="Calibri" panose="020F0502020204030204" pitchFamily="34" charset="0"/>
                        </a:rPr>
                        <a:t>(0.3, inf]</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742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265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0.047094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477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0.014492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-1.178565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0.038424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0.357143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err="1">
                          <a:solidFill>
                            <a:srgbClr val="000000"/>
                          </a:solidFill>
                          <a:effectLst/>
                          <a:latin typeface="Calibri" panose="020F0502020204030204" pitchFamily="34" charset="0"/>
                        </a:rPr>
                        <a:t>inf</a:t>
                      </a:r>
                      <a:endParaRPr lang="en-IN" sz="1100" b="0" i="0" u="none" strike="noStrike" dirty="0">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8563616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TotalTime>
  <Words>3798</Words>
  <Application>Microsoft Office PowerPoint</Application>
  <PresentationFormat>Widescreen</PresentationFormat>
  <Paragraphs>1168</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Algerian</vt:lpstr>
      <vt:lpstr>Arial</vt:lpstr>
      <vt:lpstr>Calibri</vt:lpstr>
      <vt:lpstr>Calibri Light</vt:lpstr>
      <vt:lpstr>Courier New</vt:lpstr>
      <vt:lpstr>Helvetica Neue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13</cp:revision>
  <dcterms:created xsi:type="dcterms:W3CDTF">2022-08-09T20:49:43Z</dcterms:created>
  <dcterms:modified xsi:type="dcterms:W3CDTF">2022-08-09T22:07:37Z</dcterms:modified>
</cp:coreProperties>
</file>