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FF4F"/>
    <a:srgbClr val="39FF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14C03-9B45-4975-998D-0156F25A7FE7}" type="datetimeFigureOut">
              <a:rPr lang="en-IN" smtClean="0"/>
              <a:t>07-01-2025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4B8C76-4D3E-4EA2-81B3-89DAFEE55521}" type="slidenum">
              <a:rPr lang="en-IN" smtClean="0"/>
              <a:t>‹#›</a:t>
            </a:fld>
            <a:endParaRPr lang="en-IN"/>
          </a:p>
        </p:txBody>
      </p:sp>
    </p:spTree>
    <p:extLst>
      <p:ext uri="{BB962C8B-B14F-4D97-AF65-F5344CB8AC3E}">
        <p14:creationId xmlns:p14="http://schemas.microsoft.com/office/powerpoint/2010/main" val="2687682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F4B8C76-4D3E-4EA2-81B3-89DAFEE55521}" type="slidenum">
              <a:rPr lang="en-IN" smtClean="0"/>
              <a:t>1</a:t>
            </a:fld>
            <a:endParaRPr lang="en-IN"/>
          </a:p>
        </p:txBody>
      </p:sp>
    </p:spTree>
    <p:extLst>
      <p:ext uri="{BB962C8B-B14F-4D97-AF65-F5344CB8AC3E}">
        <p14:creationId xmlns:p14="http://schemas.microsoft.com/office/powerpoint/2010/main" val="677821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FE8B-3F76-BD3D-C4AF-B7FF1BE42E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BF1DFF-C2FE-5BF1-CF54-B669DD8F30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6E1C9A-70A2-4CC0-615A-76D2DC00A119}"/>
              </a:ext>
            </a:extLst>
          </p:cNvPr>
          <p:cNvSpPr>
            <a:spLocks noGrp="1"/>
          </p:cNvSpPr>
          <p:nvPr>
            <p:ph type="dt" sz="half" idx="10"/>
          </p:nvPr>
        </p:nvSpPr>
        <p:spPr/>
        <p:txBody>
          <a:bodyPr/>
          <a:lstStyle/>
          <a:p>
            <a:fld id="{BA11DC2D-F981-4BFB-BB4C-B0098735F7FB}" type="datetimeFigureOut">
              <a:rPr lang="en-IN" smtClean="0"/>
              <a:t>07-01-2025</a:t>
            </a:fld>
            <a:endParaRPr lang="en-IN"/>
          </a:p>
        </p:txBody>
      </p:sp>
      <p:sp>
        <p:nvSpPr>
          <p:cNvPr id="5" name="Footer Placeholder 4">
            <a:extLst>
              <a:ext uri="{FF2B5EF4-FFF2-40B4-BE49-F238E27FC236}">
                <a16:creationId xmlns:a16="http://schemas.microsoft.com/office/drawing/2014/main" id="{87D9DF7C-AE9B-CA32-012F-73105C8BB4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D3BFDF-136C-AE27-F386-FD820F5D8D45}"/>
              </a:ext>
            </a:extLst>
          </p:cNvPr>
          <p:cNvSpPr>
            <a:spLocks noGrp="1"/>
          </p:cNvSpPr>
          <p:nvPr>
            <p:ph type="sldNum" sz="quarter" idx="12"/>
          </p:nvPr>
        </p:nvSpPr>
        <p:spPr/>
        <p:txBody>
          <a:bodyPr/>
          <a:lstStyle/>
          <a:p>
            <a:fld id="{DB92739E-04B2-4C92-9D0D-D666BAC6902C}" type="slidenum">
              <a:rPr lang="en-IN" smtClean="0"/>
              <a:t>‹#›</a:t>
            </a:fld>
            <a:endParaRPr lang="en-IN"/>
          </a:p>
        </p:txBody>
      </p:sp>
    </p:spTree>
    <p:extLst>
      <p:ext uri="{BB962C8B-B14F-4D97-AF65-F5344CB8AC3E}">
        <p14:creationId xmlns:p14="http://schemas.microsoft.com/office/powerpoint/2010/main" val="383687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E572-40A6-A716-5D5D-F7F837A72AD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F34189-10C8-DF8A-1406-139DDD9944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7D0205-238F-76B9-0A30-799792A71E78}"/>
              </a:ext>
            </a:extLst>
          </p:cNvPr>
          <p:cNvSpPr>
            <a:spLocks noGrp="1"/>
          </p:cNvSpPr>
          <p:nvPr>
            <p:ph type="dt" sz="half" idx="10"/>
          </p:nvPr>
        </p:nvSpPr>
        <p:spPr/>
        <p:txBody>
          <a:bodyPr/>
          <a:lstStyle/>
          <a:p>
            <a:fld id="{BA11DC2D-F981-4BFB-BB4C-B0098735F7FB}" type="datetimeFigureOut">
              <a:rPr lang="en-IN" smtClean="0"/>
              <a:t>07-01-2025</a:t>
            </a:fld>
            <a:endParaRPr lang="en-IN"/>
          </a:p>
        </p:txBody>
      </p:sp>
      <p:sp>
        <p:nvSpPr>
          <p:cNvPr id="5" name="Footer Placeholder 4">
            <a:extLst>
              <a:ext uri="{FF2B5EF4-FFF2-40B4-BE49-F238E27FC236}">
                <a16:creationId xmlns:a16="http://schemas.microsoft.com/office/drawing/2014/main" id="{2242E441-4939-454B-D233-8996F33852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E93071-2AA5-FA5A-EEB0-0F1E84DF8B61}"/>
              </a:ext>
            </a:extLst>
          </p:cNvPr>
          <p:cNvSpPr>
            <a:spLocks noGrp="1"/>
          </p:cNvSpPr>
          <p:nvPr>
            <p:ph type="sldNum" sz="quarter" idx="12"/>
          </p:nvPr>
        </p:nvSpPr>
        <p:spPr/>
        <p:txBody>
          <a:bodyPr/>
          <a:lstStyle/>
          <a:p>
            <a:fld id="{DB92739E-04B2-4C92-9D0D-D666BAC6902C}" type="slidenum">
              <a:rPr lang="en-IN" smtClean="0"/>
              <a:t>‹#›</a:t>
            </a:fld>
            <a:endParaRPr lang="en-IN"/>
          </a:p>
        </p:txBody>
      </p:sp>
    </p:spTree>
    <p:extLst>
      <p:ext uri="{BB962C8B-B14F-4D97-AF65-F5344CB8AC3E}">
        <p14:creationId xmlns:p14="http://schemas.microsoft.com/office/powerpoint/2010/main" val="1186776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38B30-6840-9439-1584-DCC12A7538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11CFCB-DE2B-8DE1-922B-BFA4D3E81D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12102-3970-96EB-520C-B9CEEF35C227}"/>
              </a:ext>
            </a:extLst>
          </p:cNvPr>
          <p:cNvSpPr>
            <a:spLocks noGrp="1"/>
          </p:cNvSpPr>
          <p:nvPr>
            <p:ph type="dt" sz="half" idx="10"/>
          </p:nvPr>
        </p:nvSpPr>
        <p:spPr/>
        <p:txBody>
          <a:bodyPr/>
          <a:lstStyle/>
          <a:p>
            <a:fld id="{BA11DC2D-F981-4BFB-BB4C-B0098735F7FB}" type="datetimeFigureOut">
              <a:rPr lang="en-IN" smtClean="0"/>
              <a:t>07-01-2025</a:t>
            </a:fld>
            <a:endParaRPr lang="en-IN"/>
          </a:p>
        </p:txBody>
      </p:sp>
      <p:sp>
        <p:nvSpPr>
          <p:cNvPr id="5" name="Footer Placeholder 4">
            <a:extLst>
              <a:ext uri="{FF2B5EF4-FFF2-40B4-BE49-F238E27FC236}">
                <a16:creationId xmlns:a16="http://schemas.microsoft.com/office/drawing/2014/main" id="{5D5CF87E-94EF-C39B-D00F-34278DFF09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BB09A8-38A7-624C-75E3-DA3CAC401765}"/>
              </a:ext>
            </a:extLst>
          </p:cNvPr>
          <p:cNvSpPr>
            <a:spLocks noGrp="1"/>
          </p:cNvSpPr>
          <p:nvPr>
            <p:ph type="sldNum" sz="quarter" idx="12"/>
          </p:nvPr>
        </p:nvSpPr>
        <p:spPr/>
        <p:txBody>
          <a:bodyPr/>
          <a:lstStyle/>
          <a:p>
            <a:fld id="{DB92739E-04B2-4C92-9D0D-D666BAC6902C}" type="slidenum">
              <a:rPr lang="en-IN" smtClean="0"/>
              <a:t>‹#›</a:t>
            </a:fld>
            <a:endParaRPr lang="en-IN"/>
          </a:p>
        </p:txBody>
      </p:sp>
    </p:spTree>
    <p:extLst>
      <p:ext uri="{BB962C8B-B14F-4D97-AF65-F5344CB8AC3E}">
        <p14:creationId xmlns:p14="http://schemas.microsoft.com/office/powerpoint/2010/main" val="1419625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73E10-9B0D-B951-1FCF-B0056CDD9F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7D5655-AF6C-3BB4-F3AD-B2B269907F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AEFA62-5B01-4CC6-8B74-E574A2C8EF01}"/>
              </a:ext>
            </a:extLst>
          </p:cNvPr>
          <p:cNvSpPr>
            <a:spLocks noGrp="1"/>
          </p:cNvSpPr>
          <p:nvPr>
            <p:ph type="dt" sz="half" idx="10"/>
          </p:nvPr>
        </p:nvSpPr>
        <p:spPr/>
        <p:txBody>
          <a:bodyPr/>
          <a:lstStyle/>
          <a:p>
            <a:fld id="{BA11DC2D-F981-4BFB-BB4C-B0098735F7FB}" type="datetimeFigureOut">
              <a:rPr lang="en-IN" smtClean="0"/>
              <a:t>07-01-2025</a:t>
            </a:fld>
            <a:endParaRPr lang="en-IN"/>
          </a:p>
        </p:txBody>
      </p:sp>
      <p:sp>
        <p:nvSpPr>
          <p:cNvPr id="5" name="Footer Placeholder 4">
            <a:extLst>
              <a:ext uri="{FF2B5EF4-FFF2-40B4-BE49-F238E27FC236}">
                <a16:creationId xmlns:a16="http://schemas.microsoft.com/office/drawing/2014/main" id="{359073C2-6917-70AB-6EDE-AE2391B0A4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42EBD7-91CB-C1E2-B53D-E57E44336433}"/>
              </a:ext>
            </a:extLst>
          </p:cNvPr>
          <p:cNvSpPr>
            <a:spLocks noGrp="1"/>
          </p:cNvSpPr>
          <p:nvPr>
            <p:ph type="sldNum" sz="quarter" idx="12"/>
          </p:nvPr>
        </p:nvSpPr>
        <p:spPr/>
        <p:txBody>
          <a:bodyPr/>
          <a:lstStyle/>
          <a:p>
            <a:fld id="{DB92739E-04B2-4C92-9D0D-D666BAC6902C}" type="slidenum">
              <a:rPr lang="en-IN" smtClean="0"/>
              <a:t>‹#›</a:t>
            </a:fld>
            <a:endParaRPr lang="en-IN"/>
          </a:p>
        </p:txBody>
      </p:sp>
    </p:spTree>
    <p:extLst>
      <p:ext uri="{BB962C8B-B14F-4D97-AF65-F5344CB8AC3E}">
        <p14:creationId xmlns:p14="http://schemas.microsoft.com/office/powerpoint/2010/main" val="10188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2290-FC85-B2A9-B67E-D978B49583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CF518D-DA47-16AA-5699-F6F74B57ED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313D83-3FE9-A918-50B3-020DA4A15CE2}"/>
              </a:ext>
            </a:extLst>
          </p:cNvPr>
          <p:cNvSpPr>
            <a:spLocks noGrp="1"/>
          </p:cNvSpPr>
          <p:nvPr>
            <p:ph type="dt" sz="half" idx="10"/>
          </p:nvPr>
        </p:nvSpPr>
        <p:spPr/>
        <p:txBody>
          <a:bodyPr/>
          <a:lstStyle/>
          <a:p>
            <a:fld id="{BA11DC2D-F981-4BFB-BB4C-B0098735F7FB}" type="datetimeFigureOut">
              <a:rPr lang="en-IN" smtClean="0"/>
              <a:t>07-01-2025</a:t>
            </a:fld>
            <a:endParaRPr lang="en-IN"/>
          </a:p>
        </p:txBody>
      </p:sp>
      <p:sp>
        <p:nvSpPr>
          <p:cNvPr id="5" name="Footer Placeholder 4">
            <a:extLst>
              <a:ext uri="{FF2B5EF4-FFF2-40B4-BE49-F238E27FC236}">
                <a16:creationId xmlns:a16="http://schemas.microsoft.com/office/drawing/2014/main" id="{CB3EFBB8-D83B-F5F8-2A09-593EABFBFD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5C5B82-0EA4-F22F-59C8-F0AD51D912C8}"/>
              </a:ext>
            </a:extLst>
          </p:cNvPr>
          <p:cNvSpPr>
            <a:spLocks noGrp="1"/>
          </p:cNvSpPr>
          <p:nvPr>
            <p:ph type="sldNum" sz="quarter" idx="12"/>
          </p:nvPr>
        </p:nvSpPr>
        <p:spPr/>
        <p:txBody>
          <a:bodyPr/>
          <a:lstStyle/>
          <a:p>
            <a:fld id="{DB92739E-04B2-4C92-9D0D-D666BAC6902C}" type="slidenum">
              <a:rPr lang="en-IN" smtClean="0"/>
              <a:t>‹#›</a:t>
            </a:fld>
            <a:endParaRPr lang="en-IN"/>
          </a:p>
        </p:txBody>
      </p:sp>
    </p:spTree>
    <p:extLst>
      <p:ext uri="{BB962C8B-B14F-4D97-AF65-F5344CB8AC3E}">
        <p14:creationId xmlns:p14="http://schemas.microsoft.com/office/powerpoint/2010/main" val="396084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E487-E01E-33D6-3B2F-A1CE98C20D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56AE0C-9DD4-08B3-2758-B0401561F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68FD70-CA4F-D5A3-50FB-147F02D55E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9966DE-1AFB-EA32-B368-D8F7E34A3880}"/>
              </a:ext>
            </a:extLst>
          </p:cNvPr>
          <p:cNvSpPr>
            <a:spLocks noGrp="1"/>
          </p:cNvSpPr>
          <p:nvPr>
            <p:ph type="dt" sz="half" idx="10"/>
          </p:nvPr>
        </p:nvSpPr>
        <p:spPr/>
        <p:txBody>
          <a:bodyPr/>
          <a:lstStyle/>
          <a:p>
            <a:fld id="{BA11DC2D-F981-4BFB-BB4C-B0098735F7FB}" type="datetimeFigureOut">
              <a:rPr lang="en-IN" smtClean="0"/>
              <a:t>07-01-2025</a:t>
            </a:fld>
            <a:endParaRPr lang="en-IN"/>
          </a:p>
        </p:txBody>
      </p:sp>
      <p:sp>
        <p:nvSpPr>
          <p:cNvPr id="6" name="Footer Placeholder 5">
            <a:extLst>
              <a:ext uri="{FF2B5EF4-FFF2-40B4-BE49-F238E27FC236}">
                <a16:creationId xmlns:a16="http://schemas.microsoft.com/office/drawing/2014/main" id="{D0DF5083-EC1F-7F77-AE3E-D07A0C10AD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9DCF57-2B75-0BA4-E1C3-271D8F1F2E02}"/>
              </a:ext>
            </a:extLst>
          </p:cNvPr>
          <p:cNvSpPr>
            <a:spLocks noGrp="1"/>
          </p:cNvSpPr>
          <p:nvPr>
            <p:ph type="sldNum" sz="quarter" idx="12"/>
          </p:nvPr>
        </p:nvSpPr>
        <p:spPr/>
        <p:txBody>
          <a:bodyPr/>
          <a:lstStyle/>
          <a:p>
            <a:fld id="{DB92739E-04B2-4C92-9D0D-D666BAC6902C}" type="slidenum">
              <a:rPr lang="en-IN" smtClean="0"/>
              <a:t>‹#›</a:t>
            </a:fld>
            <a:endParaRPr lang="en-IN"/>
          </a:p>
        </p:txBody>
      </p:sp>
    </p:spTree>
    <p:extLst>
      <p:ext uri="{BB962C8B-B14F-4D97-AF65-F5344CB8AC3E}">
        <p14:creationId xmlns:p14="http://schemas.microsoft.com/office/powerpoint/2010/main" val="182452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CED0-F41B-93A9-DAF3-23924D2CA3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100B30-5C68-E6CD-1D2F-33C6E22DF1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D0CB9C-F72C-4277-A80F-150F82BEF6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EBBBE5-4B4C-D8DA-88F7-C3FF7A12E9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ADB099-481A-EF21-F51E-23297220F6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E85317-30B5-EE73-2B4C-EDA05AAA04A3}"/>
              </a:ext>
            </a:extLst>
          </p:cNvPr>
          <p:cNvSpPr>
            <a:spLocks noGrp="1"/>
          </p:cNvSpPr>
          <p:nvPr>
            <p:ph type="dt" sz="half" idx="10"/>
          </p:nvPr>
        </p:nvSpPr>
        <p:spPr/>
        <p:txBody>
          <a:bodyPr/>
          <a:lstStyle/>
          <a:p>
            <a:fld id="{BA11DC2D-F981-4BFB-BB4C-B0098735F7FB}" type="datetimeFigureOut">
              <a:rPr lang="en-IN" smtClean="0"/>
              <a:t>07-01-2025</a:t>
            </a:fld>
            <a:endParaRPr lang="en-IN"/>
          </a:p>
        </p:txBody>
      </p:sp>
      <p:sp>
        <p:nvSpPr>
          <p:cNvPr id="8" name="Footer Placeholder 7">
            <a:extLst>
              <a:ext uri="{FF2B5EF4-FFF2-40B4-BE49-F238E27FC236}">
                <a16:creationId xmlns:a16="http://schemas.microsoft.com/office/drawing/2014/main" id="{F3DFAA2E-F54C-0BDA-CAEF-C6ABD644AA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B11695-E9C7-5686-E0F0-07025C83C610}"/>
              </a:ext>
            </a:extLst>
          </p:cNvPr>
          <p:cNvSpPr>
            <a:spLocks noGrp="1"/>
          </p:cNvSpPr>
          <p:nvPr>
            <p:ph type="sldNum" sz="quarter" idx="12"/>
          </p:nvPr>
        </p:nvSpPr>
        <p:spPr/>
        <p:txBody>
          <a:bodyPr/>
          <a:lstStyle/>
          <a:p>
            <a:fld id="{DB92739E-04B2-4C92-9D0D-D666BAC6902C}" type="slidenum">
              <a:rPr lang="en-IN" smtClean="0"/>
              <a:t>‹#›</a:t>
            </a:fld>
            <a:endParaRPr lang="en-IN"/>
          </a:p>
        </p:txBody>
      </p:sp>
    </p:spTree>
    <p:extLst>
      <p:ext uri="{BB962C8B-B14F-4D97-AF65-F5344CB8AC3E}">
        <p14:creationId xmlns:p14="http://schemas.microsoft.com/office/powerpoint/2010/main" val="2357648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6B4B-2436-1E7E-0611-B7B8DF35B7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C1402D-816C-FE29-8554-0C1AC929CB2B}"/>
              </a:ext>
            </a:extLst>
          </p:cNvPr>
          <p:cNvSpPr>
            <a:spLocks noGrp="1"/>
          </p:cNvSpPr>
          <p:nvPr>
            <p:ph type="dt" sz="half" idx="10"/>
          </p:nvPr>
        </p:nvSpPr>
        <p:spPr/>
        <p:txBody>
          <a:bodyPr/>
          <a:lstStyle/>
          <a:p>
            <a:fld id="{BA11DC2D-F981-4BFB-BB4C-B0098735F7FB}" type="datetimeFigureOut">
              <a:rPr lang="en-IN" smtClean="0"/>
              <a:t>07-01-2025</a:t>
            </a:fld>
            <a:endParaRPr lang="en-IN"/>
          </a:p>
        </p:txBody>
      </p:sp>
      <p:sp>
        <p:nvSpPr>
          <p:cNvPr id="4" name="Footer Placeholder 3">
            <a:extLst>
              <a:ext uri="{FF2B5EF4-FFF2-40B4-BE49-F238E27FC236}">
                <a16:creationId xmlns:a16="http://schemas.microsoft.com/office/drawing/2014/main" id="{865E96E8-1FB0-B8F7-C3D2-5FD98553D2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3DC717-0F42-A1FF-5AF1-320CEBCDBB6E}"/>
              </a:ext>
            </a:extLst>
          </p:cNvPr>
          <p:cNvSpPr>
            <a:spLocks noGrp="1"/>
          </p:cNvSpPr>
          <p:nvPr>
            <p:ph type="sldNum" sz="quarter" idx="12"/>
          </p:nvPr>
        </p:nvSpPr>
        <p:spPr/>
        <p:txBody>
          <a:bodyPr/>
          <a:lstStyle/>
          <a:p>
            <a:fld id="{DB92739E-04B2-4C92-9D0D-D666BAC6902C}" type="slidenum">
              <a:rPr lang="en-IN" smtClean="0"/>
              <a:t>‹#›</a:t>
            </a:fld>
            <a:endParaRPr lang="en-IN"/>
          </a:p>
        </p:txBody>
      </p:sp>
    </p:spTree>
    <p:extLst>
      <p:ext uri="{BB962C8B-B14F-4D97-AF65-F5344CB8AC3E}">
        <p14:creationId xmlns:p14="http://schemas.microsoft.com/office/powerpoint/2010/main" val="114103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83D161-9A49-A943-D7F2-B40BA9ECB998}"/>
              </a:ext>
            </a:extLst>
          </p:cNvPr>
          <p:cNvSpPr>
            <a:spLocks noGrp="1"/>
          </p:cNvSpPr>
          <p:nvPr>
            <p:ph type="dt" sz="half" idx="10"/>
          </p:nvPr>
        </p:nvSpPr>
        <p:spPr/>
        <p:txBody>
          <a:bodyPr/>
          <a:lstStyle/>
          <a:p>
            <a:fld id="{BA11DC2D-F981-4BFB-BB4C-B0098735F7FB}" type="datetimeFigureOut">
              <a:rPr lang="en-IN" smtClean="0"/>
              <a:t>07-01-2025</a:t>
            </a:fld>
            <a:endParaRPr lang="en-IN"/>
          </a:p>
        </p:txBody>
      </p:sp>
      <p:sp>
        <p:nvSpPr>
          <p:cNvPr id="3" name="Footer Placeholder 2">
            <a:extLst>
              <a:ext uri="{FF2B5EF4-FFF2-40B4-BE49-F238E27FC236}">
                <a16:creationId xmlns:a16="http://schemas.microsoft.com/office/drawing/2014/main" id="{BFBF9B12-9C48-D54C-11FE-CFF6E9E68E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438652-9A45-6300-71DB-6EF31138825A}"/>
              </a:ext>
            </a:extLst>
          </p:cNvPr>
          <p:cNvSpPr>
            <a:spLocks noGrp="1"/>
          </p:cNvSpPr>
          <p:nvPr>
            <p:ph type="sldNum" sz="quarter" idx="12"/>
          </p:nvPr>
        </p:nvSpPr>
        <p:spPr/>
        <p:txBody>
          <a:bodyPr/>
          <a:lstStyle/>
          <a:p>
            <a:fld id="{DB92739E-04B2-4C92-9D0D-D666BAC6902C}" type="slidenum">
              <a:rPr lang="en-IN" smtClean="0"/>
              <a:t>‹#›</a:t>
            </a:fld>
            <a:endParaRPr lang="en-IN"/>
          </a:p>
        </p:txBody>
      </p:sp>
    </p:spTree>
    <p:extLst>
      <p:ext uri="{BB962C8B-B14F-4D97-AF65-F5344CB8AC3E}">
        <p14:creationId xmlns:p14="http://schemas.microsoft.com/office/powerpoint/2010/main" val="119841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DE3C-F512-02CA-DF87-73521115F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E4E5F9-D161-D333-A903-3AF14D963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ABFA71-9093-B337-ACB2-58EAFC24F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D59383-6E24-8A50-6D4C-664E1D2D66CD}"/>
              </a:ext>
            </a:extLst>
          </p:cNvPr>
          <p:cNvSpPr>
            <a:spLocks noGrp="1"/>
          </p:cNvSpPr>
          <p:nvPr>
            <p:ph type="dt" sz="half" idx="10"/>
          </p:nvPr>
        </p:nvSpPr>
        <p:spPr/>
        <p:txBody>
          <a:bodyPr/>
          <a:lstStyle/>
          <a:p>
            <a:fld id="{BA11DC2D-F981-4BFB-BB4C-B0098735F7FB}" type="datetimeFigureOut">
              <a:rPr lang="en-IN" smtClean="0"/>
              <a:t>07-01-2025</a:t>
            </a:fld>
            <a:endParaRPr lang="en-IN"/>
          </a:p>
        </p:txBody>
      </p:sp>
      <p:sp>
        <p:nvSpPr>
          <p:cNvPr id="6" name="Footer Placeholder 5">
            <a:extLst>
              <a:ext uri="{FF2B5EF4-FFF2-40B4-BE49-F238E27FC236}">
                <a16:creationId xmlns:a16="http://schemas.microsoft.com/office/drawing/2014/main" id="{2F9FDC2E-FC87-FDA3-EDB8-A513CAC729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B904FF-8EB7-AE8F-C78F-7F07C164721F}"/>
              </a:ext>
            </a:extLst>
          </p:cNvPr>
          <p:cNvSpPr>
            <a:spLocks noGrp="1"/>
          </p:cNvSpPr>
          <p:nvPr>
            <p:ph type="sldNum" sz="quarter" idx="12"/>
          </p:nvPr>
        </p:nvSpPr>
        <p:spPr/>
        <p:txBody>
          <a:bodyPr/>
          <a:lstStyle/>
          <a:p>
            <a:fld id="{DB92739E-04B2-4C92-9D0D-D666BAC6902C}" type="slidenum">
              <a:rPr lang="en-IN" smtClean="0"/>
              <a:t>‹#›</a:t>
            </a:fld>
            <a:endParaRPr lang="en-IN"/>
          </a:p>
        </p:txBody>
      </p:sp>
    </p:spTree>
    <p:extLst>
      <p:ext uri="{BB962C8B-B14F-4D97-AF65-F5344CB8AC3E}">
        <p14:creationId xmlns:p14="http://schemas.microsoft.com/office/powerpoint/2010/main" val="946582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065F-771C-88C6-91A7-B4DE27D1D8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48FBAA-9DA7-4799-969A-AF1A3588E8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4EF47A-AE92-CB52-A201-642221B9E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D7D46-D3F9-9095-B91C-D81345ECB2D4}"/>
              </a:ext>
            </a:extLst>
          </p:cNvPr>
          <p:cNvSpPr>
            <a:spLocks noGrp="1"/>
          </p:cNvSpPr>
          <p:nvPr>
            <p:ph type="dt" sz="half" idx="10"/>
          </p:nvPr>
        </p:nvSpPr>
        <p:spPr/>
        <p:txBody>
          <a:bodyPr/>
          <a:lstStyle/>
          <a:p>
            <a:fld id="{BA11DC2D-F981-4BFB-BB4C-B0098735F7FB}" type="datetimeFigureOut">
              <a:rPr lang="en-IN" smtClean="0"/>
              <a:t>07-01-2025</a:t>
            </a:fld>
            <a:endParaRPr lang="en-IN"/>
          </a:p>
        </p:txBody>
      </p:sp>
      <p:sp>
        <p:nvSpPr>
          <p:cNvPr id="6" name="Footer Placeholder 5">
            <a:extLst>
              <a:ext uri="{FF2B5EF4-FFF2-40B4-BE49-F238E27FC236}">
                <a16:creationId xmlns:a16="http://schemas.microsoft.com/office/drawing/2014/main" id="{027AD94C-263F-FEA0-A1B4-ED52508A9D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BBD89B-C037-87C6-928A-DD1D2F9B02B2}"/>
              </a:ext>
            </a:extLst>
          </p:cNvPr>
          <p:cNvSpPr>
            <a:spLocks noGrp="1"/>
          </p:cNvSpPr>
          <p:nvPr>
            <p:ph type="sldNum" sz="quarter" idx="12"/>
          </p:nvPr>
        </p:nvSpPr>
        <p:spPr/>
        <p:txBody>
          <a:bodyPr/>
          <a:lstStyle/>
          <a:p>
            <a:fld id="{DB92739E-04B2-4C92-9D0D-D666BAC6902C}" type="slidenum">
              <a:rPr lang="en-IN" smtClean="0"/>
              <a:t>‹#›</a:t>
            </a:fld>
            <a:endParaRPr lang="en-IN"/>
          </a:p>
        </p:txBody>
      </p:sp>
    </p:spTree>
    <p:extLst>
      <p:ext uri="{BB962C8B-B14F-4D97-AF65-F5344CB8AC3E}">
        <p14:creationId xmlns:p14="http://schemas.microsoft.com/office/powerpoint/2010/main" val="394459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21667-2C3C-FB66-7E25-528920EE1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FAFD8C-DF1C-408A-3E0C-CC3438C406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764BE2-4AA0-2713-2D25-0CD614CA03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1DC2D-F981-4BFB-BB4C-B0098735F7FB}" type="datetimeFigureOut">
              <a:rPr lang="en-IN" smtClean="0"/>
              <a:t>07-01-2025</a:t>
            </a:fld>
            <a:endParaRPr lang="en-IN"/>
          </a:p>
        </p:txBody>
      </p:sp>
      <p:sp>
        <p:nvSpPr>
          <p:cNvPr id="5" name="Footer Placeholder 4">
            <a:extLst>
              <a:ext uri="{FF2B5EF4-FFF2-40B4-BE49-F238E27FC236}">
                <a16:creationId xmlns:a16="http://schemas.microsoft.com/office/drawing/2014/main" id="{F4101001-378B-38C7-7DE5-90451DE1D7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CE8A1C-61DA-C250-6BC8-72165CDE9E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2739E-04B2-4C92-9D0D-D666BAC6902C}" type="slidenum">
              <a:rPr lang="en-IN" smtClean="0"/>
              <a:t>‹#›</a:t>
            </a:fld>
            <a:endParaRPr lang="en-IN"/>
          </a:p>
        </p:txBody>
      </p:sp>
    </p:spTree>
    <p:extLst>
      <p:ext uri="{BB962C8B-B14F-4D97-AF65-F5344CB8AC3E}">
        <p14:creationId xmlns:p14="http://schemas.microsoft.com/office/powerpoint/2010/main" val="4217864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github.com/HimanshuGautam054/Crop-Production-Analysis-in-India-" TargetMode="External"/><Relationship Id="rId5" Type="http://schemas.openxmlformats.org/officeDocument/2006/relationships/image" Target="../media/image2.png"/><Relationship Id="rId4" Type="http://schemas.openxmlformats.org/officeDocument/2006/relationships/hyperlink" Target="https://www.linkedin.com/in/himanshu-gautam-0a2698228/"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b3E1vpDSYpHe8YlNs3jkt30Lx6acf0Uo/view"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86A789-F91D-5611-AE0A-7FF0A89B6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67054"/>
            <a:ext cx="12311205" cy="6925053"/>
          </a:xfrm>
          <a:prstGeom prst="rect">
            <a:avLst/>
          </a:prstGeom>
        </p:spPr>
      </p:pic>
      <p:sp>
        <p:nvSpPr>
          <p:cNvPr id="7" name="Right Triangle 6">
            <a:extLst>
              <a:ext uri="{FF2B5EF4-FFF2-40B4-BE49-F238E27FC236}">
                <a16:creationId xmlns:a16="http://schemas.microsoft.com/office/drawing/2014/main" id="{DEE04528-9A8A-8424-4EC5-11A0512BC8E4}"/>
              </a:ext>
            </a:extLst>
          </p:cNvPr>
          <p:cNvSpPr/>
          <p:nvPr/>
        </p:nvSpPr>
        <p:spPr>
          <a:xfrm rot="5400000">
            <a:off x="1089217" y="-1156273"/>
            <a:ext cx="4534882" cy="6713320"/>
          </a:xfrm>
          <a:prstGeom prst="rtTriangl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ight Triangle 7">
            <a:extLst>
              <a:ext uri="{FF2B5EF4-FFF2-40B4-BE49-F238E27FC236}">
                <a16:creationId xmlns:a16="http://schemas.microsoft.com/office/drawing/2014/main" id="{5B9F1025-0BB8-00A4-F5A5-2148178AE728}"/>
              </a:ext>
            </a:extLst>
          </p:cNvPr>
          <p:cNvSpPr/>
          <p:nvPr/>
        </p:nvSpPr>
        <p:spPr>
          <a:xfrm>
            <a:off x="0" y="4534881"/>
            <a:ext cx="4757195" cy="2323119"/>
          </a:xfrm>
          <a:prstGeom prst="rtTriangl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059B42E7-474B-8488-63D2-4C3FBC13E5F6}"/>
              </a:ext>
            </a:extLst>
          </p:cNvPr>
          <p:cNvSpPr/>
          <p:nvPr/>
        </p:nvSpPr>
        <p:spPr>
          <a:xfrm>
            <a:off x="5761217" y="-67055"/>
            <a:ext cx="6549987" cy="3414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44C52C3D-4F23-4E43-7984-16E3EE094774}"/>
              </a:ext>
            </a:extLst>
          </p:cNvPr>
          <p:cNvSpPr txBox="1"/>
          <p:nvPr/>
        </p:nvSpPr>
        <p:spPr>
          <a:xfrm>
            <a:off x="90024" y="11575"/>
            <a:ext cx="5801490" cy="2000548"/>
          </a:xfrm>
          <a:prstGeom prst="rect">
            <a:avLst/>
          </a:prstGeom>
          <a:noFill/>
        </p:spPr>
        <p:txBody>
          <a:bodyPr wrap="square" rtlCol="0">
            <a:spAutoFit/>
          </a:bodyPr>
          <a:lstStyle/>
          <a:p>
            <a:r>
              <a:rPr lang="en-US" sz="3200" u="sng" dirty="0">
                <a:latin typeface="Algerian" panose="04020705040A02060702" pitchFamily="82" charset="0"/>
              </a:rPr>
              <a:t>Crop Production Analysis in India</a:t>
            </a:r>
          </a:p>
          <a:p>
            <a:endParaRPr lang="en-US" sz="3200" u="sng" dirty="0">
              <a:latin typeface="Algerian" panose="04020705040A02060702" pitchFamily="82" charset="0"/>
            </a:endParaRPr>
          </a:p>
          <a:p>
            <a:r>
              <a:rPr lang="en-US" sz="2800" dirty="0">
                <a:latin typeface="Trebuchet MS" panose="020B0603020202020204" pitchFamily="34" charset="0"/>
              </a:rPr>
              <a:t>By Himanshu Gautam</a:t>
            </a:r>
            <a:endParaRPr lang="en-IN" sz="2800" dirty="0">
              <a:latin typeface="Trebuchet MS" panose="020B0603020202020204" pitchFamily="34" charset="0"/>
            </a:endParaRPr>
          </a:p>
        </p:txBody>
      </p:sp>
      <p:sp>
        <p:nvSpPr>
          <p:cNvPr id="13" name="Rectangle 12">
            <a:extLst>
              <a:ext uri="{FF2B5EF4-FFF2-40B4-BE49-F238E27FC236}">
                <a16:creationId xmlns:a16="http://schemas.microsoft.com/office/drawing/2014/main" id="{D1B87EA6-83A8-548C-4F08-57463F880C8D}"/>
              </a:ext>
            </a:extLst>
          </p:cNvPr>
          <p:cNvSpPr/>
          <p:nvPr/>
        </p:nvSpPr>
        <p:spPr>
          <a:xfrm>
            <a:off x="3831220" y="6504972"/>
            <a:ext cx="8479983" cy="34145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183FE28-B309-48C1-E9BB-938F649BDEDF}"/>
              </a:ext>
            </a:extLst>
          </p:cNvPr>
          <p:cNvSpPr txBox="1"/>
          <p:nvPr/>
        </p:nvSpPr>
        <p:spPr>
          <a:xfrm>
            <a:off x="684087" y="5583090"/>
            <a:ext cx="1812653" cy="523220"/>
          </a:xfrm>
          <a:prstGeom prst="rect">
            <a:avLst/>
          </a:prstGeom>
          <a:noFill/>
        </p:spPr>
        <p:txBody>
          <a:bodyPr wrap="square" rtlCol="0">
            <a:spAutoFit/>
          </a:bodyPr>
          <a:lstStyle/>
          <a:p>
            <a:r>
              <a:rPr lang="en-US" sz="2800" b="1" dirty="0" err="1">
                <a:hlinkClick r:id="rId4">
                  <a:extLst>
                    <a:ext uri="{A12FA001-AC4F-418D-AE19-62706E023703}">
                      <ahyp:hlinkClr xmlns:ahyp="http://schemas.microsoft.com/office/drawing/2018/hyperlinkcolor" val="tx"/>
                    </a:ext>
                  </a:extLst>
                </a:hlinkClick>
              </a:rPr>
              <a:t>Linkedin</a:t>
            </a:r>
            <a:r>
              <a:rPr lang="en-US" sz="2800" b="1" dirty="0">
                <a:hlinkClick r:id="rId4">
                  <a:extLst>
                    <a:ext uri="{A12FA001-AC4F-418D-AE19-62706E023703}">
                      <ahyp:hlinkClr xmlns:ahyp="http://schemas.microsoft.com/office/drawing/2018/hyperlinkcolor" val="tx"/>
                    </a:ext>
                  </a:extLst>
                </a:hlinkClick>
              </a:rPr>
              <a:t> </a:t>
            </a:r>
            <a:endParaRPr lang="en-IN" sz="2800" b="1" dirty="0"/>
          </a:p>
        </p:txBody>
      </p:sp>
      <p:pic>
        <p:nvPicPr>
          <p:cNvPr id="3" name="Picture 2">
            <a:extLst>
              <a:ext uri="{FF2B5EF4-FFF2-40B4-BE49-F238E27FC236}">
                <a16:creationId xmlns:a16="http://schemas.microsoft.com/office/drawing/2014/main" id="{0AC1B334-8D3C-41C7-851B-6837663DF109}"/>
              </a:ext>
            </a:extLst>
          </p:cNvPr>
          <p:cNvPicPr>
            <a:picLocks noChangeAspect="1"/>
          </p:cNvPicPr>
          <p:nvPr/>
        </p:nvPicPr>
        <p:blipFill>
          <a:blip r:embed="rId5"/>
          <a:stretch>
            <a:fillRect/>
          </a:stretch>
        </p:blipFill>
        <p:spPr>
          <a:xfrm>
            <a:off x="90024" y="6283962"/>
            <a:ext cx="501818" cy="501818"/>
          </a:xfrm>
          <a:prstGeom prst="rect">
            <a:avLst/>
          </a:prstGeom>
        </p:spPr>
      </p:pic>
      <p:sp>
        <p:nvSpPr>
          <p:cNvPr id="4" name="TextBox 3">
            <a:extLst>
              <a:ext uri="{FF2B5EF4-FFF2-40B4-BE49-F238E27FC236}">
                <a16:creationId xmlns:a16="http://schemas.microsoft.com/office/drawing/2014/main" id="{2A6A3B16-757A-A2B1-B77A-7310EA9D69FD}"/>
              </a:ext>
            </a:extLst>
          </p:cNvPr>
          <p:cNvSpPr txBox="1"/>
          <p:nvPr/>
        </p:nvSpPr>
        <p:spPr>
          <a:xfrm>
            <a:off x="684087" y="6306801"/>
            <a:ext cx="1932163" cy="523220"/>
          </a:xfrm>
          <a:prstGeom prst="rect">
            <a:avLst/>
          </a:prstGeom>
          <a:noFill/>
        </p:spPr>
        <p:txBody>
          <a:bodyPr wrap="square" rtlCol="0">
            <a:spAutoFit/>
          </a:bodyPr>
          <a:lstStyle/>
          <a:p>
            <a:r>
              <a:rPr lang="en-US" sz="2800" b="1" dirty="0" err="1">
                <a:hlinkClick r:id="rId6">
                  <a:extLst>
                    <a:ext uri="{A12FA001-AC4F-418D-AE19-62706E023703}">
                      <ahyp:hlinkClr xmlns:ahyp="http://schemas.microsoft.com/office/drawing/2018/hyperlinkcolor" val="tx"/>
                    </a:ext>
                  </a:extLst>
                </a:hlinkClick>
              </a:rPr>
              <a:t>Github</a:t>
            </a:r>
            <a:endParaRPr lang="en-IN" sz="2800" b="1" dirty="0"/>
          </a:p>
        </p:txBody>
      </p:sp>
      <p:pic>
        <p:nvPicPr>
          <p:cNvPr id="6" name="Picture 5">
            <a:extLst>
              <a:ext uri="{FF2B5EF4-FFF2-40B4-BE49-F238E27FC236}">
                <a16:creationId xmlns:a16="http://schemas.microsoft.com/office/drawing/2014/main" id="{FA12E0EC-2EDE-3DF5-355C-5D9A8E0C0624}"/>
              </a:ext>
            </a:extLst>
          </p:cNvPr>
          <p:cNvPicPr>
            <a:picLocks noChangeAspect="1"/>
          </p:cNvPicPr>
          <p:nvPr/>
        </p:nvPicPr>
        <p:blipFill>
          <a:blip r:embed="rId7"/>
          <a:stretch>
            <a:fillRect/>
          </a:stretch>
        </p:blipFill>
        <p:spPr>
          <a:xfrm>
            <a:off x="105710" y="5578323"/>
            <a:ext cx="472668" cy="472668"/>
          </a:xfrm>
          <a:prstGeom prst="rect">
            <a:avLst/>
          </a:prstGeom>
        </p:spPr>
      </p:pic>
    </p:spTree>
    <p:extLst>
      <p:ext uri="{BB962C8B-B14F-4D97-AF65-F5344CB8AC3E}">
        <p14:creationId xmlns:p14="http://schemas.microsoft.com/office/powerpoint/2010/main" val="3836395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0CCE37-18BE-2E7C-4B8F-6659A49C0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1970553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B12F00-9CD9-EF57-EA13-2A3ACA8F5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6892" y="3601616"/>
            <a:ext cx="2605107" cy="3256384"/>
          </a:xfrm>
          <a:prstGeom prst="rect">
            <a:avLst/>
          </a:prstGeom>
        </p:spPr>
      </p:pic>
      <p:sp>
        <p:nvSpPr>
          <p:cNvPr id="4" name="Rectangle 3">
            <a:extLst>
              <a:ext uri="{FF2B5EF4-FFF2-40B4-BE49-F238E27FC236}">
                <a16:creationId xmlns:a16="http://schemas.microsoft.com/office/drawing/2014/main" id="{5F96D42A-942C-E628-D539-FC25CFCC328F}"/>
              </a:ext>
            </a:extLst>
          </p:cNvPr>
          <p:cNvSpPr/>
          <p:nvPr/>
        </p:nvSpPr>
        <p:spPr>
          <a:xfrm>
            <a:off x="233264" y="507805"/>
            <a:ext cx="9041365" cy="5269202"/>
          </a:xfrm>
          <a:prstGeom prst="rect">
            <a:avLst/>
          </a:prstGeom>
          <a:solidFill>
            <a:srgbClr val="39FF1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0B1E9326-6B36-FF72-0A75-0C28E245D519}"/>
              </a:ext>
            </a:extLst>
          </p:cNvPr>
          <p:cNvSpPr txBox="1"/>
          <p:nvPr/>
        </p:nvSpPr>
        <p:spPr>
          <a:xfrm>
            <a:off x="416686" y="821803"/>
            <a:ext cx="8689991" cy="4955203"/>
          </a:xfrm>
          <a:prstGeom prst="rect">
            <a:avLst/>
          </a:prstGeom>
          <a:noFill/>
        </p:spPr>
        <p:txBody>
          <a:bodyPr wrap="square">
            <a:spAutoFit/>
          </a:bodyPr>
          <a:lstStyle/>
          <a:p>
            <a:r>
              <a:rPr lang="en-US" sz="2800" b="1" dirty="0">
                <a:latin typeface="Trebuchet MS" panose="020B0603020202020204" pitchFamily="34" charset="0"/>
              </a:rPr>
              <a:t>Sample Insights:</a:t>
            </a:r>
          </a:p>
          <a:p>
            <a:pPr marL="342900" indent="-342900">
              <a:buFont typeface="Arial" panose="020B0604020202020204" pitchFamily="34" charset="0"/>
              <a:buChar char="•"/>
            </a:pPr>
            <a:r>
              <a:rPr lang="en-US" sz="2200" b="0" i="0" dirty="0">
                <a:effectLst/>
                <a:latin typeface="Trebuchet MS" panose="020B0603020202020204" pitchFamily="34" charset="0"/>
              </a:rPr>
              <a:t>Identified trends and patterns in crop production over the years</a:t>
            </a:r>
          </a:p>
          <a:p>
            <a:pPr marL="342900" indent="-342900">
              <a:buFont typeface="Arial" panose="020B0604020202020204" pitchFamily="34" charset="0"/>
              <a:buChar char="•"/>
            </a:pPr>
            <a:r>
              <a:rPr lang="en-US" sz="2200" dirty="0">
                <a:latin typeface="Trebuchet MS" panose="020B0603020202020204" pitchFamily="34" charset="0"/>
              </a:rPr>
              <a:t>Total crop production is 141.2 Billion</a:t>
            </a:r>
            <a:endParaRPr lang="en-US" sz="2200" b="1" dirty="0">
              <a:latin typeface="Trebuchet MS" panose="020B0603020202020204" pitchFamily="34" charset="0"/>
            </a:endParaRPr>
          </a:p>
          <a:p>
            <a:pPr marL="342900" indent="-342900">
              <a:buFont typeface="Arial" panose="020B0604020202020204" pitchFamily="34" charset="0"/>
              <a:buChar char="•"/>
            </a:pPr>
            <a:r>
              <a:rPr lang="en-US" sz="2200" dirty="0">
                <a:latin typeface="Trebuchet MS" panose="020B0603020202020204" pitchFamily="34" charset="0"/>
              </a:rPr>
              <a:t>Crop Production increases in the year 2010 and goes till the year 2011, making 2011 the highest year of crop production</a:t>
            </a:r>
          </a:p>
          <a:p>
            <a:pPr marL="342900" indent="-342900">
              <a:buFont typeface="Arial" panose="020B0604020202020204" pitchFamily="34" charset="0"/>
              <a:buChar char="•"/>
            </a:pPr>
            <a:r>
              <a:rPr lang="en-US" sz="2200" dirty="0">
                <a:latin typeface="Trebuchet MS" panose="020B0603020202020204" pitchFamily="34" charset="0"/>
              </a:rPr>
              <a:t>Most of the crop production is produced in June i.e., around 58.9% </a:t>
            </a:r>
          </a:p>
          <a:p>
            <a:pPr marL="342900" indent="-342900">
              <a:buFont typeface="Arial" panose="020B0604020202020204" pitchFamily="34" charset="0"/>
              <a:buChar char="•"/>
            </a:pPr>
            <a:r>
              <a:rPr lang="en-US" sz="2200" dirty="0">
                <a:latin typeface="Trebuchet MS" panose="020B0603020202020204" pitchFamily="34" charset="0"/>
              </a:rPr>
              <a:t>Kerala is the top state in crop production and produced around 97.88 Billion</a:t>
            </a:r>
          </a:p>
          <a:p>
            <a:pPr marL="342900" indent="-342900">
              <a:buFont typeface="Arial" panose="020B0604020202020204" pitchFamily="34" charset="0"/>
              <a:buChar char="•"/>
            </a:pPr>
            <a:r>
              <a:rPr lang="en-US" sz="2200" dirty="0">
                <a:latin typeface="Trebuchet MS" panose="020B0603020202020204" pitchFamily="34" charset="0"/>
              </a:rPr>
              <a:t>Most of the crops are produced the whole year which is 134 Billion and the second highest season of crop production is Kharif which is 4 Billion</a:t>
            </a:r>
          </a:p>
          <a:p>
            <a:pPr marL="342900" indent="-342900">
              <a:buFont typeface="Arial" panose="020B0604020202020204" pitchFamily="34" charset="0"/>
              <a:buChar char="•"/>
            </a:pPr>
            <a:r>
              <a:rPr lang="en-US" sz="2200" dirty="0">
                <a:latin typeface="Trebuchet MS" panose="020B0603020202020204" pitchFamily="34" charset="0"/>
              </a:rPr>
              <a:t>Coconut is produced highest which is 129.98 Billion </a:t>
            </a:r>
          </a:p>
          <a:p>
            <a:pPr marL="342900" indent="-342900">
              <a:buFont typeface="Arial" panose="020B0604020202020204" pitchFamily="34" charset="0"/>
              <a:buChar char="•"/>
            </a:pPr>
            <a:endParaRPr lang="en-IN" sz="2400" b="1" dirty="0">
              <a:latin typeface="Trebuchet MS" panose="020B0603020202020204" pitchFamily="34" charset="0"/>
            </a:endParaRPr>
          </a:p>
        </p:txBody>
      </p:sp>
    </p:spTree>
    <p:extLst>
      <p:ext uri="{BB962C8B-B14F-4D97-AF65-F5344CB8AC3E}">
        <p14:creationId xmlns:p14="http://schemas.microsoft.com/office/powerpoint/2010/main" val="3501333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DB6954FC-826F-10BB-8838-2A86A884E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346" y="2989683"/>
            <a:ext cx="3094653" cy="3868317"/>
          </a:xfrm>
          <a:prstGeom prst="rect">
            <a:avLst/>
          </a:prstGeom>
        </p:spPr>
      </p:pic>
      <p:sp>
        <p:nvSpPr>
          <p:cNvPr id="2" name="Rectangle 1">
            <a:extLst>
              <a:ext uri="{FF2B5EF4-FFF2-40B4-BE49-F238E27FC236}">
                <a16:creationId xmlns:a16="http://schemas.microsoft.com/office/drawing/2014/main" id="{6B7FC7F9-D4F4-42F5-AAE8-DE26B0DD4C3F}"/>
              </a:ext>
            </a:extLst>
          </p:cNvPr>
          <p:cNvSpPr/>
          <p:nvPr/>
        </p:nvSpPr>
        <p:spPr>
          <a:xfrm>
            <a:off x="233264" y="507805"/>
            <a:ext cx="8248263" cy="5025248"/>
          </a:xfrm>
          <a:prstGeom prst="rect">
            <a:avLst/>
          </a:prstGeom>
          <a:solidFill>
            <a:srgbClr val="39FF1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190F9B19-A3CD-8107-3E86-6416EE7970DE}"/>
              </a:ext>
            </a:extLst>
          </p:cNvPr>
          <p:cNvSpPr txBox="1"/>
          <p:nvPr/>
        </p:nvSpPr>
        <p:spPr>
          <a:xfrm>
            <a:off x="416687" y="821803"/>
            <a:ext cx="8064840" cy="4401205"/>
          </a:xfrm>
          <a:prstGeom prst="rect">
            <a:avLst/>
          </a:prstGeom>
          <a:noFill/>
        </p:spPr>
        <p:txBody>
          <a:bodyPr wrap="square">
            <a:spAutoFit/>
          </a:bodyPr>
          <a:lstStyle/>
          <a:p>
            <a:r>
              <a:rPr lang="en-US" sz="2800" i="0" u="none" strike="noStrike" baseline="0" dirty="0">
                <a:latin typeface="Trebuchet MS" panose="020B0603020202020204" pitchFamily="34" charset="0"/>
              </a:rPr>
              <a:t>As a vital part of the overall supply chain, the Agriculture business domain is expected to evolve highly in the upcoming years via the developments, which are taking place on the side of the Future Internet. This paper presents a novel Business-to-Business collaboration platform from the agri-food sector perspective, which aims to effectively and flexibly facilitate the collaboration of numerous stakeholders belonging to associated business domains. </a:t>
            </a:r>
            <a:endParaRPr lang="en-IN" sz="2800" dirty="0">
              <a:latin typeface="Trebuchet MS" panose="020B0603020202020204" pitchFamily="34" charset="0"/>
            </a:endParaRPr>
          </a:p>
        </p:txBody>
      </p:sp>
    </p:spTree>
    <p:extLst>
      <p:ext uri="{BB962C8B-B14F-4D97-AF65-F5344CB8AC3E}">
        <p14:creationId xmlns:p14="http://schemas.microsoft.com/office/powerpoint/2010/main" val="49743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A42E65-5E33-7C5D-B67B-46BD9409D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346" y="2989683"/>
            <a:ext cx="3094653" cy="3868317"/>
          </a:xfrm>
          <a:prstGeom prst="rect">
            <a:avLst/>
          </a:prstGeom>
        </p:spPr>
      </p:pic>
      <p:sp>
        <p:nvSpPr>
          <p:cNvPr id="3" name="Rectangle 2">
            <a:extLst>
              <a:ext uri="{FF2B5EF4-FFF2-40B4-BE49-F238E27FC236}">
                <a16:creationId xmlns:a16="http://schemas.microsoft.com/office/drawing/2014/main" id="{46AD7C59-CA55-D43C-4123-177036277706}"/>
              </a:ext>
            </a:extLst>
          </p:cNvPr>
          <p:cNvSpPr/>
          <p:nvPr/>
        </p:nvSpPr>
        <p:spPr>
          <a:xfrm>
            <a:off x="625150" y="615819"/>
            <a:ext cx="8360230" cy="5443385"/>
          </a:xfrm>
          <a:prstGeom prst="rect">
            <a:avLst/>
          </a:prstGeom>
          <a:solidFill>
            <a:srgbClr val="39FF1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8A60AA5-893C-E80E-24C1-BB5479506C6B}"/>
              </a:ext>
            </a:extLst>
          </p:cNvPr>
          <p:cNvSpPr txBox="1"/>
          <p:nvPr/>
        </p:nvSpPr>
        <p:spPr>
          <a:xfrm>
            <a:off x="625150" y="798796"/>
            <a:ext cx="8145626" cy="4688463"/>
          </a:xfrm>
          <a:prstGeom prst="rect">
            <a:avLst/>
          </a:prstGeom>
          <a:noFill/>
        </p:spPr>
        <p:txBody>
          <a:bodyPr wrap="square" rtlCol="0">
            <a:spAutoFit/>
          </a:bodyPr>
          <a:lstStyle/>
          <a:p>
            <a:pPr>
              <a:spcBef>
                <a:spcPts val="200"/>
              </a:spcBef>
            </a:pPr>
            <a:r>
              <a:rPr lang="en-US" sz="2800" b="1" dirty="0">
                <a:latin typeface="Trebuchet MS" panose="020B0603020202020204" pitchFamily="34" charset="0"/>
              </a:rPr>
              <a:t>Raw Data:</a:t>
            </a:r>
          </a:p>
          <a:p>
            <a:pPr marL="342900" indent="-342900">
              <a:spcBef>
                <a:spcPts val="200"/>
              </a:spcBef>
              <a:buFont typeface="Arial" panose="020B0604020202020204" pitchFamily="34" charset="0"/>
              <a:buChar char="•"/>
            </a:pPr>
            <a:r>
              <a:rPr lang="en-US" sz="2400" dirty="0">
                <a:latin typeface="Trebuchet MS" panose="020B0603020202020204" pitchFamily="34" charset="0"/>
              </a:rPr>
              <a:t>Click </a:t>
            </a:r>
            <a:r>
              <a:rPr lang="en-US" sz="2400" dirty="0">
                <a:latin typeface="Trebuchet MS" panose="020B0603020202020204" pitchFamily="34" charset="0"/>
                <a:hlinkClick r:id="rId3">
                  <a:extLst>
                    <a:ext uri="{A12FA001-AC4F-418D-AE19-62706E023703}">
                      <ahyp:hlinkClr xmlns:ahyp="http://schemas.microsoft.com/office/drawing/2018/hyperlinkcolor" val="tx"/>
                    </a:ext>
                  </a:extLst>
                </a:hlinkClick>
              </a:rPr>
              <a:t>here</a:t>
            </a:r>
            <a:r>
              <a:rPr lang="en-US" sz="2400" dirty="0">
                <a:latin typeface="Trebuchet MS" panose="020B0603020202020204" pitchFamily="34" charset="0"/>
              </a:rPr>
              <a:t> to access the database</a:t>
            </a:r>
          </a:p>
          <a:p>
            <a:pPr marL="342900" indent="-342900">
              <a:spcBef>
                <a:spcPts val="200"/>
              </a:spcBef>
              <a:buFont typeface="Arial" panose="020B0604020202020204" pitchFamily="34" charset="0"/>
              <a:buChar char="•"/>
            </a:pPr>
            <a:r>
              <a:rPr lang="en-US" sz="2400" b="0" i="0" u="none" strike="noStrike" baseline="0" dirty="0">
                <a:latin typeface="Trebuchet MS" panose="020B0603020202020204" pitchFamily="34" charset="0"/>
              </a:rPr>
              <a:t>The Agriculture business domain, as a vital part of the overall supply chain, is expected to evolve highly in the upcoming years via the developments taking place on the side of the future Internet. </a:t>
            </a:r>
          </a:p>
          <a:p>
            <a:pPr marL="342900" indent="-342900">
              <a:spcBef>
                <a:spcPts val="200"/>
              </a:spcBef>
              <a:buFont typeface="Arial" panose="020B0604020202020204" pitchFamily="34" charset="0"/>
              <a:buChar char="•"/>
            </a:pPr>
            <a:r>
              <a:rPr lang="en-US" sz="2400" b="0" i="0" u="none" strike="noStrike" baseline="0" dirty="0">
                <a:latin typeface="Trebuchet MS" panose="020B0603020202020204" pitchFamily="34" charset="0"/>
              </a:rPr>
              <a:t>This dataset provides a huge amount of information on crop production in India </a:t>
            </a:r>
            <a:r>
              <a:rPr lang="en-IN" sz="2400" b="0" i="0" u="none" strike="noStrike" baseline="0" dirty="0">
                <a:latin typeface="Trebuchet MS" panose="020B0603020202020204" pitchFamily="34" charset="0"/>
              </a:rPr>
              <a:t>ranging from several years. </a:t>
            </a:r>
          </a:p>
          <a:p>
            <a:pPr marL="342900" indent="-342900">
              <a:spcBef>
                <a:spcPts val="200"/>
              </a:spcBef>
              <a:buFont typeface="Arial" panose="020B0604020202020204" pitchFamily="34" charset="0"/>
              <a:buChar char="•"/>
            </a:pPr>
            <a:r>
              <a:rPr lang="en-US" sz="2400" b="0" i="0" u="none" strike="noStrike" baseline="0" dirty="0">
                <a:latin typeface="Trebuchet MS" panose="020B0603020202020204" pitchFamily="34" charset="0"/>
              </a:rPr>
              <a:t>Based on the Information the ultimate goal would be to predict crop production and find important insights highlighting key indicators and </a:t>
            </a:r>
            <a:r>
              <a:rPr lang="en-IN" sz="2400" b="0" i="0" u="none" strike="noStrike" baseline="0" dirty="0">
                <a:latin typeface="Trebuchet MS" panose="020B0603020202020204" pitchFamily="34" charset="0"/>
              </a:rPr>
              <a:t>metrics that influence crop production. </a:t>
            </a:r>
            <a:endParaRPr lang="en-IN" sz="2400" dirty="0">
              <a:latin typeface="Trebuchet MS" panose="020B0603020202020204" pitchFamily="34" charset="0"/>
            </a:endParaRPr>
          </a:p>
        </p:txBody>
      </p:sp>
    </p:spTree>
    <p:extLst>
      <p:ext uri="{BB962C8B-B14F-4D97-AF65-F5344CB8AC3E}">
        <p14:creationId xmlns:p14="http://schemas.microsoft.com/office/powerpoint/2010/main" val="367742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4BD369-E49F-0F45-86F1-896C5FEEB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7346" y="2989683"/>
            <a:ext cx="3094653" cy="3868317"/>
          </a:xfrm>
          <a:prstGeom prst="rect">
            <a:avLst/>
          </a:prstGeom>
        </p:spPr>
      </p:pic>
      <p:sp>
        <p:nvSpPr>
          <p:cNvPr id="5" name="Rectangle 4">
            <a:extLst>
              <a:ext uri="{FF2B5EF4-FFF2-40B4-BE49-F238E27FC236}">
                <a16:creationId xmlns:a16="http://schemas.microsoft.com/office/drawing/2014/main" id="{C01002B0-B882-9D03-8BE3-158A83A78803}"/>
              </a:ext>
            </a:extLst>
          </p:cNvPr>
          <p:cNvSpPr/>
          <p:nvPr/>
        </p:nvSpPr>
        <p:spPr>
          <a:xfrm>
            <a:off x="647649" y="2676650"/>
            <a:ext cx="3187233" cy="1624762"/>
          </a:xfrm>
          <a:prstGeom prst="rect">
            <a:avLst/>
          </a:prstGeom>
          <a:solidFill>
            <a:srgbClr val="39FF1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D97609DF-3545-6BA8-63E3-DCAB034F6964}"/>
              </a:ext>
            </a:extLst>
          </p:cNvPr>
          <p:cNvSpPr txBox="1"/>
          <p:nvPr/>
        </p:nvSpPr>
        <p:spPr>
          <a:xfrm>
            <a:off x="821821" y="2771570"/>
            <a:ext cx="2219960" cy="1779974"/>
          </a:xfrm>
          <a:prstGeom prst="rect">
            <a:avLst/>
          </a:prstGeom>
          <a:noFill/>
        </p:spPr>
        <p:txBody>
          <a:bodyPr wrap="square" rtlCol="0">
            <a:spAutoFit/>
          </a:bodyPr>
          <a:lstStyle/>
          <a:p>
            <a:pPr>
              <a:spcBef>
                <a:spcPts val="200"/>
              </a:spcBef>
            </a:pPr>
            <a:r>
              <a:rPr lang="en-US" sz="2400" b="1" dirty="0">
                <a:latin typeface="Trebuchet MS" panose="020B0603020202020204" pitchFamily="34" charset="0"/>
              </a:rPr>
              <a:t>Tasks:</a:t>
            </a:r>
          </a:p>
          <a:p>
            <a:pPr marL="342900" indent="-342900" algn="l">
              <a:buFont typeface="Arial" panose="020B0604020202020204" pitchFamily="34" charset="0"/>
              <a:buChar char="•"/>
            </a:pPr>
            <a:r>
              <a:rPr lang="en-IN" sz="2000" b="0" i="0" dirty="0">
                <a:effectLst/>
                <a:latin typeface="Trebuchet MS" panose="020B0603020202020204" pitchFamily="34" charset="0"/>
              </a:rPr>
              <a:t>Data Cleaning</a:t>
            </a:r>
          </a:p>
          <a:p>
            <a:pPr marL="342900" indent="-342900" algn="l">
              <a:buFont typeface="Arial" panose="020B0604020202020204" pitchFamily="34" charset="0"/>
              <a:buChar char="•"/>
            </a:pPr>
            <a:r>
              <a:rPr lang="en-IN" sz="2000" b="0" i="0" dirty="0">
                <a:effectLst/>
                <a:latin typeface="Trebuchet MS" panose="020B0603020202020204" pitchFamily="34" charset="0"/>
              </a:rPr>
              <a:t>Analysis</a:t>
            </a:r>
          </a:p>
          <a:p>
            <a:pPr marL="342900" indent="-342900" algn="l">
              <a:buFont typeface="Arial" panose="020B0604020202020204" pitchFamily="34" charset="0"/>
              <a:buChar char="•"/>
            </a:pPr>
            <a:r>
              <a:rPr lang="en-IN" sz="2000" b="0" i="0" dirty="0">
                <a:effectLst/>
                <a:latin typeface="Trebuchet MS" panose="020B0603020202020204" pitchFamily="34" charset="0"/>
              </a:rPr>
              <a:t>Visualization</a:t>
            </a:r>
          </a:p>
          <a:p>
            <a:pPr>
              <a:spcBef>
                <a:spcPts val="200"/>
              </a:spcBef>
            </a:pPr>
            <a:endParaRPr lang="en-IN" sz="2400" b="1" dirty="0">
              <a:solidFill>
                <a:schemeClr val="bg1"/>
              </a:solidFill>
              <a:latin typeface="Trebuchet MS" panose="020B0603020202020204" pitchFamily="34" charset="0"/>
            </a:endParaRPr>
          </a:p>
        </p:txBody>
      </p:sp>
      <p:sp>
        <p:nvSpPr>
          <p:cNvPr id="8" name="Rectangle 7">
            <a:extLst>
              <a:ext uri="{FF2B5EF4-FFF2-40B4-BE49-F238E27FC236}">
                <a16:creationId xmlns:a16="http://schemas.microsoft.com/office/drawing/2014/main" id="{4FB99179-4D18-7C57-35B5-088BDDCDFE27}"/>
              </a:ext>
            </a:extLst>
          </p:cNvPr>
          <p:cNvSpPr/>
          <p:nvPr/>
        </p:nvSpPr>
        <p:spPr>
          <a:xfrm>
            <a:off x="647648" y="266270"/>
            <a:ext cx="7315252" cy="2082150"/>
          </a:xfrm>
          <a:prstGeom prst="rect">
            <a:avLst/>
          </a:prstGeom>
          <a:solidFill>
            <a:srgbClr val="39FF1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FB199433-FEA0-27D2-21C9-9A6D0DF9900D}"/>
              </a:ext>
            </a:extLst>
          </p:cNvPr>
          <p:cNvSpPr txBox="1"/>
          <p:nvPr/>
        </p:nvSpPr>
        <p:spPr>
          <a:xfrm>
            <a:off x="821821" y="486968"/>
            <a:ext cx="7141079" cy="1692771"/>
          </a:xfrm>
          <a:prstGeom prst="rect">
            <a:avLst/>
          </a:prstGeom>
          <a:noFill/>
        </p:spPr>
        <p:txBody>
          <a:bodyPr wrap="square">
            <a:spAutoFit/>
          </a:bodyPr>
          <a:lstStyle/>
          <a:p>
            <a:r>
              <a:rPr lang="en-US" sz="2400" b="1" dirty="0">
                <a:latin typeface="Trebuchet MS" panose="020B0603020202020204" pitchFamily="34" charset="0"/>
              </a:rPr>
              <a:t>Data Manipulation and ETL:</a:t>
            </a:r>
          </a:p>
          <a:p>
            <a:pPr marL="342900" indent="-342900">
              <a:buFont typeface="Arial" panose="020B0604020202020204" pitchFamily="34" charset="0"/>
              <a:buChar char="•"/>
            </a:pPr>
            <a:r>
              <a:rPr lang="en-IN" sz="2000" dirty="0">
                <a:latin typeface="Trebuchet MS" panose="020B0603020202020204" pitchFamily="34" charset="0"/>
              </a:rPr>
              <a:t>Importing data from CSV file to Power BI</a:t>
            </a:r>
          </a:p>
          <a:p>
            <a:pPr marL="342900" indent="-342900">
              <a:buFont typeface="Arial" panose="020B0604020202020204" pitchFamily="34" charset="0"/>
              <a:buChar char="•"/>
            </a:pPr>
            <a:r>
              <a:rPr lang="en-IN" sz="2000" dirty="0">
                <a:latin typeface="Trebuchet MS" panose="020B0603020202020204" pitchFamily="34" charset="0"/>
              </a:rPr>
              <a:t>Cleaning data to remove duplicates, missing values, and outliers</a:t>
            </a:r>
            <a:r>
              <a:rPr lang="en-IN" sz="2000" b="0" i="0" u="none" strike="noStrike" baseline="0" dirty="0">
                <a:latin typeface="Trebuchet MS" panose="020B0603020202020204" pitchFamily="34" charset="0"/>
              </a:rPr>
              <a:t> for accurate analysis.    </a:t>
            </a:r>
          </a:p>
          <a:p>
            <a:pPr marL="342900" indent="-342900">
              <a:buFont typeface="Arial" panose="020B0604020202020204" pitchFamily="34" charset="0"/>
              <a:buChar char="•"/>
            </a:pPr>
            <a:r>
              <a:rPr lang="en-IN" sz="2000" dirty="0">
                <a:latin typeface="Trebuchet MS" panose="020B0603020202020204" pitchFamily="34" charset="0"/>
              </a:rPr>
              <a:t>ETL in Power Query Editor</a:t>
            </a:r>
          </a:p>
        </p:txBody>
      </p:sp>
      <p:sp>
        <p:nvSpPr>
          <p:cNvPr id="11" name="Rectangle 10">
            <a:extLst>
              <a:ext uri="{FF2B5EF4-FFF2-40B4-BE49-F238E27FC236}">
                <a16:creationId xmlns:a16="http://schemas.microsoft.com/office/drawing/2014/main" id="{779A1B92-9EE2-939A-42B1-52CF1EA145C6}"/>
              </a:ext>
            </a:extLst>
          </p:cNvPr>
          <p:cNvSpPr/>
          <p:nvPr/>
        </p:nvSpPr>
        <p:spPr>
          <a:xfrm>
            <a:off x="647648" y="4646464"/>
            <a:ext cx="3028612" cy="1491258"/>
          </a:xfrm>
          <a:prstGeom prst="rect">
            <a:avLst/>
          </a:prstGeom>
          <a:solidFill>
            <a:srgbClr val="39FF1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C5CB5092-372E-FA87-82A7-11B43CCEFF53}"/>
              </a:ext>
            </a:extLst>
          </p:cNvPr>
          <p:cNvSpPr txBox="1"/>
          <p:nvPr/>
        </p:nvSpPr>
        <p:spPr>
          <a:xfrm>
            <a:off x="647648" y="4870665"/>
            <a:ext cx="3094653" cy="1077218"/>
          </a:xfrm>
          <a:prstGeom prst="rect">
            <a:avLst/>
          </a:prstGeom>
          <a:noFill/>
        </p:spPr>
        <p:txBody>
          <a:bodyPr wrap="square">
            <a:spAutoFit/>
          </a:bodyPr>
          <a:lstStyle/>
          <a:p>
            <a:pPr algn="l"/>
            <a:r>
              <a:rPr lang="en-IN" sz="2400" b="1" i="0" u="none" strike="noStrike" baseline="0" dirty="0">
                <a:latin typeface="Trebuchet MS" panose="020B0603020202020204" pitchFamily="34" charset="0"/>
              </a:rPr>
              <a:t>Technologies used:</a:t>
            </a:r>
          </a:p>
          <a:p>
            <a:pPr marL="342900" indent="-342900" algn="l">
              <a:buFont typeface="Arial" panose="020B0604020202020204" pitchFamily="34" charset="0"/>
              <a:buChar char="•"/>
            </a:pPr>
            <a:r>
              <a:rPr lang="en-IN" sz="2000" dirty="0">
                <a:latin typeface="Trebuchet MS" panose="020B0603020202020204" pitchFamily="34" charset="0"/>
              </a:rPr>
              <a:t>Power BI</a:t>
            </a:r>
          </a:p>
          <a:p>
            <a:pPr marL="342900" indent="-342900" algn="l">
              <a:buFont typeface="Arial" panose="020B0604020202020204" pitchFamily="34" charset="0"/>
              <a:buChar char="•"/>
            </a:pPr>
            <a:r>
              <a:rPr lang="en-IN" sz="2000" i="0" u="none" strike="noStrike" baseline="0" dirty="0">
                <a:latin typeface="Trebuchet MS" panose="020B0603020202020204" pitchFamily="34" charset="0"/>
              </a:rPr>
              <a:t>Power Query Editor</a:t>
            </a:r>
          </a:p>
        </p:txBody>
      </p:sp>
    </p:spTree>
    <p:extLst>
      <p:ext uri="{BB962C8B-B14F-4D97-AF65-F5344CB8AC3E}">
        <p14:creationId xmlns:p14="http://schemas.microsoft.com/office/powerpoint/2010/main" val="226518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E168F7-B88F-44AB-EEEE-612EA29B7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78" y="1315615"/>
            <a:ext cx="9842747" cy="5225143"/>
          </a:xfrm>
          <a:prstGeom prst="rect">
            <a:avLst/>
          </a:prstGeom>
        </p:spPr>
      </p:pic>
      <p:pic>
        <p:nvPicPr>
          <p:cNvPr id="5" name="Picture 4">
            <a:extLst>
              <a:ext uri="{FF2B5EF4-FFF2-40B4-BE49-F238E27FC236}">
                <a16:creationId xmlns:a16="http://schemas.microsoft.com/office/drawing/2014/main" id="{C1D20E34-1D49-4138-D4EF-1340F141DF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6892" y="3601616"/>
            <a:ext cx="2605107" cy="3256384"/>
          </a:xfrm>
          <a:prstGeom prst="rect">
            <a:avLst/>
          </a:prstGeom>
        </p:spPr>
      </p:pic>
      <p:sp>
        <p:nvSpPr>
          <p:cNvPr id="6" name="Rectangle 5">
            <a:extLst>
              <a:ext uri="{FF2B5EF4-FFF2-40B4-BE49-F238E27FC236}">
                <a16:creationId xmlns:a16="http://schemas.microsoft.com/office/drawing/2014/main" id="{16E56C60-8210-1E3B-0894-A015FC2C851D}"/>
              </a:ext>
            </a:extLst>
          </p:cNvPr>
          <p:cNvSpPr/>
          <p:nvPr/>
        </p:nvSpPr>
        <p:spPr>
          <a:xfrm>
            <a:off x="2854643" y="317242"/>
            <a:ext cx="4973215" cy="681131"/>
          </a:xfrm>
          <a:prstGeom prst="rect">
            <a:avLst/>
          </a:prstGeom>
          <a:solidFill>
            <a:srgbClr val="39FF1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EE7D3618-1EBC-01F6-4325-DF0DD17A10A1}"/>
              </a:ext>
            </a:extLst>
          </p:cNvPr>
          <p:cNvSpPr txBox="1"/>
          <p:nvPr/>
        </p:nvSpPr>
        <p:spPr>
          <a:xfrm>
            <a:off x="3489487" y="412360"/>
            <a:ext cx="3703526" cy="461665"/>
          </a:xfrm>
          <a:prstGeom prst="rect">
            <a:avLst/>
          </a:prstGeom>
          <a:noFill/>
        </p:spPr>
        <p:txBody>
          <a:bodyPr wrap="square" rtlCol="0">
            <a:spAutoFit/>
          </a:bodyPr>
          <a:lstStyle/>
          <a:p>
            <a:pPr>
              <a:spcBef>
                <a:spcPts val="200"/>
              </a:spcBef>
            </a:pPr>
            <a:r>
              <a:rPr lang="en-US" sz="2400" b="1" dirty="0">
                <a:latin typeface="Trebuchet MS" panose="020B0603020202020204" pitchFamily="34" charset="0"/>
              </a:rPr>
              <a:t>Crop Production By Year</a:t>
            </a:r>
            <a:endParaRPr lang="en-IN" sz="2400" b="1" dirty="0">
              <a:latin typeface="Trebuchet MS" panose="020B0603020202020204" pitchFamily="34" charset="0"/>
            </a:endParaRPr>
          </a:p>
        </p:txBody>
      </p:sp>
    </p:spTree>
    <p:extLst>
      <p:ext uri="{BB962C8B-B14F-4D97-AF65-F5344CB8AC3E}">
        <p14:creationId xmlns:p14="http://schemas.microsoft.com/office/powerpoint/2010/main" val="183645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B5214B-7976-898E-C480-D7DE75D5A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138" y="1566766"/>
            <a:ext cx="9733461" cy="5291234"/>
          </a:xfrm>
          <a:prstGeom prst="rect">
            <a:avLst/>
          </a:prstGeom>
        </p:spPr>
      </p:pic>
      <p:sp>
        <p:nvSpPr>
          <p:cNvPr id="4" name="Rectangle 3">
            <a:extLst>
              <a:ext uri="{FF2B5EF4-FFF2-40B4-BE49-F238E27FC236}">
                <a16:creationId xmlns:a16="http://schemas.microsoft.com/office/drawing/2014/main" id="{ACBD27E1-A21B-8693-CD20-9AD03383B445}"/>
              </a:ext>
            </a:extLst>
          </p:cNvPr>
          <p:cNvSpPr/>
          <p:nvPr/>
        </p:nvSpPr>
        <p:spPr>
          <a:xfrm>
            <a:off x="2854643" y="317242"/>
            <a:ext cx="4973215" cy="681131"/>
          </a:xfrm>
          <a:prstGeom prst="rect">
            <a:avLst/>
          </a:prstGeom>
          <a:solidFill>
            <a:srgbClr val="39FF1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C1C2CC43-84BD-6D82-7168-6476B04C44FB}"/>
              </a:ext>
            </a:extLst>
          </p:cNvPr>
          <p:cNvSpPr txBox="1"/>
          <p:nvPr/>
        </p:nvSpPr>
        <p:spPr>
          <a:xfrm>
            <a:off x="3255777" y="426974"/>
            <a:ext cx="4170946" cy="461665"/>
          </a:xfrm>
          <a:prstGeom prst="rect">
            <a:avLst/>
          </a:prstGeom>
          <a:noFill/>
        </p:spPr>
        <p:txBody>
          <a:bodyPr wrap="square" rtlCol="0">
            <a:spAutoFit/>
          </a:bodyPr>
          <a:lstStyle/>
          <a:p>
            <a:pPr>
              <a:spcBef>
                <a:spcPts val="200"/>
              </a:spcBef>
            </a:pPr>
            <a:r>
              <a:rPr lang="en-US" sz="2400" b="1" dirty="0">
                <a:latin typeface="Trebuchet MS" panose="020B0603020202020204" pitchFamily="34" charset="0"/>
              </a:rPr>
              <a:t>Crop Production By Month</a:t>
            </a:r>
            <a:endParaRPr lang="en-IN" sz="2400" b="1" dirty="0">
              <a:latin typeface="Trebuchet MS" panose="020B0603020202020204" pitchFamily="34" charset="0"/>
            </a:endParaRPr>
          </a:p>
        </p:txBody>
      </p:sp>
      <p:pic>
        <p:nvPicPr>
          <p:cNvPr id="6" name="Picture 5">
            <a:extLst>
              <a:ext uri="{FF2B5EF4-FFF2-40B4-BE49-F238E27FC236}">
                <a16:creationId xmlns:a16="http://schemas.microsoft.com/office/drawing/2014/main" id="{86D15D00-A761-CFEF-5952-0297C23DF3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6892" y="3601616"/>
            <a:ext cx="2605107" cy="3256384"/>
          </a:xfrm>
          <a:prstGeom prst="rect">
            <a:avLst/>
          </a:prstGeom>
        </p:spPr>
      </p:pic>
    </p:spTree>
    <p:extLst>
      <p:ext uri="{BB962C8B-B14F-4D97-AF65-F5344CB8AC3E}">
        <p14:creationId xmlns:p14="http://schemas.microsoft.com/office/powerpoint/2010/main" val="207683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EC0C9D-A341-14B0-EC3A-9AD5C746C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597" y="1123950"/>
            <a:ext cx="9765492" cy="5370156"/>
          </a:xfrm>
          <a:prstGeom prst="rect">
            <a:avLst/>
          </a:prstGeom>
        </p:spPr>
      </p:pic>
      <p:pic>
        <p:nvPicPr>
          <p:cNvPr id="4" name="Picture 3">
            <a:extLst>
              <a:ext uri="{FF2B5EF4-FFF2-40B4-BE49-F238E27FC236}">
                <a16:creationId xmlns:a16="http://schemas.microsoft.com/office/drawing/2014/main" id="{F5E2DD90-4214-9756-DFD8-F7B7B4D1D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6892" y="3601616"/>
            <a:ext cx="2605107" cy="3256384"/>
          </a:xfrm>
          <a:prstGeom prst="rect">
            <a:avLst/>
          </a:prstGeom>
        </p:spPr>
      </p:pic>
      <p:sp>
        <p:nvSpPr>
          <p:cNvPr id="5" name="Rectangle 4">
            <a:extLst>
              <a:ext uri="{FF2B5EF4-FFF2-40B4-BE49-F238E27FC236}">
                <a16:creationId xmlns:a16="http://schemas.microsoft.com/office/drawing/2014/main" id="{02733D3A-F380-3154-4F87-4FB41C093185}"/>
              </a:ext>
            </a:extLst>
          </p:cNvPr>
          <p:cNvSpPr/>
          <p:nvPr/>
        </p:nvSpPr>
        <p:spPr>
          <a:xfrm>
            <a:off x="2174033" y="317242"/>
            <a:ext cx="7109926" cy="681131"/>
          </a:xfrm>
          <a:prstGeom prst="rect">
            <a:avLst/>
          </a:prstGeom>
          <a:solidFill>
            <a:srgbClr val="39FF1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0BD4E020-35BB-593E-3419-1ECEC41A363E}"/>
              </a:ext>
            </a:extLst>
          </p:cNvPr>
          <p:cNvSpPr txBox="1"/>
          <p:nvPr/>
        </p:nvSpPr>
        <p:spPr>
          <a:xfrm>
            <a:off x="2547257" y="426974"/>
            <a:ext cx="6587412" cy="461665"/>
          </a:xfrm>
          <a:prstGeom prst="rect">
            <a:avLst/>
          </a:prstGeom>
          <a:noFill/>
        </p:spPr>
        <p:txBody>
          <a:bodyPr wrap="square" rtlCol="0">
            <a:spAutoFit/>
          </a:bodyPr>
          <a:lstStyle/>
          <a:p>
            <a:pPr>
              <a:spcBef>
                <a:spcPts val="200"/>
              </a:spcBef>
            </a:pPr>
            <a:r>
              <a:rPr lang="en-US" sz="2400" b="1" dirty="0">
                <a:latin typeface="Trebuchet MS" panose="020B0603020202020204" pitchFamily="34" charset="0"/>
              </a:rPr>
              <a:t>Top 10 States with Highest Crop Production</a:t>
            </a:r>
            <a:endParaRPr lang="en-IN" sz="2400" b="1" dirty="0">
              <a:latin typeface="Trebuchet MS" panose="020B0603020202020204" pitchFamily="34" charset="0"/>
            </a:endParaRPr>
          </a:p>
        </p:txBody>
      </p:sp>
    </p:spTree>
    <p:extLst>
      <p:ext uri="{BB962C8B-B14F-4D97-AF65-F5344CB8AC3E}">
        <p14:creationId xmlns:p14="http://schemas.microsoft.com/office/powerpoint/2010/main" val="3361740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1FB381-4514-E54E-48D4-990E7B110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418" y="1985009"/>
            <a:ext cx="9622039" cy="3466495"/>
          </a:xfrm>
          <a:prstGeom prst="rect">
            <a:avLst/>
          </a:prstGeom>
        </p:spPr>
      </p:pic>
      <p:pic>
        <p:nvPicPr>
          <p:cNvPr id="4" name="Picture 3">
            <a:extLst>
              <a:ext uri="{FF2B5EF4-FFF2-40B4-BE49-F238E27FC236}">
                <a16:creationId xmlns:a16="http://schemas.microsoft.com/office/drawing/2014/main" id="{7BD8F93C-E079-C75F-4283-98DDF5761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6892" y="3601616"/>
            <a:ext cx="2605107" cy="3256384"/>
          </a:xfrm>
          <a:prstGeom prst="rect">
            <a:avLst/>
          </a:prstGeom>
        </p:spPr>
      </p:pic>
      <p:sp>
        <p:nvSpPr>
          <p:cNvPr id="5" name="Rectangle 4">
            <a:extLst>
              <a:ext uri="{FF2B5EF4-FFF2-40B4-BE49-F238E27FC236}">
                <a16:creationId xmlns:a16="http://schemas.microsoft.com/office/drawing/2014/main" id="{E53783F2-C230-650D-342E-84C2C124176B}"/>
              </a:ext>
            </a:extLst>
          </p:cNvPr>
          <p:cNvSpPr/>
          <p:nvPr/>
        </p:nvSpPr>
        <p:spPr>
          <a:xfrm>
            <a:off x="2043404" y="317242"/>
            <a:ext cx="7240555" cy="681131"/>
          </a:xfrm>
          <a:prstGeom prst="rect">
            <a:avLst/>
          </a:prstGeom>
          <a:solidFill>
            <a:srgbClr val="39FF1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2B5EAC23-1A4D-F8FD-E536-34F5A9382BAA}"/>
              </a:ext>
            </a:extLst>
          </p:cNvPr>
          <p:cNvSpPr txBox="1"/>
          <p:nvPr/>
        </p:nvSpPr>
        <p:spPr>
          <a:xfrm>
            <a:off x="2491273" y="426974"/>
            <a:ext cx="6690049" cy="461665"/>
          </a:xfrm>
          <a:prstGeom prst="rect">
            <a:avLst/>
          </a:prstGeom>
          <a:noFill/>
        </p:spPr>
        <p:txBody>
          <a:bodyPr wrap="square" rtlCol="0">
            <a:spAutoFit/>
          </a:bodyPr>
          <a:lstStyle/>
          <a:p>
            <a:pPr>
              <a:spcBef>
                <a:spcPts val="200"/>
              </a:spcBef>
            </a:pPr>
            <a:r>
              <a:rPr lang="en-US" sz="2400" b="1" dirty="0">
                <a:latin typeface="Trebuchet MS" panose="020B0603020202020204" pitchFamily="34" charset="0"/>
              </a:rPr>
              <a:t>Top 3 Seasons with Highest Crop Production</a:t>
            </a:r>
            <a:endParaRPr lang="en-IN" sz="2400" b="1" dirty="0">
              <a:latin typeface="Trebuchet MS" panose="020B0603020202020204" pitchFamily="34" charset="0"/>
            </a:endParaRPr>
          </a:p>
        </p:txBody>
      </p:sp>
    </p:spTree>
    <p:extLst>
      <p:ext uri="{BB962C8B-B14F-4D97-AF65-F5344CB8AC3E}">
        <p14:creationId xmlns:p14="http://schemas.microsoft.com/office/powerpoint/2010/main" val="130629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6705F7-52AC-9A27-6595-F798B35E77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714" y="2024742"/>
            <a:ext cx="9821881" cy="4460033"/>
          </a:xfrm>
          <a:prstGeom prst="rect">
            <a:avLst/>
          </a:prstGeom>
        </p:spPr>
      </p:pic>
      <p:pic>
        <p:nvPicPr>
          <p:cNvPr id="4" name="Picture 3">
            <a:extLst>
              <a:ext uri="{FF2B5EF4-FFF2-40B4-BE49-F238E27FC236}">
                <a16:creationId xmlns:a16="http://schemas.microsoft.com/office/drawing/2014/main" id="{498E94EE-0C06-8D20-8DA1-A5C93FC1AD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86892" y="3601616"/>
            <a:ext cx="2605107" cy="3256384"/>
          </a:xfrm>
          <a:prstGeom prst="rect">
            <a:avLst/>
          </a:prstGeom>
        </p:spPr>
      </p:pic>
      <p:sp>
        <p:nvSpPr>
          <p:cNvPr id="5" name="Rectangle 4">
            <a:extLst>
              <a:ext uri="{FF2B5EF4-FFF2-40B4-BE49-F238E27FC236}">
                <a16:creationId xmlns:a16="http://schemas.microsoft.com/office/drawing/2014/main" id="{E3E24678-3B8F-453F-FC87-DCC9188A557E}"/>
              </a:ext>
            </a:extLst>
          </p:cNvPr>
          <p:cNvSpPr/>
          <p:nvPr/>
        </p:nvSpPr>
        <p:spPr>
          <a:xfrm>
            <a:off x="2854643" y="317242"/>
            <a:ext cx="4059341" cy="681131"/>
          </a:xfrm>
          <a:prstGeom prst="rect">
            <a:avLst/>
          </a:prstGeom>
          <a:solidFill>
            <a:srgbClr val="39FF14"/>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1F2CFD57-D8AA-7A63-2F38-175639ED3B91}"/>
              </a:ext>
            </a:extLst>
          </p:cNvPr>
          <p:cNvSpPr txBox="1"/>
          <p:nvPr/>
        </p:nvSpPr>
        <p:spPr>
          <a:xfrm>
            <a:off x="3255777" y="426974"/>
            <a:ext cx="3723521" cy="461665"/>
          </a:xfrm>
          <a:prstGeom prst="rect">
            <a:avLst/>
          </a:prstGeom>
          <a:noFill/>
        </p:spPr>
        <p:txBody>
          <a:bodyPr wrap="square" rtlCol="0">
            <a:spAutoFit/>
          </a:bodyPr>
          <a:lstStyle/>
          <a:p>
            <a:pPr>
              <a:spcBef>
                <a:spcPts val="200"/>
              </a:spcBef>
            </a:pPr>
            <a:r>
              <a:rPr lang="en-US" sz="2400" b="1" dirty="0">
                <a:latin typeface="Trebuchet MS" panose="020B0603020202020204" pitchFamily="34" charset="0"/>
              </a:rPr>
              <a:t>Top 5 Crop Production</a:t>
            </a:r>
            <a:endParaRPr lang="en-IN" sz="2400" b="1" dirty="0">
              <a:latin typeface="Trebuchet MS" panose="020B0603020202020204" pitchFamily="34" charset="0"/>
            </a:endParaRPr>
          </a:p>
        </p:txBody>
      </p:sp>
    </p:spTree>
    <p:extLst>
      <p:ext uri="{BB962C8B-B14F-4D97-AF65-F5344CB8AC3E}">
        <p14:creationId xmlns:p14="http://schemas.microsoft.com/office/powerpoint/2010/main" val="3555647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351</Words>
  <Application>Microsoft Office PowerPoint</Application>
  <PresentationFormat>Widescreen</PresentationFormat>
  <Paragraphs>36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Calibri Light</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ACER</cp:lastModifiedBy>
  <cp:revision>8</cp:revision>
  <dcterms:created xsi:type="dcterms:W3CDTF">2025-01-05T14:15:18Z</dcterms:created>
  <dcterms:modified xsi:type="dcterms:W3CDTF">2025-01-07T14:45:11Z</dcterms:modified>
</cp:coreProperties>
</file>