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A44BC-0216-4BCB-A287-E01563EEFB13}" type="datetimeFigureOut">
              <a:rPr lang="en-IN" smtClean="0"/>
              <a:t>05-01-2025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872D4-E8E3-45ED-97F0-D30BBF577877}" type="slidenum">
              <a:rPr lang="en-IN" smtClean="0"/>
              <a:t>‹#›</a:t>
            </a:fld>
            <a:endParaRPr lang="en-IN"/>
          </a:p>
        </p:txBody>
      </p:sp>
    </p:spTree>
    <p:extLst>
      <p:ext uri="{BB962C8B-B14F-4D97-AF65-F5344CB8AC3E}">
        <p14:creationId xmlns:p14="http://schemas.microsoft.com/office/powerpoint/2010/main" val="3133091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6872D4-E8E3-45ED-97F0-D30BBF577877}" type="slidenum">
              <a:rPr lang="en-IN" smtClean="0"/>
              <a:t>1</a:t>
            </a:fld>
            <a:endParaRPr lang="en-IN"/>
          </a:p>
        </p:txBody>
      </p:sp>
    </p:spTree>
    <p:extLst>
      <p:ext uri="{BB962C8B-B14F-4D97-AF65-F5344CB8AC3E}">
        <p14:creationId xmlns:p14="http://schemas.microsoft.com/office/powerpoint/2010/main" val="2243330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6872D4-E8E3-45ED-97F0-D30BBF577877}" type="slidenum">
              <a:rPr lang="en-IN" smtClean="0"/>
              <a:t>3</a:t>
            </a:fld>
            <a:endParaRPr lang="en-IN"/>
          </a:p>
        </p:txBody>
      </p:sp>
    </p:spTree>
    <p:extLst>
      <p:ext uri="{BB962C8B-B14F-4D97-AF65-F5344CB8AC3E}">
        <p14:creationId xmlns:p14="http://schemas.microsoft.com/office/powerpoint/2010/main" val="2663057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A929EA-FFC5-4105-9280-6634DA16C678}"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124517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929EA-FFC5-4105-9280-6634DA16C678}"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239807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929EA-FFC5-4105-9280-6634DA16C678}"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FF05-E826-43E8-ABF1-0CC5346376E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9320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929EA-FFC5-4105-9280-6634DA16C678}"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485650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929EA-FFC5-4105-9280-6634DA16C678}"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FF05-E826-43E8-ABF1-0CC5346376E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2155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929EA-FFC5-4105-9280-6634DA16C678}"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2362814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929EA-FFC5-4105-9280-6634DA16C678}"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3738989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929EA-FFC5-4105-9280-6634DA16C678}"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293657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929EA-FFC5-4105-9280-6634DA16C678}"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38715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929EA-FFC5-4105-9280-6634DA16C678}"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190924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A929EA-FFC5-4105-9280-6634DA16C678}"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13188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A929EA-FFC5-4105-9280-6634DA16C678}" type="datetimeFigureOut">
              <a:rPr lang="en-IN" smtClean="0"/>
              <a:t>05-01-2025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83376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A929EA-FFC5-4105-9280-6634DA16C678}" type="datetimeFigureOut">
              <a:rPr lang="en-IN" smtClean="0"/>
              <a:t>05-01-2025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211267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929EA-FFC5-4105-9280-6634DA16C678}" type="datetimeFigureOut">
              <a:rPr lang="en-IN" smtClean="0"/>
              <a:t>05-01-2025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391377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A929EA-FFC5-4105-9280-6634DA16C678}"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60894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A929EA-FFC5-4105-9280-6634DA16C678}"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67FF05-E826-43E8-ABF1-0CC5346376E0}" type="slidenum">
              <a:rPr lang="en-IN" smtClean="0"/>
              <a:t>‹#›</a:t>
            </a:fld>
            <a:endParaRPr lang="en-IN"/>
          </a:p>
        </p:txBody>
      </p:sp>
    </p:spTree>
    <p:extLst>
      <p:ext uri="{BB962C8B-B14F-4D97-AF65-F5344CB8AC3E}">
        <p14:creationId xmlns:p14="http://schemas.microsoft.com/office/powerpoint/2010/main" val="273554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929EA-FFC5-4105-9280-6634DA16C678}" type="datetimeFigureOut">
              <a:rPr lang="en-IN" smtClean="0"/>
              <a:t>05-01-2025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67FF05-E826-43E8-ABF1-0CC5346376E0}" type="slidenum">
              <a:rPr lang="en-IN" smtClean="0"/>
              <a:t>‹#›</a:t>
            </a:fld>
            <a:endParaRPr lang="en-IN"/>
          </a:p>
        </p:txBody>
      </p:sp>
    </p:spTree>
    <p:extLst>
      <p:ext uri="{BB962C8B-B14F-4D97-AF65-F5344CB8AC3E}">
        <p14:creationId xmlns:p14="http://schemas.microsoft.com/office/powerpoint/2010/main" val="557608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github.com/HimanshuGautam054/Electric-Vehicle-Sales-by-State-in-India" TargetMode="External"/><Relationship Id="rId5" Type="http://schemas.openxmlformats.org/officeDocument/2006/relationships/image" Target="../media/image2.png"/><Relationship Id="rId4" Type="http://schemas.openxmlformats.org/officeDocument/2006/relationships/hyperlink" Target="https://www.linkedin.com/in/himanshu-gautam-0a269822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4_cAtKqyS_nlzAhdhftC7NDlnBx_4YBS/view"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BA446B-5D77-54E5-F22B-8B8792EA2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152" y="1357131"/>
            <a:ext cx="9861630" cy="4370962"/>
          </a:xfrm>
          <a:prstGeom prst="rect">
            <a:avLst/>
          </a:prstGeom>
        </p:spPr>
      </p:pic>
      <p:sp>
        <p:nvSpPr>
          <p:cNvPr id="3" name="TextBox 2">
            <a:extLst>
              <a:ext uri="{FF2B5EF4-FFF2-40B4-BE49-F238E27FC236}">
                <a16:creationId xmlns:a16="http://schemas.microsoft.com/office/drawing/2014/main" id="{16C0256C-2E89-955D-32C2-E51BAD563DA3}"/>
              </a:ext>
            </a:extLst>
          </p:cNvPr>
          <p:cNvSpPr txBox="1"/>
          <p:nvPr/>
        </p:nvSpPr>
        <p:spPr>
          <a:xfrm>
            <a:off x="370390" y="324091"/>
            <a:ext cx="5926238" cy="1631216"/>
          </a:xfrm>
          <a:prstGeom prst="rect">
            <a:avLst/>
          </a:prstGeom>
          <a:noFill/>
        </p:spPr>
        <p:txBody>
          <a:bodyPr wrap="square" rtlCol="0">
            <a:spAutoFit/>
          </a:bodyPr>
          <a:lstStyle/>
          <a:p>
            <a:r>
              <a:rPr lang="en-US" sz="3600" b="1" i="0" u="sng" strike="noStrike" baseline="0" dirty="0">
                <a:solidFill>
                  <a:schemeClr val="accent2"/>
                </a:solidFill>
                <a:latin typeface="Algerian" panose="04020705040A02060702" pitchFamily="82" charset="0"/>
              </a:rPr>
              <a:t>Electric Vehicle Sales by State in India</a:t>
            </a:r>
            <a:endParaRPr lang="en-US" sz="3600" b="1" u="sng" dirty="0">
              <a:solidFill>
                <a:schemeClr val="accent2"/>
              </a:solidFill>
              <a:latin typeface="Algerian" panose="04020705040A02060702" pitchFamily="82" charset="0"/>
            </a:endParaRPr>
          </a:p>
          <a:p>
            <a:r>
              <a:rPr lang="en-US" sz="2400" b="1" dirty="0">
                <a:solidFill>
                  <a:schemeClr val="accent2"/>
                </a:solidFill>
                <a:latin typeface="+mj-lt"/>
              </a:rPr>
              <a:t>By Himanshu Gautam</a:t>
            </a:r>
            <a:endParaRPr lang="en-IN" sz="2400" dirty="0">
              <a:solidFill>
                <a:schemeClr val="accent2"/>
              </a:solidFill>
              <a:latin typeface="+mj-lt"/>
            </a:endParaRPr>
          </a:p>
        </p:txBody>
      </p:sp>
      <p:sp>
        <p:nvSpPr>
          <p:cNvPr id="4" name="TextBox 3">
            <a:extLst>
              <a:ext uri="{FF2B5EF4-FFF2-40B4-BE49-F238E27FC236}">
                <a16:creationId xmlns:a16="http://schemas.microsoft.com/office/drawing/2014/main" id="{0A696CD2-31AB-1CF5-41EF-690E188E644D}"/>
              </a:ext>
            </a:extLst>
          </p:cNvPr>
          <p:cNvSpPr txBox="1"/>
          <p:nvPr/>
        </p:nvSpPr>
        <p:spPr>
          <a:xfrm>
            <a:off x="903785" y="5782826"/>
            <a:ext cx="1686560" cy="461665"/>
          </a:xfrm>
          <a:prstGeom prst="rect">
            <a:avLst/>
          </a:prstGeom>
          <a:noFill/>
        </p:spPr>
        <p:txBody>
          <a:bodyPr wrap="square" rtlCol="0">
            <a:spAutoFit/>
          </a:bodyPr>
          <a:lstStyle/>
          <a:p>
            <a:r>
              <a:rPr lang="en-US" sz="2400" b="1" dirty="0" err="1">
                <a:solidFill>
                  <a:schemeClr val="accent2"/>
                </a:solidFill>
                <a:hlinkClick r:id="rId4">
                  <a:extLst>
                    <a:ext uri="{A12FA001-AC4F-418D-AE19-62706E023703}">
                      <ahyp:hlinkClr xmlns:ahyp="http://schemas.microsoft.com/office/drawing/2018/hyperlinkcolor" val="tx"/>
                    </a:ext>
                  </a:extLst>
                </a:hlinkClick>
              </a:rPr>
              <a:t>Linkedin</a:t>
            </a:r>
            <a:r>
              <a:rPr lang="en-US" sz="2400" b="1" dirty="0">
                <a:solidFill>
                  <a:schemeClr val="accent2"/>
                </a:solidFill>
                <a:hlinkClick r:id="rId4">
                  <a:extLst>
                    <a:ext uri="{A12FA001-AC4F-418D-AE19-62706E023703}">
                      <ahyp:hlinkClr xmlns:ahyp="http://schemas.microsoft.com/office/drawing/2018/hyperlinkcolor" val="tx"/>
                    </a:ext>
                  </a:extLst>
                </a:hlinkClick>
              </a:rPr>
              <a:t> </a:t>
            </a:r>
            <a:endParaRPr lang="en-IN" sz="2400" b="1" dirty="0">
              <a:solidFill>
                <a:schemeClr val="accent2"/>
              </a:solidFill>
            </a:endParaRPr>
          </a:p>
        </p:txBody>
      </p:sp>
      <p:pic>
        <p:nvPicPr>
          <p:cNvPr id="5" name="Picture 4">
            <a:extLst>
              <a:ext uri="{FF2B5EF4-FFF2-40B4-BE49-F238E27FC236}">
                <a16:creationId xmlns:a16="http://schemas.microsoft.com/office/drawing/2014/main" id="{657BB7A0-3858-47FC-9E47-C0B70E307B48}"/>
              </a:ext>
            </a:extLst>
          </p:cNvPr>
          <p:cNvPicPr>
            <a:picLocks noChangeAspect="1"/>
          </p:cNvPicPr>
          <p:nvPr/>
        </p:nvPicPr>
        <p:blipFill>
          <a:blip r:embed="rId5"/>
          <a:stretch>
            <a:fillRect/>
          </a:stretch>
        </p:blipFill>
        <p:spPr>
          <a:xfrm>
            <a:off x="556894" y="6360461"/>
            <a:ext cx="346891" cy="346891"/>
          </a:xfrm>
          <a:prstGeom prst="rect">
            <a:avLst/>
          </a:prstGeom>
        </p:spPr>
      </p:pic>
      <p:sp>
        <p:nvSpPr>
          <p:cNvPr id="6" name="TextBox 5">
            <a:extLst>
              <a:ext uri="{FF2B5EF4-FFF2-40B4-BE49-F238E27FC236}">
                <a16:creationId xmlns:a16="http://schemas.microsoft.com/office/drawing/2014/main" id="{B57B4062-28F7-2498-E8EA-4070C2F537DA}"/>
              </a:ext>
            </a:extLst>
          </p:cNvPr>
          <p:cNvSpPr txBox="1"/>
          <p:nvPr/>
        </p:nvSpPr>
        <p:spPr>
          <a:xfrm>
            <a:off x="903785" y="6299224"/>
            <a:ext cx="1932163" cy="461665"/>
          </a:xfrm>
          <a:prstGeom prst="rect">
            <a:avLst/>
          </a:prstGeom>
          <a:noFill/>
        </p:spPr>
        <p:txBody>
          <a:bodyPr wrap="square" rtlCol="0">
            <a:spAutoFit/>
          </a:bodyPr>
          <a:lstStyle/>
          <a:p>
            <a:r>
              <a:rPr lang="en-US" sz="2400" b="1" dirty="0" err="1">
                <a:solidFill>
                  <a:schemeClr val="accent2"/>
                </a:solidFill>
                <a:hlinkClick r:id="rId6">
                  <a:extLst>
                    <a:ext uri="{A12FA001-AC4F-418D-AE19-62706E023703}">
                      <ahyp:hlinkClr xmlns:ahyp="http://schemas.microsoft.com/office/drawing/2018/hyperlinkcolor" val="tx"/>
                    </a:ext>
                  </a:extLst>
                </a:hlinkClick>
              </a:rPr>
              <a:t>Github</a:t>
            </a:r>
            <a:endParaRPr lang="en-IN" sz="2400" b="1" dirty="0">
              <a:solidFill>
                <a:schemeClr val="accent2"/>
              </a:solidFill>
            </a:endParaRPr>
          </a:p>
        </p:txBody>
      </p:sp>
      <p:pic>
        <p:nvPicPr>
          <p:cNvPr id="7" name="Picture 6">
            <a:extLst>
              <a:ext uri="{FF2B5EF4-FFF2-40B4-BE49-F238E27FC236}">
                <a16:creationId xmlns:a16="http://schemas.microsoft.com/office/drawing/2014/main" id="{8844A390-73A3-34D2-6DCD-72A372560772}"/>
              </a:ext>
            </a:extLst>
          </p:cNvPr>
          <p:cNvPicPr>
            <a:picLocks noChangeAspect="1"/>
          </p:cNvPicPr>
          <p:nvPr/>
        </p:nvPicPr>
        <p:blipFill>
          <a:blip r:embed="rId7"/>
          <a:stretch>
            <a:fillRect/>
          </a:stretch>
        </p:blipFill>
        <p:spPr>
          <a:xfrm>
            <a:off x="556894" y="5895067"/>
            <a:ext cx="346891" cy="346891"/>
          </a:xfrm>
          <a:prstGeom prst="rect">
            <a:avLst/>
          </a:prstGeom>
        </p:spPr>
      </p:pic>
    </p:spTree>
    <p:extLst>
      <p:ext uri="{BB962C8B-B14F-4D97-AF65-F5344CB8AC3E}">
        <p14:creationId xmlns:p14="http://schemas.microsoft.com/office/powerpoint/2010/main" val="1386114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FD0264-64DB-355A-CECC-C41AED6D13B9}"/>
              </a:ext>
            </a:extLst>
          </p:cNvPr>
          <p:cNvPicPr>
            <a:picLocks noChangeAspect="1"/>
          </p:cNvPicPr>
          <p:nvPr/>
        </p:nvPicPr>
        <p:blipFill>
          <a:blip r:embed="rId2"/>
          <a:stretch>
            <a:fillRect/>
          </a:stretch>
        </p:blipFill>
        <p:spPr>
          <a:xfrm>
            <a:off x="294640" y="284387"/>
            <a:ext cx="8463280" cy="1544678"/>
          </a:xfrm>
          <a:prstGeom prst="rect">
            <a:avLst/>
          </a:prstGeom>
        </p:spPr>
      </p:pic>
      <p:pic>
        <p:nvPicPr>
          <p:cNvPr id="5" name="Picture 4">
            <a:extLst>
              <a:ext uri="{FF2B5EF4-FFF2-40B4-BE49-F238E27FC236}">
                <a16:creationId xmlns:a16="http://schemas.microsoft.com/office/drawing/2014/main" id="{875F1844-EB4B-5696-8EBB-0E1828EFD094}"/>
              </a:ext>
            </a:extLst>
          </p:cNvPr>
          <p:cNvPicPr>
            <a:picLocks noChangeAspect="1"/>
          </p:cNvPicPr>
          <p:nvPr/>
        </p:nvPicPr>
        <p:blipFill>
          <a:blip r:embed="rId3"/>
          <a:stretch>
            <a:fillRect/>
          </a:stretch>
        </p:blipFill>
        <p:spPr>
          <a:xfrm>
            <a:off x="8625840" y="284387"/>
            <a:ext cx="2972038" cy="1544678"/>
          </a:xfrm>
          <a:prstGeom prst="rect">
            <a:avLst/>
          </a:prstGeom>
        </p:spPr>
      </p:pic>
      <p:pic>
        <p:nvPicPr>
          <p:cNvPr id="7" name="Picture 6">
            <a:extLst>
              <a:ext uri="{FF2B5EF4-FFF2-40B4-BE49-F238E27FC236}">
                <a16:creationId xmlns:a16="http://schemas.microsoft.com/office/drawing/2014/main" id="{1DFBD859-DDF4-E0EE-E0DB-6F9261865689}"/>
              </a:ext>
            </a:extLst>
          </p:cNvPr>
          <p:cNvPicPr>
            <a:picLocks noChangeAspect="1"/>
          </p:cNvPicPr>
          <p:nvPr/>
        </p:nvPicPr>
        <p:blipFill>
          <a:blip r:embed="rId4"/>
          <a:stretch>
            <a:fillRect/>
          </a:stretch>
        </p:blipFill>
        <p:spPr>
          <a:xfrm>
            <a:off x="2015396" y="2110423"/>
            <a:ext cx="6437723" cy="44631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4163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19EE69-4DF3-AB7E-9245-A7AE1CC39010}"/>
              </a:ext>
            </a:extLst>
          </p:cNvPr>
          <p:cNvSpPr txBox="1"/>
          <p:nvPr/>
        </p:nvSpPr>
        <p:spPr>
          <a:xfrm>
            <a:off x="762000" y="873760"/>
            <a:ext cx="8412480" cy="4647426"/>
          </a:xfrm>
          <a:prstGeom prst="rect">
            <a:avLst/>
          </a:prstGeom>
          <a:noFill/>
        </p:spPr>
        <p:txBody>
          <a:bodyPr wrap="square" rtlCol="0">
            <a:spAutoFit/>
          </a:bodyPr>
          <a:lstStyle/>
          <a:p>
            <a:r>
              <a:rPr lang="en-US" sz="2800" dirty="0">
                <a:solidFill>
                  <a:schemeClr val="accent2"/>
                </a:solidFill>
              </a:rPr>
              <a:t>Sample Insights:</a:t>
            </a:r>
          </a:p>
          <a:p>
            <a:pPr marL="342900" indent="-342900">
              <a:buFont typeface="Arial" panose="020B0604020202020204" pitchFamily="34" charset="0"/>
              <a:buChar char="•"/>
            </a:pPr>
            <a:r>
              <a:rPr lang="en-US" sz="2400" i="1" dirty="0"/>
              <a:t>Among all the years, 2023 recorded the highest number of sales of electric vehicle</a:t>
            </a:r>
          </a:p>
          <a:p>
            <a:pPr marL="342900" indent="-342900">
              <a:buFont typeface="Arial" panose="020B0604020202020204" pitchFamily="34" charset="0"/>
              <a:buChar char="•"/>
            </a:pPr>
            <a:r>
              <a:rPr lang="en-US" sz="2400" i="1" dirty="0"/>
              <a:t>Among all the states, Utter Pradesh recorded the highest number of sales of electric vehicle</a:t>
            </a:r>
          </a:p>
          <a:p>
            <a:pPr marL="342900" indent="-342900">
              <a:buFont typeface="Arial" panose="020B0604020202020204" pitchFamily="34" charset="0"/>
              <a:buChar char="•"/>
            </a:pPr>
            <a:r>
              <a:rPr lang="en-US" sz="2400" i="1" dirty="0"/>
              <a:t>The 2-Wheelers class has the highest number of sales</a:t>
            </a:r>
          </a:p>
          <a:p>
            <a:pPr marL="342900" indent="-342900">
              <a:buFont typeface="Arial" panose="020B0604020202020204" pitchFamily="34" charset="0"/>
              <a:buChar char="•"/>
            </a:pPr>
            <a:r>
              <a:rPr lang="en-US" sz="2400" i="1" dirty="0"/>
              <a:t>Mostly electric vehicles were sold in the month of November</a:t>
            </a:r>
          </a:p>
          <a:p>
            <a:pPr marL="342900" indent="-342900">
              <a:buFont typeface="Arial" panose="020B0604020202020204" pitchFamily="34" charset="0"/>
              <a:buChar char="•"/>
            </a:pPr>
            <a:r>
              <a:rPr lang="en-US" sz="2400" i="1" dirty="0"/>
              <a:t>Among the vehicle types, 56% of the market was captured by other vehicles right after 2W-Personal</a:t>
            </a:r>
          </a:p>
          <a:p>
            <a:endParaRPr lang="en-US" sz="2400" i="1" dirty="0"/>
          </a:p>
          <a:p>
            <a:endParaRPr lang="en-IN" sz="2800" dirty="0">
              <a:solidFill>
                <a:schemeClr val="accent1"/>
              </a:solidFill>
            </a:endParaRPr>
          </a:p>
        </p:txBody>
      </p:sp>
    </p:spTree>
    <p:extLst>
      <p:ext uri="{BB962C8B-B14F-4D97-AF65-F5344CB8AC3E}">
        <p14:creationId xmlns:p14="http://schemas.microsoft.com/office/powerpoint/2010/main" val="24445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FCE260-6D1C-A38B-43AA-7C0E2EF2EEAC}"/>
              </a:ext>
            </a:extLst>
          </p:cNvPr>
          <p:cNvSpPr txBox="1"/>
          <p:nvPr/>
        </p:nvSpPr>
        <p:spPr>
          <a:xfrm>
            <a:off x="717630" y="738579"/>
            <a:ext cx="8310624" cy="4893647"/>
          </a:xfrm>
          <a:prstGeom prst="rect">
            <a:avLst/>
          </a:prstGeom>
          <a:noFill/>
        </p:spPr>
        <p:txBody>
          <a:bodyPr wrap="square" rtlCol="0">
            <a:spAutoFit/>
          </a:bodyPr>
          <a:lstStyle/>
          <a:p>
            <a:r>
              <a:rPr lang="en-US" sz="2400" i="0" dirty="0">
                <a:solidFill>
                  <a:srgbClr val="1F2328"/>
                </a:solidFill>
                <a:effectLst/>
                <a:latin typeface="+mj-lt"/>
                <a:cs typeface="Calibri" panose="020F0502020204030204" pitchFamily="34" charset="0"/>
              </a:rPr>
              <a:t>Market segmentation becomes a crucial tool for evolving transportation technology such as electric vehicles (EVs) in emerging markets to explore and implement for extensive adoption. EV adoption is expected to grow phenomenally shortly as low-emission and low-operating-cost cars, and thus, it drives a considerable amount of forthcoming academic research curiosity. The main aim of this study is to explore and identify distinct sets of potential buyer segments for EVs based on </a:t>
            </a:r>
            <a:r>
              <a:rPr lang="en-US" sz="2400" i="1" dirty="0">
                <a:solidFill>
                  <a:srgbClr val="1F2328"/>
                </a:solidFill>
                <a:effectLst/>
                <a:latin typeface="+mj-lt"/>
                <a:cs typeface="Calibri" panose="020F0502020204030204" pitchFamily="34" charset="0"/>
              </a:rPr>
              <a:t>psychographic, behavioral, and socio-economic</a:t>
            </a:r>
            <a:r>
              <a:rPr lang="en-US" sz="2400" i="0" dirty="0">
                <a:solidFill>
                  <a:srgbClr val="1F2328"/>
                </a:solidFill>
                <a:effectLst/>
                <a:latin typeface="+mj-lt"/>
                <a:cs typeface="Calibri" panose="020F0502020204030204" pitchFamily="34" charset="0"/>
              </a:rPr>
              <a:t> characterization by employing an integrated research framework of </a:t>
            </a:r>
            <a:r>
              <a:rPr lang="en-US" sz="2400" i="1" dirty="0">
                <a:solidFill>
                  <a:srgbClr val="1F2328"/>
                </a:solidFill>
                <a:effectLst/>
                <a:latin typeface="+mj-lt"/>
                <a:cs typeface="Calibri" panose="020F0502020204030204" pitchFamily="34" charset="0"/>
              </a:rPr>
              <a:t>‘perceived benefits-attitude-intention’</a:t>
            </a:r>
            <a:r>
              <a:rPr lang="en-US" sz="2400" i="0" dirty="0">
                <a:solidFill>
                  <a:srgbClr val="1F2328"/>
                </a:solidFill>
                <a:effectLst/>
                <a:latin typeface="+mj-lt"/>
                <a:cs typeface="Calibri" panose="020F0502020204030204" pitchFamily="34" charset="0"/>
              </a:rPr>
              <a:t>.</a:t>
            </a:r>
          </a:p>
          <a:p>
            <a:endParaRPr lang="en-IN" sz="2400" dirty="0">
              <a:latin typeface="+mj-lt"/>
              <a:cs typeface="Calibri" panose="020F0502020204030204" pitchFamily="34" charset="0"/>
            </a:endParaRPr>
          </a:p>
        </p:txBody>
      </p:sp>
    </p:spTree>
    <p:extLst>
      <p:ext uri="{BB962C8B-B14F-4D97-AF65-F5344CB8AC3E}">
        <p14:creationId xmlns:p14="http://schemas.microsoft.com/office/powerpoint/2010/main" val="112254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FC4D67-9050-3826-7C92-654AC1A4235A}"/>
              </a:ext>
            </a:extLst>
          </p:cNvPr>
          <p:cNvSpPr txBox="1"/>
          <p:nvPr/>
        </p:nvSpPr>
        <p:spPr>
          <a:xfrm>
            <a:off x="659755" y="127321"/>
            <a:ext cx="8194877" cy="3600986"/>
          </a:xfrm>
          <a:prstGeom prst="rect">
            <a:avLst/>
          </a:prstGeom>
          <a:noFill/>
        </p:spPr>
        <p:txBody>
          <a:bodyPr wrap="square" rtlCol="0">
            <a:spAutoFit/>
          </a:bodyPr>
          <a:lstStyle/>
          <a:p>
            <a:r>
              <a:rPr lang="en-US" sz="2800" b="1" dirty="0">
                <a:solidFill>
                  <a:schemeClr val="accent1">
                    <a:lumMod val="75000"/>
                  </a:schemeClr>
                </a:solidFill>
                <a:latin typeface="+mj-lt"/>
                <a:cs typeface="Calibri" panose="020F0502020204030204" pitchFamily="34" charset="0"/>
              </a:rPr>
              <a:t>Raw Data:</a:t>
            </a:r>
          </a:p>
          <a:p>
            <a:pPr marL="342900" indent="-342900">
              <a:buFont typeface="Arial" panose="020B0604020202020204" pitchFamily="34" charset="0"/>
              <a:buChar char="•"/>
            </a:pPr>
            <a:r>
              <a:rPr lang="en-US" sz="2400" dirty="0">
                <a:latin typeface="+mj-lt"/>
                <a:cs typeface="Calibri" panose="020F0502020204030204" pitchFamily="34" charset="0"/>
              </a:rPr>
              <a:t>Click</a:t>
            </a:r>
            <a:r>
              <a:rPr lang="en-US" sz="2400" dirty="0">
                <a:solidFill>
                  <a:schemeClr val="accent1"/>
                </a:solidFill>
                <a:latin typeface="+mj-lt"/>
                <a:cs typeface="Calibri" panose="020F0502020204030204" pitchFamily="34" charset="0"/>
              </a:rPr>
              <a:t> </a:t>
            </a:r>
            <a:r>
              <a:rPr lang="en-US" sz="2400" dirty="0">
                <a:solidFill>
                  <a:schemeClr val="accent2"/>
                </a:solidFill>
                <a:latin typeface="+mj-lt"/>
                <a:cs typeface="Calibri" panose="020F0502020204030204" pitchFamily="34" charset="0"/>
                <a:hlinkClick r:id="rId3">
                  <a:extLst>
                    <a:ext uri="{A12FA001-AC4F-418D-AE19-62706E023703}">
                      <ahyp:hlinkClr xmlns:ahyp="http://schemas.microsoft.com/office/drawing/2018/hyperlinkcolor" val="tx"/>
                    </a:ext>
                  </a:extLst>
                </a:hlinkClick>
              </a:rPr>
              <a:t>here</a:t>
            </a:r>
            <a:r>
              <a:rPr lang="en-US" sz="2400" dirty="0">
                <a:solidFill>
                  <a:schemeClr val="accent1"/>
                </a:solidFill>
                <a:latin typeface="+mj-lt"/>
                <a:cs typeface="Calibri" panose="020F0502020204030204" pitchFamily="34" charset="0"/>
              </a:rPr>
              <a:t> </a:t>
            </a:r>
            <a:r>
              <a:rPr lang="en-US" sz="2400" dirty="0">
                <a:latin typeface="+mj-lt"/>
                <a:cs typeface="Calibri" panose="020F0502020204030204" pitchFamily="34" charset="0"/>
              </a:rPr>
              <a:t>to access raw data</a:t>
            </a:r>
          </a:p>
          <a:p>
            <a:pPr marL="342900" indent="-342900" algn="l">
              <a:buFont typeface="Arial" panose="020B0604020202020204" pitchFamily="34" charset="0"/>
              <a:buChar char="•"/>
            </a:pPr>
            <a:r>
              <a:rPr lang="en-US" sz="2400" b="0" i="0" u="none" strike="noStrike" baseline="0" dirty="0">
                <a:latin typeface="+mj-lt"/>
                <a:cs typeface="Calibri" panose="020F0502020204030204" pitchFamily="34" charset="0"/>
              </a:rPr>
              <a:t>This dataset is valuable for analysts, data scientists, and researchers aiming to understand electric vehicle (EV) adoption trends across India.</a:t>
            </a:r>
          </a:p>
          <a:p>
            <a:pPr marL="342900" indent="-342900" algn="l">
              <a:buFont typeface="Arial" panose="020B0604020202020204" pitchFamily="34" charset="0"/>
              <a:buChar char="•"/>
            </a:pPr>
            <a:r>
              <a:rPr lang="en-US" sz="2400" b="0" i="0" u="none" strike="noStrike" baseline="0" dirty="0">
                <a:latin typeface="+mj-lt"/>
                <a:cs typeface="Calibri" panose="020F0502020204030204" pitchFamily="34" charset="0"/>
              </a:rPr>
              <a:t>It is versatile and ideal for geographic market segmentation, trend analysis, and predictive modeling.</a:t>
            </a:r>
          </a:p>
          <a:p>
            <a:pPr algn="l"/>
            <a:endParaRPr lang="en-US" sz="2000" b="0" i="0" u="none" strike="noStrike" baseline="0" dirty="0">
              <a:latin typeface="+mj-lt"/>
              <a:cs typeface="Calibri" panose="020F0502020204030204" pitchFamily="34" charset="0"/>
            </a:endParaRPr>
          </a:p>
          <a:p>
            <a:pPr algn="l"/>
            <a:endParaRPr lang="en-US" dirty="0">
              <a:latin typeface="+mj-lt"/>
              <a:cs typeface="Calibri" panose="020F0502020204030204" pitchFamily="34" charset="0"/>
            </a:endParaRPr>
          </a:p>
          <a:p>
            <a:endParaRPr lang="en-IN" dirty="0">
              <a:latin typeface="+mj-lt"/>
              <a:cs typeface="Calibri" panose="020F0502020204030204" pitchFamily="34" charset="0"/>
            </a:endParaRPr>
          </a:p>
        </p:txBody>
      </p:sp>
      <p:sp>
        <p:nvSpPr>
          <p:cNvPr id="3" name="TextBox 2">
            <a:extLst>
              <a:ext uri="{FF2B5EF4-FFF2-40B4-BE49-F238E27FC236}">
                <a16:creationId xmlns:a16="http://schemas.microsoft.com/office/drawing/2014/main" id="{6A717F18-4D45-F234-0679-D1A739B8A27B}"/>
              </a:ext>
            </a:extLst>
          </p:cNvPr>
          <p:cNvSpPr txBox="1"/>
          <p:nvPr/>
        </p:nvSpPr>
        <p:spPr>
          <a:xfrm>
            <a:off x="659754" y="3010793"/>
            <a:ext cx="8931285" cy="3108543"/>
          </a:xfrm>
          <a:prstGeom prst="rect">
            <a:avLst/>
          </a:prstGeom>
          <a:noFill/>
        </p:spPr>
        <p:txBody>
          <a:bodyPr wrap="square" rtlCol="0">
            <a:spAutoFit/>
          </a:bodyPr>
          <a:lstStyle/>
          <a:p>
            <a:r>
              <a:rPr lang="en-IN" sz="2800" b="1" i="0" u="none" strike="noStrike" baseline="0" dirty="0">
                <a:solidFill>
                  <a:schemeClr val="accent1">
                    <a:lumMod val="75000"/>
                  </a:schemeClr>
                </a:solidFill>
                <a:latin typeface="+mj-lt"/>
                <a:cs typeface="Calibri" panose="020F0502020204030204" pitchFamily="34" charset="0"/>
              </a:rPr>
              <a:t>Key Features:</a:t>
            </a:r>
          </a:p>
          <a:p>
            <a:pPr marL="342900" indent="-342900" algn="l">
              <a:buFont typeface="Arial" panose="020B0604020202020204" pitchFamily="34" charset="0"/>
              <a:buChar char="•"/>
            </a:pPr>
            <a:r>
              <a:rPr lang="en-US" sz="2400" b="0" i="0" u="none" strike="noStrike" baseline="0" dirty="0">
                <a:latin typeface="+mj-lt"/>
                <a:cs typeface="Calibri" panose="020F0502020204030204" pitchFamily="34" charset="0"/>
              </a:rPr>
              <a:t>State: Names of Indian states with recorded EV sales data.</a:t>
            </a:r>
          </a:p>
          <a:p>
            <a:pPr marL="342900" indent="-342900" algn="l">
              <a:buFont typeface="Arial" panose="020B0604020202020204" pitchFamily="34" charset="0"/>
              <a:buChar char="•"/>
            </a:pPr>
            <a:r>
              <a:rPr lang="en-US" sz="2400" b="0" i="0" u="none" strike="noStrike" baseline="0" dirty="0">
                <a:latin typeface="+mj-lt"/>
                <a:cs typeface="Calibri" panose="020F0502020204030204" pitchFamily="34" charset="0"/>
              </a:rPr>
              <a:t>Vehicle Type: Classifications of vehicles, such as two-wheelers and four-wheelers.</a:t>
            </a:r>
          </a:p>
          <a:p>
            <a:pPr marL="342900" indent="-342900" algn="l">
              <a:buFont typeface="Arial" panose="020B0604020202020204" pitchFamily="34" charset="0"/>
              <a:buChar char="•"/>
            </a:pPr>
            <a:r>
              <a:rPr lang="en-US" sz="2400" b="0" i="0" u="none" strike="noStrike" baseline="0" dirty="0">
                <a:latin typeface="+mj-lt"/>
                <a:cs typeface="Calibri" panose="020F0502020204030204" pitchFamily="34" charset="0"/>
              </a:rPr>
              <a:t>Vehicle Category: Further classification into segments like commercial and passenger </a:t>
            </a:r>
            <a:r>
              <a:rPr lang="en-IN" sz="2400" b="0" i="0" u="none" strike="noStrike" baseline="0" dirty="0">
                <a:latin typeface="+mj-lt"/>
                <a:cs typeface="Calibri" panose="020F0502020204030204" pitchFamily="34" charset="0"/>
              </a:rPr>
              <a:t>vehicles.</a:t>
            </a:r>
          </a:p>
          <a:p>
            <a:pPr marL="342900" indent="-342900" algn="l">
              <a:buFont typeface="Arial" panose="020B0604020202020204" pitchFamily="34" charset="0"/>
              <a:buChar char="•"/>
            </a:pPr>
            <a:r>
              <a:rPr lang="en-US" sz="2400" b="0" i="0" u="none" strike="noStrike" baseline="0" dirty="0" err="1">
                <a:latin typeface="+mj-lt"/>
                <a:cs typeface="Calibri" panose="020F0502020204030204" pitchFamily="34" charset="0"/>
              </a:rPr>
              <a:t>Electric_Vehicle_Sales_Quantity</a:t>
            </a:r>
            <a:r>
              <a:rPr lang="en-US" sz="2400" b="0" i="0" u="none" strike="noStrike" baseline="0" dirty="0">
                <a:latin typeface="+mj-lt"/>
                <a:cs typeface="Calibri" panose="020F0502020204030204" pitchFamily="34" charset="0"/>
              </a:rPr>
              <a:t>: The number of EVs sold per state, essential for </a:t>
            </a:r>
            <a:r>
              <a:rPr lang="en-IN" sz="2400" b="0" i="0" u="none" strike="noStrike" baseline="0" dirty="0" err="1">
                <a:latin typeface="+mj-lt"/>
                <a:cs typeface="Calibri" panose="020F0502020204030204" pitchFamily="34" charset="0"/>
              </a:rPr>
              <a:t>analyzing</a:t>
            </a:r>
            <a:r>
              <a:rPr lang="en-IN" sz="2400" b="0" i="0" u="none" strike="noStrike" baseline="0" dirty="0">
                <a:latin typeface="+mj-lt"/>
                <a:cs typeface="Calibri" panose="020F0502020204030204" pitchFamily="34" charset="0"/>
              </a:rPr>
              <a:t> adoption trends.</a:t>
            </a:r>
            <a:endParaRPr lang="en-IN" sz="2400" b="1" dirty="0">
              <a:latin typeface="+mj-lt"/>
              <a:cs typeface="Calibri" panose="020F0502020204030204" pitchFamily="34" charset="0"/>
            </a:endParaRPr>
          </a:p>
        </p:txBody>
      </p:sp>
    </p:spTree>
    <p:extLst>
      <p:ext uri="{BB962C8B-B14F-4D97-AF65-F5344CB8AC3E}">
        <p14:creationId xmlns:p14="http://schemas.microsoft.com/office/powerpoint/2010/main" val="7880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5B060D-CC38-AD6D-7AAB-2C11AA4FA572}"/>
              </a:ext>
            </a:extLst>
          </p:cNvPr>
          <p:cNvSpPr txBox="1"/>
          <p:nvPr/>
        </p:nvSpPr>
        <p:spPr>
          <a:xfrm>
            <a:off x="798651" y="416689"/>
            <a:ext cx="9074553" cy="4955203"/>
          </a:xfrm>
          <a:prstGeom prst="rect">
            <a:avLst/>
          </a:prstGeom>
          <a:noFill/>
        </p:spPr>
        <p:txBody>
          <a:bodyPr wrap="square" rtlCol="0">
            <a:spAutoFit/>
          </a:bodyPr>
          <a:lstStyle/>
          <a:p>
            <a:r>
              <a:rPr lang="en-IN" sz="2800" b="1" i="0" u="none" strike="noStrike" baseline="0" dirty="0">
                <a:solidFill>
                  <a:schemeClr val="accent1">
                    <a:lumMod val="75000"/>
                  </a:schemeClr>
                </a:solidFill>
                <a:latin typeface="+mj-lt"/>
                <a:cs typeface="Calibri" panose="020F0502020204030204" pitchFamily="34" charset="0"/>
              </a:rPr>
              <a:t>Steps Involved:</a:t>
            </a:r>
          </a:p>
          <a:p>
            <a:pPr marL="342900" indent="-342900">
              <a:buFont typeface="Arial" panose="020B0604020202020204" pitchFamily="34" charset="0"/>
              <a:buChar char="•"/>
            </a:pPr>
            <a:r>
              <a:rPr lang="en-US" sz="2400" b="1" i="0" u="none" strike="noStrike" baseline="0" dirty="0">
                <a:solidFill>
                  <a:srgbClr val="202124"/>
                </a:solidFill>
                <a:latin typeface="+mj-lt"/>
              </a:rPr>
              <a:t>Data Collection</a:t>
            </a:r>
            <a:r>
              <a:rPr lang="en-US" sz="2400" b="0" i="0" u="none" strike="noStrike" baseline="0" dirty="0">
                <a:solidFill>
                  <a:srgbClr val="202124"/>
                </a:solidFill>
                <a:latin typeface="+mj-lt"/>
              </a:rPr>
              <a:t>: Load and inspect the dataset.</a:t>
            </a:r>
            <a:endParaRPr lang="en-IN" sz="2400" b="1" dirty="0">
              <a:solidFill>
                <a:schemeClr val="accent1">
                  <a:lumMod val="75000"/>
                </a:schemeClr>
              </a:solidFill>
              <a:latin typeface="+mj-lt"/>
              <a:cs typeface="Calibri" panose="020F0502020204030204" pitchFamily="34" charset="0"/>
            </a:endParaRPr>
          </a:p>
          <a:p>
            <a:pPr marL="342900" indent="-342900" algn="l">
              <a:buFont typeface="Arial" panose="020B0604020202020204" pitchFamily="34" charset="0"/>
              <a:buChar char="•"/>
            </a:pPr>
            <a:r>
              <a:rPr lang="en-US" sz="2400" b="1" i="0" u="none" strike="noStrike" baseline="0" dirty="0">
                <a:solidFill>
                  <a:srgbClr val="202124"/>
                </a:solidFill>
                <a:latin typeface="+mj-lt"/>
              </a:rPr>
              <a:t>Data Preprocessing</a:t>
            </a:r>
            <a:r>
              <a:rPr lang="en-US" sz="2400" b="0" i="0" u="none" strike="noStrike" baseline="0" dirty="0">
                <a:solidFill>
                  <a:srgbClr val="202124"/>
                </a:solidFill>
                <a:latin typeface="+mj-lt"/>
              </a:rPr>
              <a:t>: Handle missing values, convert date formats, and </a:t>
            </a:r>
            <a:r>
              <a:rPr lang="en-IN" sz="2400" b="0" i="0" u="none" strike="noStrike" baseline="0" dirty="0">
                <a:solidFill>
                  <a:srgbClr val="202124"/>
                </a:solidFill>
                <a:latin typeface="+mj-lt"/>
              </a:rPr>
              <a:t>perform feature engineering.</a:t>
            </a:r>
          </a:p>
          <a:p>
            <a:pPr marL="342900" indent="-342900" algn="l">
              <a:buFont typeface="Arial" panose="020B0604020202020204" pitchFamily="34" charset="0"/>
              <a:buChar char="•"/>
            </a:pPr>
            <a:r>
              <a:rPr lang="en-US" sz="2400" b="1" i="0" u="none" strike="noStrike" baseline="0" dirty="0">
                <a:solidFill>
                  <a:srgbClr val="202124"/>
                </a:solidFill>
                <a:latin typeface="+mj-lt"/>
              </a:rPr>
              <a:t>Exploratory Data Analysis (EDA)</a:t>
            </a:r>
            <a:r>
              <a:rPr lang="en-US" sz="2400" b="0" i="0" u="none" strike="noStrike" baseline="0" dirty="0">
                <a:solidFill>
                  <a:srgbClr val="202124"/>
                </a:solidFill>
                <a:latin typeface="+mj-lt"/>
              </a:rPr>
              <a:t>: Visualize trends and relationships between </a:t>
            </a:r>
            <a:r>
              <a:rPr lang="en-IN" sz="2400" b="0" i="0" u="none" strike="noStrike" baseline="0" dirty="0">
                <a:solidFill>
                  <a:srgbClr val="202124"/>
                </a:solidFill>
                <a:latin typeface="+mj-lt"/>
              </a:rPr>
              <a:t>variables.</a:t>
            </a:r>
          </a:p>
          <a:p>
            <a:pPr marL="342900" indent="-342900" algn="l">
              <a:buFont typeface="Arial" panose="020B0604020202020204" pitchFamily="34" charset="0"/>
              <a:buChar char="•"/>
            </a:pPr>
            <a:r>
              <a:rPr lang="en-US" sz="2400" b="1" i="0" u="none" strike="noStrike" baseline="0" dirty="0">
                <a:solidFill>
                  <a:srgbClr val="202124"/>
                </a:solidFill>
                <a:latin typeface="+mj-lt"/>
              </a:rPr>
              <a:t>Feature Engineering</a:t>
            </a:r>
            <a:r>
              <a:rPr lang="en-US" sz="2400" b="0" i="0" u="none" strike="noStrike" baseline="0" dirty="0">
                <a:solidFill>
                  <a:srgbClr val="202124"/>
                </a:solidFill>
                <a:latin typeface="+mj-lt"/>
              </a:rPr>
              <a:t>: Create new features from the date column and encode </a:t>
            </a:r>
            <a:r>
              <a:rPr lang="en-IN" sz="2400" b="0" i="0" u="none" strike="noStrike" baseline="0" dirty="0">
                <a:solidFill>
                  <a:srgbClr val="202124"/>
                </a:solidFill>
                <a:latin typeface="+mj-lt"/>
              </a:rPr>
              <a:t>categorical variables.</a:t>
            </a:r>
          </a:p>
          <a:p>
            <a:pPr marL="342900" indent="-342900" algn="l">
              <a:buFont typeface="Arial" panose="020B0604020202020204" pitchFamily="34" charset="0"/>
              <a:buChar char="•"/>
            </a:pPr>
            <a:r>
              <a:rPr lang="en-US" sz="2400" b="1" i="0" u="none" strike="noStrike" baseline="0" dirty="0">
                <a:solidFill>
                  <a:srgbClr val="202124"/>
                </a:solidFill>
                <a:latin typeface="+mj-lt"/>
              </a:rPr>
              <a:t>Modeling</a:t>
            </a:r>
            <a:r>
              <a:rPr lang="en-US" sz="2400" b="0" i="0" u="none" strike="noStrike" baseline="0" dirty="0">
                <a:solidFill>
                  <a:srgbClr val="202124"/>
                </a:solidFill>
                <a:latin typeface="+mj-lt"/>
              </a:rPr>
              <a:t>: Build a regression model to predict EV sales.</a:t>
            </a:r>
          </a:p>
          <a:p>
            <a:pPr marL="342900" indent="-342900" algn="l">
              <a:buFont typeface="Arial" panose="020B0604020202020204" pitchFamily="34" charset="0"/>
              <a:buChar char="•"/>
            </a:pPr>
            <a:r>
              <a:rPr lang="en-US" sz="2400" b="1" i="0" u="none" strike="noStrike" baseline="0" dirty="0">
                <a:solidFill>
                  <a:srgbClr val="202124"/>
                </a:solidFill>
                <a:latin typeface="+mj-lt"/>
              </a:rPr>
              <a:t>Evaluation</a:t>
            </a:r>
            <a:r>
              <a:rPr lang="en-US" sz="2400" b="0" i="0" u="none" strike="noStrike" baseline="0" dirty="0">
                <a:solidFill>
                  <a:srgbClr val="202124"/>
                </a:solidFill>
                <a:latin typeface="+mj-lt"/>
              </a:rPr>
              <a:t>: Evaluate the model performance and interpret the results.</a:t>
            </a:r>
          </a:p>
          <a:p>
            <a:pPr marL="342900" indent="-342900" algn="l">
              <a:buFont typeface="Arial" panose="020B0604020202020204" pitchFamily="34" charset="0"/>
              <a:buChar char="•"/>
            </a:pPr>
            <a:r>
              <a:rPr lang="en-US" sz="2400" b="1" i="0" u="none" strike="noStrike" baseline="0" dirty="0">
                <a:solidFill>
                  <a:srgbClr val="202124"/>
                </a:solidFill>
                <a:latin typeface="+mj-lt"/>
              </a:rPr>
              <a:t>Visualization</a:t>
            </a:r>
            <a:r>
              <a:rPr lang="en-US" sz="2400" b="0" i="0" u="none" strike="noStrike" baseline="0" dirty="0">
                <a:solidFill>
                  <a:srgbClr val="202124"/>
                </a:solidFill>
                <a:latin typeface="+mj-lt"/>
              </a:rPr>
              <a:t>: Visualize the results and trends using graphs and charts</a:t>
            </a:r>
            <a:r>
              <a:rPr lang="en-US" sz="2000" b="0" i="0" u="none" strike="noStrike" baseline="0" dirty="0">
                <a:solidFill>
                  <a:srgbClr val="202124"/>
                </a:solidFill>
                <a:latin typeface="+mj-lt"/>
              </a:rPr>
              <a:t>.</a:t>
            </a:r>
            <a:endParaRPr lang="en-IN" sz="2000" dirty="0">
              <a:solidFill>
                <a:schemeClr val="accent1">
                  <a:lumMod val="75000"/>
                </a:schemeClr>
              </a:solidFill>
              <a:latin typeface="+mj-lt"/>
              <a:cs typeface="Calibri" panose="020F0502020204030204" pitchFamily="34" charset="0"/>
            </a:endParaRPr>
          </a:p>
        </p:txBody>
      </p:sp>
      <p:sp>
        <p:nvSpPr>
          <p:cNvPr id="3" name="TextBox 2">
            <a:extLst>
              <a:ext uri="{FF2B5EF4-FFF2-40B4-BE49-F238E27FC236}">
                <a16:creationId xmlns:a16="http://schemas.microsoft.com/office/drawing/2014/main" id="{28F089F4-B990-88E8-1ED7-9BE1A04118B8}"/>
              </a:ext>
            </a:extLst>
          </p:cNvPr>
          <p:cNvSpPr txBox="1"/>
          <p:nvPr/>
        </p:nvSpPr>
        <p:spPr>
          <a:xfrm>
            <a:off x="648180" y="5371892"/>
            <a:ext cx="7998108" cy="1261884"/>
          </a:xfrm>
          <a:prstGeom prst="rect">
            <a:avLst/>
          </a:prstGeom>
          <a:noFill/>
        </p:spPr>
        <p:txBody>
          <a:bodyPr wrap="square" rtlCol="0">
            <a:spAutoFit/>
          </a:bodyPr>
          <a:lstStyle/>
          <a:p>
            <a:r>
              <a:rPr lang="en-US" sz="2800" b="1" dirty="0">
                <a:solidFill>
                  <a:schemeClr val="accent1">
                    <a:lumMod val="75000"/>
                  </a:schemeClr>
                </a:solidFill>
              </a:rPr>
              <a:t>Technologies Used:</a:t>
            </a:r>
          </a:p>
          <a:p>
            <a:r>
              <a:rPr lang="en-US" sz="2400" dirty="0"/>
              <a:t>Python, </a:t>
            </a:r>
            <a:r>
              <a:rPr lang="en-US" sz="2400" dirty="0" err="1"/>
              <a:t>Numpy</a:t>
            </a:r>
            <a:r>
              <a:rPr lang="en-US" sz="2400" dirty="0"/>
              <a:t>, Pandas, Matplotlib, Seaborn</a:t>
            </a:r>
          </a:p>
          <a:p>
            <a:endParaRPr lang="en-IN" sz="2400" b="1" dirty="0">
              <a:solidFill>
                <a:schemeClr val="accent1">
                  <a:lumMod val="75000"/>
                </a:schemeClr>
              </a:solidFill>
            </a:endParaRPr>
          </a:p>
        </p:txBody>
      </p:sp>
    </p:spTree>
    <p:extLst>
      <p:ext uri="{BB962C8B-B14F-4D97-AF65-F5344CB8AC3E}">
        <p14:creationId xmlns:p14="http://schemas.microsoft.com/office/powerpoint/2010/main" val="91059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C06195-50E4-2126-0EE9-6CBC30721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77" y="226862"/>
            <a:ext cx="5076271" cy="3494283"/>
          </a:xfrm>
          <a:prstGeom prst="rect">
            <a:avLst/>
          </a:prstGeom>
        </p:spPr>
      </p:pic>
      <p:pic>
        <p:nvPicPr>
          <p:cNvPr id="7" name="Picture 6">
            <a:extLst>
              <a:ext uri="{FF2B5EF4-FFF2-40B4-BE49-F238E27FC236}">
                <a16:creationId xmlns:a16="http://schemas.microsoft.com/office/drawing/2014/main" id="{977AC1BD-39C9-D1EC-CDA6-520CDE652C5D}"/>
              </a:ext>
            </a:extLst>
          </p:cNvPr>
          <p:cNvPicPr>
            <a:picLocks noChangeAspect="1"/>
          </p:cNvPicPr>
          <p:nvPr/>
        </p:nvPicPr>
        <p:blipFill>
          <a:blip r:embed="rId3"/>
          <a:stretch>
            <a:fillRect/>
          </a:stretch>
        </p:blipFill>
        <p:spPr>
          <a:xfrm>
            <a:off x="348977" y="3866143"/>
            <a:ext cx="10099684" cy="2764995"/>
          </a:xfrm>
          <a:prstGeom prst="rect">
            <a:avLst/>
          </a:prstGeom>
        </p:spPr>
      </p:pic>
    </p:spTree>
    <p:extLst>
      <p:ext uri="{BB962C8B-B14F-4D97-AF65-F5344CB8AC3E}">
        <p14:creationId xmlns:p14="http://schemas.microsoft.com/office/powerpoint/2010/main" val="348855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7C482D-AB72-A565-B0FE-2FD3932D4617}"/>
              </a:ext>
            </a:extLst>
          </p:cNvPr>
          <p:cNvPicPr>
            <a:picLocks noChangeAspect="1"/>
          </p:cNvPicPr>
          <p:nvPr/>
        </p:nvPicPr>
        <p:blipFill>
          <a:blip r:embed="rId2"/>
          <a:stretch>
            <a:fillRect/>
          </a:stretch>
        </p:blipFill>
        <p:spPr>
          <a:xfrm>
            <a:off x="457565" y="843505"/>
            <a:ext cx="9114698" cy="5170990"/>
          </a:xfrm>
          <a:prstGeom prst="rect">
            <a:avLst/>
          </a:prstGeom>
        </p:spPr>
      </p:pic>
    </p:spTree>
    <p:extLst>
      <p:ext uri="{BB962C8B-B14F-4D97-AF65-F5344CB8AC3E}">
        <p14:creationId xmlns:p14="http://schemas.microsoft.com/office/powerpoint/2010/main" val="322777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C60A9D-8B27-3DA9-AF87-157896A9C560}"/>
              </a:ext>
            </a:extLst>
          </p:cNvPr>
          <p:cNvPicPr>
            <a:picLocks noChangeAspect="1"/>
          </p:cNvPicPr>
          <p:nvPr/>
        </p:nvPicPr>
        <p:blipFill>
          <a:blip r:embed="rId2"/>
          <a:stretch>
            <a:fillRect/>
          </a:stretch>
        </p:blipFill>
        <p:spPr>
          <a:xfrm>
            <a:off x="789785" y="200665"/>
            <a:ext cx="8994710" cy="2261439"/>
          </a:xfrm>
          <a:prstGeom prst="rect">
            <a:avLst/>
          </a:prstGeom>
        </p:spPr>
      </p:pic>
      <p:pic>
        <p:nvPicPr>
          <p:cNvPr id="5" name="Picture 4">
            <a:extLst>
              <a:ext uri="{FF2B5EF4-FFF2-40B4-BE49-F238E27FC236}">
                <a16:creationId xmlns:a16="http://schemas.microsoft.com/office/drawing/2014/main" id="{B2F89788-6137-D9F2-B9A4-5CBA3A523848}"/>
              </a:ext>
            </a:extLst>
          </p:cNvPr>
          <p:cNvPicPr>
            <a:picLocks noChangeAspect="1"/>
          </p:cNvPicPr>
          <p:nvPr/>
        </p:nvPicPr>
        <p:blipFill>
          <a:blip r:embed="rId3"/>
          <a:stretch>
            <a:fillRect/>
          </a:stretch>
        </p:blipFill>
        <p:spPr>
          <a:xfrm>
            <a:off x="2189539" y="2683717"/>
            <a:ext cx="5732981" cy="39736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1420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BCC918-BF6D-FD2D-D398-B6A838414CCC}"/>
              </a:ext>
            </a:extLst>
          </p:cNvPr>
          <p:cNvPicPr>
            <a:picLocks noChangeAspect="1"/>
          </p:cNvPicPr>
          <p:nvPr/>
        </p:nvPicPr>
        <p:blipFill>
          <a:blip r:embed="rId2"/>
          <a:stretch>
            <a:fillRect/>
          </a:stretch>
        </p:blipFill>
        <p:spPr>
          <a:xfrm>
            <a:off x="196645" y="391746"/>
            <a:ext cx="9094839" cy="1506620"/>
          </a:xfrm>
          <a:prstGeom prst="rect">
            <a:avLst/>
          </a:prstGeom>
        </p:spPr>
      </p:pic>
      <p:pic>
        <p:nvPicPr>
          <p:cNvPr id="11" name="Picture 10">
            <a:extLst>
              <a:ext uri="{FF2B5EF4-FFF2-40B4-BE49-F238E27FC236}">
                <a16:creationId xmlns:a16="http://schemas.microsoft.com/office/drawing/2014/main" id="{5A0DB41F-0CF5-019A-A05F-2E7B9F7491D5}"/>
              </a:ext>
            </a:extLst>
          </p:cNvPr>
          <p:cNvPicPr>
            <a:picLocks noChangeAspect="1"/>
          </p:cNvPicPr>
          <p:nvPr/>
        </p:nvPicPr>
        <p:blipFill>
          <a:blip r:embed="rId3"/>
          <a:stretch>
            <a:fillRect/>
          </a:stretch>
        </p:blipFill>
        <p:spPr>
          <a:xfrm>
            <a:off x="9291484" y="391746"/>
            <a:ext cx="2615380" cy="1506620"/>
          </a:xfrm>
          <a:prstGeom prst="rect">
            <a:avLst/>
          </a:prstGeom>
        </p:spPr>
      </p:pic>
      <p:pic>
        <p:nvPicPr>
          <p:cNvPr id="13" name="Picture 12">
            <a:extLst>
              <a:ext uri="{FF2B5EF4-FFF2-40B4-BE49-F238E27FC236}">
                <a16:creationId xmlns:a16="http://schemas.microsoft.com/office/drawing/2014/main" id="{1DE9AB59-74E7-7B7D-C15D-8E6C6145ACE5}"/>
              </a:ext>
            </a:extLst>
          </p:cNvPr>
          <p:cNvPicPr>
            <a:picLocks noChangeAspect="1"/>
          </p:cNvPicPr>
          <p:nvPr/>
        </p:nvPicPr>
        <p:blipFill>
          <a:blip r:embed="rId4"/>
          <a:stretch>
            <a:fillRect/>
          </a:stretch>
        </p:blipFill>
        <p:spPr>
          <a:xfrm>
            <a:off x="2631440" y="2274762"/>
            <a:ext cx="5974080" cy="41914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6810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A3D01F-85FD-B0F2-587E-596876C07275}"/>
              </a:ext>
            </a:extLst>
          </p:cNvPr>
          <p:cNvPicPr>
            <a:picLocks noChangeAspect="1"/>
          </p:cNvPicPr>
          <p:nvPr/>
        </p:nvPicPr>
        <p:blipFill>
          <a:blip r:embed="rId2"/>
          <a:stretch>
            <a:fillRect/>
          </a:stretch>
        </p:blipFill>
        <p:spPr>
          <a:xfrm>
            <a:off x="232727" y="254001"/>
            <a:ext cx="10272713" cy="2232870"/>
          </a:xfrm>
          <a:prstGeom prst="rect">
            <a:avLst/>
          </a:prstGeom>
        </p:spPr>
      </p:pic>
      <p:pic>
        <p:nvPicPr>
          <p:cNvPr id="5" name="Picture 4">
            <a:extLst>
              <a:ext uri="{FF2B5EF4-FFF2-40B4-BE49-F238E27FC236}">
                <a16:creationId xmlns:a16="http://schemas.microsoft.com/office/drawing/2014/main" id="{10548701-CE76-502C-17E4-1E9D73D4595E}"/>
              </a:ext>
            </a:extLst>
          </p:cNvPr>
          <p:cNvPicPr>
            <a:picLocks noChangeAspect="1"/>
          </p:cNvPicPr>
          <p:nvPr/>
        </p:nvPicPr>
        <p:blipFill>
          <a:blip r:embed="rId3"/>
          <a:stretch>
            <a:fillRect/>
          </a:stretch>
        </p:blipFill>
        <p:spPr>
          <a:xfrm>
            <a:off x="2468880" y="2803206"/>
            <a:ext cx="5319077" cy="37289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598989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217</TotalTime>
  <Words>396</Words>
  <Application>Microsoft Office PowerPoint</Application>
  <PresentationFormat>Widescreen</PresentationFormat>
  <Paragraphs>33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7</cp:revision>
  <dcterms:created xsi:type="dcterms:W3CDTF">2025-01-05T10:29:59Z</dcterms:created>
  <dcterms:modified xsi:type="dcterms:W3CDTF">2025-01-05T14:10:28Z</dcterms:modified>
</cp:coreProperties>
</file>