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8" r:id="rId4"/>
    <p:sldId id="272" r:id="rId5"/>
    <p:sldId id="277" r:id="rId6"/>
    <p:sldId id="276" r:id="rId7"/>
    <p:sldId id="269" r:id="rId8"/>
    <p:sldId id="291" r:id="rId9"/>
    <p:sldId id="295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718" autoAdjust="0"/>
  </p:normalViewPr>
  <p:slideViewPr>
    <p:cSldViewPr>
      <p:cViewPr varScale="1">
        <p:scale>
          <a:sx n="106" d="100"/>
          <a:sy n="106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2017/8/19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SyneHack.DS – Mobile Device Procurement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Name: Himanshu Goel</a:t>
            </a:r>
          </a:p>
          <a:p>
            <a:r>
              <a:rPr lang="en-US" altLang="zh-TW" dirty="0"/>
              <a:t>Date: 19 Aug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Understanding Data</a:t>
            </a:r>
          </a:p>
          <a:p>
            <a:r>
              <a:rPr lang="en-US" altLang="zh-TW" dirty="0"/>
              <a:t>Imbalanced Classification Problem</a:t>
            </a:r>
          </a:p>
          <a:p>
            <a:r>
              <a:rPr lang="en-US" altLang="zh-TW" dirty="0"/>
              <a:t>Applying Naïve Bayes Algorithm</a:t>
            </a:r>
          </a:p>
          <a:p>
            <a:r>
              <a:rPr lang="en-US" altLang="zh-TW" dirty="0"/>
              <a:t>Applying Random Forest Algorithm</a:t>
            </a:r>
          </a:p>
          <a:p>
            <a:r>
              <a:rPr lang="en-US" altLang="zh-TW" dirty="0"/>
              <a:t>Applying Logistic Regression Algorithm</a:t>
            </a:r>
          </a:p>
          <a:p>
            <a:r>
              <a:rPr lang="en-US" altLang="zh-TW" dirty="0"/>
              <a:t>Choosing Best Algorithm</a:t>
            </a:r>
          </a:p>
          <a:p>
            <a:r>
              <a:rPr lang="en-US" altLang="zh-TW" dirty="0"/>
              <a:t>Conclusion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Sample Data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IN" altLang="zh-TW" sz="2400" dirty="0"/>
              <a:t>Viewing Correlation Matrix and Histograms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Understanding Data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3FE23-AB59-4E85-929D-9FADF3981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88840"/>
            <a:ext cx="8147248" cy="1611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57E6C7-23B6-47BB-AE29-221D7D0A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250675"/>
            <a:ext cx="3096344" cy="2286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D1255C-B0B7-45CC-8E6F-A0E936E2C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312" y="4250675"/>
            <a:ext cx="3943350" cy="228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Value of True cases is very Low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Solutions to Handler Imbalanced Classification Problem:</a:t>
            </a:r>
          </a:p>
          <a:p>
            <a:pPr lvl="1"/>
            <a:r>
              <a:rPr lang="en-US" altLang="zh-TW" sz="2000" dirty="0"/>
              <a:t>Collect More Data?</a:t>
            </a:r>
          </a:p>
          <a:p>
            <a:pPr lvl="1"/>
            <a:r>
              <a:rPr lang="en-US" altLang="zh-TW" sz="2000" dirty="0"/>
              <a:t>Resampling Your Dataset</a:t>
            </a:r>
          </a:p>
          <a:p>
            <a:pPr lvl="1"/>
            <a:r>
              <a:rPr lang="en-US" altLang="zh-TW" sz="2000" dirty="0"/>
              <a:t>Penalized Models</a:t>
            </a:r>
          </a:p>
          <a:p>
            <a:pPr lvl="1"/>
            <a:r>
              <a:rPr lang="en-US" altLang="zh-TW" sz="2000" dirty="0"/>
              <a:t>SMOTE</a:t>
            </a:r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Imbalanced Classification Problem</a:t>
            </a:r>
            <a:endParaRPr lang="zh-TW" alt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9D9C651-7AEF-4184-AB42-64AB3E99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3923914" cy="230425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BEC80A6-3932-4282-9A81-DEED624A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95" y="3068960"/>
            <a:ext cx="3695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Naïve Bayes:</a:t>
            </a:r>
          </a:p>
          <a:p>
            <a:pPr lvl="1"/>
            <a:r>
              <a:rPr lang="en-US" altLang="zh-TW" sz="2000" dirty="0"/>
              <a:t>Based on likelihood and probability</a:t>
            </a:r>
          </a:p>
          <a:p>
            <a:pPr lvl="1"/>
            <a:r>
              <a:rPr lang="en-US" altLang="zh-TW" sz="2000" dirty="0"/>
              <a:t>Every feature has same weight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algn="just"/>
            <a:endParaRPr lang="en-US" altLang="zh-TW" sz="2400" dirty="0"/>
          </a:p>
          <a:p>
            <a:pPr algn="just"/>
            <a:r>
              <a:rPr lang="en-US" altLang="zh-TW" sz="2400" dirty="0"/>
              <a:t>Outcome</a:t>
            </a:r>
          </a:p>
          <a:p>
            <a:pPr lvl="1" algn="just"/>
            <a:r>
              <a:rPr lang="en-US" altLang="zh-TW" sz="2000" dirty="0"/>
              <a:t>Accuracy is 97.48%</a:t>
            </a:r>
          </a:p>
          <a:p>
            <a:pPr lvl="1" algn="just"/>
            <a:r>
              <a:rPr lang="en-US" altLang="zh-TW" sz="2000" dirty="0"/>
              <a:t>Recall value is very less 3%</a:t>
            </a:r>
          </a:p>
          <a:p>
            <a:pPr marL="457200" lvl="1" indent="0">
              <a:buNone/>
            </a:pPr>
            <a:endParaRPr lang="en-US" altLang="zh-TW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Applying Naïve Bayes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1A4FD-4891-4BB4-A7EE-59D3A1AD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2391149" cy="1797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181AE-099C-45BE-801D-D6D230F9E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070036"/>
            <a:ext cx="4295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6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/>
              <a:t>Random Forest Algorithm</a:t>
            </a:r>
          </a:p>
          <a:p>
            <a:pPr lvl="1"/>
            <a:r>
              <a:rPr lang="en-US" altLang="zh-TW" sz="2000" dirty="0"/>
              <a:t>Ensemble Algorithm</a:t>
            </a:r>
          </a:p>
          <a:p>
            <a:pPr lvl="1"/>
            <a:r>
              <a:rPr lang="en-US" altLang="zh-TW" sz="2000" dirty="0"/>
              <a:t>Fits multiple trees with subsets of data, control overfitting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Outcome</a:t>
            </a:r>
          </a:p>
          <a:p>
            <a:pPr lvl="1" algn="just"/>
            <a:r>
              <a:rPr lang="en-US" altLang="zh-TW" sz="2000" dirty="0"/>
              <a:t>Accuracy is 97.97%</a:t>
            </a:r>
          </a:p>
          <a:p>
            <a:pPr lvl="1" algn="just"/>
            <a:r>
              <a:rPr lang="en-US" altLang="zh-TW" sz="2000" dirty="0"/>
              <a:t>Recall value is very less 2%</a:t>
            </a:r>
          </a:p>
          <a:p>
            <a:pPr lvl="1" algn="just"/>
            <a:r>
              <a:rPr lang="en-US" altLang="zh-TW" sz="2000" dirty="0"/>
              <a:t>Even with </a:t>
            </a:r>
            <a:r>
              <a:rPr lang="en-US" altLang="zh-TW" sz="2000" dirty="0" err="1"/>
              <a:t>class_weight</a:t>
            </a:r>
            <a:r>
              <a:rPr lang="en-US" altLang="zh-TW" sz="2000" dirty="0"/>
              <a:t>=“balanced” recall value is just 3%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Applying Random Forest Algorithm 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917DB-F0A0-434F-96B5-F5948827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629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Logistic Regression</a:t>
            </a:r>
          </a:p>
          <a:p>
            <a:pPr lvl="1"/>
            <a:r>
              <a:rPr lang="en-US" altLang="zh-TW" sz="2000" dirty="0"/>
              <a:t>Confusing name, Binary Result</a:t>
            </a:r>
          </a:p>
          <a:p>
            <a:pPr lvl="1"/>
            <a:r>
              <a:rPr lang="en-US" altLang="zh-TW" sz="2000" dirty="0"/>
              <a:t>Relationship between features are weighted</a:t>
            </a:r>
          </a:p>
          <a:p>
            <a:pPr lvl="1"/>
            <a:r>
              <a:rPr lang="en-US" altLang="zh-TW" sz="2000" dirty="0"/>
              <a:t>Penalized Models</a:t>
            </a:r>
          </a:p>
          <a:p>
            <a:pPr lvl="1"/>
            <a:endParaRPr lang="en-US" altLang="zh-TW" sz="2000" dirty="0"/>
          </a:p>
          <a:p>
            <a:endParaRPr lang="en-US" altLang="zh-TW" sz="2400" b="1" dirty="0"/>
          </a:p>
          <a:p>
            <a:endParaRPr lang="en-US" altLang="zh-TW" sz="2400" b="1" dirty="0"/>
          </a:p>
          <a:p>
            <a:endParaRPr lang="en-US" altLang="zh-TW" sz="2400" b="1" dirty="0"/>
          </a:p>
          <a:p>
            <a:endParaRPr lang="en-US" altLang="zh-TW" sz="2400" b="1" dirty="0"/>
          </a:p>
          <a:p>
            <a:r>
              <a:rPr lang="en-US" altLang="zh-TW" sz="2400" b="1" dirty="0"/>
              <a:t>Outcome</a:t>
            </a:r>
          </a:p>
          <a:p>
            <a:pPr lvl="1"/>
            <a:r>
              <a:rPr lang="en-US" altLang="zh-TW" sz="2000" dirty="0"/>
              <a:t>Accuracy dropped to 77.39%</a:t>
            </a:r>
          </a:p>
          <a:p>
            <a:pPr lvl="1"/>
            <a:r>
              <a:rPr lang="en-US" altLang="zh-TW" sz="2000" dirty="0"/>
              <a:t>Recall value has been improved to 95%</a:t>
            </a:r>
          </a:p>
          <a:p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Applying Logistic Regression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ECA74-73F2-460C-8B78-AABCF085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2520280" cy="1760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230B10-B4D3-4E88-95AE-F28A758B1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38"/>
          <a:stretch/>
        </p:blipFill>
        <p:spPr>
          <a:xfrm>
            <a:off x="3550320" y="3645024"/>
            <a:ext cx="5105122" cy="7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/>
              <a:t>Logistic Regression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Recall value is high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Handled imbalanced classification problem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Handled overfitting problem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Better performance on real world data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Choosing Best 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1E41C-EF89-4FF8-A624-D479B8EA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53" y="3782868"/>
            <a:ext cx="2831462" cy="1756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AF278-4D43-4001-B7DF-63B713442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67" y="3821801"/>
            <a:ext cx="2458616" cy="175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4E8986-ECA5-411F-951D-E5CAA3989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74" y="5727353"/>
            <a:ext cx="3096344" cy="875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3B067-5931-4E3E-8A29-A06F92212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318" y="3831237"/>
            <a:ext cx="2770656" cy="17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Alternate Solutions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Using other Algorithms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Synthetic Data Generation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Cost Sensitive Learning (CSL)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Evaluating Performance Matric</a:t>
            </a:r>
          </a:p>
          <a:p>
            <a:pPr lvl="1">
              <a:buClr>
                <a:srgbClr val="108BB4"/>
              </a:buClr>
            </a:pPr>
            <a:r>
              <a:rPr lang="en-US" altLang="zh-TW" sz="2000" dirty="0">
                <a:solidFill>
                  <a:srgbClr val="000000"/>
                </a:solidFill>
              </a:rPr>
              <a:t>Anomaly Detection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ADF27-F42E-4E6A-BF6E-6C0C2D2A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399789"/>
            <a:ext cx="3638724" cy="171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2460</TotalTime>
  <Words>223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Malgun Gothic</vt:lpstr>
      <vt:lpstr>Microsoft JhengHei</vt:lpstr>
      <vt:lpstr>新細明體</vt:lpstr>
      <vt:lpstr>Arial</vt:lpstr>
      <vt:lpstr>Calibri</vt:lpstr>
      <vt:lpstr>Gill Sans MT</vt:lpstr>
      <vt:lpstr>Wingdings 2</vt:lpstr>
      <vt:lpstr>高山峻嶺</vt:lpstr>
      <vt:lpstr>SyneHack.DS – Mobile Device Procurement</vt:lpstr>
      <vt:lpstr>Outline &amp; Content</vt:lpstr>
      <vt:lpstr>Understanding Data</vt:lpstr>
      <vt:lpstr>Imbalanced Classification Problem</vt:lpstr>
      <vt:lpstr>Applying Naïve Bayes Algorithm</vt:lpstr>
      <vt:lpstr>Applying Random Forest Algorithm </vt:lpstr>
      <vt:lpstr>Applying Logistic Regression</vt:lpstr>
      <vt:lpstr>Choosing Best  Algorithm</vt:lpstr>
      <vt:lpstr>Conclusion</vt:lpstr>
    </vt:vector>
  </TitlesOfParts>
  <Company>NTU DISP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HiFi</cp:lastModifiedBy>
  <cp:revision>104</cp:revision>
  <dcterms:created xsi:type="dcterms:W3CDTF">2011-10-12T13:27:42Z</dcterms:created>
  <dcterms:modified xsi:type="dcterms:W3CDTF">2017-08-19T16:00:46Z</dcterms:modified>
</cp:coreProperties>
</file>