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7" r:id="rId3"/>
    <p:sldId id="270" r:id="rId4"/>
    <p:sldId id="260" r:id="rId5"/>
    <p:sldId id="259" r:id="rId6"/>
    <p:sldId id="261" r:id="rId7"/>
    <p:sldId id="267" r:id="rId8"/>
    <p:sldId id="263" r:id="rId9"/>
    <p:sldId id="271" r:id="rId10"/>
    <p:sldId id="273" r:id="rId11"/>
    <p:sldId id="283" r:id="rId12"/>
    <p:sldId id="285" r:id="rId13"/>
    <p:sldId id="286" r:id="rId14"/>
    <p:sldId id="269" r:id="rId15"/>
    <p:sldId id="284" r:id="rId16"/>
    <p:sldId id="275" r:id="rId17"/>
    <p:sldId id="282" r:id="rId18"/>
    <p:sldId id="278" r:id="rId19"/>
    <p:sldId id="279" r:id="rId20"/>
    <p:sldId id="276"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37" autoAdjust="0"/>
  </p:normalViewPr>
  <p:slideViewPr>
    <p:cSldViewPr snapToGrid="0">
      <p:cViewPr>
        <p:scale>
          <a:sx n="75" d="100"/>
          <a:sy n="75" d="100"/>
        </p:scale>
        <p:origin x="974" y="139"/>
      </p:cViewPr>
      <p:guideLst/>
    </p:cSldViewPr>
  </p:slideViewPr>
  <p:outlineViewPr>
    <p:cViewPr>
      <p:scale>
        <a:sx n="33" d="100"/>
        <a:sy n="33" d="100"/>
      </p:scale>
      <p:origin x="0" y="-763"/>
    </p:cViewPr>
  </p:outlineViewPr>
  <p:notesTextViewPr>
    <p:cViewPr>
      <p:scale>
        <a:sx n="1" d="1"/>
        <a:sy n="1" d="1"/>
      </p:scale>
      <p:origin x="0" y="-27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healthy (and no COVID-19) and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5ABF-41D6-BD43-D81F97B29445}"/>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1043</c:v>
                </c:pt>
              </c:numCache>
            </c:numRef>
          </c:val>
          <c:extLst>
            <c:ext xmlns:c16="http://schemas.microsoft.com/office/drawing/2014/chart" uri="{C3380CC4-5D6E-409C-BE32-E72D297353CC}">
              <c16:uniqueId val="{00000001-5ABF-41D6-BD43-D81F97B29445}"/>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18-11-2021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194794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WHY FEATURES --Now that we have the cough audio signals in digital format we need to identify which features to extract in order to obtain maximum spectral information in the cough.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Studies have found that COVID causes inflammation in upper airway and larynx which alters the flexibility of Vocal cords hence affecting the frequency of cough sounds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These time-frequency features are extracted to understand the </a:t>
            </a:r>
            <a:r>
              <a:rPr lang="en-IN" b="1" dirty="0"/>
              <a:t>frequency alterations </a:t>
            </a:r>
            <a:r>
              <a:rPr lang="en-IN" dirty="0"/>
              <a:t>due to presence of COVID-19 and use this principle to build our Machine Learning Model</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11</a:t>
            </a:fld>
            <a:endParaRPr lang="en-IN"/>
          </a:p>
        </p:txBody>
      </p:sp>
    </p:spTree>
    <p:extLst>
      <p:ext uri="{BB962C8B-B14F-4D97-AF65-F5344CB8AC3E}">
        <p14:creationId xmlns:p14="http://schemas.microsoft.com/office/powerpoint/2010/main" val="401919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Choice>
        <mc:Fallback>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𝑔(𝑡)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𝑥(𝑡)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12</a:t>
            </a:fld>
            <a:endParaRPr lang="en-IN"/>
          </a:p>
        </p:txBody>
      </p:sp>
    </p:spTree>
    <p:extLst>
      <p:ext uri="{BB962C8B-B14F-4D97-AF65-F5344CB8AC3E}">
        <p14:creationId xmlns:p14="http://schemas.microsoft.com/office/powerpoint/2010/main" val="170013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a:p>
            <a:endParaRPr lang="en-I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Log spectrum graph obtained in the previous slide can be divided into 2 parts, one is due 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COVID-19 alters the flexibility of vocal cords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frequency of these peaks carries the identity of the cough hence is able to distinguish between COVID and Non- COVID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Now, After applying the IDFT, we obtain the occurrences (get the frequency) of different peaks present in the log spectrum graph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Y-value corresponding to the first 20 coordinates on X-axis are the first 20 MFCCs of that portion of cough signal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The mean of these 20 MFCCs of all the portions of the cough signal represents the first 20 MFCCs of the entire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method of applying the DFT to small portion of cough signal is performed by applying STFT to the entire signal</a:t>
            </a:r>
          </a:p>
          <a:p>
            <a:pPr marL="285750" indent="-285750">
              <a:buFontTx/>
              <a:buChar char="-"/>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13</a:t>
            </a:fld>
            <a:endParaRPr lang="en-IN"/>
          </a:p>
        </p:txBody>
      </p:sp>
    </p:spTree>
    <p:extLst>
      <p:ext uri="{BB962C8B-B14F-4D97-AF65-F5344CB8AC3E}">
        <p14:creationId xmlns:p14="http://schemas.microsoft.com/office/powerpoint/2010/main" val="192236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FEATURES</a:t>
            </a:r>
          </a:p>
          <a:p>
            <a:endParaRPr lang="en-IN" dirty="0"/>
          </a:p>
          <a:p>
            <a:r>
              <a:rPr lang="en-IN" dirty="0"/>
              <a:t>RMSE: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Root Mean Square Energy’s magnitude is the energy of the signal. It tells us about the loudness of the audio signal. RMSE is the square root of the mean square (the average of the squares of the magnitude of the audio frames).</a:t>
            </a:r>
            <a:r>
              <a:rPr lang="en-IN" dirty="0"/>
              <a:t> </a:t>
            </a:r>
            <a:r>
              <a:rPr lang="en-IN" sz="1200" dirty="0"/>
              <a:t>We take the mean of all such amplitudes.</a:t>
            </a:r>
          </a:p>
          <a:p>
            <a:endParaRPr lang="en-IN" sz="1200"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14</a:t>
            </a:fld>
            <a:endParaRPr lang="en-IN"/>
          </a:p>
        </p:txBody>
      </p:sp>
    </p:spTree>
    <p:extLst>
      <p:ext uri="{BB962C8B-B14F-4D97-AF65-F5344CB8AC3E}">
        <p14:creationId xmlns:p14="http://schemas.microsoft.com/office/powerpoint/2010/main" val="108646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p:txBody>
      </p:sp>
      <p:sp>
        <p:nvSpPr>
          <p:cNvPr id="4" name="Slide Number Placeholder 3"/>
          <p:cNvSpPr>
            <a:spLocks noGrp="1"/>
          </p:cNvSpPr>
          <p:nvPr>
            <p:ph type="sldNum" sz="quarter" idx="5"/>
          </p:nvPr>
        </p:nvSpPr>
        <p:spPr/>
        <p:txBody>
          <a:bodyPr/>
          <a:lstStyle/>
          <a:p>
            <a:fld id="{1C1A28B9-81B1-4457-BC57-23C2E077B729}" type="slidenum">
              <a:rPr lang="en-IN" smtClean="0"/>
              <a:t>15</a:t>
            </a:fld>
            <a:endParaRPr lang="en-IN"/>
          </a:p>
        </p:txBody>
      </p:sp>
    </p:spTree>
    <p:extLst>
      <p:ext uri="{BB962C8B-B14F-4D97-AF65-F5344CB8AC3E}">
        <p14:creationId xmlns:p14="http://schemas.microsoft.com/office/powerpoint/2010/main" val="410129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16</a:t>
            </a:fld>
            <a:endParaRPr lang="en-IN"/>
          </a:p>
        </p:txBody>
      </p:sp>
    </p:spTree>
    <p:extLst>
      <p:ext uri="{BB962C8B-B14F-4D97-AF65-F5344CB8AC3E}">
        <p14:creationId xmlns:p14="http://schemas.microsoft.com/office/powerpoint/2010/main" val="31812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17</a:t>
            </a:fld>
            <a:endParaRPr lang="en-IN"/>
          </a:p>
        </p:txBody>
      </p:sp>
    </p:spTree>
    <p:extLst>
      <p:ext uri="{BB962C8B-B14F-4D97-AF65-F5344CB8AC3E}">
        <p14:creationId xmlns:p14="http://schemas.microsoft.com/office/powerpoint/2010/main" val="119170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ENSEMBLE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18</a:t>
            </a:fld>
            <a:endParaRPr lang="en-IN"/>
          </a:p>
        </p:txBody>
      </p:sp>
    </p:spTree>
    <p:extLst>
      <p:ext uri="{BB962C8B-B14F-4D97-AF65-F5344CB8AC3E}">
        <p14:creationId xmlns:p14="http://schemas.microsoft.com/office/powerpoint/2010/main" val="302028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a:t>
            </a:r>
          </a:p>
        </p:txBody>
      </p:sp>
      <p:sp>
        <p:nvSpPr>
          <p:cNvPr id="4" name="Slide Number Placeholder 3"/>
          <p:cNvSpPr>
            <a:spLocks noGrp="1"/>
          </p:cNvSpPr>
          <p:nvPr>
            <p:ph type="sldNum" sz="quarter" idx="5"/>
          </p:nvPr>
        </p:nvSpPr>
        <p:spPr/>
        <p:txBody>
          <a:bodyPr/>
          <a:lstStyle/>
          <a:p>
            <a:fld id="{1C1A28B9-81B1-4457-BC57-23C2E077B729}" type="slidenum">
              <a:rPr lang="en-IN" smtClean="0"/>
              <a:t>19</a:t>
            </a:fld>
            <a:endParaRPr lang="en-IN"/>
          </a:p>
        </p:txBody>
      </p:sp>
    </p:spTree>
    <p:extLst>
      <p:ext uri="{BB962C8B-B14F-4D97-AF65-F5344CB8AC3E}">
        <p14:creationId xmlns:p14="http://schemas.microsoft.com/office/powerpoint/2010/main" val="2060458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20</a:t>
            </a:fld>
            <a:endParaRPr lang="en-IN"/>
          </a:p>
        </p:txBody>
      </p:sp>
    </p:spTree>
    <p:extLst>
      <p:ext uri="{BB962C8B-B14F-4D97-AF65-F5344CB8AC3E}">
        <p14:creationId xmlns:p14="http://schemas.microsoft.com/office/powerpoint/2010/main" val="4989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effectLst/>
                <a:latin typeface="Calibri" panose="020F0502020204030204" pitchFamily="34" charset="0"/>
                <a:ea typeface="Times New Roman" panose="02020603050405020304" pitchFamily="18" charset="0"/>
              </a:rPr>
              <a:t>Here,I</a:t>
            </a:r>
            <a:r>
              <a:rPr lang="en-IN" sz="1800" dirty="0">
                <a:effectLst/>
                <a:latin typeface="Calibri" panose="020F0502020204030204" pitchFamily="34" charset="0"/>
                <a:ea typeface="Times New Roman" panose="02020603050405020304" pitchFamily="18" charset="0"/>
              </a:rPr>
              <a:t> present a COVID-19 cough classifier that would help in contactless detection of COVID-19 patients by analysing their audio cough samples. The report demonstrates five machine learning classification models and combines those models into an ensemble model with 25 dominant features. The proposed method has been examined on both COVID-19 positive and healthy individuals' cough recordings. The results are promising, scoring accuracy of 99.3%, a sensitivity of 99% on validation data with an Area under the ROC curve of 0.97, all while maintaining interpretability.</a:t>
            </a:r>
            <a:r>
              <a:rPr lang="en-IN" sz="1800" dirty="0">
                <a:solidFill>
                  <a:srgbClr val="0E101A"/>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21</a:t>
            </a:fld>
            <a:endParaRPr lang="en-IN"/>
          </a:p>
        </p:txBody>
      </p:sp>
    </p:spTree>
    <p:extLst>
      <p:ext uri="{BB962C8B-B14F-4D97-AF65-F5344CB8AC3E}">
        <p14:creationId xmlns:p14="http://schemas.microsoft.com/office/powerpoint/2010/main" val="3829749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COVID 1</a:t>
            </a:r>
            <a:r>
              <a:rPr lang="en-IN" baseline="30000" dirty="0"/>
              <a:t>ST</a:t>
            </a:r>
            <a:r>
              <a:rPr lang="en-IN" dirty="0"/>
              <a:t> AND 2</a:t>
            </a:r>
            <a:r>
              <a:rPr lang="en-IN" baseline="30000" dirty="0"/>
              <a:t>ND</a:t>
            </a:r>
            <a:r>
              <a:rPr lang="en-IN" dirty="0"/>
              <a:t> WAVE COMPARISON</a:t>
            </a:r>
          </a:p>
        </p:txBody>
      </p:sp>
      <p:sp>
        <p:nvSpPr>
          <p:cNvPr id="4" name="Slide Number Placeholder 3"/>
          <p:cNvSpPr>
            <a:spLocks noGrp="1"/>
          </p:cNvSpPr>
          <p:nvPr>
            <p:ph type="sldNum" sz="quarter" idx="5"/>
          </p:nvPr>
        </p:nvSpPr>
        <p:spPr/>
        <p:txBody>
          <a:bodyPr/>
          <a:lstStyle/>
          <a:p>
            <a:fld id="{1C1A28B9-81B1-4457-BC57-23C2E077B729}" type="slidenum">
              <a:rPr lang="en-IN" smtClean="0"/>
              <a:t>22</a:t>
            </a:fld>
            <a:endParaRPr lang="en-IN"/>
          </a:p>
        </p:txBody>
      </p:sp>
    </p:spTree>
    <p:extLst>
      <p:ext uri="{BB962C8B-B14F-4D97-AF65-F5344CB8AC3E}">
        <p14:creationId xmlns:p14="http://schemas.microsoft.com/office/powerpoint/2010/main" val="314385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p>
          <a:p>
            <a:r>
              <a:rPr lang="en-IN" sz="1800" dirty="0">
                <a:effectLst/>
                <a:latin typeface="Calibri" panose="020F0502020204030204" pitchFamily="34" charset="0"/>
                <a:cs typeface="Times New Roman" panose="02020603050405020304" pitchFamily="18" charset="0"/>
              </a:rPr>
              <a:t>Pt 2.:</a:t>
            </a:r>
          </a:p>
          <a:p>
            <a:r>
              <a:rPr lang="en-IN" sz="1800" dirty="0">
                <a:effectLst/>
                <a:latin typeface="Calibri" panose="020F0502020204030204" pitchFamily="34" charset="0"/>
                <a:cs typeface="Times New Roman" panose="02020603050405020304" pitchFamily="18" charset="0"/>
              </a:rPr>
              <a:t>Pt 3.:</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More Point -- DONE</a:t>
            </a:r>
          </a:p>
        </p:txBody>
      </p:sp>
      <p:sp>
        <p:nvSpPr>
          <p:cNvPr id="4" name="Slide Number Placeholder 3"/>
          <p:cNvSpPr>
            <a:spLocks noGrp="1"/>
          </p:cNvSpPr>
          <p:nvPr>
            <p:ph type="sldNum" sz="quarter" idx="5"/>
          </p:nvPr>
        </p:nvSpPr>
        <p:spPr/>
        <p:txBody>
          <a:bodyPr/>
          <a:lstStyle/>
          <a:p>
            <a:fld id="{1C1A28B9-81B1-4457-BC57-23C2E077B729}" type="slidenum">
              <a:rPr lang="en-IN" smtClean="0"/>
              <a:t>7</a:t>
            </a:fld>
            <a:endParaRPr lang="en-IN"/>
          </a:p>
        </p:txBody>
      </p:sp>
    </p:spTree>
    <p:extLst>
      <p:ext uri="{BB962C8B-B14F-4D97-AF65-F5344CB8AC3E}">
        <p14:creationId xmlns:p14="http://schemas.microsoft.com/office/powerpoint/2010/main" val="289606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8</a:t>
            </a:fld>
            <a:endParaRPr lang="en-IN"/>
          </a:p>
        </p:txBody>
      </p:sp>
    </p:spTree>
    <p:extLst>
      <p:ext uri="{BB962C8B-B14F-4D97-AF65-F5344CB8AC3E}">
        <p14:creationId xmlns:p14="http://schemas.microsoft.com/office/powerpoint/2010/main" val="123739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that we have the data, we need to understand why we are taking this approach to detect COVID-19. Hence we need to Before understanding how the features were extracted, we need to understand 1. Why we are taking this approach? and 2. Why we are extracting these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1.: </a:t>
            </a:r>
            <a:r>
              <a:rPr lang="en-IN" sz="1800" dirty="0">
                <a:solidFill>
                  <a:srgbClr val="0E101A"/>
                </a:solidFill>
                <a:effectLst/>
                <a:latin typeface="Calibri" panose="020F0502020204030204" pitchFamily="34" charset="0"/>
                <a:ea typeface="Calibri" panose="020F0502020204030204" pitchFamily="34" charset="0"/>
              </a:rPr>
              <a:t>Studies have reported that Cough sound contains vital underutilised respiratory health info, which can be used for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2.: </a:t>
            </a:r>
            <a:r>
              <a:rPr lang="en-IN" sz="1800" dirty="0">
                <a:solidFill>
                  <a:srgbClr val="0E101A"/>
                </a:solidFill>
                <a:effectLst/>
                <a:latin typeface="Calibri" panose="020F0502020204030204" pitchFamily="34" charset="0"/>
                <a:ea typeface="Calibri" panose="020F0502020204030204" pitchFamily="34" charset="0"/>
              </a:rPr>
              <a:t>Methods like X-rays and Chest CT scans have been used to identify COVID-19 patients, these methods have suggested that the COVID-19 influences the LRS in a distinctive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3.: Capturing and comparing the time-varying characteristics would help us reveal important patterns/differences in COVID-19 and Non-COVID-19 cough sounds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4.: Comparing such huge numerical database is not possible manually, hence machine learning techniques are used for the finding the hidden patterns in cough sounds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COVERED -- Extra Pt: These minor differences can not be manually processed hence we can use Machine Learning for the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Before applying the machine learning techniques we need to convert the cough sound waves from analog signal to a digital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Cough Sound recordings are analog signals and need to be converted to digital signals for further processing</a:t>
            </a:r>
          </a:p>
        </p:txBody>
      </p:sp>
      <p:sp>
        <p:nvSpPr>
          <p:cNvPr id="4" name="Slide Number Placeholder 3"/>
          <p:cNvSpPr>
            <a:spLocks noGrp="1"/>
          </p:cNvSpPr>
          <p:nvPr>
            <p:ph type="sldNum" sz="quarter" idx="5"/>
          </p:nvPr>
        </p:nvSpPr>
        <p:spPr/>
        <p:txBody>
          <a:bodyPr/>
          <a:lstStyle/>
          <a:p>
            <a:fld id="{1C1A28B9-81B1-4457-BC57-23C2E077B729}" type="slidenum">
              <a:rPr lang="en-IN" smtClean="0"/>
              <a:t>9</a:t>
            </a:fld>
            <a:endParaRPr lang="en-IN"/>
          </a:p>
        </p:txBody>
      </p:sp>
    </p:spTree>
    <p:extLst>
      <p:ext uri="{BB962C8B-B14F-4D97-AF65-F5344CB8AC3E}">
        <p14:creationId xmlns:p14="http://schemas.microsoft.com/office/powerpoint/2010/main" val="14293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Analog Digital Conversion (ADC) consists of 3 steps </a:t>
            </a:r>
            <a:r>
              <a:rPr lang="en-IN" dirty="0">
                <a:sym typeface="Wingdings" panose="05000000000000000000" pitchFamily="2" charset="2"/>
              </a:rPr>
              <a:t> Sampling ,Quantization and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Sampling: Here we try to freeze the signal, this is done by taking samples of the wave after a specified time interval (The inverse of this interval is called sampling rate), this is shown under Analogue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Quantization: - After sampling we have a discrete time continuous valued signal, this signal is then converted to discrete time discrete valued signal using quantization.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                       - Here the </a:t>
            </a:r>
            <a:r>
              <a:rPr lang="en-US" dirty="0">
                <a:sym typeface="Wingdings" panose="05000000000000000000" pitchFamily="2" charset="2"/>
              </a:rPr>
              <a:t>reference signal is partitioned into several discrete quanta and then the input signal is matched with the correct quantum. This is shown under digital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Encoding: </a:t>
            </a:r>
            <a:r>
              <a:rPr lang="en-US" dirty="0">
                <a:sym typeface="Wingdings" panose="05000000000000000000" pitchFamily="2" charset="2"/>
              </a:rPr>
              <a:t>Here; for each quantum, a unique digital code will be assigned and after that the input signal is allocated with this digital code. These digital codes are stored in form of an array as shown on the right under digital representation of signal</a:t>
            </a:r>
            <a:endParaRPr lang="en-IN"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385858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18-11-2021</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18-11-2021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18-11-2021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18-11-2021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18-11-2021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18-11-2021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data.mendeley.com/datasets/ww5dfy53cw/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Analog Digital Converter (ADC)</a:t>
            </a:r>
            <a:r>
              <a:rPr lang="en-IN" sz="2400" dirty="0"/>
              <a:t>:</a:t>
            </a:r>
          </a:p>
          <a:p>
            <a:pPr>
              <a:lnSpc>
                <a:spcPct val="200000"/>
              </a:lnSpc>
            </a:pPr>
            <a:endParaRPr lang="en-IN" dirty="0"/>
          </a:p>
          <a:p>
            <a:pPr marL="749808" lvl="1" indent="-457200">
              <a:buFont typeface="Arial" panose="020B0604020202020204" pitchFamily="34" charset="0"/>
              <a:buChar char="•"/>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10</a:t>
            </a:fld>
            <a:endParaRPr lang="en-IN" dirty="0"/>
          </a:p>
        </p:txBody>
      </p:sp>
      <p:pic>
        <p:nvPicPr>
          <p:cNvPr id="1026" name="Picture 2">
            <a:extLst>
              <a:ext uri="{FF2B5EF4-FFF2-40B4-BE49-F238E27FC236}">
                <a16:creationId xmlns:a16="http://schemas.microsoft.com/office/drawing/2014/main" id="{2681E017-6997-48F1-8357-8CA7CA40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86" y="1802624"/>
            <a:ext cx="4169627" cy="2675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74C1CC-CDE3-4FF1-AD61-634B86428C10}"/>
              </a:ext>
            </a:extLst>
          </p:cNvPr>
          <p:cNvSpPr txBox="1"/>
          <p:nvPr/>
        </p:nvSpPr>
        <p:spPr>
          <a:xfrm>
            <a:off x="1195387" y="4954338"/>
            <a:ext cx="9801225" cy="923330"/>
          </a:xfrm>
          <a:prstGeom prst="rect">
            <a:avLst/>
          </a:prstGeom>
          <a:noFill/>
        </p:spPr>
        <p:txBody>
          <a:bodyPr wrap="square" rtlCol="0">
            <a:spAutoFit/>
          </a:bodyPr>
          <a:lstStyle/>
          <a:p>
            <a:pPr marL="285750" indent="-285750">
              <a:buClr>
                <a:srgbClr val="63A537"/>
              </a:buClr>
              <a:buFont typeface="Arial" panose="020B0604020202020204" pitchFamily="34" charset="0"/>
              <a:buChar char="•"/>
            </a:pPr>
            <a:r>
              <a:rPr lang="en-IN" dirty="0">
                <a:solidFill>
                  <a:srgbClr val="404040"/>
                </a:solidFill>
              </a:rPr>
              <a:t>Analogue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Representation of the obtained points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Array of numbers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Here the Sampling Rate is fixed to 22050 Hz for all cough samples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This process is performed using Python’s Librosa Library</a:t>
            </a:r>
            <a:endParaRPr lang="en-IN" dirty="0">
              <a:solidFill>
                <a:srgbClr val="404040"/>
              </a:solidFill>
            </a:endParaRPr>
          </a:p>
        </p:txBody>
      </p:sp>
    </p:spTree>
    <p:extLst>
      <p:ext uri="{BB962C8B-B14F-4D97-AF65-F5344CB8AC3E}">
        <p14:creationId xmlns:p14="http://schemas.microsoft.com/office/powerpoint/2010/main" val="265982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Feature Extraction</a:t>
            </a:r>
            <a:r>
              <a:rPr lang="en-IN" sz="2400" dirty="0"/>
              <a:t> :</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11</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COVID-19 is said to cause inflammation of the upper airway and larynx</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a:t>
            </a:r>
            <a:r>
              <a:rPr lang="en-US" dirty="0"/>
              <a:t>This inflammation affects the flexibility of the vocal cords hence cause minor alterations in frequency</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25 time-frequency features are extracted from each cough audio sample to observe these alterations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Here 5 of the features are mean of instantaneous frequency peaks of each audio wave</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Rest 20 features are Mel Frequency Cepstral </a:t>
            </a:r>
            <a:r>
              <a:rPr lang="en-IN" dirty="0">
                <a:solidFill>
                  <a:srgbClr val="404040"/>
                </a:solidFill>
              </a:rPr>
              <a:t>Coefficients </a:t>
            </a:r>
            <a:r>
              <a:rPr lang="en-IN" dirty="0"/>
              <a:t>(MFCCs)</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CLEVELAND Health</a:t>
            </a:r>
            <a:endParaRPr lang="en-US" i="0" dirty="0">
              <a:solidFill>
                <a:srgbClr val="FFFFFF"/>
              </a:solidFill>
              <a:effectLst/>
            </a:endParaRPr>
          </a:p>
        </p:txBody>
      </p:sp>
    </p:spTree>
    <p:extLst>
      <p:ext uri="{BB962C8B-B14F-4D97-AF65-F5344CB8AC3E}">
        <p14:creationId xmlns:p14="http://schemas.microsoft.com/office/powerpoint/2010/main" val="47772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B885EF8-0D5F-4001-B4CB-8E20C0925430}"/>
              </a:ext>
            </a:extLst>
          </p:cNvPr>
          <p:cNvPicPr>
            <a:picLocks noChangeAspect="1"/>
          </p:cNvPicPr>
          <p:nvPr/>
        </p:nvPicPr>
        <p:blipFill>
          <a:blip r:embed="rId3"/>
          <a:stretch>
            <a:fillRect/>
          </a:stretch>
        </p:blipFill>
        <p:spPr>
          <a:xfrm>
            <a:off x="4833243" y="5150199"/>
            <a:ext cx="2849333" cy="1109039"/>
          </a:xfrm>
          <a:prstGeom prst="rect">
            <a:avLst/>
          </a:prstGeom>
        </p:spPr>
      </p:pic>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200000"/>
              </a:lnSpc>
            </a:pPr>
            <a:r>
              <a:rPr lang="en-IN" sz="2400" b="1" dirty="0"/>
              <a:t>Mel Frequency Cepstral Coefficients (MFCCs)</a:t>
            </a:r>
            <a:r>
              <a:rPr lang="en-IN" sz="2400" dirty="0"/>
              <a:t> :</a:t>
            </a:r>
          </a:p>
          <a:p>
            <a:pPr algn="just">
              <a:buFont typeface="Arial" panose="020B0604020202020204" pitchFamily="34" charset="0"/>
              <a:buChar char="•"/>
            </a:pPr>
            <a:r>
              <a:rPr lang="en-IN" dirty="0"/>
              <a:t> </a:t>
            </a:r>
            <a:r>
              <a:rPr lang="en-US" dirty="0"/>
              <a:t>MFCC of a signal are a set of features which</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reveals the variation of the signal’s frequency content as time evolves</a:t>
            </a:r>
            <a:endParaRPr lang="en-US" dirty="0"/>
          </a:p>
          <a:p>
            <a:pPr algn="just">
              <a:buFont typeface="Arial" panose="020B0604020202020204" pitchFamily="34" charset="0"/>
              <a:buChar char="•"/>
            </a:pPr>
            <a:r>
              <a:rPr lang="en-US" dirty="0"/>
              <a:t> Extraction Process: </a:t>
            </a:r>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12</a:t>
            </a:fld>
            <a:endParaRPr lang="en-IN" dirty="0"/>
          </a:p>
        </p:txBody>
      </p:sp>
      <p:pic>
        <p:nvPicPr>
          <p:cNvPr id="5" name="Picture 4">
            <a:extLst>
              <a:ext uri="{FF2B5EF4-FFF2-40B4-BE49-F238E27FC236}">
                <a16:creationId xmlns:a16="http://schemas.microsoft.com/office/drawing/2014/main" id="{91559D62-1AD0-4947-9F6F-7FDB1E326B7D}"/>
              </a:ext>
            </a:extLst>
          </p:cNvPr>
          <p:cNvPicPr>
            <a:picLocks noChangeAspect="1"/>
          </p:cNvPicPr>
          <p:nvPr/>
        </p:nvPicPr>
        <p:blipFill>
          <a:blip r:embed="rId4"/>
          <a:stretch>
            <a:fillRect/>
          </a:stretch>
        </p:blipFill>
        <p:spPr>
          <a:xfrm>
            <a:off x="190890" y="2877932"/>
            <a:ext cx="2548649" cy="2043820"/>
          </a:xfrm>
          <a:prstGeom prst="rect">
            <a:avLst/>
          </a:prstGeom>
        </p:spPr>
      </p:pic>
      <p:pic>
        <p:nvPicPr>
          <p:cNvPr id="7" name="Picture 6">
            <a:extLst>
              <a:ext uri="{FF2B5EF4-FFF2-40B4-BE49-F238E27FC236}">
                <a16:creationId xmlns:a16="http://schemas.microsoft.com/office/drawing/2014/main" id="{32879DE8-8C31-4526-AE9F-ABE40E6D8136}"/>
              </a:ext>
            </a:extLst>
          </p:cNvPr>
          <p:cNvPicPr>
            <a:picLocks noChangeAspect="1"/>
          </p:cNvPicPr>
          <p:nvPr/>
        </p:nvPicPr>
        <p:blipFill>
          <a:blip r:embed="rId5"/>
          <a:stretch>
            <a:fillRect/>
          </a:stretch>
        </p:blipFill>
        <p:spPr>
          <a:xfrm>
            <a:off x="2813670" y="3492671"/>
            <a:ext cx="408755" cy="507847"/>
          </a:xfrm>
          <a:prstGeom prst="rect">
            <a:avLst/>
          </a:prstGeom>
        </p:spPr>
      </p:pic>
      <p:pic>
        <p:nvPicPr>
          <p:cNvPr id="9" name="Picture 8">
            <a:extLst>
              <a:ext uri="{FF2B5EF4-FFF2-40B4-BE49-F238E27FC236}">
                <a16:creationId xmlns:a16="http://schemas.microsoft.com/office/drawing/2014/main" id="{ABE58AF6-6B3A-4A7D-A1D7-7947FFFD5840}"/>
              </a:ext>
            </a:extLst>
          </p:cNvPr>
          <p:cNvPicPr>
            <a:picLocks noChangeAspect="1"/>
          </p:cNvPicPr>
          <p:nvPr/>
        </p:nvPicPr>
        <p:blipFill>
          <a:blip r:embed="rId6"/>
          <a:stretch>
            <a:fillRect/>
          </a:stretch>
        </p:blipFill>
        <p:spPr>
          <a:xfrm>
            <a:off x="3213022" y="2877932"/>
            <a:ext cx="2548649" cy="2062720"/>
          </a:xfrm>
          <a:prstGeom prst="rect">
            <a:avLst/>
          </a:prstGeom>
        </p:spPr>
      </p:pic>
      <p:pic>
        <p:nvPicPr>
          <p:cNvPr id="13" name="Picture 12">
            <a:extLst>
              <a:ext uri="{FF2B5EF4-FFF2-40B4-BE49-F238E27FC236}">
                <a16:creationId xmlns:a16="http://schemas.microsoft.com/office/drawing/2014/main" id="{49464C48-02DC-4498-AD22-5CFA09AF5896}"/>
              </a:ext>
            </a:extLst>
          </p:cNvPr>
          <p:cNvPicPr>
            <a:picLocks noChangeAspect="1"/>
          </p:cNvPicPr>
          <p:nvPr/>
        </p:nvPicPr>
        <p:blipFill>
          <a:blip r:embed="rId7"/>
          <a:stretch>
            <a:fillRect/>
          </a:stretch>
        </p:blipFill>
        <p:spPr>
          <a:xfrm>
            <a:off x="6127355" y="2877932"/>
            <a:ext cx="2849334" cy="1894366"/>
          </a:xfrm>
          <a:prstGeom prst="rect">
            <a:avLst/>
          </a:prstGeom>
        </p:spPr>
      </p:pic>
      <p:pic>
        <p:nvPicPr>
          <p:cNvPr id="11" name="Picture 10">
            <a:extLst>
              <a:ext uri="{FF2B5EF4-FFF2-40B4-BE49-F238E27FC236}">
                <a16:creationId xmlns:a16="http://schemas.microsoft.com/office/drawing/2014/main" id="{0645E51D-318B-49C3-94D9-C58A88D7F2E0}"/>
              </a:ext>
            </a:extLst>
          </p:cNvPr>
          <p:cNvPicPr>
            <a:picLocks noChangeAspect="1"/>
          </p:cNvPicPr>
          <p:nvPr/>
        </p:nvPicPr>
        <p:blipFill>
          <a:blip r:embed="rId8"/>
          <a:stretch>
            <a:fillRect/>
          </a:stretch>
        </p:blipFill>
        <p:spPr>
          <a:xfrm>
            <a:off x="5807836" y="3492545"/>
            <a:ext cx="450074" cy="550837"/>
          </a:xfrm>
          <a:prstGeom prst="rect">
            <a:avLst/>
          </a:prstGeom>
        </p:spPr>
      </p:pic>
      <p:pic>
        <p:nvPicPr>
          <p:cNvPr id="16" name="Picture 15">
            <a:extLst>
              <a:ext uri="{FF2B5EF4-FFF2-40B4-BE49-F238E27FC236}">
                <a16:creationId xmlns:a16="http://schemas.microsoft.com/office/drawing/2014/main" id="{F564A28B-7D0A-4029-AFB1-11A63D0F5082}"/>
              </a:ext>
            </a:extLst>
          </p:cNvPr>
          <p:cNvPicPr>
            <a:picLocks noChangeAspect="1"/>
          </p:cNvPicPr>
          <p:nvPr/>
        </p:nvPicPr>
        <p:blipFill>
          <a:blip r:embed="rId9"/>
          <a:stretch>
            <a:fillRect/>
          </a:stretch>
        </p:blipFill>
        <p:spPr>
          <a:xfrm>
            <a:off x="8916098" y="3550787"/>
            <a:ext cx="405080" cy="441905"/>
          </a:xfrm>
          <a:prstGeom prst="rect">
            <a:avLst/>
          </a:prstGeom>
        </p:spPr>
      </p:pic>
      <p:pic>
        <p:nvPicPr>
          <p:cNvPr id="18" name="Picture 17">
            <a:extLst>
              <a:ext uri="{FF2B5EF4-FFF2-40B4-BE49-F238E27FC236}">
                <a16:creationId xmlns:a16="http://schemas.microsoft.com/office/drawing/2014/main" id="{881B0357-B3E8-4C87-826E-DEFEE8A67D15}"/>
              </a:ext>
            </a:extLst>
          </p:cNvPr>
          <p:cNvPicPr>
            <a:picLocks noChangeAspect="1"/>
          </p:cNvPicPr>
          <p:nvPr/>
        </p:nvPicPr>
        <p:blipFill>
          <a:blip r:embed="rId10"/>
          <a:stretch>
            <a:fillRect/>
          </a:stretch>
        </p:blipFill>
        <p:spPr>
          <a:xfrm>
            <a:off x="9409852" y="2961698"/>
            <a:ext cx="2739284" cy="1664375"/>
          </a:xfrm>
          <a:prstGeom prst="rect">
            <a:avLst/>
          </a:prstGeom>
        </p:spPr>
      </p:pic>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C67E530-1D9E-4F93-9F1C-BC3E12950FD2}"/>
                  </a:ext>
                </a:extLst>
              </p:cNvPr>
              <p:cNvSpPr txBox="1"/>
              <p:nvPr/>
            </p:nvSpPr>
            <p:spPr>
              <a:xfrm>
                <a:off x="9311786" y="5318711"/>
                <a:ext cx="2969403" cy="1007263"/>
              </a:xfrm>
              <a:prstGeom prst="rect">
                <a:avLst/>
              </a:prstGeom>
              <a:noFill/>
            </p:spPr>
            <p:txBody>
              <a:bodyPr wrap="none" rtlCol="0">
                <a:spAutoFit/>
              </a:bodyPr>
              <a:lstStyle/>
              <a:p>
                <a:r>
                  <a:rPr lang="en-IN" sz="1400" dirty="0">
                    <a:solidFill>
                      <a:srgbClr val="404040"/>
                    </a:solidFill>
                  </a:rPr>
                  <a:t>DFT </a:t>
                </a:r>
                <a:r>
                  <a:rPr lang="en-IN" sz="1400" dirty="0">
                    <a:solidFill>
                      <a:srgbClr val="404040"/>
                    </a:solidFill>
                    <a:sym typeface="Wingdings" panose="05000000000000000000" pitchFamily="2" charset="2"/>
                  </a:rPr>
                  <a:t> Discrete Fourier Transform</a:t>
                </a:r>
              </a:p>
              <a:p>
                <a:r>
                  <a:rPr lang="en-IN" sz="1400" dirty="0">
                    <a:solidFill>
                      <a:srgbClr val="404040"/>
                    </a:solidFill>
                    <a:sym typeface="Wingdings" panose="05000000000000000000" pitchFamily="2" charset="2"/>
                  </a:rPr>
                  <a:t>IDFT  Inverse DFT</a:t>
                </a:r>
              </a:p>
              <a:p>
                <a:pPr/>
                <a14:m>
                  <m:oMathPara xmlns:m="http://schemas.openxmlformats.org/officeDocument/2006/math">
                    <m:oMathParaPr>
                      <m:jc m:val="left"/>
                    </m:oMathParaPr>
                    <m:oMath xmlns:m="http://schemas.openxmlformats.org/officeDocument/2006/math">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𝑀𝑎𝑔𝑛𝑖𝑡𝑢𝑑𝑒</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𝑑𝐵</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)=10</m:t>
                      </m:r>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log</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IN" sz="1400" i="1">
                              <a:solidFill>
                                <a:srgbClr val="404040"/>
                              </a:solidFill>
                              <a:effectLst/>
                              <a:latin typeface="Cambria Math" panose="02040503050406030204" pitchFamily="18" charset="0"/>
                              <a:cs typeface="Calibri" panose="020F0502020204030204" pitchFamily="34" charset="0"/>
                            </a:rPr>
                          </m:ctrlPr>
                        </m:dPr>
                        <m:e>
                          <m:f>
                            <m:fPr>
                              <m:ctrlPr>
                                <a:rPr lang="en-IN" sz="1400" i="1">
                                  <a:solidFill>
                                    <a:srgbClr val="404040"/>
                                  </a:solidFill>
                                  <a:effectLst/>
                                  <a:latin typeface="Cambria Math" panose="02040503050406030204" pitchFamily="18" charset="0"/>
                                  <a:cs typeface="Calibri" panose="020F0502020204030204" pitchFamily="34" charset="0"/>
                                </a:rPr>
                              </m:ctrlPr>
                            </m:fPr>
                            <m:num>
                              <m:r>
                                <a:rPr lang="en-US" sz="1400" b="0" i="1" smtClean="0">
                                  <a:solidFill>
                                    <a:srgbClr val="404040"/>
                                  </a:solidFill>
                                  <a:effectLst/>
                                  <a:latin typeface="Cambria Math" panose="02040503050406030204" pitchFamily="18" charset="0"/>
                                  <a:cs typeface="Calibri" panose="020F0502020204030204" pitchFamily="34" charset="0"/>
                                </a:rPr>
                                <m:t>𝑃𝑜𝑤𝑒𝑟</m:t>
                              </m:r>
                            </m:num>
                            <m:den>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US" sz="1400" b="0" i="1" smtClean="0">
                                      <a:solidFill>
                                        <a:srgbClr val="404040"/>
                                      </a:solidFill>
                                      <a:effectLst/>
                                      <a:latin typeface="Cambria Math" panose="02040503050406030204" pitchFamily="18" charset="0"/>
                                      <a:cs typeface="Calibri" panose="020F0502020204030204" pitchFamily="34" charset="0"/>
                                    </a:rPr>
                                    <m:t>𝑃𝑜𝑤𝑒𝑟</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0</m:t>
                                  </m:r>
                                </m:sub>
                              </m:sSub>
                            </m:den>
                          </m:f>
                        </m:e>
                      </m:d>
                    </m:oMath>
                  </m:oMathPara>
                </a14:m>
                <a:endParaRPr lang="en-IN" sz="1400" dirty="0">
                  <a:solidFill>
                    <a:srgbClr val="404040"/>
                  </a:solidFill>
                </a:endParaRPr>
              </a:p>
            </p:txBody>
          </p:sp>
        </mc:Choice>
        <mc:Fallback>
          <p:sp>
            <p:nvSpPr>
              <p:cNvPr id="21" name="TextBox 20">
                <a:extLst>
                  <a:ext uri="{FF2B5EF4-FFF2-40B4-BE49-F238E27FC236}">
                    <a16:creationId xmlns:a16="http://schemas.microsoft.com/office/drawing/2014/main" id="{FC67E530-1D9E-4F93-9F1C-BC3E12950FD2}"/>
                  </a:ext>
                </a:extLst>
              </p:cNvPr>
              <p:cNvSpPr txBox="1">
                <a:spLocks noRot="1" noChangeAspect="1" noMove="1" noResize="1" noEditPoints="1" noAdjustHandles="1" noChangeArrowheads="1" noChangeShapeType="1" noTextEdit="1"/>
              </p:cNvSpPr>
              <p:nvPr/>
            </p:nvSpPr>
            <p:spPr>
              <a:xfrm>
                <a:off x="9311786" y="5318711"/>
                <a:ext cx="2969403" cy="1007263"/>
              </a:xfrm>
              <a:prstGeom prst="rect">
                <a:avLst/>
              </a:prstGeom>
              <a:blipFill>
                <a:blip r:embed="rId11"/>
                <a:stretch>
                  <a:fillRect l="-616" t="-602"/>
                </a:stretch>
              </a:blipFill>
            </p:spPr>
            <p:txBody>
              <a:bodyPr/>
              <a:lstStyle/>
              <a:p>
                <a:r>
                  <a:rPr lang="en-IN">
                    <a:noFill/>
                  </a:rPr>
                  <a:t> </a:t>
                </a:r>
              </a:p>
            </p:txBody>
          </p:sp>
        </mc:Fallback>
      </mc:AlternateContent>
    </p:spTree>
    <p:extLst>
      <p:ext uri="{BB962C8B-B14F-4D97-AF65-F5344CB8AC3E}">
        <p14:creationId xmlns:p14="http://schemas.microsoft.com/office/powerpoint/2010/main" val="346661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149699"/>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Mel Frequency Cepstral Coefficients (MFCCs)</a:t>
            </a:r>
            <a:r>
              <a:rPr lang="en-IN" sz="2400" dirty="0"/>
              <a:t> :</a:t>
            </a:r>
          </a:p>
          <a:p>
            <a:pPr>
              <a:buClr>
                <a:srgbClr val="99CB38"/>
              </a:buClr>
              <a:defRPr/>
            </a:pPr>
            <a:r>
              <a:rPr lang="en-IN" dirty="0"/>
              <a:t> </a:t>
            </a:r>
            <a:endParaRPr lang="en-US"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13</a:t>
            </a:fld>
            <a:endParaRPr lang="en-IN" dirty="0"/>
          </a:p>
        </p:txBody>
      </p:sp>
      <p:pic>
        <p:nvPicPr>
          <p:cNvPr id="10" name="Picture 9">
            <a:extLst>
              <a:ext uri="{FF2B5EF4-FFF2-40B4-BE49-F238E27FC236}">
                <a16:creationId xmlns:a16="http://schemas.microsoft.com/office/drawing/2014/main" id="{D1B4A789-A35C-457E-903A-37EEC8B7C6CF}"/>
              </a:ext>
            </a:extLst>
          </p:cNvPr>
          <p:cNvPicPr>
            <a:picLocks noChangeAspect="1"/>
          </p:cNvPicPr>
          <p:nvPr/>
        </p:nvPicPr>
        <p:blipFill>
          <a:blip r:embed="rId3"/>
          <a:stretch>
            <a:fillRect/>
          </a:stretch>
        </p:blipFill>
        <p:spPr>
          <a:xfrm>
            <a:off x="0" y="2016202"/>
            <a:ext cx="3057518" cy="1201168"/>
          </a:xfrm>
          <a:prstGeom prst="rect">
            <a:avLst/>
          </a:prstGeom>
        </p:spPr>
      </p:pic>
      <p:pic>
        <p:nvPicPr>
          <p:cNvPr id="19" name="Picture 18">
            <a:extLst>
              <a:ext uri="{FF2B5EF4-FFF2-40B4-BE49-F238E27FC236}">
                <a16:creationId xmlns:a16="http://schemas.microsoft.com/office/drawing/2014/main" id="{53D471D7-F3CD-4750-8AC2-BE1D4707E421}"/>
              </a:ext>
            </a:extLst>
          </p:cNvPr>
          <p:cNvPicPr>
            <a:picLocks noChangeAspect="1"/>
          </p:cNvPicPr>
          <p:nvPr/>
        </p:nvPicPr>
        <p:blipFill>
          <a:blip r:embed="rId4"/>
          <a:stretch>
            <a:fillRect/>
          </a:stretch>
        </p:blipFill>
        <p:spPr>
          <a:xfrm>
            <a:off x="3334900" y="2853858"/>
            <a:ext cx="2786372" cy="932777"/>
          </a:xfrm>
          <a:prstGeom prst="rect">
            <a:avLst/>
          </a:prstGeom>
        </p:spPr>
      </p:pic>
      <p:pic>
        <p:nvPicPr>
          <p:cNvPr id="22" name="Picture 21">
            <a:extLst>
              <a:ext uri="{FF2B5EF4-FFF2-40B4-BE49-F238E27FC236}">
                <a16:creationId xmlns:a16="http://schemas.microsoft.com/office/drawing/2014/main" id="{55A9F04D-79C9-4FD5-B664-5EBE1E10B9E5}"/>
              </a:ext>
            </a:extLst>
          </p:cNvPr>
          <p:cNvPicPr>
            <a:picLocks noChangeAspect="1"/>
          </p:cNvPicPr>
          <p:nvPr/>
        </p:nvPicPr>
        <p:blipFill>
          <a:blip r:embed="rId5"/>
          <a:stretch>
            <a:fillRect/>
          </a:stretch>
        </p:blipFill>
        <p:spPr>
          <a:xfrm>
            <a:off x="3387355" y="1284621"/>
            <a:ext cx="2679614" cy="932777"/>
          </a:xfrm>
          <a:prstGeom prst="rect">
            <a:avLst/>
          </a:prstGeom>
        </p:spPr>
      </p:pic>
      <p:sp>
        <p:nvSpPr>
          <p:cNvPr id="23" name="TextBox 22">
            <a:extLst>
              <a:ext uri="{FF2B5EF4-FFF2-40B4-BE49-F238E27FC236}">
                <a16:creationId xmlns:a16="http://schemas.microsoft.com/office/drawing/2014/main" id="{5831DEA5-1B51-4C9D-BFC9-06253B020726}"/>
              </a:ext>
            </a:extLst>
          </p:cNvPr>
          <p:cNvSpPr txBox="1"/>
          <p:nvPr/>
        </p:nvSpPr>
        <p:spPr>
          <a:xfrm>
            <a:off x="3749550" y="1153816"/>
            <a:ext cx="2068945" cy="261610"/>
          </a:xfrm>
          <a:prstGeom prst="rect">
            <a:avLst/>
          </a:prstGeom>
          <a:noFill/>
        </p:spPr>
        <p:txBody>
          <a:bodyPr wrap="square" rtlCol="0">
            <a:spAutoFit/>
          </a:bodyPr>
          <a:lstStyle/>
          <a:p>
            <a:r>
              <a:rPr lang="en-IN" sz="1100" dirty="0"/>
              <a:t>Log Spectrum due to Vocal Tract</a:t>
            </a:r>
          </a:p>
        </p:txBody>
      </p:sp>
      <p:sp>
        <p:nvSpPr>
          <p:cNvPr id="24" name="TextBox 23">
            <a:extLst>
              <a:ext uri="{FF2B5EF4-FFF2-40B4-BE49-F238E27FC236}">
                <a16:creationId xmlns:a16="http://schemas.microsoft.com/office/drawing/2014/main" id="{98017D95-512D-4939-9E9E-94F963ED9B03}"/>
              </a:ext>
            </a:extLst>
          </p:cNvPr>
          <p:cNvSpPr txBox="1"/>
          <p:nvPr/>
        </p:nvSpPr>
        <p:spPr>
          <a:xfrm>
            <a:off x="3702849" y="2692573"/>
            <a:ext cx="2205242" cy="261610"/>
          </a:xfrm>
          <a:prstGeom prst="rect">
            <a:avLst/>
          </a:prstGeom>
          <a:noFill/>
        </p:spPr>
        <p:txBody>
          <a:bodyPr wrap="square" rtlCol="0">
            <a:spAutoFit/>
          </a:bodyPr>
          <a:lstStyle/>
          <a:p>
            <a:r>
              <a:rPr lang="en-IN" sz="1100" dirty="0"/>
              <a:t>Log Spectrum due to Glottal Pulse</a:t>
            </a:r>
          </a:p>
        </p:txBody>
      </p:sp>
      <p:cxnSp>
        <p:nvCxnSpPr>
          <p:cNvPr id="27" name="Straight Arrow Connector 26">
            <a:extLst>
              <a:ext uri="{FF2B5EF4-FFF2-40B4-BE49-F238E27FC236}">
                <a16:creationId xmlns:a16="http://schemas.microsoft.com/office/drawing/2014/main" id="{CD77C330-A644-4068-933E-79E640186CE5}"/>
              </a:ext>
            </a:extLst>
          </p:cNvPr>
          <p:cNvCxnSpPr>
            <a:cxnSpLocks/>
          </p:cNvCxnSpPr>
          <p:nvPr/>
        </p:nvCxnSpPr>
        <p:spPr>
          <a:xfrm flipV="1">
            <a:off x="2794628" y="1691651"/>
            <a:ext cx="691515" cy="75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7093D0-8DF9-4D84-B6C2-1AAA4468A315}"/>
              </a:ext>
            </a:extLst>
          </p:cNvPr>
          <p:cNvCxnSpPr>
            <a:cxnSpLocks/>
          </p:cNvCxnSpPr>
          <p:nvPr/>
        </p:nvCxnSpPr>
        <p:spPr>
          <a:xfrm>
            <a:off x="2789287" y="2422012"/>
            <a:ext cx="636180" cy="89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99C8C16-2914-4D57-961D-9054042DDF7F}"/>
              </a:ext>
            </a:extLst>
          </p:cNvPr>
          <p:cNvSpPr txBox="1"/>
          <p:nvPr/>
        </p:nvSpPr>
        <p:spPr>
          <a:xfrm>
            <a:off x="470902" y="1873824"/>
            <a:ext cx="2205242" cy="261610"/>
          </a:xfrm>
          <a:prstGeom prst="rect">
            <a:avLst/>
          </a:prstGeom>
          <a:noFill/>
        </p:spPr>
        <p:txBody>
          <a:bodyPr wrap="square" rtlCol="0">
            <a:spAutoFit/>
          </a:bodyPr>
          <a:lstStyle/>
          <a:p>
            <a:r>
              <a:rPr lang="en-IN" sz="1100" dirty="0"/>
              <a:t>Log Spectrum of portion of signal</a:t>
            </a:r>
          </a:p>
        </p:txBody>
      </p:sp>
      <p:pic>
        <p:nvPicPr>
          <p:cNvPr id="42" name="Picture 41">
            <a:extLst>
              <a:ext uri="{FF2B5EF4-FFF2-40B4-BE49-F238E27FC236}">
                <a16:creationId xmlns:a16="http://schemas.microsoft.com/office/drawing/2014/main" id="{3486BA3E-7A3C-42EC-8B91-362087A09849}"/>
              </a:ext>
            </a:extLst>
          </p:cNvPr>
          <p:cNvPicPr>
            <a:picLocks noChangeAspect="1"/>
          </p:cNvPicPr>
          <p:nvPr/>
        </p:nvPicPr>
        <p:blipFill>
          <a:blip r:embed="rId6"/>
          <a:stretch>
            <a:fillRect/>
          </a:stretch>
        </p:blipFill>
        <p:spPr>
          <a:xfrm>
            <a:off x="6227930" y="1271891"/>
            <a:ext cx="2679614" cy="958235"/>
          </a:xfrm>
          <a:prstGeom prst="rect">
            <a:avLst/>
          </a:prstGeom>
        </p:spPr>
      </p:pic>
      <p:cxnSp>
        <p:nvCxnSpPr>
          <p:cNvPr id="39" name="Straight Arrow Connector 38">
            <a:extLst>
              <a:ext uri="{FF2B5EF4-FFF2-40B4-BE49-F238E27FC236}">
                <a16:creationId xmlns:a16="http://schemas.microsoft.com/office/drawing/2014/main" id="{22B3F3CB-7C40-4311-9153-695268A3A2FC}"/>
              </a:ext>
            </a:extLst>
          </p:cNvPr>
          <p:cNvCxnSpPr>
            <a:cxnSpLocks/>
          </p:cNvCxnSpPr>
          <p:nvPr/>
        </p:nvCxnSpPr>
        <p:spPr>
          <a:xfrm>
            <a:off x="5928353" y="1705939"/>
            <a:ext cx="3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ACB16D0-6121-41C6-B3C5-7B20BDC04E6C}"/>
              </a:ext>
            </a:extLst>
          </p:cNvPr>
          <p:cNvSpPr txBox="1"/>
          <p:nvPr/>
        </p:nvSpPr>
        <p:spPr>
          <a:xfrm>
            <a:off x="6184604" y="1468908"/>
            <a:ext cx="2917302" cy="261610"/>
          </a:xfrm>
          <a:prstGeom prst="rect">
            <a:avLst/>
          </a:prstGeom>
          <a:noFill/>
        </p:spPr>
        <p:txBody>
          <a:bodyPr wrap="square" rtlCol="0">
            <a:spAutoFit/>
          </a:bodyPr>
          <a:lstStyle/>
          <a:p>
            <a:endParaRPr lang="en-IN" sz="1100" dirty="0"/>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0E9732D3-8A69-4E3D-A1DC-F3722B19766A}"/>
                  </a:ext>
                </a:extLst>
              </p:cNvPr>
              <p:cNvSpPr txBox="1"/>
              <p:nvPr/>
            </p:nvSpPr>
            <p:spPr>
              <a:xfrm>
                <a:off x="107382" y="4661350"/>
                <a:ext cx="6013889" cy="1855316"/>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Short Term Fourier Transform to entire digital Signal:</a:t>
                </a:r>
              </a:p>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0" indent="0">
                  <a:buClr>
                    <a:srgbClr val="99CB38"/>
                  </a:buClr>
                  <a:buNone/>
                  <a:defRPr/>
                </a:pPr>
                <a14:m>
                  <m:oMathPara xmlns:m="http://schemas.openxmlformats.org/officeDocument/2006/math">
                    <m:oMathParaPr>
                      <m:jc m:val="centerGroup"/>
                    </m:oMathParaPr>
                    <m:oMath xmlns:m="http://schemas.openxmlformats.org/officeDocument/2006/math">
                      <m:func>
                        <m:func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IN" sz="2000" b="0" i="0"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STFT</m:t>
                          </m:r>
                        </m:fName>
                        <m:e>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m:t>
                              </m:r>
                            </m:e>
                          </m:d>
                        </m:e>
                      </m:func>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e>
                      </m:d>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e>
                      </m:d>
                      <m:sSup>
                        <m:sSup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rPr>
                          </m:ctrlPr>
                        </m:sSup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𝑒</m:t>
                          </m:r>
                        </m:e>
                        <m: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𝑗</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2</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𝜋</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𝑓𝑡</m:t>
                          </m:r>
                        </m:sup>
                      </m:s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p:sp>
            <p:nvSpPr>
              <p:cNvPr id="44" name="TextBox 43">
                <a:extLst>
                  <a:ext uri="{FF2B5EF4-FFF2-40B4-BE49-F238E27FC236}">
                    <a16:creationId xmlns:a16="http://schemas.microsoft.com/office/drawing/2014/main" id="{0E9732D3-8A69-4E3D-A1DC-F3722B19766A}"/>
                  </a:ext>
                </a:extLst>
              </p:cNvPr>
              <p:cNvSpPr txBox="1">
                <a:spLocks noRot="1" noChangeAspect="1" noMove="1" noResize="1" noEditPoints="1" noAdjustHandles="1" noChangeArrowheads="1" noChangeShapeType="1" noTextEdit="1"/>
              </p:cNvSpPr>
              <p:nvPr/>
            </p:nvSpPr>
            <p:spPr>
              <a:xfrm>
                <a:off x="107382" y="4661350"/>
                <a:ext cx="6013889" cy="1855316"/>
              </a:xfrm>
              <a:prstGeom prst="rect">
                <a:avLst/>
              </a:prstGeom>
              <a:blipFill>
                <a:blip r:embed="rId7"/>
                <a:stretch>
                  <a:fillRect l="-913" t="-1974"/>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0A93EB70-44E6-4FB0-89D8-D889BAC93CE0}"/>
              </a:ext>
            </a:extLst>
          </p:cNvPr>
          <p:cNvCxnSpPr>
            <a:cxnSpLocks/>
            <a:stCxn id="42" idx="2"/>
          </p:cNvCxnSpPr>
          <p:nvPr/>
        </p:nvCxnSpPr>
        <p:spPr>
          <a:xfrm flipH="1">
            <a:off x="7567736" y="2230126"/>
            <a:ext cx="1" cy="768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3D34AEDA-5770-43C4-B10E-D74266824990}"/>
                  </a:ext>
                </a:extLst>
              </p:cNvPr>
              <p:cNvSpPr txBox="1"/>
              <p:nvPr/>
            </p:nvSpPr>
            <p:spPr>
              <a:xfrm>
                <a:off x="6290234" y="4673278"/>
                <a:ext cx="5901765" cy="1910010"/>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Inverse Discrete Fourier Transform to Log Spectrum:</a:t>
                </a:r>
              </a:p>
              <a:p>
                <a:pPr algn="ct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SubSup>
                      <m:sSubSupPr>
                        <m:ctrlPr>
                          <a:rPr lang="en-IN" i="1">
                            <a:effectLst/>
                            <a:latin typeface="Cambria Math" panose="020405030504060302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a14:m>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p:sp>
            <p:nvSpPr>
              <p:cNvPr id="48" name="TextBox 47">
                <a:extLst>
                  <a:ext uri="{FF2B5EF4-FFF2-40B4-BE49-F238E27FC236}">
                    <a16:creationId xmlns:a16="http://schemas.microsoft.com/office/drawing/2014/main" id="{3D34AEDA-5770-43C4-B10E-D74266824990}"/>
                  </a:ext>
                </a:extLst>
              </p:cNvPr>
              <p:cNvSpPr txBox="1">
                <a:spLocks noRot="1" noChangeAspect="1" noMove="1" noResize="1" noEditPoints="1" noAdjustHandles="1" noChangeArrowheads="1" noChangeShapeType="1" noTextEdit="1"/>
              </p:cNvSpPr>
              <p:nvPr/>
            </p:nvSpPr>
            <p:spPr>
              <a:xfrm>
                <a:off x="6290234" y="4673278"/>
                <a:ext cx="5901765" cy="1910010"/>
              </a:xfrm>
              <a:prstGeom prst="rect">
                <a:avLst/>
              </a:prstGeom>
              <a:blipFill>
                <a:blip r:embed="rId8"/>
                <a:stretch>
                  <a:fillRect l="-930" t="-1917" r="-310"/>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9412385D-69CB-4807-A314-6E7A68B5516B}"/>
              </a:ext>
            </a:extLst>
          </p:cNvPr>
          <p:cNvCxnSpPr/>
          <p:nvPr/>
        </p:nvCxnSpPr>
        <p:spPr>
          <a:xfrm>
            <a:off x="6159867" y="4786313"/>
            <a:ext cx="0" cy="1414462"/>
          </a:xfrm>
          <a:prstGeom prst="line">
            <a:avLst/>
          </a:prstGeom>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DD6E0AD0-62C0-4BE1-9415-772AACE31617}"/>
              </a:ext>
            </a:extLst>
          </p:cNvPr>
          <p:cNvPicPr>
            <a:picLocks noChangeAspect="1"/>
          </p:cNvPicPr>
          <p:nvPr/>
        </p:nvPicPr>
        <p:blipFill>
          <a:blip r:embed="rId9"/>
          <a:stretch>
            <a:fillRect/>
          </a:stretch>
        </p:blipFill>
        <p:spPr>
          <a:xfrm>
            <a:off x="9279921" y="371816"/>
            <a:ext cx="2448986" cy="2276895"/>
          </a:xfrm>
          <a:prstGeom prst="rect">
            <a:avLst/>
          </a:prstGeom>
        </p:spPr>
      </p:pic>
      <p:sp>
        <p:nvSpPr>
          <p:cNvPr id="52" name="Rectangle 51">
            <a:extLst>
              <a:ext uri="{FF2B5EF4-FFF2-40B4-BE49-F238E27FC236}">
                <a16:creationId xmlns:a16="http://schemas.microsoft.com/office/drawing/2014/main" id="{82B18938-C8B6-4BA9-8C20-4455BA388D75}"/>
              </a:ext>
            </a:extLst>
          </p:cNvPr>
          <p:cNvSpPr/>
          <p:nvPr/>
        </p:nvSpPr>
        <p:spPr>
          <a:xfrm>
            <a:off x="10112936" y="2521622"/>
            <a:ext cx="389850"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3" name="Rectangle 52">
            <a:extLst>
              <a:ext uri="{FF2B5EF4-FFF2-40B4-BE49-F238E27FC236}">
                <a16:creationId xmlns:a16="http://schemas.microsoft.com/office/drawing/2014/main" id="{45B13567-42FC-42AC-ADDC-53AA883DBAC4}"/>
              </a:ext>
            </a:extLst>
          </p:cNvPr>
          <p:cNvSpPr/>
          <p:nvPr/>
        </p:nvSpPr>
        <p:spPr>
          <a:xfrm>
            <a:off x="10763541" y="2521621"/>
            <a:ext cx="321614"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4" name="TextBox 53">
            <a:extLst>
              <a:ext uri="{FF2B5EF4-FFF2-40B4-BE49-F238E27FC236}">
                <a16:creationId xmlns:a16="http://schemas.microsoft.com/office/drawing/2014/main" id="{D7B79894-8D13-448B-9507-E217D94DCF02}"/>
              </a:ext>
            </a:extLst>
          </p:cNvPr>
          <p:cNvSpPr txBox="1"/>
          <p:nvPr/>
        </p:nvSpPr>
        <p:spPr>
          <a:xfrm>
            <a:off x="10047896" y="2480548"/>
            <a:ext cx="549100" cy="184666"/>
          </a:xfrm>
          <a:prstGeom prst="rect">
            <a:avLst/>
          </a:prstGeom>
          <a:noFill/>
        </p:spPr>
        <p:txBody>
          <a:bodyPr wrap="square" rtlCol="0">
            <a:spAutoFit/>
          </a:bodyPr>
          <a:lstStyle/>
          <a:p>
            <a:r>
              <a:rPr lang="en-IN" sz="600" dirty="0"/>
              <a:t>Vocal Tract</a:t>
            </a:r>
          </a:p>
        </p:txBody>
      </p:sp>
      <p:sp>
        <p:nvSpPr>
          <p:cNvPr id="55" name="TextBox 54">
            <a:extLst>
              <a:ext uri="{FF2B5EF4-FFF2-40B4-BE49-F238E27FC236}">
                <a16:creationId xmlns:a16="http://schemas.microsoft.com/office/drawing/2014/main" id="{12B642D5-985A-46BF-8CA6-7929339B8ECC}"/>
              </a:ext>
            </a:extLst>
          </p:cNvPr>
          <p:cNvSpPr txBox="1"/>
          <p:nvPr/>
        </p:nvSpPr>
        <p:spPr>
          <a:xfrm>
            <a:off x="10734485" y="2489092"/>
            <a:ext cx="389850" cy="184666"/>
          </a:xfrm>
          <a:prstGeom prst="rect">
            <a:avLst/>
          </a:prstGeom>
          <a:noFill/>
        </p:spPr>
        <p:txBody>
          <a:bodyPr wrap="none" rtlCol="0">
            <a:spAutoFit/>
          </a:bodyPr>
          <a:lstStyle/>
          <a:p>
            <a:r>
              <a:rPr lang="en-IN" sz="600" dirty="0"/>
              <a:t>Glottis</a:t>
            </a:r>
          </a:p>
        </p:txBody>
      </p:sp>
      <p:sp>
        <p:nvSpPr>
          <p:cNvPr id="56" name="TextBox 55">
            <a:extLst>
              <a:ext uri="{FF2B5EF4-FFF2-40B4-BE49-F238E27FC236}">
                <a16:creationId xmlns:a16="http://schemas.microsoft.com/office/drawing/2014/main" id="{12DED1B6-1814-4921-8CE6-63F88BCF2EDE}"/>
              </a:ext>
            </a:extLst>
          </p:cNvPr>
          <p:cNvSpPr txBox="1"/>
          <p:nvPr/>
        </p:nvSpPr>
        <p:spPr>
          <a:xfrm>
            <a:off x="7541325" y="2400076"/>
            <a:ext cx="556563" cy="338554"/>
          </a:xfrm>
          <a:prstGeom prst="rect">
            <a:avLst/>
          </a:prstGeom>
          <a:noFill/>
        </p:spPr>
        <p:txBody>
          <a:bodyPr wrap="none" rtlCol="0">
            <a:spAutoFit/>
          </a:bodyPr>
          <a:lstStyle/>
          <a:p>
            <a:r>
              <a:rPr lang="en-IN" sz="1600" dirty="0"/>
              <a:t>IDFT</a:t>
            </a:r>
          </a:p>
        </p:txBody>
      </p:sp>
      <p:pic>
        <p:nvPicPr>
          <p:cNvPr id="58" name="Picture 57">
            <a:extLst>
              <a:ext uri="{FF2B5EF4-FFF2-40B4-BE49-F238E27FC236}">
                <a16:creationId xmlns:a16="http://schemas.microsoft.com/office/drawing/2014/main" id="{6A2622F4-E1A2-49C7-952F-EFE6154004AC}"/>
              </a:ext>
            </a:extLst>
          </p:cNvPr>
          <p:cNvPicPr>
            <a:picLocks noChangeAspect="1"/>
          </p:cNvPicPr>
          <p:nvPr/>
        </p:nvPicPr>
        <p:blipFill>
          <a:blip r:embed="rId10"/>
          <a:stretch>
            <a:fillRect/>
          </a:stretch>
        </p:blipFill>
        <p:spPr>
          <a:xfrm>
            <a:off x="6586827" y="3062978"/>
            <a:ext cx="1961819" cy="1240169"/>
          </a:xfrm>
          <a:prstGeom prst="rect">
            <a:avLst/>
          </a:prstGeom>
        </p:spPr>
      </p:pic>
      <p:cxnSp>
        <p:nvCxnSpPr>
          <p:cNvPr id="61" name="Straight Arrow Connector 60">
            <a:extLst>
              <a:ext uri="{FF2B5EF4-FFF2-40B4-BE49-F238E27FC236}">
                <a16:creationId xmlns:a16="http://schemas.microsoft.com/office/drawing/2014/main" id="{C9E0A614-2E4D-4206-ABD9-94F4E19B332B}"/>
              </a:ext>
            </a:extLst>
          </p:cNvPr>
          <p:cNvCxnSpPr>
            <a:cxnSpLocks/>
          </p:cNvCxnSpPr>
          <p:nvPr/>
        </p:nvCxnSpPr>
        <p:spPr>
          <a:xfrm>
            <a:off x="8548646" y="3992880"/>
            <a:ext cx="135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09ABFF2F-3D9A-4DEA-85EC-966CCF2452A7}"/>
              </a:ext>
            </a:extLst>
          </p:cNvPr>
          <p:cNvSpPr txBox="1"/>
          <p:nvPr/>
        </p:nvSpPr>
        <p:spPr>
          <a:xfrm>
            <a:off x="9914719" y="3697547"/>
            <a:ext cx="2104561" cy="646331"/>
          </a:xfrm>
          <a:prstGeom prst="rect">
            <a:avLst/>
          </a:prstGeom>
          <a:noFill/>
          <a:ln>
            <a:solidFill>
              <a:schemeClr val="tx1"/>
            </a:solidFill>
          </a:ln>
        </p:spPr>
        <p:txBody>
          <a:bodyPr wrap="square" rtlCol="0">
            <a:spAutoFit/>
          </a:bodyPr>
          <a:lstStyle/>
          <a:p>
            <a:r>
              <a:rPr lang="en-IN" dirty="0"/>
              <a:t>First 20 Features are the required MFCCs</a:t>
            </a:r>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57515847-A709-4267-8211-ED068BED3A0F}"/>
                  </a:ext>
                </a:extLst>
              </p:cNvPr>
              <p:cNvSpPr txBox="1"/>
              <p:nvPr/>
            </p:nvSpPr>
            <p:spPr>
              <a:xfrm>
                <a:off x="8959665" y="5667535"/>
                <a:ext cx="3130733" cy="41069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𝐷𝐹𝑇</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a:effectLst/>
                              <a:latin typeface="Cambria Math" panose="02040503050406030204" pitchFamily="18" charset="0"/>
                            </a:rPr>
                          </m:ctrlPr>
                        </m:sSubSupPr>
                        <m:e>
                          <m:r>
                            <a:rPr lang="en-US" sz="14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sz="1400" i="1">
                                  <a:effectLst/>
                                  <a:latin typeface="Cambria Math" panose="02040503050406030204" pitchFamily="18" charset="0"/>
                                </a:rPr>
                              </m:ctrlPr>
                            </m:fPr>
                            <m:num>
                              <m:r>
                                <a:rPr lang="en-US" sz="1400">
                                  <a:effectLst/>
                                  <a:latin typeface="Cambria Math" panose="02040503050406030204" pitchFamily="18" charset="0"/>
                                  <a:ea typeface="Calibri" panose="020F0502020204030204" pitchFamily="34" charset="0"/>
                                  <a:cs typeface="Times New Roman" panose="02020603050405020304" pitchFamily="18" charset="0"/>
                                </a:rPr>
                                <m:t>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m:oMathPara>
                </a14:m>
                <a:endParaRPr lang="en-IN" dirty="0"/>
              </a:p>
            </p:txBody>
          </p:sp>
        </mc:Choice>
        <mc:Fallback>
          <p:sp>
            <p:nvSpPr>
              <p:cNvPr id="66" name="TextBox 65">
                <a:extLst>
                  <a:ext uri="{FF2B5EF4-FFF2-40B4-BE49-F238E27FC236}">
                    <a16:creationId xmlns:a16="http://schemas.microsoft.com/office/drawing/2014/main" id="{57515847-A709-4267-8211-ED068BED3A0F}"/>
                  </a:ext>
                </a:extLst>
              </p:cNvPr>
              <p:cNvSpPr txBox="1">
                <a:spLocks noRot="1" noChangeAspect="1" noMove="1" noResize="1" noEditPoints="1" noAdjustHandles="1" noChangeArrowheads="1" noChangeShapeType="1" noTextEdit="1"/>
              </p:cNvSpPr>
              <p:nvPr/>
            </p:nvSpPr>
            <p:spPr>
              <a:xfrm>
                <a:off x="8959665" y="5667535"/>
                <a:ext cx="3130733" cy="410690"/>
              </a:xfrm>
              <a:prstGeom prst="rect">
                <a:avLst/>
              </a:prstGeom>
              <a:blipFill>
                <a:blip r:embed="rId11"/>
                <a:stretch>
                  <a:fillRect b="-5970"/>
                </a:stretch>
              </a:blipFill>
            </p:spPr>
            <p:txBody>
              <a:bodyPr/>
              <a:lstStyle/>
              <a:p>
                <a:r>
                  <a:rPr lang="en-IN">
                    <a:noFill/>
                  </a:rPr>
                  <a:t> </a:t>
                </a:r>
              </a:p>
            </p:txBody>
          </p:sp>
        </mc:Fallback>
      </mc:AlternateContent>
    </p:spTree>
    <p:extLst>
      <p:ext uri="{BB962C8B-B14F-4D97-AF65-F5344CB8AC3E}">
        <p14:creationId xmlns:p14="http://schemas.microsoft.com/office/powerpoint/2010/main" val="344016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Root Mean Square Energy:</a:t>
                </a:r>
              </a:p>
              <a:p>
                <a:pPr marL="292608" lvl="1" indent="0">
                  <a:lnSpc>
                    <a:spcPct val="100000"/>
                  </a:lnSpc>
                  <a:buNone/>
                </a:pPr>
                <a:r>
                  <a:rPr lang="en-IN" sz="1400" dirty="0"/>
                  <a:t>RMSE tells us about the loudness of the signal. Here </a:t>
                </a:r>
                <a14:m>
                  <m:oMath xmlns:m="http://schemas.openxmlformats.org/officeDocument/2006/math">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dirty="0"/>
                  <a:t> is the amplitude of the signal of that frame. Mean of all such amplitudes is RMSE.</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US" sz="1050" b="0" i="1" smtClean="0">
                          <a:effectLst/>
                          <a:latin typeface="Cambria Math" panose="02040503050406030204" pitchFamily="18" charset="0"/>
                        </a:rPr>
                        <m:t>𝑅𝑀𝑆𝐸</m:t>
                      </m:r>
                      <m:r>
                        <a:rPr lang="en-US" sz="1050" b="0" i="1" smtClean="0">
                          <a:effectLst/>
                          <a:latin typeface="Cambria Math" panose="02040503050406030204" pitchFamily="18" charset="0"/>
                        </a:rPr>
                        <m:t>=</m:t>
                      </m:r>
                      <m:rad>
                        <m:radPr>
                          <m:degHide m:val="on"/>
                          <m:ctrlPr>
                            <a:rPr lang="en-IN" sz="1050" i="1" smtClean="0">
                              <a:effectLst/>
                              <a:latin typeface="Cambria Math" panose="02040503050406030204" pitchFamily="18" charset="0"/>
                            </a:rPr>
                          </m:ctrlPr>
                        </m:radPr>
                        <m:deg/>
                        <m:e>
                          <m:f>
                            <m:fPr>
                              <m:ctrlPr>
                                <a:rPr lang="en-IN" sz="1050" i="1">
                                  <a:effectLst/>
                                  <a:latin typeface="Cambria Math" panose="02040503050406030204" pitchFamily="18" charset="0"/>
                                </a:rPr>
                              </m:ctrlPr>
                            </m:fPr>
                            <m:num>
                              <m:r>
                                <a:rPr lang="en-IN" sz="105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050" i="1">
                                  <a:effectLst/>
                                  <a:latin typeface="Cambria Math" panose="02040503050406030204" pitchFamily="18" charset="0"/>
                                  <a:ea typeface="Calibri" panose="020F0502020204030204" pitchFamily="34" charset="0"/>
                                  <a:cs typeface="Times New Roman" panose="02020603050405020304" pitchFamily="18" charset="0"/>
                                </a:rPr>
                                <m:t>𝑁</m:t>
                              </m:r>
                            </m:den>
                          </m:f>
                          <m:nary>
                            <m:naryPr>
                              <m:chr m:val="∑"/>
                              <m:limLoc m:val="undOvr"/>
                              <m:grow m:val="on"/>
                              <m:supHide m:val="on"/>
                              <m:ctrlPr>
                                <a:rPr lang="en-IN" sz="1050" i="1">
                                  <a:effectLst/>
                                  <a:latin typeface="Cambria Math" panose="02040503050406030204" pitchFamily="18" charset="0"/>
                                </a:rPr>
                              </m:ctrlPr>
                            </m:naryPr>
                            <m:sub>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sub>
                            <m:sup/>
                            <m:e>
                              <m:r>
                                <a:rPr lang="en-IN" sz="105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𝑥</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050" i="1">
                                  <a:effectLst/>
                                  <a:latin typeface="Cambria Math" panose="02040503050406030204" pitchFamily="18" charset="0"/>
                                </a:rPr>
                              </m:ctrlPr>
                            </m:sSupPr>
                            <m:e>
                              <m:r>
                                <a:rPr lang="en-IN" sz="105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105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m:oMathPara>
                </a14:m>
                <a:endParaRPr lang="en-IN" dirty="0"/>
              </a:p>
              <a:p>
                <a:pPr>
                  <a:lnSpc>
                    <a:spcPct val="100000"/>
                  </a:lnSpc>
                  <a:buFont typeface="Arial" panose="020B0604020202020204" pitchFamily="34" charset="0"/>
                  <a:buChar char="•"/>
                </a:pPr>
                <a:r>
                  <a:rPr lang="en-IN" sz="1900" dirty="0"/>
                  <a:t>Spectral Roll off:</a:t>
                </a:r>
              </a:p>
              <a:p>
                <a:pPr marL="292608" lvl="1" indent="0">
                  <a:lnSpc>
                    <a:spcPct val="100000"/>
                  </a:lnSpc>
                  <a:buNone/>
                </a:pPr>
                <a:r>
                  <a:rPr lang="en-IN" sz="1400" dirty="0"/>
                  <a:t>RMSE tells us about the loudness of the signal.</a:t>
                </a:r>
                <a:r>
                  <a:rPr lang="en-US" sz="1400" dirty="0"/>
                  <a:t> Here </a:t>
                </a:r>
                <a14:m>
                  <m:oMath xmlns:m="http://schemas.openxmlformats.org/officeDocument/2006/math">
                    <m:r>
                      <a:rPr lang="en-IN" sz="1400" i="1" smtClean="0">
                        <a:latin typeface="Cambria Math" panose="02040503050406030204" pitchFamily="18" charset="0"/>
                      </a:rPr>
                      <m:t>𝑁</m:t>
                    </m:r>
                  </m:oMath>
                </a14:m>
                <a:r>
                  <a:rPr lang="en-US" sz="1400" dirty="0"/>
                  <a:t> is the percentile cutoff,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oMath>
                </a14:m>
                <a:r>
                  <a:rPr lang="en-US" sz="1400" dirty="0"/>
                  <a:t> is the spectral value at bin </a:t>
                </a:r>
                <a14:m>
                  <m:oMath xmlns:m="http://schemas.openxmlformats.org/officeDocument/2006/math">
                    <m:r>
                      <a:rPr lang="en-IN" sz="1400" i="1">
                        <a:latin typeface="Cambria Math" panose="02040503050406030204" pitchFamily="18" charset="0"/>
                      </a:rPr>
                      <m:t>𝑘</m:t>
                    </m:r>
                  </m:oMath>
                </a14:m>
                <a:r>
                  <a:rPr lang="en-US" sz="1400" dirty="0"/>
                  <a:t> 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r>
                      <a:rPr lang="en-IN" sz="1400" i="1">
                        <a:latin typeface="Cambria Math" panose="02040503050406030204" pitchFamily="18" charset="0"/>
                      </a:rPr>
                      <m:t> </m:t>
                    </m:r>
                  </m:oMath>
                </a14:m>
                <a:r>
                  <a:rPr lang="en-US" sz="1400" dirty="0"/>
                  <a:t>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oMath>
                </a14:m>
                <a:r>
                  <a:rPr lang="en-US" sz="1400" dirty="0"/>
                  <a:t> are the band edges.</a:t>
                </a:r>
                <a:r>
                  <a:rPr lang="en-IN" sz="1400" dirty="0"/>
                  <a:t> </a:t>
                </a:r>
              </a:p>
              <a:p>
                <a:pPr marL="201168" lvl="1" indent="0">
                  <a:lnSpc>
                    <a:spcPct val="100000"/>
                  </a:lnSpc>
                  <a:buNone/>
                </a:pPr>
                <a14:m>
                  <m:oMathPara xmlns:m="http://schemas.openxmlformats.org/officeDocument/2006/math">
                    <m:oMathParaPr>
                      <m:jc m:val="centerGroup"/>
                    </m:oMathParaPr>
                    <m:oMath xmlns:m="http://schemas.openxmlformats.org/officeDocument/2006/math">
                      <m:r>
                        <m:rPr>
                          <m:nor/>
                        </m:rPr>
                        <a:rPr lang="en-IN" sz="1050"/>
                        <m:t>Roll</m:t>
                      </m:r>
                      <m:r>
                        <m:rPr>
                          <m:nor/>
                        </m:rPr>
                        <a:rPr lang="en-IN" sz="1050" i="1"/>
                        <m:t>−</m:t>
                      </m:r>
                      <m:r>
                        <m:rPr>
                          <m:nor/>
                        </m:rPr>
                        <a:rPr lang="en-IN" sz="1050"/>
                        <m:t>off</m:t>
                      </m:r>
                      <m:r>
                        <m:rPr>
                          <m:nor/>
                        </m:rPr>
                        <a:rPr lang="en-IN" sz="1050"/>
                        <m:t> </m:t>
                      </m:r>
                      <m:r>
                        <a:rPr lang="en-IN" sz="1050" i="1"/>
                        <m:t>=</m:t>
                      </m:r>
                      <m:nary>
                        <m:naryPr>
                          <m:chr m:val="∑"/>
                          <m:limLoc m:val="undOvr"/>
                          <m:grow m:val="on"/>
                          <m:ctrlPr>
                            <a:rPr lang="en-IN" sz="1050" i="1"/>
                          </m:ctrlPr>
                        </m:naryPr>
                        <m:sub>
                          <m:r>
                            <a:rPr lang="en-IN" sz="1050" i="1"/>
                            <m:t>𝑘</m:t>
                          </m:r>
                          <m:r>
                            <a:rPr lang="en-IN" sz="1050" i="1"/>
                            <m:t>=</m:t>
                          </m:r>
                          <m:sSub>
                            <m:sSubPr>
                              <m:ctrlPr>
                                <a:rPr lang="en-IN" sz="1050" i="1"/>
                              </m:ctrlPr>
                            </m:sSubPr>
                            <m:e>
                              <m:r>
                                <a:rPr lang="en-IN" sz="1050" i="1"/>
                                <m:t>𝑏</m:t>
                              </m:r>
                            </m:e>
                            <m:sub>
                              <m:r>
                                <a:rPr lang="en-IN" sz="1050" i="1"/>
                                <m:t>1</m:t>
                              </m:r>
                            </m:sub>
                          </m:sSub>
                        </m:sub>
                        <m:sup>
                          <m:r>
                            <a:rPr lang="en-IN" sz="1050" i="1"/>
                            <m:t>𝑑</m:t>
                          </m:r>
                        </m:sup>
                        <m:e>
                          <m:r>
                            <a:rPr lang="en-IN" sz="1050" i="1"/>
                            <m:t> </m:t>
                          </m:r>
                        </m:e>
                      </m:nary>
                      <m:sSub>
                        <m:sSubPr>
                          <m:ctrlPr>
                            <a:rPr lang="en-IN" sz="1050" i="1"/>
                          </m:ctrlPr>
                        </m:sSubPr>
                        <m:e>
                          <m:r>
                            <a:rPr lang="en-IN" sz="1050" i="1"/>
                            <m:t>𝑠</m:t>
                          </m:r>
                        </m:e>
                        <m:sub>
                          <m:r>
                            <a:rPr lang="en-IN" sz="1050" i="1"/>
                            <m:t>𝑘</m:t>
                          </m:r>
                        </m:sub>
                      </m:sSub>
                      <m:r>
                        <a:rPr lang="en-IN" sz="1050" i="1"/>
                        <m:t>=</m:t>
                      </m:r>
                      <m:r>
                        <a:rPr lang="en-IN" sz="1050" i="1"/>
                        <m:t>𝑁</m:t>
                      </m:r>
                      <m:d>
                        <m:dPr>
                          <m:ctrlPr>
                            <a:rPr lang="en-IN" sz="1050" i="1"/>
                          </m:ctrlPr>
                        </m:dPr>
                        <m:e>
                          <m:nary>
                            <m:naryPr>
                              <m:chr m:val="∑"/>
                              <m:limLoc m:val="undOvr"/>
                              <m:grow m:val="on"/>
                              <m:ctrlPr>
                                <a:rPr lang="en-IN" sz="1050" i="1"/>
                              </m:ctrlPr>
                            </m:naryPr>
                            <m:sub>
                              <m:r>
                                <a:rPr lang="en-IN" sz="1050" i="1"/>
                                <m:t>𝑘</m:t>
                              </m:r>
                              <m:r>
                                <a:rPr lang="en-IN" sz="1050" i="1"/>
                                <m:t>=</m:t>
                              </m:r>
                              <m:sSub>
                                <m:sSubPr>
                                  <m:ctrlPr>
                                    <a:rPr lang="en-IN" sz="1050" i="1"/>
                                  </m:ctrlPr>
                                </m:sSubPr>
                                <m:e>
                                  <m:r>
                                    <a:rPr lang="en-IN" sz="1050" i="1"/>
                                    <m:t>𝑏</m:t>
                                  </m:r>
                                </m:e>
                                <m:sub>
                                  <m:r>
                                    <a:rPr lang="en-IN" sz="1050" i="1"/>
                                    <m:t>1</m:t>
                                  </m:r>
                                </m:sub>
                              </m:sSub>
                            </m:sub>
                            <m:sup>
                              <m:sSub>
                                <m:sSubPr>
                                  <m:ctrlPr>
                                    <a:rPr lang="en-IN" sz="1050" i="1"/>
                                  </m:ctrlPr>
                                </m:sSubPr>
                                <m:e>
                                  <m:r>
                                    <a:rPr lang="en-IN" sz="1050" i="1"/>
                                    <m:t>𝑏</m:t>
                                  </m:r>
                                </m:e>
                                <m:sub>
                                  <m:r>
                                    <a:rPr lang="en-IN" sz="1050" i="1"/>
                                    <m:t>2</m:t>
                                  </m:r>
                                </m:sub>
                              </m:sSub>
                            </m:sup>
                            <m:e>
                              <m:r>
                                <a:rPr lang="en-IN" sz="1050" i="1"/>
                                <m:t> </m:t>
                              </m:r>
                            </m:e>
                          </m:nary>
                          <m:sSub>
                            <m:sSubPr>
                              <m:ctrlPr>
                                <a:rPr lang="en-IN" sz="1050" i="1"/>
                              </m:ctrlPr>
                            </m:sSubPr>
                            <m:e>
                              <m:r>
                                <a:rPr lang="en-IN" sz="1050" i="1"/>
                                <m:t>𝑠</m:t>
                              </m:r>
                            </m:e>
                            <m:sub>
                              <m:r>
                                <a:rPr lang="en-IN" sz="1050" i="1"/>
                                <m:t>𝑘</m:t>
                              </m:r>
                            </m:sub>
                          </m:sSub>
                        </m:e>
                      </m:d>
                    </m:oMath>
                  </m:oMathPara>
                </a14:m>
                <a:endParaRPr lang="en-IN" sz="1050" dirty="0"/>
              </a:p>
              <a:p>
                <a:pPr marL="201168" lvl="1" indent="0">
                  <a:lnSpc>
                    <a:spcPct val="100000"/>
                  </a:lnSpc>
                  <a:buNone/>
                </a:pPr>
                <a:endParaRPr lang="en-IN" sz="1050" dirty="0"/>
              </a:p>
              <a:p>
                <a:pPr marL="749808" lvl="1" indent="-457200">
                  <a:lnSpc>
                    <a:spcPct val="100000"/>
                  </a:lnSpc>
                  <a:buFont typeface="+mj-lt"/>
                  <a:buAutoNum type="arabicPeriod"/>
                </a:pPr>
                <a:r>
                  <a:rPr lang="en-IN" sz="1400" dirty="0"/>
                  <a:t>Can be performed more frequently (hourly/daily)?</a:t>
                </a:r>
              </a:p>
              <a:p>
                <a:pPr marL="749808" lvl="1" indent="-457200">
                  <a:lnSpc>
                    <a:spcPct val="100000"/>
                  </a:lnSpc>
                  <a:buFont typeface="+mj-lt"/>
                  <a:buAutoNum type="arabicPeriod"/>
                </a:pPr>
                <a:r>
                  <a:rPr lang="en-IN" sz="1400" dirty="0"/>
                  <a:t>Can detect New Strains?</a:t>
                </a:r>
              </a:p>
              <a:p>
                <a:pPr marL="749808" lvl="1" indent="-457200">
                  <a:lnSpc>
                    <a:spcPct val="100000"/>
                  </a:lnSpc>
                  <a:buFont typeface="+mj-lt"/>
                  <a:buAutoNum type="arabicPeriod"/>
                </a:pPr>
                <a:r>
                  <a:rPr lang="en-IN" sz="1400" dirty="0"/>
                  <a:t>Can be performed without Medical Assistance?</a:t>
                </a:r>
              </a:p>
              <a:p>
                <a:pPr marL="749808" lvl="1" indent="-457200">
                  <a:lnSpc>
                    <a:spcPct val="100000"/>
                  </a:lnSpc>
                  <a:buFont typeface="+mj-lt"/>
                  <a:buAutoNum type="arabicPeriod"/>
                </a:pPr>
                <a:r>
                  <a:rPr lang="en-IN" sz="1400" dirty="0"/>
                  <a:t>Can be cheaper than RTPCR?</a:t>
                </a:r>
              </a:p>
              <a:p>
                <a:pPr marL="749808" lvl="1" indent="-457200">
                  <a:lnSpc>
                    <a:spcPct val="100000"/>
                  </a:lnSpc>
                  <a:buFont typeface="+mj-lt"/>
                  <a:buAutoNum type="arabicPeriod"/>
                </a:pPr>
                <a:endParaRPr lang="en-IN" dirty="0"/>
              </a:p>
              <a:p>
                <a:pPr marL="749808" lvl="1" indent="-457200">
                  <a:lnSpc>
                    <a:spcPct val="100000"/>
                  </a:lnSpc>
                  <a:buFont typeface="+mj-lt"/>
                  <a:buAutoNum type="arabicPeriod"/>
                </a:pPr>
                <a:endParaRPr lang="en-IN" dirty="0"/>
              </a:p>
            </p:txBody>
          </p:sp>
        </mc:Choice>
        <mc:Fallback>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429125"/>
              </a:xfrm>
              <a:prstGeom prst="rect">
                <a:avLst/>
              </a:prstGeom>
              <a:blipFill>
                <a:blip r:embed="rId3"/>
                <a:stretch>
                  <a:fillRect l="-2667" t="-561"/>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14</a:t>
            </a:fld>
            <a:endParaRPr lang="en-IN" dirty="0"/>
          </a:p>
        </p:txBody>
      </p:sp>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137067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292608" lvl="1" indent="0">
              <a:buNone/>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15</a:t>
            </a:fld>
            <a:endParaRPr lang="en-IN" dirty="0"/>
          </a:p>
        </p:txBody>
      </p:sp>
    </p:spTree>
    <p:extLst>
      <p:ext uri="{BB962C8B-B14F-4D97-AF65-F5344CB8AC3E}">
        <p14:creationId xmlns:p14="http://schemas.microsoft.com/office/powerpoint/2010/main" val="306675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26177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65306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2078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0846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pPr>
            <a:r>
              <a:rPr lang="en-IN" dirty="0"/>
              <a:t>The Project consists of 3 Sections:</a:t>
            </a:r>
          </a:p>
          <a:p>
            <a:pPr marL="749808" lvl="1" indent="-457200">
              <a:lnSpc>
                <a:spcPct val="200000"/>
              </a:lnSpc>
              <a:buFont typeface="+mj-lt"/>
              <a:buAutoNum type="arabicPeriod"/>
            </a:pPr>
            <a:r>
              <a:rPr lang="en-IN" dirty="0"/>
              <a:t>Creating a model for Detection of COVID-19 using Cough Recordings</a:t>
            </a:r>
          </a:p>
          <a:p>
            <a:pPr marL="749808" lvl="1" indent="-457200">
              <a:lnSpc>
                <a:spcPct val="200000"/>
              </a:lnSpc>
              <a:buFont typeface="+mj-lt"/>
              <a:buAutoNum type="arabicPeriod"/>
            </a:pPr>
            <a:r>
              <a:rPr lang="en-IN" dirty="0"/>
              <a:t>Creating an App for implementing the Model</a:t>
            </a:r>
          </a:p>
          <a:p>
            <a:pPr marL="749808" lvl="1" indent="-457200">
              <a:lnSpc>
                <a:spcPct val="200000"/>
              </a:lnSpc>
              <a:buFont typeface="+mj-lt"/>
              <a:buAutoNum type="arabicPeriod"/>
            </a:pPr>
            <a:r>
              <a:rPr lang="en-IN" dirty="0"/>
              <a:t>Comparison of First and Second Wave of COVID – 19</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spTree>
    <p:extLst>
      <p:ext uri="{BB962C8B-B14F-4D97-AF65-F5344CB8AC3E}">
        <p14:creationId xmlns:p14="http://schemas.microsoft.com/office/powerpoint/2010/main" val="545933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10796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2475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504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buFont typeface="Arial" panose="020B0604020202020204" pitchFamily="34" charset="0"/>
              <a:buChar char="•"/>
            </a:pPr>
            <a:r>
              <a:rPr lang="en-IN" sz="1800" dirty="0">
                <a:latin typeface="Calibri" panose="020F0502020204030204" pitchFamily="34" charset="0"/>
              </a:rPr>
              <a:t> Creating a COVID – 19 Cough Classifier using Machine Learning Techniques</a:t>
            </a:r>
            <a:endParaRPr lang="en-IN" dirty="0"/>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pic>
        <p:nvPicPr>
          <p:cNvPr id="5" name="Picture 4">
            <a:extLst>
              <a:ext uri="{FF2B5EF4-FFF2-40B4-BE49-F238E27FC236}">
                <a16:creationId xmlns:a16="http://schemas.microsoft.com/office/drawing/2014/main" id="{EDB0B10A-0903-4E2D-BBEE-BDD27C819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115" y="3605954"/>
            <a:ext cx="6033770" cy="2263140"/>
          </a:xfrm>
          <a:prstGeom prst="rect">
            <a:avLst/>
          </a:prstGeom>
          <a:noFill/>
          <a:ln>
            <a:noFill/>
          </a:ln>
        </p:spPr>
      </p:pic>
    </p:spTree>
    <p:extLst>
      <p:ext uri="{BB962C8B-B14F-4D97-AF65-F5344CB8AC3E}">
        <p14:creationId xmlns:p14="http://schemas.microsoft.com/office/powerpoint/2010/main" val="184051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gn="just">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gn="just">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gn="just">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gn="just">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gn="just">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lstStyle/>
          <a:p>
            <a:pPr algn="just">
              <a:lnSpc>
                <a:spcPct val="300000"/>
              </a:lnSpc>
              <a:buFont typeface="Arial" panose="020B0604020202020204" pitchFamily="34" charset="0"/>
              <a:buChar char="•"/>
            </a:pPr>
            <a:r>
              <a:rPr lang="en-IN" dirty="0"/>
              <a:t> Usage of Interpretable Models and Libraries to understand the output of Individual Models</a:t>
            </a:r>
          </a:p>
          <a:p>
            <a:pPr>
              <a:lnSpc>
                <a:spcPct val="300000"/>
              </a:lnSpc>
              <a:buFont typeface="Arial" panose="020B0604020202020204" pitchFamily="34" charset="0"/>
              <a:buChar char="•"/>
            </a:pPr>
            <a:r>
              <a:rPr lang="en-IN" dirty="0"/>
              <a:t> Usage of Ensemble learning to combine the output of these Models</a:t>
            </a:r>
          </a:p>
          <a:p>
            <a:pPr>
              <a:lnSpc>
                <a:spcPct val="300000"/>
              </a:lnSpc>
              <a:buFont typeface="Arial" panose="020B0604020202020204" pitchFamily="34" charset="0"/>
              <a:buChar char="•"/>
            </a:pPr>
            <a:r>
              <a:rPr lang="en-IN" dirty="0"/>
              <a:t> Creation of Web Application for increasing the usability of the Model</a:t>
            </a:r>
          </a:p>
        </p:txBody>
      </p:sp>
      <p:sp>
        <p:nvSpPr>
          <p:cNvPr id="6" name="Slide Number Placeholder 7">
            <a:extLst>
              <a:ext uri="{FF2B5EF4-FFF2-40B4-BE49-F238E27FC236}">
                <a16:creationId xmlns:a16="http://schemas.microsoft.com/office/drawing/2014/main" id="{DFB1070A-AD14-4528-89F3-6DC69E02947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7</a:t>
            </a:fld>
            <a:endParaRPr lang="en-IN" dirty="0"/>
          </a:p>
        </p:txBody>
      </p:sp>
    </p:spTree>
    <p:extLst>
      <p:ext uri="{BB962C8B-B14F-4D97-AF65-F5344CB8AC3E}">
        <p14:creationId xmlns:p14="http://schemas.microsoft.com/office/powerpoint/2010/main" val="26406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8</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3" name="Chart 12">
            <a:extLst>
              <a:ext uri="{FF2B5EF4-FFF2-40B4-BE49-F238E27FC236}">
                <a16:creationId xmlns:a16="http://schemas.microsoft.com/office/drawing/2014/main" id="{5171FE52-0716-4716-9163-21A464D2FB54}"/>
              </a:ext>
            </a:extLst>
          </p:cNvPr>
          <p:cNvGraphicFramePr/>
          <p:nvPr>
            <p:extLst>
              <p:ext uri="{D42A27DB-BD31-4B8C-83A1-F6EECF244321}">
                <p14:modId xmlns:p14="http://schemas.microsoft.com/office/powerpoint/2010/main" val="1412338842"/>
              </p:ext>
            </p:extLst>
          </p:nvPr>
        </p:nvGraphicFramePr>
        <p:xfrm>
          <a:off x="1588168" y="3826044"/>
          <a:ext cx="52337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AB8803BE-58B1-4AAB-BCD8-185F45E919E8}"/>
              </a:ext>
            </a:extLst>
          </p:cNvPr>
          <p:cNvGraphicFramePr/>
          <p:nvPr>
            <p:extLst>
              <p:ext uri="{D42A27DB-BD31-4B8C-83A1-F6EECF244321}">
                <p14:modId xmlns:p14="http://schemas.microsoft.com/office/powerpoint/2010/main" val="793463363"/>
              </p:ext>
            </p:extLst>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814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A8A4-0C34-4C06-A059-8ACCF1F107FD}"/>
              </a:ext>
            </a:extLst>
          </p:cNvPr>
          <p:cNvSpPr>
            <a:spLocks noGrp="1"/>
          </p:cNvSpPr>
          <p:nvPr>
            <p:ph idx="1"/>
          </p:nvPr>
        </p:nvSpPr>
        <p:spPr>
          <a:xfrm>
            <a:off x="1097279" y="1845734"/>
            <a:ext cx="10224437" cy="4023360"/>
          </a:xfrm>
        </p:spPr>
        <p:txBody>
          <a:bodyPr/>
          <a:lstStyle/>
          <a:p>
            <a:pPr>
              <a:lnSpc>
                <a:spcPct val="200000"/>
              </a:lnSpc>
              <a:buFont typeface="Arial" panose="020B0604020202020204" pitchFamily="34" charset="0"/>
              <a:buChar char="•"/>
            </a:pPr>
            <a:r>
              <a:rPr lang="en-IN" dirty="0"/>
              <a:t> Cough sound carries underutilized respiratory health information</a:t>
            </a:r>
          </a:p>
          <a:p>
            <a:pPr>
              <a:lnSpc>
                <a:spcPct val="200000"/>
              </a:lnSpc>
              <a:buFont typeface="Arial" panose="020B0604020202020204" pitchFamily="34" charset="0"/>
              <a:buChar char="•"/>
            </a:pPr>
            <a:r>
              <a:rPr lang="en-IN" dirty="0"/>
              <a:t> COVID-19 influences the lower respiratory system in a distinctive way</a:t>
            </a:r>
          </a:p>
          <a:p>
            <a:pPr algn="just">
              <a:lnSpc>
                <a:spcPct val="200000"/>
              </a:lnSpc>
              <a:buFont typeface="Arial" panose="020B0604020202020204" pitchFamily="34" charset="0"/>
              <a:buChar char="•"/>
            </a:pPr>
            <a:r>
              <a:rPr lang="en-IN" dirty="0"/>
              <a:t> Comparing COVID-19 and Non-COVID-19 patients’ cough recordings will help us differentiate and detect COVID-19 patients</a:t>
            </a:r>
          </a:p>
          <a:p>
            <a:pPr>
              <a:lnSpc>
                <a:spcPct val="200000"/>
              </a:lnSpc>
              <a:buFont typeface="Arial" panose="020B0604020202020204" pitchFamily="34" charset="0"/>
              <a:buChar char="•"/>
            </a:pPr>
            <a:r>
              <a:rPr lang="en-IN" dirty="0"/>
              <a:t> Machine Learning techniques can be used to discover hidden patterns in COVID-19 cough sounds</a:t>
            </a:r>
          </a:p>
        </p:txBody>
      </p:sp>
      <p:sp>
        <p:nvSpPr>
          <p:cNvPr id="3" name="Title 2">
            <a:extLst>
              <a:ext uri="{FF2B5EF4-FFF2-40B4-BE49-F238E27FC236}">
                <a16:creationId xmlns:a16="http://schemas.microsoft.com/office/drawing/2014/main" id="{84F19520-52FF-41A4-BE37-7B948981E7A3}"/>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98421C3A-B5CD-4F3C-817E-ACF15C2881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spTree>
    <p:extLst>
      <p:ext uri="{BB962C8B-B14F-4D97-AF65-F5344CB8AC3E}">
        <p14:creationId xmlns:p14="http://schemas.microsoft.com/office/powerpoint/2010/main" val="38100552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2937</TotalTime>
  <Words>2453</Words>
  <Application>Microsoft Office PowerPoint</Application>
  <PresentationFormat>Widescreen</PresentationFormat>
  <Paragraphs>234</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Helvetica Neue</vt:lpstr>
      <vt:lpstr>Open Sans</vt:lpstr>
      <vt:lpstr>Times New Roman</vt:lpstr>
      <vt:lpstr>Retrospect</vt:lpstr>
      <vt:lpstr>BTP Presentation</vt:lpstr>
      <vt:lpstr>Introduction</vt:lpstr>
      <vt:lpstr>Introduction</vt:lpstr>
      <vt:lpstr>Motivation and Existing Solution</vt:lpstr>
      <vt:lpstr>Problem Statement</vt:lpstr>
      <vt:lpstr>Literature Review</vt:lpstr>
      <vt:lpstr>Novelty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 Himan</cp:lastModifiedBy>
  <cp:revision>498</cp:revision>
  <dcterms:created xsi:type="dcterms:W3CDTF">2021-11-10T06:43:38Z</dcterms:created>
  <dcterms:modified xsi:type="dcterms:W3CDTF">2021-11-18T13:22:35Z</dcterms:modified>
</cp:coreProperties>
</file>