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4"/>
  </p:notesMasterIdLst>
  <p:sldIdLst>
    <p:sldId id="256" r:id="rId2"/>
    <p:sldId id="257" r:id="rId3"/>
    <p:sldId id="270" r:id="rId4"/>
    <p:sldId id="260" r:id="rId5"/>
    <p:sldId id="259" r:id="rId6"/>
    <p:sldId id="261" r:id="rId7"/>
    <p:sldId id="267" r:id="rId8"/>
    <p:sldId id="263" r:id="rId9"/>
    <p:sldId id="271" r:id="rId10"/>
    <p:sldId id="273" r:id="rId11"/>
    <p:sldId id="283" r:id="rId12"/>
    <p:sldId id="285" r:id="rId13"/>
    <p:sldId id="286" r:id="rId14"/>
    <p:sldId id="269" r:id="rId15"/>
    <p:sldId id="284" r:id="rId16"/>
    <p:sldId id="275" r:id="rId17"/>
    <p:sldId id="282" r:id="rId18"/>
    <p:sldId id="278" r:id="rId19"/>
    <p:sldId id="279" r:id="rId20"/>
    <p:sldId id="276"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63A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037" autoAdjust="0"/>
  </p:normalViewPr>
  <p:slideViewPr>
    <p:cSldViewPr snapToGrid="0">
      <p:cViewPr varScale="1">
        <p:scale>
          <a:sx n="79" d="100"/>
          <a:sy n="79" d="100"/>
        </p:scale>
        <p:origin x="850" y="67"/>
      </p:cViewPr>
      <p:guideLst/>
    </p:cSldViewPr>
  </p:slideViewPr>
  <p:outlineViewPr>
    <p:cViewPr>
      <p:scale>
        <a:sx n="33" d="100"/>
        <a:sy n="33" d="100"/>
      </p:scale>
      <p:origin x="0" y="-763"/>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0" i="0" u="none" strike="noStrike" baseline="0" dirty="0">
                <a:effectLst/>
              </a:rPr>
              <a:t>Distribution across healthy (and no COVID-19) and COVID-19 categories</a:t>
            </a:r>
            <a:endParaRPr lang="en-IN"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COVID Positive Cough Recordings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Sheet1!$B$2</c:f>
              <c:numCache>
                <c:formatCode>General</c:formatCode>
                <c:ptCount val="1"/>
                <c:pt idx="0">
                  <c:v>400</c:v>
                </c:pt>
              </c:numCache>
            </c:numRef>
          </c:val>
          <c:extLst>
            <c:ext xmlns:c16="http://schemas.microsoft.com/office/drawing/2014/chart" uri="{C3380CC4-5D6E-409C-BE32-E72D297353CC}">
              <c16:uniqueId val="{00000000-5ABF-41D6-BD43-D81F97B29445}"/>
            </c:ext>
          </c:extLst>
        </c:ser>
        <c:ser>
          <c:idx val="1"/>
          <c:order val="1"/>
          <c:tx>
            <c:strRef>
              <c:f>Sheet1!$C$1</c:f>
              <c:strCache>
                <c:ptCount val="1"/>
                <c:pt idx="0">
                  <c:v>COVID Negative Cough Recordings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Sheet1!$C$2</c:f>
              <c:numCache>
                <c:formatCode>General</c:formatCode>
                <c:ptCount val="1"/>
                <c:pt idx="0">
                  <c:v>1043</c:v>
                </c:pt>
              </c:numCache>
            </c:numRef>
          </c:val>
          <c:extLst>
            <c:ext xmlns:c16="http://schemas.microsoft.com/office/drawing/2014/chart" uri="{C3380CC4-5D6E-409C-BE32-E72D297353CC}">
              <c16:uniqueId val="{00000001-5ABF-41D6-BD43-D81F97B29445}"/>
            </c:ext>
          </c:extLst>
        </c:ser>
        <c:dLbls>
          <c:dLblPos val="outEnd"/>
          <c:showLegendKey val="0"/>
          <c:showVal val="1"/>
          <c:showCatName val="0"/>
          <c:showSerName val="0"/>
          <c:showPercent val="0"/>
          <c:showBubbleSize val="0"/>
        </c:dLbls>
        <c:gapWidth val="219"/>
        <c:overlap val="-27"/>
        <c:axId val="1121974672"/>
        <c:axId val="1121982160"/>
      </c:barChart>
      <c:catAx>
        <c:axId val="1121974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82160"/>
        <c:crosses val="autoZero"/>
        <c:auto val="1"/>
        <c:lblAlgn val="ctr"/>
        <c:lblOffset val="100"/>
        <c:noMultiLvlLbl val="0"/>
      </c:catAx>
      <c:valAx>
        <c:axId val="112198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74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Nationality Distribution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Nationality Distribution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E5F-4294-AB8C-6A024B171F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E5F-4294-AB8C-6A024B171FB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India</c:v>
                </c:pt>
                <c:pt idx="1">
                  <c:v>Outside India</c:v>
                </c:pt>
              </c:strCache>
            </c:strRef>
          </c:cat>
          <c:val>
            <c:numRef>
              <c:f>Sheet1!$B$2:$B$3</c:f>
              <c:numCache>
                <c:formatCode>General</c:formatCode>
                <c:ptCount val="2"/>
                <c:pt idx="0">
                  <c:v>1150</c:v>
                </c:pt>
                <c:pt idx="1">
                  <c:v>293</c:v>
                </c:pt>
              </c:numCache>
            </c:numRef>
          </c:val>
          <c:extLst>
            <c:ext xmlns:c16="http://schemas.microsoft.com/office/drawing/2014/chart" uri="{C3380CC4-5D6E-409C-BE32-E72D297353CC}">
              <c16:uniqueId val="{00000000-55F6-4B91-A49C-4E686EE79BD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40B11-BBF3-43C1-B044-5E051FA0F756}" type="datetimeFigureOut">
              <a:rPr lang="en-IN" smtClean="0"/>
              <a:t>30-03-2022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A28B9-81B1-4457-BC57-23C2E077B729}" type="slidenum">
              <a:rPr lang="en-IN" smtClean="0"/>
              <a:t>‹#›</a:t>
            </a:fld>
            <a:endParaRPr lang="en-IN"/>
          </a:p>
        </p:txBody>
      </p:sp>
    </p:spTree>
    <p:extLst>
      <p:ext uri="{BB962C8B-B14F-4D97-AF65-F5344CB8AC3E}">
        <p14:creationId xmlns:p14="http://schemas.microsoft.com/office/powerpoint/2010/main" val="279277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2</a:t>
            </a:fld>
            <a:endParaRPr lang="en-IN"/>
          </a:p>
        </p:txBody>
      </p:sp>
    </p:spTree>
    <p:extLst>
      <p:ext uri="{BB962C8B-B14F-4D97-AF65-F5344CB8AC3E}">
        <p14:creationId xmlns:p14="http://schemas.microsoft.com/office/powerpoint/2010/main" val="1947942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WHY FEATURES --Now that we have the cough audio signals in digital format we need to identify which features to extract in order to obtain maximum spectral information in the cough.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Studies have found that COVID causes inflammation in upper airway and larynx which alters the flexibility of Vocal cords hence affecting the frequency of cough sounds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These time-frequency features are extracted to understand the </a:t>
            </a:r>
            <a:r>
              <a:rPr lang="en-IN" b="1" dirty="0"/>
              <a:t>frequency alterations </a:t>
            </a:r>
            <a:r>
              <a:rPr lang="en-IN" dirty="0"/>
              <a:t>due to presence of COVID-19 and use this principle to build our Machine Learning Model</a:t>
            </a: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11</a:t>
            </a:fld>
            <a:endParaRPr lang="en-IN"/>
          </a:p>
        </p:txBody>
      </p:sp>
    </p:spTree>
    <p:extLst>
      <p:ext uri="{BB962C8B-B14F-4D97-AF65-F5344CB8AC3E}">
        <p14:creationId xmlns:p14="http://schemas.microsoft.com/office/powerpoint/2010/main" val="4019193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HOW FEATURES – MFCC</a:t>
                </a:r>
              </a:p>
              <a:p>
                <a:endParaRPr lang="en-IN" dirty="0"/>
              </a:p>
              <a:p>
                <a:r>
                  <a:rPr lang="en-IN" dirty="0"/>
                  <a:t>I will now explain how MFCC are extracted from the cough sound</a:t>
                </a:r>
              </a:p>
              <a:p>
                <a:pPr marL="171450" indent="-171450">
                  <a:buFontTx/>
                  <a:buChar char="-"/>
                </a:pPr>
                <a:r>
                  <a:rPr lang="en-IN" dirty="0"/>
                  <a:t>   Firstly,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is applied on the digital signal of cough sound, </a:t>
                </a:r>
              </a:p>
              <a:p>
                <a:pPr marL="285750" indent="-285750">
                  <a:buFontTx/>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uses a sliding window function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𝑔</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centred at time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𝜏</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to consecutively perform ‘time localised Fourier transform of the signal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result reveals that the variation of the signal’s frequency content as time evolves.</a:t>
                </a:r>
              </a:p>
              <a:p>
                <a:pPr marL="285750" indent="-285750">
                  <a:buFontTx/>
                  <a:buChar char="-"/>
                </a:pPr>
                <a:endParaRPr lang="en-IN" dirty="0"/>
              </a:p>
            </p:txBody>
          </p:sp>
        </mc:Choice>
        <mc:Fallback xmlns="">
          <p:sp>
            <p:nvSpPr>
              <p:cNvPr id="3" name="Notes Placeholder 2"/>
              <p:cNvSpPr>
                <a:spLocks noGrp="1"/>
              </p:cNvSpPr>
              <p:nvPr>
                <p:ph type="body" idx="1"/>
              </p:nvPr>
            </p:nvSpPr>
            <p:spPr/>
            <p:txBody>
              <a:bodyPr/>
              <a:lstStyle/>
              <a:p>
                <a:r>
                  <a:rPr lang="en-IN" dirty="0"/>
                  <a:t>HOW FEATURES – MFCC</a:t>
                </a:r>
              </a:p>
              <a:p>
                <a:endParaRPr lang="en-IN" dirty="0"/>
              </a:p>
              <a:p>
                <a:r>
                  <a:rPr lang="en-IN" dirty="0"/>
                  <a:t>I will now explain how MFCC are extracted from the cough sound</a:t>
                </a:r>
              </a:p>
              <a:p>
                <a:pPr marL="171450" indent="-171450">
                  <a:buFontTx/>
                  <a:buChar char="-"/>
                </a:pPr>
                <a:r>
                  <a:rPr lang="en-IN" dirty="0"/>
                  <a:t>   Firstly,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is applied on the digital signal of cough sound, </a:t>
                </a:r>
              </a:p>
              <a:p>
                <a:pPr marL="285750" indent="-285750">
                  <a:buFontTx/>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uses a sliding window function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𝑔(𝑡)</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centred at time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𝜏</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to consecutively perform ‘time localised Fourier transform of the signal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𝑥(𝑡)</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result reveals that the variation of the signal’s frequency content as time evolves.</a:t>
                </a:r>
              </a:p>
              <a:p>
                <a:pPr marL="285750" indent="-285750">
                  <a:buFontTx/>
                  <a:buChar char="-"/>
                </a:pPr>
                <a:endParaRPr lang="en-IN" dirty="0"/>
              </a:p>
            </p:txBody>
          </p:sp>
        </mc:Fallback>
      </mc:AlternateContent>
      <p:sp>
        <p:nvSpPr>
          <p:cNvPr id="4" name="Slide Number Placeholder 3"/>
          <p:cNvSpPr>
            <a:spLocks noGrp="1"/>
          </p:cNvSpPr>
          <p:nvPr>
            <p:ph type="sldNum" sz="quarter" idx="5"/>
          </p:nvPr>
        </p:nvSpPr>
        <p:spPr/>
        <p:txBody>
          <a:bodyPr/>
          <a:lstStyle/>
          <a:p>
            <a:fld id="{1C1A28B9-81B1-4457-BC57-23C2E077B729}" type="slidenum">
              <a:rPr lang="en-IN" smtClean="0"/>
              <a:t>12</a:t>
            </a:fld>
            <a:endParaRPr lang="en-IN"/>
          </a:p>
        </p:txBody>
      </p:sp>
    </p:spTree>
    <p:extLst>
      <p:ext uri="{BB962C8B-B14F-4D97-AF65-F5344CB8AC3E}">
        <p14:creationId xmlns:p14="http://schemas.microsoft.com/office/powerpoint/2010/main" val="1700138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FEATURES – MFCC</a:t>
            </a:r>
          </a:p>
          <a:p>
            <a:endParaRPr lang="en-IN"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Log spectrum graph obtained in the previous slide can be divided into 2 parts, one is due to.</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COVID-19 alters the flexibility of vocal cords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frequency of these peaks carries the identity of the cough hence is able to distinguish between COVID and Non- COVID cough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Now, After applying the IDFT, we obtain the occurrences (get the frequency) of different peaks present in the log spectrum graph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a:t>Y-value corresponding to the first 20 coordinates on X-axis are the first 20 MFCCs of that portion of cough signal</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a:t>The mean of these 20 MFCCs of all the portions of the cough signal represents the first 20 MFCCs of the entire cough</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IN" sz="12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IN" sz="12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method of applying the DFT to small portion of cough signal is performed by applying STFT to the entire signal</a:t>
            </a:r>
          </a:p>
          <a:p>
            <a:pPr marL="285750" indent="-285750">
              <a:buFontTx/>
              <a:buChar char="-"/>
            </a:pP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13</a:t>
            </a:fld>
            <a:endParaRPr lang="en-IN"/>
          </a:p>
        </p:txBody>
      </p:sp>
    </p:spTree>
    <p:extLst>
      <p:ext uri="{BB962C8B-B14F-4D97-AF65-F5344CB8AC3E}">
        <p14:creationId xmlns:p14="http://schemas.microsoft.com/office/powerpoint/2010/main" val="1922361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HOW FEATURES</a:t>
            </a:r>
          </a:p>
          <a:p>
            <a:endParaRPr lang="en-IN" dirty="0"/>
          </a:p>
          <a:p>
            <a:r>
              <a:rPr lang="en-IN" dirty="0"/>
              <a:t>RMSE: </a:t>
            </a:r>
            <a:r>
              <a:rPr lang="en-IN" sz="1800" dirty="0">
                <a:effectLst/>
                <a:latin typeface="Calibri" panose="020F0502020204030204" pitchFamily="34" charset="0"/>
                <a:ea typeface="Calibri" panose="020F0502020204030204" pitchFamily="34" charset="0"/>
                <a:cs typeface="Times New Roman" panose="02020603050405020304" pitchFamily="18" charset="0"/>
              </a:rPr>
              <a:t>Root Mean Square Energy’s magnitude is the energy of the signal. It tells us about the loudness of the audio signal. RMSE is the square root of the mean square (the average of the squares of the magnitude of the audio frames).</a:t>
            </a:r>
            <a:r>
              <a:rPr lang="en-IN" dirty="0"/>
              <a:t> </a:t>
            </a:r>
            <a:r>
              <a:rPr lang="en-IN" sz="1200" dirty="0"/>
              <a:t>We take the mean of all such amplitudes.</a:t>
            </a:r>
          </a:p>
          <a:p>
            <a:endParaRPr lang="en-IN" sz="1200" dirty="0"/>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14</a:t>
            </a:fld>
            <a:endParaRPr lang="en-IN"/>
          </a:p>
        </p:txBody>
      </p:sp>
    </p:spTree>
    <p:extLst>
      <p:ext uri="{BB962C8B-B14F-4D97-AF65-F5344CB8AC3E}">
        <p14:creationId xmlns:p14="http://schemas.microsoft.com/office/powerpoint/2010/main" val="1086468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FEATURES - MFCC</a:t>
            </a:r>
          </a:p>
        </p:txBody>
      </p:sp>
      <p:sp>
        <p:nvSpPr>
          <p:cNvPr id="4" name="Slide Number Placeholder 3"/>
          <p:cNvSpPr>
            <a:spLocks noGrp="1"/>
          </p:cNvSpPr>
          <p:nvPr>
            <p:ph type="sldNum" sz="quarter" idx="5"/>
          </p:nvPr>
        </p:nvSpPr>
        <p:spPr/>
        <p:txBody>
          <a:bodyPr/>
          <a:lstStyle/>
          <a:p>
            <a:fld id="{1C1A28B9-81B1-4457-BC57-23C2E077B729}" type="slidenum">
              <a:rPr lang="en-IN" smtClean="0"/>
              <a:t>15</a:t>
            </a:fld>
            <a:endParaRPr lang="en-IN"/>
          </a:p>
        </p:txBody>
      </p:sp>
    </p:spTree>
    <p:extLst>
      <p:ext uri="{BB962C8B-B14F-4D97-AF65-F5344CB8AC3E}">
        <p14:creationId xmlns:p14="http://schemas.microsoft.com/office/powerpoint/2010/main" val="4101295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MODELS</a:t>
            </a:r>
          </a:p>
        </p:txBody>
      </p:sp>
      <p:sp>
        <p:nvSpPr>
          <p:cNvPr id="4" name="Slide Number Placeholder 3"/>
          <p:cNvSpPr>
            <a:spLocks noGrp="1"/>
          </p:cNvSpPr>
          <p:nvPr>
            <p:ph type="sldNum" sz="quarter" idx="5"/>
          </p:nvPr>
        </p:nvSpPr>
        <p:spPr/>
        <p:txBody>
          <a:bodyPr/>
          <a:lstStyle/>
          <a:p>
            <a:fld id="{1C1A28B9-81B1-4457-BC57-23C2E077B729}" type="slidenum">
              <a:rPr lang="en-IN" smtClean="0"/>
              <a:t>16</a:t>
            </a:fld>
            <a:endParaRPr lang="en-IN"/>
          </a:p>
        </p:txBody>
      </p:sp>
    </p:spTree>
    <p:extLst>
      <p:ext uri="{BB962C8B-B14F-4D97-AF65-F5344CB8AC3E}">
        <p14:creationId xmlns:p14="http://schemas.microsoft.com/office/powerpoint/2010/main" val="318125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MODELS</a:t>
            </a:r>
          </a:p>
        </p:txBody>
      </p:sp>
      <p:sp>
        <p:nvSpPr>
          <p:cNvPr id="4" name="Slide Number Placeholder 3"/>
          <p:cNvSpPr>
            <a:spLocks noGrp="1"/>
          </p:cNvSpPr>
          <p:nvPr>
            <p:ph type="sldNum" sz="quarter" idx="5"/>
          </p:nvPr>
        </p:nvSpPr>
        <p:spPr/>
        <p:txBody>
          <a:bodyPr/>
          <a:lstStyle/>
          <a:p>
            <a:fld id="{1C1A28B9-81B1-4457-BC57-23C2E077B729}" type="slidenum">
              <a:rPr lang="en-IN" smtClean="0"/>
              <a:t>17</a:t>
            </a:fld>
            <a:endParaRPr lang="en-IN"/>
          </a:p>
        </p:txBody>
      </p:sp>
    </p:spTree>
    <p:extLst>
      <p:ext uri="{BB962C8B-B14F-4D97-AF65-F5344CB8AC3E}">
        <p14:creationId xmlns:p14="http://schemas.microsoft.com/office/powerpoint/2010/main" val="1191707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ENSEMBLE MODELS</a:t>
            </a:r>
          </a:p>
        </p:txBody>
      </p:sp>
      <p:sp>
        <p:nvSpPr>
          <p:cNvPr id="4" name="Slide Number Placeholder 3"/>
          <p:cNvSpPr>
            <a:spLocks noGrp="1"/>
          </p:cNvSpPr>
          <p:nvPr>
            <p:ph type="sldNum" sz="quarter" idx="5"/>
          </p:nvPr>
        </p:nvSpPr>
        <p:spPr/>
        <p:txBody>
          <a:bodyPr/>
          <a:lstStyle/>
          <a:p>
            <a:fld id="{1C1A28B9-81B1-4457-BC57-23C2E077B729}" type="slidenum">
              <a:rPr lang="en-IN" smtClean="0"/>
              <a:t>18</a:t>
            </a:fld>
            <a:endParaRPr lang="en-IN"/>
          </a:p>
        </p:txBody>
      </p:sp>
    </p:spTree>
    <p:extLst>
      <p:ext uri="{BB962C8B-B14F-4D97-AF65-F5344CB8AC3E}">
        <p14:creationId xmlns:p14="http://schemas.microsoft.com/office/powerpoint/2010/main" val="3020285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RESULTS</a:t>
            </a:r>
          </a:p>
        </p:txBody>
      </p:sp>
      <p:sp>
        <p:nvSpPr>
          <p:cNvPr id="4" name="Slide Number Placeholder 3"/>
          <p:cNvSpPr>
            <a:spLocks noGrp="1"/>
          </p:cNvSpPr>
          <p:nvPr>
            <p:ph type="sldNum" sz="quarter" idx="5"/>
          </p:nvPr>
        </p:nvSpPr>
        <p:spPr/>
        <p:txBody>
          <a:bodyPr/>
          <a:lstStyle/>
          <a:p>
            <a:fld id="{1C1A28B9-81B1-4457-BC57-23C2E077B729}" type="slidenum">
              <a:rPr lang="en-IN" smtClean="0"/>
              <a:t>19</a:t>
            </a:fld>
            <a:endParaRPr lang="en-IN"/>
          </a:p>
        </p:txBody>
      </p:sp>
    </p:spTree>
    <p:extLst>
      <p:ext uri="{BB962C8B-B14F-4D97-AF65-F5344CB8AC3E}">
        <p14:creationId xmlns:p14="http://schemas.microsoft.com/office/powerpoint/2010/main" val="2060458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a:t>
            </a:r>
          </a:p>
        </p:txBody>
      </p:sp>
      <p:sp>
        <p:nvSpPr>
          <p:cNvPr id="4" name="Slide Number Placeholder 3"/>
          <p:cNvSpPr>
            <a:spLocks noGrp="1"/>
          </p:cNvSpPr>
          <p:nvPr>
            <p:ph type="sldNum" sz="quarter" idx="5"/>
          </p:nvPr>
        </p:nvSpPr>
        <p:spPr/>
        <p:txBody>
          <a:bodyPr/>
          <a:lstStyle/>
          <a:p>
            <a:fld id="{1C1A28B9-81B1-4457-BC57-23C2E077B729}" type="slidenum">
              <a:rPr lang="en-IN" smtClean="0"/>
              <a:t>20</a:t>
            </a:fld>
            <a:endParaRPr lang="en-IN"/>
          </a:p>
        </p:txBody>
      </p:sp>
    </p:spTree>
    <p:extLst>
      <p:ext uri="{BB962C8B-B14F-4D97-AF65-F5344CB8AC3E}">
        <p14:creationId xmlns:p14="http://schemas.microsoft.com/office/powerpoint/2010/main" val="49893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a:solidFill>
                  <a:srgbClr val="0E101A"/>
                </a:solidFill>
                <a:effectLst/>
                <a:latin typeface="Calibri" panose="020F0502020204030204" pitchFamily="34" charset="0"/>
                <a:ea typeface="Times New Roman" panose="02020603050405020304" pitchFamily="18" charset="0"/>
              </a:rPr>
              <a:t>COVID-19</a:t>
            </a:r>
            <a:r>
              <a:rPr lang="en-IN" sz="1800" dirty="0">
                <a:effectLst/>
                <a:latin typeface="Calibri" panose="020F0502020204030204" pitchFamily="34" charset="0"/>
                <a:ea typeface="Times New Roman" panose="02020603050405020304" pitchFamily="18" charset="0"/>
              </a:rPr>
              <a:t> was first identified on January 2020 in Wuhan, China; since then, much technological advancement is already in place to identify COVID-19 patients.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Calibri" panose="020F0502020204030204"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effectLst/>
                <a:latin typeface="Calibri" panose="020F0502020204030204" pitchFamily="34" charset="0"/>
                <a:ea typeface="Times New Roman" panose="02020603050405020304" pitchFamily="18" charset="0"/>
              </a:rPr>
              <a:t>Here,I</a:t>
            </a:r>
            <a:r>
              <a:rPr lang="en-IN" sz="1800" dirty="0">
                <a:effectLst/>
                <a:latin typeface="Calibri" panose="020F0502020204030204" pitchFamily="34" charset="0"/>
                <a:ea typeface="Times New Roman" panose="02020603050405020304" pitchFamily="18" charset="0"/>
              </a:rPr>
              <a:t> present a COVID-19 cough classifier that would help in contactless detection of COVID-19 patients by analysing their audio cough samples. The report demonstrates five machine learning classification models and combines those models into an ensemble model with 25 dominant features. The proposed method has been examined on both COVID-19 positive and healthy individuals' cough recordings. The results are promising, scoring accuracy of 99.3%, a sensitivity of 99% on validation data with an Area under the ROC curve of 0.97, all while maintaining interpretability.</a:t>
            </a:r>
            <a:r>
              <a:rPr lang="en-IN" sz="1800" dirty="0">
                <a:solidFill>
                  <a:srgbClr val="0E101A"/>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3</a:t>
            </a:fld>
            <a:endParaRPr lang="en-IN"/>
          </a:p>
        </p:txBody>
      </p:sp>
    </p:spTree>
    <p:extLst>
      <p:ext uri="{BB962C8B-B14F-4D97-AF65-F5344CB8AC3E}">
        <p14:creationId xmlns:p14="http://schemas.microsoft.com/office/powerpoint/2010/main" val="2854715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a:t>
            </a:r>
          </a:p>
        </p:txBody>
      </p:sp>
      <p:sp>
        <p:nvSpPr>
          <p:cNvPr id="4" name="Slide Number Placeholder 3"/>
          <p:cNvSpPr>
            <a:spLocks noGrp="1"/>
          </p:cNvSpPr>
          <p:nvPr>
            <p:ph type="sldNum" sz="quarter" idx="5"/>
          </p:nvPr>
        </p:nvSpPr>
        <p:spPr/>
        <p:txBody>
          <a:bodyPr/>
          <a:lstStyle/>
          <a:p>
            <a:fld id="{1C1A28B9-81B1-4457-BC57-23C2E077B729}" type="slidenum">
              <a:rPr lang="en-IN" smtClean="0"/>
              <a:t>21</a:t>
            </a:fld>
            <a:endParaRPr lang="en-IN"/>
          </a:p>
        </p:txBody>
      </p:sp>
    </p:spTree>
    <p:extLst>
      <p:ext uri="{BB962C8B-B14F-4D97-AF65-F5344CB8AC3E}">
        <p14:creationId xmlns:p14="http://schemas.microsoft.com/office/powerpoint/2010/main" val="3829749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COVID 1</a:t>
            </a:r>
            <a:r>
              <a:rPr lang="en-IN" baseline="30000" dirty="0"/>
              <a:t>ST</a:t>
            </a:r>
            <a:r>
              <a:rPr lang="en-IN" dirty="0"/>
              <a:t> AND 2</a:t>
            </a:r>
            <a:r>
              <a:rPr lang="en-IN" baseline="30000" dirty="0"/>
              <a:t>ND</a:t>
            </a:r>
            <a:r>
              <a:rPr lang="en-IN" dirty="0"/>
              <a:t> WAVE COMPARISON</a:t>
            </a:r>
          </a:p>
        </p:txBody>
      </p:sp>
      <p:sp>
        <p:nvSpPr>
          <p:cNvPr id="4" name="Slide Number Placeholder 3"/>
          <p:cNvSpPr>
            <a:spLocks noGrp="1"/>
          </p:cNvSpPr>
          <p:nvPr>
            <p:ph type="sldNum" sz="quarter" idx="5"/>
          </p:nvPr>
        </p:nvSpPr>
        <p:spPr/>
        <p:txBody>
          <a:bodyPr/>
          <a:lstStyle/>
          <a:p>
            <a:fld id="{1C1A28B9-81B1-4457-BC57-23C2E077B729}" type="slidenum">
              <a:rPr lang="en-IN" smtClean="0"/>
              <a:t>22</a:t>
            </a:fld>
            <a:endParaRPr lang="en-IN"/>
          </a:p>
        </p:txBody>
      </p:sp>
    </p:spTree>
    <p:extLst>
      <p:ext uri="{BB962C8B-B14F-4D97-AF65-F5344CB8AC3E}">
        <p14:creationId xmlns:p14="http://schemas.microsoft.com/office/powerpoint/2010/main" val="314385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Motivation and Existing solution: Studies have pointed out that </a:t>
            </a:r>
            <a:r>
              <a:rPr lang="en-US" b="0" i="0" dirty="0">
                <a:solidFill>
                  <a:srgbClr val="004276"/>
                </a:solidFill>
                <a:effectLst/>
                <a:latin typeface="Helvetica Neue"/>
              </a:rPr>
              <a:t>Frequent COVID-19 testing is the key to efficient and early detection of COVID - 19</a:t>
            </a:r>
            <a:r>
              <a:rPr lang="en-US" dirty="0"/>
              <a:t>(Pt 1 and 2). A study has even pointed out that </a:t>
            </a:r>
            <a:r>
              <a:rPr lang="en-US" b="0" i="0" dirty="0">
                <a:solidFill>
                  <a:srgbClr val="000000"/>
                </a:solidFill>
                <a:effectLst/>
                <a:latin typeface="Open Sans" panose="020B0606030504020204" pitchFamily="34" charset="0"/>
              </a:rPr>
              <a:t>Testing half the population weekly would drive the virus toward elimination within weeks – even if those tests are significantly less sensitive than clinical tests.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image shown here shows the present scenario of how testing along with quarantine can potentially block transmission (even with false negative results): </a:t>
            </a:r>
          </a:p>
          <a:p>
            <a:r>
              <a:rPr lang="en-US" dirty="0"/>
              <a:t>1. Standard Quarantine + No Testing </a:t>
            </a:r>
            <a:r>
              <a:rPr lang="en-US" dirty="0">
                <a:sym typeface="Wingdings" panose="05000000000000000000" pitchFamily="2" charset="2"/>
              </a:rPr>
              <a:t> here if the person is carrying the disease and is Asymptomatic, he will continue to transmit disease post quarantine</a:t>
            </a:r>
            <a:endParaRPr lang="en-US" dirty="0"/>
          </a:p>
          <a:p>
            <a:r>
              <a:rPr lang="en-US" dirty="0"/>
              <a:t>Now, with test results:</a:t>
            </a:r>
          </a:p>
          <a:p>
            <a:r>
              <a:rPr lang="en-US" dirty="0"/>
              <a:t>2. If a person has a positive test result, he will be isolated and hence the transmission is prevented.</a:t>
            </a:r>
          </a:p>
          <a:p>
            <a:r>
              <a:rPr lang="en-US" dirty="0"/>
              <a:t>3. If the test results is inaccurate and the person is wrongly detected as covid negative, keeping him in isolation till the test results will also lead to prevention in transmission.</a:t>
            </a:r>
          </a:p>
          <a:p>
            <a:endParaRPr lang="en-US" dirty="0"/>
          </a:p>
          <a:p>
            <a:r>
              <a:rPr lang="en-US" dirty="0"/>
              <a:t>The current testing method RTPCR has certain disadvantages as listed here:</a:t>
            </a:r>
          </a:p>
          <a:p>
            <a:r>
              <a:rPr lang="en-US" dirty="0"/>
              <a:t>1.  </a:t>
            </a:r>
          </a:p>
          <a:p>
            <a:r>
              <a:rPr lang="en-US" dirty="0"/>
              <a:t>2. </a:t>
            </a:r>
          </a:p>
          <a:p>
            <a:r>
              <a:rPr lang="en-US" dirty="0"/>
              <a:t>3.</a:t>
            </a:r>
          </a:p>
          <a:p>
            <a:r>
              <a:rPr lang="en-US" dirty="0"/>
              <a:t>4.</a:t>
            </a:r>
          </a:p>
          <a:p>
            <a:r>
              <a:rPr lang="en-US" b="0" i="0" dirty="0">
                <a:solidFill>
                  <a:srgbClr val="000000"/>
                </a:solidFill>
                <a:effectLst/>
                <a:latin typeface="Open Sans" panose="020B0606030504020204" pitchFamily="34" charset="0"/>
              </a:rPr>
              <a:t>Researchers say that when it comes to public health, it's better to have a less sensitive test with results today than a more sensitive one with results tomorrow(https://www.business-standard.com/article/current-affairs/frequent-rapid-testing-can-cripple-coronavirus-within-weeks-study-120112300270_1.html), Frequent Testing: https://www.journalofhospitalinfection.com/article/S0195-6701(21)00287-5/fulltext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4</a:t>
            </a:fld>
            <a:endParaRPr lang="en-IN"/>
          </a:p>
        </p:txBody>
      </p:sp>
    </p:spTree>
    <p:extLst>
      <p:ext uri="{BB962C8B-B14F-4D97-AF65-F5344CB8AC3E}">
        <p14:creationId xmlns:p14="http://schemas.microsoft.com/office/powerpoint/2010/main" val="167903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Existing solution which is the RTPCR has certain disadvantages as discussed in the previous slide, I try to address these questions in my COVID Detection model. </a:t>
            </a:r>
          </a:p>
          <a:p>
            <a:r>
              <a:rPr lang="en-IN" dirty="0"/>
              <a:t>(The first Q is) 1. can we get accurate test results with reduced waiting time</a:t>
            </a:r>
          </a:p>
          <a:p>
            <a:r>
              <a:rPr lang="en-IN" dirty="0"/>
              <a:t>2. Currently, experts have suggested that RTPCR tests be taken after a gap of at least 14 days. Here the question is Can we propose a method using which we can conduct tests more frequently? This can significantly bring down transmission as the potentially infected person can immediately isolate or get treated after he is diagnosed as covid positively.</a:t>
            </a:r>
          </a:p>
          <a:p>
            <a:r>
              <a:rPr lang="en-IN" dirty="0"/>
              <a:t>3. New Strains of COVID 19 are not detected by RTPCR, can it be detected in any way?</a:t>
            </a:r>
          </a:p>
          <a:p>
            <a:r>
              <a:rPr lang="en-IN" dirty="0"/>
              <a:t>4. Is there a way to perform the tests without having to visit testing centres or without any medical supervision?</a:t>
            </a:r>
          </a:p>
          <a:p>
            <a:r>
              <a:rPr lang="en-IN" dirty="0"/>
              <a:t>5. RTPCRs are very costly with their price ranging from Rs 500 to 1500. Can we have tests which are more cost effective?</a:t>
            </a:r>
          </a:p>
          <a:p>
            <a:r>
              <a:rPr lang="en-IN" dirty="0"/>
              <a:t> </a:t>
            </a:r>
          </a:p>
          <a:p>
            <a:r>
              <a:rPr lang="en-IN" dirty="0"/>
              <a:t>Source: https://health-desk.org/articles/how-many-days-after-exposure-should-one-be-tested-to-yield-the-most-accurate-results-and-with-which-test </a:t>
            </a:r>
          </a:p>
        </p:txBody>
      </p:sp>
      <p:sp>
        <p:nvSpPr>
          <p:cNvPr id="4" name="Slide Number Placeholder 3"/>
          <p:cNvSpPr>
            <a:spLocks noGrp="1"/>
          </p:cNvSpPr>
          <p:nvPr>
            <p:ph type="sldNum" sz="quarter" idx="5"/>
          </p:nvPr>
        </p:nvSpPr>
        <p:spPr/>
        <p:txBody>
          <a:bodyPr/>
          <a:lstStyle/>
          <a:p>
            <a:fld id="{1C1A28B9-81B1-4457-BC57-23C2E077B729}" type="slidenum">
              <a:rPr lang="en-IN" smtClean="0"/>
              <a:t>5</a:t>
            </a:fld>
            <a:endParaRPr lang="en-IN"/>
          </a:p>
        </p:txBody>
      </p:sp>
    </p:spTree>
    <p:extLst>
      <p:ext uri="{BB962C8B-B14F-4D97-AF65-F5344CB8AC3E}">
        <p14:creationId xmlns:p14="http://schemas.microsoft.com/office/powerpoint/2010/main" val="2259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Pt 1.: </a:t>
            </a:r>
            <a:r>
              <a:rPr lang="en-IN" sz="1800" dirty="0">
                <a:effectLst/>
                <a:latin typeface="Calibri" panose="020F0502020204030204" pitchFamily="34" charset="0"/>
                <a:ea typeface="Calibri" panose="020F0502020204030204" pitchFamily="34" charset="0"/>
                <a:cs typeface="Times New Roman" panose="02020603050405020304" pitchFamily="18" charset="0"/>
              </a:rPr>
              <a:t>This review attempts to summarize the vital studies in cough detection and identify diseases based on cough audio samples' features like frequency, duration, and intensity</a:t>
            </a:r>
          </a:p>
          <a:p>
            <a:r>
              <a:rPr lang="en-IN" sz="1800" dirty="0">
                <a:effectLst/>
                <a:latin typeface="Calibri" panose="020F0502020204030204" pitchFamily="34" charset="0"/>
                <a:cs typeface="Times New Roman" panose="02020603050405020304" pitchFamily="18" charset="0"/>
              </a:rPr>
              <a:t>Pt 2.:</a:t>
            </a:r>
          </a:p>
          <a:p>
            <a:r>
              <a:rPr lang="en-IN" sz="1800" dirty="0">
                <a:effectLst/>
                <a:latin typeface="Calibri" panose="020F0502020204030204" pitchFamily="34" charset="0"/>
                <a:cs typeface="Times New Roman" panose="02020603050405020304" pitchFamily="18" charset="0"/>
              </a:rPr>
              <a:t>Pt 3.:</a:t>
            </a:r>
            <a:endParaRPr lang="en-IN" dirty="0"/>
          </a:p>
          <a:p>
            <a:r>
              <a:rPr lang="en-IN" dirty="0"/>
              <a:t>Pt 4.: Which works on the sample principle of detecting the presence of certain frequency </a:t>
            </a:r>
          </a:p>
        </p:txBody>
      </p:sp>
      <p:sp>
        <p:nvSpPr>
          <p:cNvPr id="4" name="Slide Number Placeholder 3"/>
          <p:cNvSpPr>
            <a:spLocks noGrp="1"/>
          </p:cNvSpPr>
          <p:nvPr>
            <p:ph type="sldNum" sz="quarter" idx="5"/>
          </p:nvPr>
        </p:nvSpPr>
        <p:spPr/>
        <p:txBody>
          <a:bodyPr/>
          <a:lstStyle/>
          <a:p>
            <a:fld id="{1C1A28B9-81B1-4457-BC57-23C2E077B729}" type="slidenum">
              <a:rPr lang="en-IN" smtClean="0"/>
              <a:t>6</a:t>
            </a:fld>
            <a:endParaRPr lang="en-IN"/>
          </a:p>
        </p:txBody>
      </p:sp>
    </p:spTree>
    <p:extLst>
      <p:ext uri="{BB962C8B-B14F-4D97-AF65-F5344CB8AC3E}">
        <p14:creationId xmlns:p14="http://schemas.microsoft.com/office/powerpoint/2010/main" val="281449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One More Point -- DONE</a:t>
            </a:r>
          </a:p>
        </p:txBody>
      </p:sp>
      <p:sp>
        <p:nvSpPr>
          <p:cNvPr id="4" name="Slide Number Placeholder 3"/>
          <p:cNvSpPr>
            <a:spLocks noGrp="1"/>
          </p:cNvSpPr>
          <p:nvPr>
            <p:ph type="sldNum" sz="quarter" idx="5"/>
          </p:nvPr>
        </p:nvSpPr>
        <p:spPr/>
        <p:txBody>
          <a:bodyPr/>
          <a:lstStyle/>
          <a:p>
            <a:fld id="{1C1A28B9-81B1-4457-BC57-23C2E077B729}" type="slidenum">
              <a:rPr lang="en-IN" smtClean="0"/>
              <a:t>7</a:t>
            </a:fld>
            <a:endParaRPr lang="en-IN"/>
          </a:p>
        </p:txBody>
      </p:sp>
    </p:spTree>
    <p:extLst>
      <p:ext uri="{BB962C8B-B14F-4D97-AF65-F5344CB8AC3E}">
        <p14:creationId xmlns:p14="http://schemas.microsoft.com/office/powerpoint/2010/main" val="2896061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Dataset used to train my Machine Learning models have been obtained from two sources: IISc Bangalore and The University of Manchester</a:t>
            </a:r>
          </a:p>
          <a:p>
            <a:r>
              <a:rPr lang="en-IN" dirty="0"/>
              <a:t>Here you can see the distribution of COVID Positive and COVID Negative cough Recording. </a:t>
            </a:r>
          </a:p>
          <a:p>
            <a:r>
              <a:rPr lang="en-US" dirty="0"/>
              <a:t>Researchers say that COVID-19 has a different response with respect to the country's geographical location; hence, I have given more emphasis to collecting data from Indian resources to make the model more relevant for this climatic condition.</a:t>
            </a:r>
          </a:p>
          <a:p>
            <a:endParaRPr lang="en-US" dirty="0"/>
          </a:p>
          <a:p>
            <a:r>
              <a:rPr lang="en-US" dirty="0"/>
              <a:t>CEBM: https://www.cebm.net/covid-19/effect-of-latitude-on-covid-19/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8</a:t>
            </a:fld>
            <a:endParaRPr lang="en-IN"/>
          </a:p>
        </p:txBody>
      </p:sp>
    </p:spTree>
    <p:extLst>
      <p:ext uri="{BB962C8B-B14F-4D97-AF65-F5344CB8AC3E}">
        <p14:creationId xmlns:p14="http://schemas.microsoft.com/office/powerpoint/2010/main" val="123739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 that we have the data, we need to understand why we are taking this approach to detect COVID-19. Hence we need to Before understanding how the features were extracted, we need to understand 1. Why we are taking this approach? and 2. Why we are extracting these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 1.: </a:t>
            </a:r>
            <a:r>
              <a:rPr lang="en-IN" sz="1800" dirty="0">
                <a:solidFill>
                  <a:srgbClr val="0E101A"/>
                </a:solidFill>
                <a:effectLst/>
                <a:latin typeface="Calibri" panose="020F0502020204030204" pitchFamily="34" charset="0"/>
                <a:ea typeface="Calibri" panose="020F0502020204030204" pitchFamily="34" charset="0"/>
              </a:rPr>
              <a:t>Studies have reported that Cough sound contains vital underutilised respiratory health info, which can be used for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E101A"/>
                </a:solidFill>
                <a:effectLst/>
                <a:latin typeface="Calibri" panose="020F0502020204030204" pitchFamily="34" charset="0"/>
              </a:rPr>
              <a:t>Pt 2.: </a:t>
            </a:r>
            <a:r>
              <a:rPr lang="en-IN" sz="1800" dirty="0">
                <a:solidFill>
                  <a:srgbClr val="0E101A"/>
                </a:solidFill>
                <a:effectLst/>
                <a:latin typeface="Calibri" panose="020F0502020204030204" pitchFamily="34" charset="0"/>
                <a:ea typeface="Calibri" panose="020F0502020204030204" pitchFamily="34" charset="0"/>
              </a:rPr>
              <a:t>Methods like X-rays and Chest CT scans have been used to identify COVID-19 patients, these methods have suggested that the COVID-19 influences the LRS in a distinctive way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E101A"/>
                </a:solidFill>
                <a:effectLst/>
                <a:latin typeface="Calibri" panose="020F0502020204030204" pitchFamily="34" charset="0"/>
              </a:rPr>
              <a:t>Pt 3.: Capturing and comparing the time-varying characteristics would help us reveal important patterns/differences in COVID-19 and Non-COVID-19 cough sounds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 4.: Comparing such huge numerical database is not possible manually, hence machine learning techniques are used for the finding the hidden patterns in cough sounds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COVERED -- Extra Pt: These minor differences can not be manually processed hence we can use Machine Learning for the comparison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Before applying the machine learning techniques we need to convert the cough sound waves from analog signal to a digital signal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Cough Sound recordings are analog signals and need to be converted to digital signals for further processing</a:t>
            </a:r>
          </a:p>
        </p:txBody>
      </p:sp>
      <p:sp>
        <p:nvSpPr>
          <p:cNvPr id="4" name="Slide Number Placeholder 3"/>
          <p:cNvSpPr>
            <a:spLocks noGrp="1"/>
          </p:cNvSpPr>
          <p:nvPr>
            <p:ph type="sldNum" sz="quarter" idx="5"/>
          </p:nvPr>
        </p:nvSpPr>
        <p:spPr/>
        <p:txBody>
          <a:bodyPr/>
          <a:lstStyle/>
          <a:p>
            <a:fld id="{1C1A28B9-81B1-4457-BC57-23C2E077B729}" type="slidenum">
              <a:rPr lang="en-IN" smtClean="0"/>
              <a:t>9</a:t>
            </a:fld>
            <a:endParaRPr lang="en-IN"/>
          </a:p>
        </p:txBody>
      </p:sp>
    </p:spTree>
    <p:extLst>
      <p:ext uri="{BB962C8B-B14F-4D97-AF65-F5344CB8AC3E}">
        <p14:creationId xmlns:p14="http://schemas.microsoft.com/office/powerpoint/2010/main" val="142939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Analog Digital Conversion (ADC) consists of 3 steps </a:t>
            </a:r>
            <a:r>
              <a:rPr lang="en-IN" dirty="0">
                <a:sym typeface="Wingdings" panose="05000000000000000000" pitchFamily="2" charset="2"/>
              </a:rPr>
              <a:t> Sampling ,Quantization and Encoding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Sampling: Here we try to freeze the signal, this is done by taking samples of the wave after a specified time interval (The inverse of this interval is called sampling rate), this is shown under Analogue signal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Quantization: - After sampling we have a discrete time continuous valued signal, this signal is then converted to discrete time discrete valued signal using quantization.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                       - Here the </a:t>
            </a:r>
            <a:r>
              <a:rPr lang="en-US" dirty="0">
                <a:sym typeface="Wingdings" panose="05000000000000000000" pitchFamily="2" charset="2"/>
              </a:rPr>
              <a:t>reference signal is partitioned into several discrete quanta and then the input signal is matched with the correct quantum. This is shown under digital signal.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Encoding: </a:t>
            </a:r>
            <a:r>
              <a:rPr lang="en-US" dirty="0">
                <a:sym typeface="Wingdings" panose="05000000000000000000" pitchFamily="2" charset="2"/>
              </a:rPr>
              <a:t>Here; for each quantum, a unique digital code will be assigned and after that the input signal is allocated with this digital code. These digital codes are stored in form of an array as shown on the right under digital representation of signal</a:t>
            </a:r>
            <a:endParaRPr lang="en-IN" dirty="0"/>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10</a:t>
            </a:fld>
            <a:endParaRPr lang="en-IN"/>
          </a:p>
        </p:txBody>
      </p:sp>
    </p:spTree>
    <p:extLst>
      <p:ext uri="{BB962C8B-B14F-4D97-AF65-F5344CB8AC3E}">
        <p14:creationId xmlns:p14="http://schemas.microsoft.com/office/powerpoint/2010/main" val="385858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44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52862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41363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58E0BAA-067D-4BA1-865E-3D7A259F88F6}"/>
              </a:ext>
            </a:extLst>
          </p:cNvPr>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a:extLst>
              <a:ext uri="{FF2B5EF4-FFF2-40B4-BE49-F238E27FC236}">
                <a16:creationId xmlns:a16="http://schemas.microsoft.com/office/drawing/2014/main" id="{17B22F5D-CBF5-41A2-BCD4-F01C4664CD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F73017-B621-43A8-A564-6777B1D05652}"/>
              </a:ext>
            </a:extLst>
          </p:cNvPr>
          <p:cNvSpPr>
            <a:spLocks noGrp="1"/>
          </p:cNvSpPr>
          <p:nvPr>
            <p:ph type="sldNum" sz="quarter" idx="12"/>
          </p:nvPr>
        </p:nvSpPr>
        <p:spPr/>
        <p:txBody>
          <a:bodyPr/>
          <a:lstStyle/>
          <a:p>
            <a:fld id="{CCAA1144-E559-445C-AEC7-865AEBFCCAD8}" type="slidenum">
              <a:rPr lang="en-IN" smtClean="0"/>
              <a:t>‹#›</a:t>
            </a:fld>
            <a:endParaRPr lang="en-IN"/>
          </a:p>
        </p:txBody>
      </p:sp>
      <p:sp>
        <p:nvSpPr>
          <p:cNvPr id="10" name="Title 9">
            <a:extLst>
              <a:ext uri="{FF2B5EF4-FFF2-40B4-BE49-F238E27FC236}">
                <a16:creationId xmlns:a16="http://schemas.microsoft.com/office/drawing/2014/main" id="{4B5B5650-F767-485B-9AE1-9E064B3F5E6F}"/>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9459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03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328986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28723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090CAA-CC88-41A9-8C35-025E1C34BFE7}"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3101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64716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AA1144-E559-445C-AEC7-865AEBFCCAD8}" type="slidenum">
              <a:rPr lang="en-IN" smtClean="0"/>
              <a:t>‹#›</a:t>
            </a:fld>
            <a:endParaRPr lang="en-IN"/>
          </a:p>
        </p:txBody>
      </p:sp>
    </p:spTree>
    <p:extLst>
      <p:ext uri="{BB962C8B-B14F-4D97-AF65-F5344CB8AC3E}">
        <p14:creationId xmlns:p14="http://schemas.microsoft.com/office/powerpoint/2010/main" val="117156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06214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090CAA-CC88-41A9-8C35-025E1C34BFE7}" type="datetimeFigureOut">
              <a:rPr lang="en-IN" smtClean="0"/>
              <a:t>30-03-2022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AA1144-E559-445C-AEC7-865AEBFCCAD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34214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iscleap/Coswara-D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hyperlink" Target="https://data.mendeley.com/datasets/ww5dfy53cw/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39E4-8BD6-4884-85D3-69A953CF9C0A}"/>
              </a:ext>
            </a:extLst>
          </p:cNvPr>
          <p:cNvSpPr>
            <a:spLocks noGrp="1"/>
          </p:cNvSpPr>
          <p:nvPr>
            <p:ph type="ctrTitle"/>
          </p:nvPr>
        </p:nvSpPr>
        <p:spPr/>
        <p:txBody>
          <a:bodyPr/>
          <a:lstStyle/>
          <a:p>
            <a:r>
              <a:rPr lang="en-IN" dirty="0"/>
              <a:t>BTP Presentation</a:t>
            </a:r>
          </a:p>
        </p:txBody>
      </p:sp>
      <p:sp>
        <p:nvSpPr>
          <p:cNvPr id="3" name="Subtitle 2">
            <a:extLst>
              <a:ext uri="{FF2B5EF4-FFF2-40B4-BE49-F238E27FC236}">
                <a16:creationId xmlns:a16="http://schemas.microsoft.com/office/drawing/2014/main" id="{FE865EAD-62A7-4B65-9981-595A223A2C7B}"/>
              </a:ext>
            </a:extLst>
          </p:cNvPr>
          <p:cNvSpPr>
            <a:spLocks noGrp="1"/>
          </p:cNvSpPr>
          <p:nvPr>
            <p:ph type="subTitle" idx="1"/>
          </p:nvPr>
        </p:nvSpPr>
        <p:spPr/>
        <p:txBody>
          <a:bodyPr/>
          <a:lstStyle/>
          <a:p>
            <a:r>
              <a:rPr lang="en-IN" dirty="0"/>
              <a:t>Himanshu </a:t>
            </a:r>
          </a:p>
          <a:p>
            <a:r>
              <a:rPr lang="en-IN" dirty="0"/>
              <a:t>18ME10024</a:t>
            </a:r>
          </a:p>
        </p:txBody>
      </p:sp>
      <p:sp>
        <p:nvSpPr>
          <p:cNvPr id="4" name="Slide Number Placeholder 7">
            <a:extLst>
              <a:ext uri="{FF2B5EF4-FFF2-40B4-BE49-F238E27FC236}">
                <a16:creationId xmlns:a16="http://schemas.microsoft.com/office/drawing/2014/main" id="{0608FB5A-8294-4162-8552-96935E1A2AE0}"/>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a:t>
            </a:fld>
            <a:endParaRPr lang="en-IN" dirty="0"/>
          </a:p>
        </p:txBody>
      </p:sp>
    </p:spTree>
    <p:extLst>
      <p:ext uri="{BB962C8B-B14F-4D97-AF65-F5344CB8AC3E}">
        <p14:creationId xmlns:p14="http://schemas.microsoft.com/office/powerpoint/2010/main" val="3559204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Analog Digital Converter (ADC)</a:t>
            </a:r>
            <a:r>
              <a:rPr lang="en-IN" sz="2400" dirty="0"/>
              <a:t>:</a:t>
            </a:r>
          </a:p>
          <a:p>
            <a:pPr>
              <a:lnSpc>
                <a:spcPct val="200000"/>
              </a:lnSpc>
            </a:pPr>
            <a:endParaRPr lang="en-IN" dirty="0"/>
          </a:p>
          <a:p>
            <a:pPr marL="749808" lvl="1" indent="-457200">
              <a:buFont typeface="Arial" panose="020B0604020202020204" pitchFamily="34" charset="0"/>
              <a:buChar char="•"/>
            </a:pP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10</a:t>
            </a:fld>
            <a:endParaRPr lang="en-IN" dirty="0"/>
          </a:p>
        </p:txBody>
      </p:sp>
      <p:pic>
        <p:nvPicPr>
          <p:cNvPr id="1026" name="Picture 2">
            <a:extLst>
              <a:ext uri="{FF2B5EF4-FFF2-40B4-BE49-F238E27FC236}">
                <a16:creationId xmlns:a16="http://schemas.microsoft.com/office/drawing/2014/main" id="{2681E017-6997-48F1-8357-8CA7CA407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186" y="1802624"/>
            <a:ext cx="4169627" cy="26758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74C1CC-CDE3-4FF1-AD61-634B86428C10}"/>
              </a:ext>
            </a:extLst>
          </p:cNvPr>
          <p:cNvSpPr txBox="1"/>
          <p:nvPr/>
        </p:nvSpPr>
        <p:spPr>
          <a:xfrm>
            <a:off x="1195387" y="4954338"/>
            <a:ext cx="9801225" cy="923330"/>
          </a:xfrm>
          <a:prstGeom prst="rect">
            <a:avLst/>
          </a:prstGeom>
          <a:noFill/>
        </p:spPr>
        <p:txBody>
          <a:bodyPr wrap="square" rtlCol="0">
            <a:spAutoFit/>
          </a:bodyPr>
          <a:lstStyle/>
          <a:p>
            <a:pPr marL="285750" indent="-285750">
              <a:buClr>
                <a:srgbClr val="63A537"/>
              </a:buClr>
              <a:buFont typeface="Arial" panose="020B0604020202020204" pitchFamily="34" charset="0"/>
              <a:buChar char="•"/>
            </a:pPr>
            <a:r>
              <a:rPr lang="en-IN" dirty="0">
                <a:solidFill>
                  <a:srgbClr val="404040"/>
                </a:solidFill>
              </a:rPr>
              <a:t>Analogue Signal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Digital Signal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Digital Representation of the obtained points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Array of numbers</a:t>
            </a:r>
          </a:p>
          <a:p>
            <a:pPr marL="285750" indent="-285750">
              <a:buClr>
                <a:srgbClr val="63A537"/>
              </a:buClr>
              <a:buFont typeface="Arial" panose="020B0604020202020204" pitchFamily="34" charset="0"/>
              <a:buChar char="•"/>
            </a:pPr>
            <a:r>
              <a:rPr lang="en-IN" dirty="0">
                <a:solidFill>
                  <a:srgbClr val="404040"/>
                </a:solidFill>
                <a:sym typeface="Wingdings" panose="05000000000000000000" pitchFamily="2" charset="2"/>
              </a:rPr>
              <a:t>Here the Sampling Rate is fixed to 22050 Hz for all cough samples</a:t>
            </a:r>
          </a:p>
          <a:p>
            <a:pPr marL="285750" indent="-285750">
              <a:buClr>
                <a:srgbClr val="63A537"/>
              </a:buClr>
              <a:buFont typeface="Arial" panose="020B0604020202020204" pitchFamily="34" charset="0"/>
              <a:buChar char="•"/>
            </a:pPr>
            <a:r>
              <a:rPr lang="en-IN" dirty="0">
                <a:solidFill>
                  <a:srgbClr val="404040"/>
                </a:solidFill>
                <a:sym typeface="Wingdings" panose="05000000000000000000" pitchFamily="2" charset="2"/>
              </a:rPr>
              <a:t>This process is performed using Python’s Librosa Library</a:t>
            </a:r>
            <a:endParaRPr lang="en-IN" dirty="0">
              <a:solidFill>
                <a:srgbClr val="404040"/>
              </a:solidFill>
            </a:endParaRPr>
          </a:p>
        </p:txBody>
      </p:sp>
    </p:spTree>
    <p:extLst>
      <p:ext uri="{BB962C8B-B14F-4D97-AF65-F5344CB8AC3E}">
        <p14:creationId xmlns:p14="http://schemas.microsoft.com/office/powerpoint/2010/main" val="265982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Feature Extraction</a:t>
            </a:r>
            <a:r>
              <a:rPr lang="en-IN" sz="2400" dirty="0"/>
              <a:t> :</a:t>
            </a: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11</a:t>
            </a:fld>
            <a:endParaRPr lang="en-IN" dirty="0"/>
          </a:p>
        </p:txBody>
      </p:sp>
      <p:sp>
        <p:nvSpPr>
          <p:cNvPr id="10" name="Content Placeholder 1">
            <a:extLst>
              <a:ext uri="{FF2B5EF4-FFF2-40B4-BE49-F238E27FC236}">
                <a16:creationId xmlns:a16="http://schemas.microsoft.com/office/drawing/2014/main" id="{7424C491-FA38-4038-AFC7-1DD711A2B531}"/>
              </a:ext>
            </a:extLst>
          </p:cNvPr>
          <p:cNvSpPr txBox="1">
            <a:spLocks/>
          </p:cNvSpPr>
          <p:nvPr/>
        </p:nvSpPr>
        <p:spPr>
          <a:xfrm>
            <a:off x="1097279" y="1631414"/>
            <a:ext cx="10224437" cy="452398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000" algn="just">
              <a:lnSpc>
                <a:spcPct val="100000"/>
              </a:lnSpc>
              <a:spcBef>
                <a:spcPts val="300"/>
              </a:spcBef>
              <a:spcAft>
                <a:spcPts val="300"/>
              </a:spcAft>
              <a:buFont typeface="Arial" panose="020B0604020202020204" pitchFamily="34" charset="0"/>
              <a:buChar char="•"/>
            </a:pPr>
            <a:r>
              <a:rPr lang="en-US" dirty="0"/>
              <a:t> COVID-19 is said to cause inflammation of the upper airway and larynx</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a:t>
            </a:r>
            <a:r>
              <a:rPr lang="en-US" dirty="0"/>
              <a:t>This inflammation affects the flexibility of the vocal cords hence cause minor alterations in frequency</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25 time-frequency features are extracted from each cough audio sample to observe these alterations</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Here 5 of the features are mean of instantaneous frequency peaks of each audio wave</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Rest 20 features are Mel Frequency Cepstral </a:t>
            </a:r>
            <a:r>
              <a:rPr lang="en-IN" dirty="0">
                <a:solidFill>
                  <a:srgbClr val="404040"/>
                </a:solidFill>
              </a:rPr>
              <a:t>Coefficients </a:t>
            </a:r>
            <a:r>
              <a:rPr lang="en-IN" dirty="0"/>
              <a:t>(MFCCs)</a:t>
            </a:r>
          </a:p>
        </p:txBody>
      </p:sp>
      <p:sp>
        <p:nvSpPr>
          <p:cNvPr id="13" name="Footer Placeholder 6">
            <a:extLst>
              <a:ext uri="{FF2B5EF4-FFF2-40B4-BE49-F238E27FC236}">
                <a16:creationId xmlns:a16="http://schemas.microsoft.com/office/drawing/2014/main" id="{CC4EF1A1-3D5F-4A5D-AE47-0F46403F4271}"/>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CLEVELAND Health</a:t>
            </a:r>
            <a:endParaRPr lang="en-US" i="0" dirty="0">
              <a:solidFill>
                <a:srgbClr val="FFFFFF"/>
              </a:solidFill>
              <a:effectLst/>
            </a:endParaRPr>
          </a:p>
        </p:txBody>
      </p:sp>
    </p:spTree>
    <p:extLst>
      <p:ext uri="{BB962C8B-B14F-4D97-AF65-F5344CB8AC3E}">
        <p14:creationId xmlns:p14="http://schemas.microsoft.com/office/powerpoint/2010/main" val="477723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B885EF8-0D5F-4001-B4CB-8E20C0925430}"/>
              </a:ext>
            </a:extLst>
          </p:cNvPr>
          <p:cNvPicPr>
            <a:picLocks noChangeAspect="1"/>
          </p:cNvPicPr>
          <p:nvPr/>
        </p:nvPicPr>
        <p:blipFill>
          <a:blip r:embed="rId3"/>
          <a:stretch>
            <a:fillRect/>
          </a:stretch>
        </p:blipFill>
        <p:spPr>
          <a:xfrm>
            <a:off x="4833243" y="5150199"/>
            <a:ext cx="2849333" cy="1109039"/>
          </a:xfrm>
          <a:prstGeom prst="rect">
            <a:avLst/>
          </a:prstGeom>
        </p:spPr>
      </p:pic>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200000"/>
              </a:lnSpc>
            </a:pPr>
            <a:r>
              <a:rPr lang="en-IN" sz="2400" b="1" dirty="0"/>
              <a:t>Mel Frequency Cepstral Coefficients (MFCCs)</a:t>
            </a:r>
            <a:r>
              <a:rPr lang="en-IN" sz="2400" dirty="0"/>
              <a:t> :</a:t>
            </a:r>
          </a:p>
          <a:p>
            <a:pPr algn="just">
              <a:buFont typeface="Arial" panose="020B0604020202020204" pitchFamily="34" charset="0"/>
              <a:buChar char="•"/>
            </a:pPr>
            <a:r>
              <a:rPr lang="en-IN" dirty="0"/>
              <a:t> </a:t>
            </a:r>
            <a:r>
              <a:rPr lang="en-US" dirty="0"/>
              <a:t>MFCC of a signal are a set of features which</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reveals the variation of the signal’s frequency content as time evolves</a:t>
            </a:r>
            <a:endParaRPr lang="en-US" dirty="0"/>
          </a:p>
          <a:p>
            <a:pPr algn="just">
              <a:buFont typeface="Arial" panose="020B0604020202020204" pitchFamily="34" charset="0"/>
              <a:buChar char="•"/>
            </a:pPr>
            <a:r>
              <a:rPr lang="en-US" dirty="0"/>
              <a:t> Extraction Process: </a:t>
            </a:r>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12</a:t>
            </a:fld>
            <a:endParaRPr lang="en-IN" dirty="0"/>
          </a:p>
        </p:txBody>
      </p:sp>
      <p:pic>
        <p:nvPicPr>
          <p:cNvPr id="5" name="Picture 4">
            <a:extLst>
              <a:ext uri="{FF2B5EF4-FFF2-40B4-BE49-F238E27FC236}">
                <a16:creationId xmlns:a16="http://schemas.microsoft.com/office/drawing/2014/main" id="{91559D62-1AD0-4947-9F6F-7FDB1E326B7D}"/>
              </a:ext>
            </a:extLst>
          </p:cNvPr>
          <p:cNvPicPr>
            <a:picLocks noChangeAspect="1"/>
          </p:cNvPicPr>
          <p:nvPr/>
        </p:nvPicPr>
        <p:blipFill>
          <a:blip r:embed="rId4"/>
          <a:stretch>
            <a:fillRect/>
          </a:stretch>
        </p:blipFill>
        <p:spPr>
          <a:xfrm>
            <a:off x="190890" y="2877932"/>
            <a:ext cx="2548649" cy="2043820"/>
          </a:xfrm>
          <a:prstGeom prst="rect">
            <a:avLst/>
          </a:prstGeom>
        </p:spPr>
      </p:pic>
      <p:pic>
        <p:nvPicPr>
          <p:cNvPr id="7" name="Picture 6">
            <a:extLst>
              <a:ext uri="{FF2B5EF4-FFF2-40B4-BE49-F238E27FC236}">
                <a16:creationId xmlns:a16="http://schemas.microsoft.com/office/drawing/2014/main" id="{32879DE8-8C31-4526-AE9F-ABE40E6D8136}"/>
              </a:ext>
            </a:extLst>
          </p:cNvPr>
          <p:cNvPicPr>
            <a:picLocks noChangeAspect="1"/>
          </p:cNvPicPr>
          <p:nvPr/>
        </p:nvPicPr>
        <p:blipFill>
          <a:blip r:embed="rId5"/>
          <a:stretch>
            <a:fillRect/>
          </a:stretch>
        </p:blipFill>
        <p:spPr>
          <a:xfrm>
            <a:off x="2813670" y="3492671"/>
            <a:ext cx="408755" cy="507847"/>
          </a:xfrm>
          <a:prstGeom prst="rect">
            <a:avLst/>
          </a:prstGeom>
        </p:spPr>
      </p:pic>
      <p:pic>
        <p:nvPicPr>
          <p:cNvPr id="9" name="Picture 8">
            <a:extLst>
              <a:ext uri="{FF2B5EF4-FFF2-40B4-BE49-F238E27FC236}">
                <a16:creationId xmlns:a16="http://schemas.microsoft.com/office/drawing/2014/main" id="{ABE58AF6-6B3A-4A7D-A1D7-7947FFFD5840}"/>
              </a:ext>
            </a:extLst>
          </p:cNvPr>
          <p:cNvPicPr>
            <a:picLocks noChangeAspect="1"/>
          </p:cNvPicPr>
          <p:nvPr/>
        </p:nvPicPr>
        <p:blipFill>
          <a:blip r:embed="rId6"/>
          <a:stretch>
            <a:fillRect/>
          </a:stretch>
        </p:blipFill>
        <p:spPr>
          <a:xfrm>
            <a:off x="3213022" y="2877932"/>
            <a:ext cx="2548649" cy="2062720"/>
          </a:xfrm>
          <a:prstGeom prst="rect">
            <a:avLst/>
          </a:prstGeom>
        </p:spPr>
      </p:pic>
      <p:pic>
        <p:nvPicPr>
          <p:cNvPr id="13" name="Picture 12">
            <a:extLst>
              <a:ext uri="{FF2B5EF4-FFF2-40B4-BE49-F238E27FC236}">
                <a16:creationId xmlns:a16="http://schemas.microsoft.com/office/drawing/2014/main" id="{49464C48-02DC-4498-AD22-5CFA09AF5896}"/>
              </a:ext>
            </a:extLst>
          </p:cNvPr>
          <p:cNvPicPr>
            <a:picLocks noChangeAspect="1"/>
          </p:cNvPicPr>
          <p:nvPr/>
        </p:nvPicPr>
        <p:blipFill>
          <a:blip r:embed="rId7"/>
          <a:stretch>
            <a:fillRect/>
          </a:stretch>
        </p:blipFill>
        <p:spPr>
          <a:xfrm>
            <a:off x="6127355" y="2877932"/>
            <a:ext cx="2849334" cy="1894366"/>
          </a:xfrm>
          <a:prstGeom prst="rect">
            <a:avLst/>
          </a:prstGeom>
        </p:spPr>
      </p:pic>
      <p:pic>
        <p:nvPicPr>
          <p:cNvPr id="11" name="Picture 10">
            <a:extLst>
              <a:ext uri="{FF2B5EF4-FFF2-40B4-BE49-F238E27FC236}">
                <a16:creationId xmlns:a16="http://schemas.microsoft.com/office/drawing/2014/main" id="{0645E51D-318B-49C3-94D9-C58A88D7F2E0}"/>
              </a:ext>
            </a:extLst>
          </p:cNvPr>
          <p:cNvPicPr>
            <a:picLocks noChangeAspect="1"/>
          </p:cNvPicPr>
          <p:nvPr/>
        </p:nvPicPr>
        <p:blipFill>
          <a:blip r:embed="rId8"/>
          <a:stretch>
            <a:fillRect/>
          </a:stretch>
        </p:blipFill>
        <p:spPr>
          <a:xfrm>
            <a:off x="5807836" y="3492545"/>
            <a:ext cx="450074" cy="550837"/>
          </a:xfrm>
          <a:prstGeom prst="rect">
            <a:avLst/>
          </a:prstGeom>
        </p:spPr>
      </p:pic>
      <p:pic>
        <p:nvPicPr>
          <p:cNvPr id="16" name="Picture 15">
            <a:extLst>
              <a:ext uri="{FF2B5EF4-FFF2-40B4-BE49-F238E27FC236}">
                <a16:creationId xmlns:a16="http://schemas.microsoft.com/office/drawing/2014/main" id="{F564A28B-7D0A-4029-AFB1-11A63D0F5082}"/>
              </a:ext>
            </a:extLst>
          </p:cNvPr>
          <p:cNvPicPr>
            <a:picLocks noChangeAspect="1"/>
          </p:cNvPicPr>
          <p:nvPr/>
        </p:nvPicPr>
        <p:blipFill>
          <a:blip r:embed="rId9"/>
          <a:stretch>
            <a:fillRect/>
          </a:stretch>
        </p:blipFill>
        <p:spPr>
          <a:xfrm>
            <a:off x="8916098" y="3550787"/>
            <a:ext cx="405080" cy="441905"/>
          </a:xfrm>
          <a:prstGeom prst="rect">
            <a:avLst/>
          </a:prstGeom>
        </p:spPr>
      </p:pic>
      <p:pic>
        <p:nvPicPr>
          <p:cNvPr id="18" name="Picture 17">
            <a:extLst>
              <a:ext uri="{FF2B5EF4-FFF2-40B4-BE49-F238E27FC236}">
                <a16:creationId xmlns:a16="http://schemas.microsoft.com/office/drawing/2014/main" id="{881B0357-B3E8-4C87-826E-DEFEE8A67D15}"/>
              </a:ext>
            </a:extLst>
          </p:cNvPr>
          <p:cNvPicPr>
            <a:picLocks noChangeAspect="1"/>
          </p:cNvPicPr>
          <p:nvPr/>
        </p:nvPicPr>
        <p:blipFill>
          <a:blip r:embed="rId10"/>
          <a:stretch>
            <a:fillRect/>
          </a:stretch>
        </p:blipFill>
        <p:spPr>
          <a:xfrm>
            <a:off x="9409852" y="2961698"/>
            <a:ext cx="2739284" cy="1664375"/>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67E530-1D9E-4F93-9F1C-BC3E12950FD2}"/>
                  </a:ext>
                </a:extLst>
              </p:cNvPr>
              <p:cNvSpPr txBox="1"/>
              <p:nvPr/>
            </p:nvSpPr>
            <p:spPr>
              <a:xfrm>
                <a:off x="9311786" y="5318711"/>
                <a:ext cx="2969403" cy="1007263"/>
              </a:xfrm>
              <a:prstGeom prst="rect">
                <a:avLst/>
              </a:prstGeom>
              <a:noFill/>
            </p:spPr>
            <p:txBody>
              <a:bodyPr wrap="none" rtlCol="0">
                <a:spAutoFit/>
              </a:bodyPr>
              <a:lstStyle/>
              <a:p>
                <a:r>
                  <a:rPr lang="en-IN" sz="1400" dirty="0">
                    <a:solidFill>
                      <a:srgbClr val="404040"/>
                    </a:solidFill>
                  </a:rPr>
                  <a:t>DFT </a:t>
                </a:r>
                <a:r>
                  <a:rPr lang="en-IN" sz="1400" dirty="0">
                    <a:solidFill>
                      <a:srgbClr val="404040"/>
                    </a:solidFill>
                    <a:sym typeface="Wingdings" panose="05000000000000000000" pitchFamily="2" charset="2"/>
                  </a:rPr>
                  <a:t> Discrete Fourier Transform</a:t>
                </a:r>
              </a:p>
              <a:p>
                <a:r>
                  <a:rPr lang="en-IN" sz="1400" dirty="0">
                    <a:solidFill>
                      <a:srgbClr val="404040"/>
                    </a:solidFill>
                    <a:sym typeface="Wingdings" panose="05000000000000000000" pitchFamily="2" charset="2"/>
                  </a:rPr>
                  <a:t>IDFT  Inverse DFT</a:t>
                </a:r>
              </a:p>
              <a:p>
                <a:pPr/>
                <a14:m>
                  <m:oMathPara xmlns:m="http://schemas.openxmlformats.org/officeDocument/2006/math">
                    <m:oMathParaPr>
                      <m:jc m:val="left"/>
                    </m:oMathParaPr>
                    <m:oMath xmlns:m="http://schemas.openxmlformats.org/officeDocument/2006/math">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𝑀𝑎𝑔𝑛𝑖𝑡𝑢𝑑𝑒</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𝑑𝐵</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)=10</m:t>
                      </m:r>
                      <m:r>
                        <m:rPr>
                          <m:sty m:val="p"/>
                        </m:rPr>
                        <a:rPr lang="en-IN" sz="1400">
                          <a:solidFill>
                            <a:srgbClr val="404040"/>
                          </a:solidFill>
                          <a:effectLst/>
                          <a:latin typeface="Cambria Math" panose="02040503050406030204" pitchFamily="18" charset="0"/>
                          <a:ea typeface="Calibri" panose="020F0502020204030204" pitchFamily="34" charset="0"/>
                          <a:cs typeface="Calibri" panose="020F0502020204030204" pitchFamily="34" charset="0"/>
                        </a:rPr>
                        <m:t>log</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d>
                        <m:dPr>
                          <m:ctrlPr>
                            <a:rPr lang="en-IN" sz="1400" i="1">
                              <a:solidFill>
                                <a:srgbClr val="404040"/>
                              </a:solidFill>
                              <a:effectLst/>
                              <a:latin typeface="Cambria Math" panose="02040503050406030204" pitchFamily="18" charset="0"/>
                              <a:cs typeface="Calibri" panose="020F0502020204030204" pitchFamily="34" charset="0"/>
                            </a:rPr>
                          </m:ctrlPr>
                        </m:dPr>
                        <m:e>
                          <m:f>
                            <m:fPr>
                              <m:ctrlPr>
                                <a:rPr lang="en-IN" sz="1400" i="1">
                                  <a:solidFill>
                                    <a:srgbClr val="404040"/>
                                  </a:solidFill>
                                  <a:effectLst/>
                                  <a:latin typeface="Cambria Math" panose="02040503050406030204" pitchFamily="18" charset="0"/>
                                  <a:cs typeface="Calibri" panose="020F0502020204030204" pitchFamily="34" charset="0"/>
                                </a:rPr>
                              </m:ctrlPr>
                            </m:fPr>
                            <m:num>
                              <m:r>
                                <a:rPr lang="en-US" sz="1400" b="0" i="1" smtClean="0">
                                  <a:solidFill>
                                    <a:srgbClr val="404040"/>
                                  </a:solidFill>
                                  <a:effectLst/>
                                  <a:latin typeface="Cambria Math" panose="02040503050406030204" pitchFamily="18" charset="0"/>
                                  <a:cs typeface="Calibri" panose="020F0502020204030204" pitchFamily="34" charset="0"/>
                                </a:rPr>
                                <m:t>𝑃𝑜𝑤𝑒𝑟</m:t>
                              </m:r>
                            </m:num>
                            <m:den>
                              <m:sSub>
                                <m:sSubPr>
                                  <m:ctrlPr>
                                    <a:rPr lang="en-IN" sz="1400" i="1">
                                      <a:solidFill>
                                        <a:srgbClr val="404040"/>
                                      </a:solidFill>
                                      <a:effectLst/>
                                      <a:latin typeface="Cambria Math" panose="02040503050406030204" pitchFamily="18" charset="0"/>
                                      <a:cs typeface="Calibri" panose="020F0502020204030204" pitchFamily="34" charset="0"/>
                                    </a:rPr>
                                  </m:ctrlPr>
                                </m:sSubPr>
                                <m:e>
                                  <m:r>
                                    <a:rPr lang="en-US" sz="1400" b="0" i="1" smtClean="0">
                                      <a:solidFill>
                                        <a:srgbClr val="404040"/>
                                      </a:solidFill>
                                      <a:effectLst/>
                                      <a:latin typeface="Cambria Math" panose="02040503050406030204" pitchFamily="18" charset="0"/>
                                      <a:cs typeface="Calibri" panose="020F0502020204030204" pitchFamily="34" charset="0"/>
                                    </a:rPr>
                                    <m:t>𝑃𝑜𝑤𝑒𝑟</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0</m:t>
                                  </m:r>
                                </m:sub>
                              </m:sSub>
                            </m:den>
                          </m:f>
                        </m:e>
                      </m:d>
                    </m:oMath>
                  </m:oMathPara>
                </a14:m>
                <a:endParaRPr lang="en-IN" sz="1400" dirty="0">
                  <a:solidFill>
                    <a:srgbClr val="404040"/>
                  </a:solidFill>
                </a:endParaRPr>
              </a:p>
            </p:txBody>
          </p:sp>
        </mc:Choice>
        <mc:Fallback xmlns="">
          <p:sp>
            <p:nvSpPr>
              <p:cNvPr id="21" name="TextBox 20">
                <a:extLst>
                  <a:ext uri="{FF2B5EF4-FFF2-40B4-BE49-F238E27FC236}">
                    <a16:creationId xmlns:a16="http://schemas.microsoft.com/office/drawing/2014/main" id="{FC67E530-1D9E-4F93-9F1C-BC3E12950FD2}"/>
                  </a:ext>
                </a:extLst>
              </p:cNvPr>
              <p:cNvSpPr txBox="1">
                <a:spLocks noRot="1" noChangeAspect="1" noMove="1" noResize="1" noEditPoints="1" noAdjustHandles="1" noChangeArrowheads="1" noChangeShapeType="1" noTextEdit="1"/>
              </p:cNvSpPr>
              <p:nvPr/>
            </p:nvSpPr>
            <p:spPr>
              <a:xfrm>
                <a:off x="9311786" y="5318711"/>
                <a:ext cx="2969403" cy="1007263"/>
              </a:xfrm>
              <a:prstGeom prst="rect">
                <a:avLst/>
              </a:prstGeom>
              <a:blipFill>
                <a:blip r:embed="rId11"/>
                <a:stretch>
                  <a:fillRect l="-616" t="-602"/>
                </a:stretch>
              </a:blipFill>
            </p:spPr>
            <p:txBody>
              <a:bodyPr/>
              <a:lstStyle/>
              <a:p>
                <a:r>
                  <a:rPr lang="en-IN">
                    <a:noFill/>
                  </a:rPr>
                  <a:t> </a:t>
                </a:r>
              </a:p>
            </p:txBody>
          </p:sp>
        </mc:Fallback>
      </mc:AlternateContent>
    </p:spTree>
    <p:extLst>
      <p:ext uri="{BB962C8B-B14F-4D97-AF65-F5344CB8AC3E}">
        <p14:creationId xmlns:p14="http://schemas.microsoft.com/office/powerpoint/2010/main" val="346661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149699"/>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Mel Frequency Cepstral Coefficients (MFCCs)</a:t>
            </a:r>
            <a:r>
              <a:rPr lang="en-IN" sz="2400" dirty="0"/>
              <a:t> :</a:t>
            </a:r>
          </a:p>
          <a:p>
            <a:pPr>
              <a:buClr>
                <a:srgbClr val="99CB38"/>
              </a:buClr>
              <a:defRPr/>
            </a:pPr>
            <a:r>
              <a:rPr lang="en-IN" dirty="0"/>
              <a:t> </a:t>
            </a:r>
            <a:endParaRPr lang="en-US" dirty="0"/>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13</a:t>
            </a:fld>
            <a:endParaRPr lang="en-IN" dirty="0"/>
          </a:p>
        </p:txBody>
      </p:sp>
      <p:pic>
        <p:nvPicPr>
          <p:cNvPr id="10" name="Picture 9">
            <a:extLst>
              <a:ext uri="{FF2B5EF4-FFF2-40B4-BE49-F238E27FC236}">
                <a16:creationId xmlns:a16="http://schemas.microsoft.com/office/drawing/2014/main" id="{D1B4A789-A35C-457E-903A-37EEC8B7C6CF}"/>
              </a:ext>
            </a:extLst>
          </p:cNvPr>
          <p:cNvPicPr>
            <a:picLocks noChangeAspect="1"/>
          </p:cNvPicPr>
          <p:nvPr/>
        </p:nvPicPr>
        <p:blipFill>
          <a:blip r:embed="rId3"/>
          <a:stretch>
            <a:fillRect/>
          </a:stretch>
        </p:blipFill>
        <p:spPr>
          <a:xfrm>
            <a:off x="0" y="2016202"/>
            <a:ext cx="3057518" cy="1201168"/>
          </a:xfrm>
          <a:prstGeom prst="rect">
            <a:avLst/>
          </a:prstGeom>
        </p:spPr>
      </p:pic>
      <p:pic>
        <p:nvPicPr>
          <p:cNvPr id="19" name="Picture 18">
            <a:extLst>
              <a:ext uri="{FF2B5EF4-FFF2-40B4-BE49-F238E27FC236}">
                <a16:creationId xmlns:a16="http://schemas.microsoft.com/office/drawing/2014/main" id="{53D471D7-F3CD-4750-8AC2-BE1D4707E421}"/>
              </a:ext>
            </a:extLst>
          </p:cNvPr>
          <p:cNvPicPr>
            <a:picLocks noChangeAspect="1"/>
          </p:cNvPicPr>
          <p:nvPr/>
        </p:nvPicPr>
        <p:blipFill>
          <a:blip r:embed="rId4"/>
          <a:stretch>
            <a:fillRect/>
          </a:stretch>
        </p:blipFill>
        <p:spPr>
          <a:xfrm>
            <a:off x="3334900" y="2853858"/>
            <a:ext cx="2786372" cy="932777"/>
          </a:xfrm>
          <a:prstGeom prst="rect">
            <a:avLst/>
          </a:prstGeom>
        </p:spPr>
      </p:pic>
      <p:pic>
        <p:nvPicPr>
          <p:cNvPr id="22" name="Picture 21">
            <a:extLst>
              <a:ext uri="{FF2B5EF4-FFF2-40B4-BE49-F238E27FC236}">
                <a16:creationId xmlns:a16="http://schemas.microsoft.com/office/drawing/2014/main" id="{55A9F04D-79C9-4FD5-B664-5EBE1E10B9E5}"/>
              </a:ext>
            </a:extLst>
          </p:cNvPr>
          <p:cNvPicPr>
            <a:picLocks noChangeAspect="1"/>
          </p:cNvPicPr>
          <p:nvPr/>
        </p:nvPicPr>
        <p:blipFill>
          <a:blip r:embed="rId5"/>
          <a:stretch>
            <a:fillRect/>
          </a:stretch>
        </p:blipFill>
        <p:spPr>
          <a:xfrm>
            <a:off x="3387355" y="1284621"/>
            <a:ext cx="2679614" cy="932777"/>
          </a:xfrm>
          <a:prstGeom prst="rect">
            <a:avLst/>
          </a:prstGeom>
        </p:spPr>
      </p:pic>
      <p:sp>
        <p:nvSpPr>
          <p:cNvPr id="23" name="TextBox 22">
            <a:extLst>
              <a:ext uri="{FF2B5EF4-FFF2-40B4-BE49-F238E27FC236}">
                <a16:creationId xmlns:a16="http://schemas.microsoft.com/office/drawing/2014/main" id="{5831DEA5-1B51-4C9D-BFC9-06253B020726}"/>
              </a:ext>
            </a:extLst>
          </p:cNvPr>
          <p:cNvSpPr txBox="1"/>
          <p:nvPr/>
        </p:nvSpPr>
        <p:spPr>
          <a:xfrm>
            <a:off x="3749550" y="1153816"/>
            <a:ext cx="2068945" cy="261610"/>
          </a:xfrm>
          <a:prstGeom prst="rect">
            <a:avLst/>
          </a:prstGeom>
          <a:noFill/>
        </p:spPr>
        <p:txBody>
          <a:bodyPr wrap="square" rtlCol="0">
            <a:spAutoFit/>
          </a:bodyPr>
          <a:lstStyle/>
          <a:p>
            <a:r>
              <a:rPr lang="en-IN" sz="1100" dirty="0"/>
              <a:t>Log Spectrum due to Vocal Tract</a:t>
            </a:r>
          </a:p>
        </p:txBody>
      </p:sp>
      <p:sp>
        <p:nvSpPr>
          <p:cNvPr id="24" name="TextBox 23">
            <a:extLst>
              <a:ext uri="{FF2B5EF4-FFF2-40B4-BE49-F238E27FC236}">
                <a16:creationId xmlns:a16="http://schemas.microsoft.com/office/drawing/2014/main" id="{98017D95-512D-4939-9E9E-94F963ED9B03}"/>
              </a:ext>
            </a:extLst>
          </p:cNvPr>
          <p:cNvSpPr txBox="1"/>
          <p:nvPr/>
        </p:nvSpPr>
        <p:spPr>
          <a:xfrm>
            <a:off x="3702849" y="2692573"/>
            <a:ext cx="2205242" cy="261610"/>
          </a:xfrm>
          <a:prstGeom prst="rect">
            <a:avLst/>
          </a:prstGeom>
          <a:noFill/>
        </p:spPr>
        <p:txBody>
          <a:bodyPr wrap="square" rtlCol="0">
            <a:spAutoFit/>
          </a:bodyPr>
          <a:lstStyle/>
          <a:p>
            <a:r>
              <a:rPr lang="en-IN" sz="1100" dirty="0"/>
              <a:t>Log Spectrum due to Glottal Pulse</a:t>
            </a:r>
          </a:p>
        </p:txBody>
      </p:sp>
      <p:cxnSp>
        <p:nvCxnSpPr>
          <p:cNvPr id="27" name="Straight Arrow Connector 26">
            <a:extLst>
              <a:ext uri="{FF2B5EF4-FFF2-40B4-BE49-F238E27FC236}">
                <a16:creationId xmlns:a16="http://schemas.microsoft.com/office/drawing/2014/main" id="{CD77C330-A644-4068-933E-79E640186CE5}"/>
              </a:ext>
            </a:extLst>
          </p:cNvPr>
          <p:cNvCxnSpPr>
            <a:cxnSpLocks/>
          </p:cNvCxnSpPr>
          <p:nvPr/>
        </p:nvCxnSpPr>
        <p:spPr>
          <a:xfrm flipV="1">
            <a:off x="2794628" y="1691651"/>
            <a:ext cx="691515" cy="757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67093D0-8DF9-4D84-B6C2-1AAA4468A315}"/>
              </a:ext>
            </a:extLst>
          </p:cNvPr>
          <p:cNvCxnSpPr>
            <a:cxnSpLocks/>
          </p:cNvCxnSpPr>
          <p:nvPr/>
        </p:nvCxnSpPr>
        <p:spPr>
          <a:xfrm>
            <a:off x="2789287" y="2422012"/>
            <a:ext cx="636180" cy="893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99C8C16-2914-4D57-961D-9054042DDF7F}"/>
              </a:ext>
            </a:extLst>
          </p:cNvPr>
          <p:cNvSpPr txBox="1"/>
          <p:nvPr/>
        </p:nvSpPr>
        <p:spPr>
          <a:xfrm>
            <a:off x="470902" y="1873824"/>
            <a:ext cx="2205242" cy="261610"/>
          </a:xfrm>
          <a:prstGeom prst="rect">
            <a:avLst/>
          </a:prstGeom>
          <a:noFill/>
        </p:spPr>
        <p:txBody>
          <a:bodyPr wrap="square" rtlCol="0">
            <a:spAutoFit/>
          </a:bodyPr>
          <a:lstStyle/>
          <a:p>
            <a:r>
              <a:rPr lang="en-IN" sz="1100" dirty="0"/>
              <a:t>Log Spectrum of portion of signal</a:t>
            </a:r>
          </a:p>
        </p:txBody>
      </p:sp>
      <p:pic>
        <p:nvPicPr>
          <p:cNvPr id="42" name="Picture 41">
            <a:extLst>
              <a:ext uri="{FF2B5EF4-FFF2-40B4-BE49-F238E27FC236}">
                <a16:creationId xmlns:a16="http://schemas.microsoft.com/office/drawing/2014/main" id="{3486BA3E-7A3C-42EC-8B91-362087A09849}"/>
              </a:ext>
            </a:extLst>
          </p:cNvPr>
          <p:cNvPicPr>
            <a:picLocks noChangeAspect="1"/>
          </p:cNvPicPr>
          <p:nvPr/>
        </p:nvPicPr>
        <p:blipFill>
          <a:blip r:embed="rId6"/>
          <a:stretch>
            <a:fillRect/>
          </a:stretch>
        </p:blipFill>
        <p:spPr>
          <a:xfrm>
            <a:off x="6227930" y="1271891"/>
            <a:ext cx="2679614" cy="958235"/>
          </a:xfrm>
          <a:prstGeom prst="rect">
            <a:avLst/>
          </a:prstGeom>
        </p:spPr>
      </p:pic>
      <p:cxnSp>
        <p:nvCxnSpPr>
          <p:cNvPr id="39" name="Straight Arrow Connector 38">
            <a:extLst>
              <a:ext uri="{FF2B5EF4-FFF2-40B4-BE49-F238E27FC236}">
                <a16:creationId xmlns:a16="http://schemas.microsoft.com/office/drawing/2014/main" id="{22B3F3CB-7C40-4311-9153-695268A3A2FC}"/>
              </a:ext>
            </a:extLst>
          </p:cNvPr>
          <p:cNvCxnSpPr>
            <a:cxnSpLocks/>
          </p:cNvCxnSpPr>
          <p:nvPr/>
        </p:nvCxnSpPr>
        <p:spPr>
          <a:xfrm>
            <a:off x="5928353" y="1705939"/>
            <a:ext cx="3457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ACB16D0-6121-41C6-B3C5-7B20BDC04E6C}"/>
              </a:ext>
            </a:extLst>
          </p:cNvPr>
          <p:cNvSpPr txBox="1"/>
          <p:nvPr/>
        </p:nvSpPr>
        <p:spPr>
          <a:xfrm>
            <a:off x="6184604" y="1468908"/>
            <a:ext cx="2917302" cy="261610"/>
          </a:xfrm>
          <a:prstGeom prst="rect">
            <a:avLst/>
          </a:prstGeom>
          <a:noFill/>
        </p:spPr>
        <p:txBody>
          <a:bodyPr wrap="square" rtlCol="0">
            <a:spAutoFit/>
          </a:bodyPr>
          <a:lstStyle/>
          <a:p>
            <a:endParaRPr lang="en-IN" sz="1100"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0E9732D3-8A69-4E3D-A1DC-F3722B19766A}"/>
                  </a:ext>
                </a:extLst>
              </p:cNvPr>
              <p:cNvSpPr txBox="1"/>
              <p:nvPr/>
            </p:nvSpPr>
            <p:spPr>
              <a:xfrm>
                <a:off x="107382" y="4661350"/>
                <a:ext cx="6013889" cy="1855316"/>
              </a:xfrm>
              <a:prstGeom prst="rect">
                <a:avLst/>
              </a:prstGeom>
              <a:noFill/>
            </p:spPr>
            <p:txBody>
              <a:bodyPr wrap="square" rtlCol="0">
                <a:spAutoFit/>
              </a:bodyPr>
              <a:lstStyle/>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Applying Short Term Fourier Transform to entire digital Signal:</a:t>
                </a:r>
              </a:p>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endParaRPr kumimoji="0" lang="en-US"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endParaRPr>
              </a:p>
              <a:p>
                <a:pPr marL="0" indent="0">
                  <a:buClr>
                    <a:srgbClr val="99CB38"/>
                  </a:buClr>
                  <a:buNone/>
                  <a:defRPr/>
                </a:pPr>
                <a14:m>
                  <m:oMathPara xmlns:m="http://schemas.openxmlformats.org/officeDocument/2006/math">
                    <m:oMathParaPr>
                      <m:jc m:val="centerGroup"/>
                    </m:oMathParaPr>
                    <m:oMath xmlns:m="http://schemas.openxmlformats.org/officeDocument/2006/math">
                      <m:func>
                        <m:func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kumimoji="0" lang="en-IN" sz="2000" b="0" i="0"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STFT</m:t>
                          </m:r>
                        </m:fName>
                        <m:e>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𝜏</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𝑓</m:t>
                              </m:r>
                            </m:e>
                          </m:d>
                        </m:e>
                      </m:func>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e>
                      </m:d>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𝜏</m:t>
                          </m:r>
                        </m:e>
                      </m:d>
                      <m:sSup>
                        <m:sSup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rPr>
                          </m:ctrlPr>
                        </m:sSup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𝑒</m:t>
                          </m:r>
                        </m:e>
                        <m:sup>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𝑗</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2</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𝜋</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𝑓𝑡</m:t>
                          </m:r>
                        </m:sup>
                      </m:sSup>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𝑑𝑡</m:t>
                      </m:r>
                    </m:oMath>
                  </m:oMathPara>
                </a14:m>
                <a:endPar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Here, </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is a sliding window function</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 is the digital signal</a:t>
                </a:r>
              </a:p>
              <a:p>
                <a:endParaRPr lang="en-IN" sz="2000" dirty="0"/>
              </a:p>
            </p:txBody>
          </p:sp>
        </mc:Choice>
        <mc:Fallback xmlns="">
          <p:sp>
            <p:nvSpPr>
              <p:cNvPr id="44" name="TextBox 43">
                <a:extLst>
                  <a:ext uri="{FF2B5EF4-FFF2-40B4-BE49-F238E27FC236}">
                    <a16:creationId xmlns:a16="http://schemas.microsoft.com/office/drawing/2014/main" id="{0E9732D3-8A69-4E3D-A1DC-F3722B19766A}"/>
                  </a:ext>
                </a:extLst>
              </p:cNvPr>
              <p:cNvSpPr txBox="1">
                <a:spLocks noRot="1" noChangeAspect="1" noMove="1" noResize="1" noEditPoints="1" noAdjustHandles="1" noChangeArrowheads="1" noChangeShapeType="1" noTextEdit="1"/>
              </p:cNvSpPr>
              <p:nvPr/>
            </p:nvSpPr>
            <p:spPr>
              <a:xfrm>
                <a:off x="107382" y="4661350"/>
                <a:ext cx="6013889" cy="1855316"/>
              </a:xfrm>
              <a:prstGeom prst="rect">
                <a:avLst/>
              </a:prstGeom>
              <a:blipFill>
                <a:blip r:embed="rId7"/>
                <a:stretch>
                  <a:fillRect l="-913" t="-1974"/>
                </a:stretch>
              </a:blipFill>
            </p:spPr>
            <p:txBody>
              <a:bodyPr/>
              <a:lstStyle/>
              <a:p>
                <a:r>
                  <a:rPr lang="en-IN">
                    <a:noFill/>
                  </a:rPr>
                  <a:t> </a:t>
                </a:r>
              </a:p>
            </p:txBody>
          </p:sp>
        </mc:Fallback>
      </mc:AlternateContent>
      <p:cxnSp>
        <p:nvCxnSpPr>
          <p:cNvPr id="45" name="Straight Arrow Connector 44">
            <a:extLst>
              <a:ext uri="{FF2B5EF4-FFF2-40B4-BE49-F238E27FC236}">
                <a16:creationId xmlns:a16="http://schemas.microsoft.com/office/drawing/2014/main" id="{0A93EB70-44E6-4FB0-89D8-D889BAC93CE0}"/>
              </a:ext>
            </a:extLst>
          </p:cNvPr>
          <p:cNvCxnSpPr>
            <a:cxnSpLocks/>
            <a:stCxn id="42" idx="2"/>
          </p:cNvCxnSpPr>
          <p:nvPr/>
        </p:nvCxnSpPr>
        <p:spPr>
          <a:xfrm flipH="1">
            <a:off x="7567736" y="2230126"/>
            <a:ext cx="1" cy="768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D34AEDA-5770-43C4-B10E-D74266824990}"/>
                  </a:ext>
                </a:extLst>
              </p:cNvPr>
              <p:cNvSpPr txBox="1"/>
              <p:nvPr/>
            </p:nvSpPr>
            <p:spPr>
              <a:xfrm>
                <a:off x="6290234" y="4673278"/>
                <a:ext cx="5901765" cy="1910010"/>
              </a:xfrm>
              <a:prstGeom prst="rect">
                <a:avLst/>
              </a:prstGeom>
              <a:noFill/>
            </p:spPr>
            <p:txBody>
              <a:bodyPr wrap="square" rtlCol="0">
                <a:spAutoFit/>
              </a:bodyPr>
              <a:lstStyle/>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Applying Inverse Discrete Fourier Transform to Log Spectrum:</a:t>
                </a:r>
              </a:p>
              <a:p>
                <a:pPr algn="ct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i="1">
                            <a:effectLst/>
                            <a:latin typeface="Cambria Math" panose="020405030504060302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den>
                    </m:f>
                    <m:sSubSup>
                      <m:sSubSupPr>
                        <m:ctrlPr>
                          <a:rPr lang="en-IN" i="1">
                            <a:effectLst/>
                            <a:latin typeface="Cambria Math" panose="02040503050406030204" pitchFamily="18" charset="0"/>
                          </a:rPr>
                        </m:ctrlPr>
                      </m:sSubSupPr>
                      <m:e>
                        <m:r>
                          <a:rPr lang="en-US" sz="18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8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f>
                          <m:fPr>
                            <m:ctrlPr>
                              <a:rPr lang="en-IN" i="1">
                                <a:effectLst/>
                                <a:latin typeface="Cambria Math" panose="020405030504060302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𝜋</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𝑘𝑛</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den>
                        </m:f>
                      </m:sup>
                    </m:sSup>
                  </m:oMath>
                </a14:m>
                <a:endParaRPr kumimoji="0" lang="en-US"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endPar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Here, </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is a sliding window function, </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 is the digital signal</a:t>
                </a:r>
              </a:p>
              <a:p>
                <a:endParaRPr lang="en-IN" sz="2000" dirty="0"/>
              </a:p>
            </p:txBody>
          </p:sp>
        </mc:Choice>
        <mc:Fallback xmlns="">
          <p:sp>
            <p:nvSpPr>
              <p:cNvPr id="48" name="TextBox 47">
                <a:extLst>
                  <a:ext uri="{FF2B5EF4-FFF2-40B4-BE49-F238E27FC236}">
                    <a16:creationId xmlns:a16="http://schemas.microsoft.com/office/drawing/2014/main" id="{3D34AEDA-5770-43C4-B10E-D74266824990}"/>
                  </a:ext>
                </a:extLst>
              </p:cNvPr>
              <p:cNvSpPr txBox="1">
                <a:spLocks noRot="1" noChangeAspect="1" noMove="1" noResize="1" noEditPoints="1" noAdjustHandles="1" noChangeArrowheads="1" noChangeShapeType="1" noTextEdit="1"/>
              </p:cNvSpPr>
              <p:nvPr/>
            </p:nvSpPr>
            <p:spPr>
              <a:xfrm>
                <a:off x="6290234" y="4673278"/>
                <a:ext cx="5901765" cy="1910010"/>
              </a:xfrm>
              <a:prstGeom prst="rect">
                <a:avLst/>
              </a:prstGeom>
              <a:blipFill>
                <a:blip r:embed="rId8"/>
                <a:stretch>
                  <a:fillRect l="-930" t="-1917" r="-310"/>
                </a:stretch>
              </a:blipFill>
            </p:spPr>
            <p:txBody>
              <a:bodyPr/>
              <a:lstStyle/>
              <a:p>
                <a:r>
                  <a:rPr lang="en-IN">
                    <a:noFill/>
                  </a:rPr>
                  <a:t> </a:t>
                </a:r>
              </a:p>
            </p:txBody>
          </p:sp>
        </mc:Fallback>
      </mc:AlternateContent>
      <p:cxnSp>
        <p:nvCxnSpPr>
          <p:cNvPr id="50" name="Straight Connector 49">
            <a:extLst>
              <a:ext uri="{FF2B5EF4-FFF2-40B4-BE49-F238E27FC236}">
                <a16:creationId xmlns:a16="http://schemas.microsoft.com/office/drawing/2014/main" id="{9412385D-69CB-4807-A314-6E7A68B5516B}"/>
              </a:ext>
            </a:extLst>
          </p:cNvPr>
          <p:cNvCxnSpPr/>
          <p:nvPr/>
        </p:nvCxnSpPr>
        <p:spPr>
          <a:xfrm>
            <a:off x="6159867" y="4786313"/>
            <a:ext cx="0" cy="1414462"/>
          </a:xfrm>
          <a:prstGeom prst="line">
            <a:avLst/>
          </a:prstGeom>
        </p:spPr>
        <p:style>
          <a:lnRef idx="1">
            <a:schemeClr val="dk1"/>
          </a:lnRef>
          <a:fillRef idx="0">
            <a:schemeClr val="dk1"/>
          </a:fillRef>
          <a:effectRef idx="0">
            <a:schemeClr val="dk1"/>
          </a:effectRef>
          <a:fontRef idx="minor">
            <a:schemeClr val="tx1"/>
          </a:fontRef>
        </p:style>
      </p:cxnSp>
      <p:pic>
        <p:nvPicPr>
          <p:cNvPr id="51" name="Picture 50">
            <a:extLst>
              <a:ext uri="{FF2B5EF4-FFF2-40B4-BE49-F238E27FC236}">
                <a16:creationId xmlns:a16="http://schemas.microsoft.com/office/drawing/2014/main" id="{DD6E0AD0-62C0-4BE1-9415-772AACE31617}"/>
              </a:ext>
            </a:extLst>
          </p:cNvPr>
          <p:cNvPicPr>
            <a:picLocks noChangeAspect="1"/>
          </p:cNvPicPr>
          <p:nvPr/>
        </p:nvPicPr>
        <p:blipFill>
          <a:blip r:embed="rId9"/>
          <a:stretch>
            <a:fillRect/>
          </a:stretch>
        </p:blipFill>
        <p:spPr>
          <a:xfrm>
            <a:off x="9279921" y="371816"/>
            <a:ext cx="2448986" cy="2276895"/>
          </a:xfrm>
          <a:prstGeom prst="rect">
            <a:avLst/>
          </a:prstGeom>
        </p:spPr>
      </p:pic>
      <p:sp>
        <p:nvSpPr>
          <p:cNvPr id="52" name="Rectangle 51">
            <a:extLst>
              <a:ext uri="{FF2B5EF4-FFF2-40B4-BE49-F238E27FC236}">
                <a16:creationId xmlns:a16="http://schemas.microsoft.com/office/drawing/2014/main" id="{82B18938-C8B6-4BA9-8C20-4455BA388D75}"/>
              </a:ext>
            </a:extLst>
          </p:cNvPr>
          <p:cNvSpPr/>
          <p:nvPr/>
        </p:nvSpPr>
        <p:spPr>
          <a:xfrm>
            <a:off x="10112936" y="2521622"/>
            <a:ext cx="389850" cy="111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000" dirty="0">
              <a:solidFill>
                <a:srgbClr val="404040"/>
              </a:solidFill>
            </a:endParaRPr>
          </a:p>
        </p:txBody>
      </p:sp>
      <p:sp>
        <p:nvSpPr>
          <p:cNvPr id="53" name="Rectangle 52">
            <a:extLst>
              <a:ext uri="{FF2B5EF4-FFF2-40B4-BE49-F238E27FC236}">
                <a16:creationId xmlns:a16="http://schemas.microsoft.com/office/drawing/2014/main" id="{45B13567-42FC-42AC-ADDC-53AA883DBAC4}"/>
              </a:ext>
            </a:extLst>
          </p:cNvPr>
          <p:cNvSpPr/>
          <p:nvPr/>
        </p:nvSpPr>
        <p:spPr>
          <a:xfrm>
            <a:off x="10763541" y="2521621"/>
            <a:ext cx="321614" cy="111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000" dirty="0">
              <a:solidFill>
                <a:srgbClr val="404040"/>
              </a:solidFill>
            </a:endParaRPr>
          </a:p>
        </p:txBody>
      </p:sp>
      <p:sp>
        <p:nvSpPr>
          <p:cNvPr id="54" name="TextBox 53">
            <a:extLst>
              <a:ext uri="{FF2B5EF4-FFF2-40B4-BE49-F238E27FC236}">
                <a16:creationId xmlns:a16="http://schemas.microsoft.com/office/drawing/2014/main" id="{D7B79894-8D13-448B-9507-E217D94DCF02}"/>
              </a:ext>
            </a:extLst>
          </p:cNvPr>
          <p:cNvSpPr txBox="1"/>
          <p:nvPr/>
        </p:nvSpPr>
        <p:spPr>
          <a:xfrm>
            <a:off x="10047896" y="2480548"/>
            <a:ext cx="549100" cy="184666"/>
          </a:xfrm>
          <a:prstGeom prst="rect">
            <a:avLst/>
          </a:prstGeom>
          <a:noFill/>
        </p:spPr>
        <p:txBody>
          <a:bodyPr wrap="square" rtlCol="0">
            <a:spAutoFit/>
          </a:bodyPr>
          <a:lstStyle/>
          <a:p>
            <a:r>
              <a:rPr lang="en-IN" sz="600" dirty="0"/>
              <a:t>Vocal Tract</a:t>
            </a:r>
          </a:p>
        </p:txBody>
      </p:sp>
      <p:sp>
        <p:nvSpPr>
          <p:cNvPr id="55" name="TextBox 54">
            <a:extLst>
              <a:ext uri="{FF2B5EF4-FFF2-40B4-BE49-F238E27FC236}">
                <a16:creationId xmlns:a16="http://schemas.microsoft.com/office/drawing/2014/main" id="{12B642D5-985A-46BF-8CA6-7929339B8ECC}"/>
              </a:ext>
            </a:extLst>
          </p:cNvPr>
          <p:cNvSpPr txBox="1"/>
          <p:nvPr/>
        </p:nvSpPr>
        <p:spPr>
          <a:xfrm>
            <a:off x="10734485" y="2489092"/>
            <a:ext cx="389850" cy="184666"/>
          </a:xfrm>
          <a:prstGeom prst="rect">
            <a:avLst/>
          </a:prstGeom>
          <a:noFill/>
        </p:spPr>
        <p:txBody>
          <a:bodyPr wrap="none" rtlCol="0">
            <a:spAutoFit/>
          </a:bodyPr>
          <a:lstStyle/>
          <a:p>
            <a:r>
              <a:rPr lang="en-IN" sz="600" dirty="0"/>
              <a:t>Glottis</a:t>
            </a:r>
          </a:p>
        </p:txBody>
      </p:sp>
      <p:sp>
        <p:nvSpPr>
          <p:cNvPr id="56" name="TextBox 55">
            <a:extLst>
              <a:ext uri="{FF2B5EF4-FFF2-40B4-BE49-F238E27FC236}">
                <a16:creationId xmlns:a16="http://schemas.microsoft.com/office/drawing/2014/main" id="{12DED1B6-1814-4921-8CE6-63F88BCF2EDE}"/>
              </a:ext>
            </a:extLst>
          </p:cNvPr>
          <p:cNvSpPr txBox="1"/>
          <p:nvPr/>
        </p:nvSpPr>
        <p:spPr>
          <a:xfrm>
            <a:off x="7541325" y="2400076"/>
            <a:ext cx="556563" cy="338554"/>
          </a:xfrm>
          <a:prstGeom prst="rect">
            <a:avLst/>
          </a:prstGeom>
          <a:noFill/>
        </p:spPr>
        <p:txBody>
          <a:bodyPr wrap="none" rtlCol="0">
            <a:spAutoFit/>
          </a:bodyPr>
          <a:lstStyle/>
          <a:p>
            <a:r>
              <a:rPr lang="en-IN" sz="1600" dirty="0"/>
              <a:t>IDFT</a:t>
            </a:r>
          </a:p>
        </p:txBody>
      </p:sp>
      <p:pic>
        <p:nvPicPr>
          <p:cNvPr id="58" name="Picture 57">
            <a:extLst>
              <a:ext uri="{FF2B5EF4-FFF2-40B4-BE49-F238E27FC236}">
                <a16:creationId xmlns:a16="http://schemas.microsoft.com/office/drawing/2014/main" id="{6A2622F4-E1A2-49C7-952F-EFE6154004AC}"/>
              </a:ext>
            </a:extLst>
          </p:cNvPr>
          <p:cNvPicPr>
            <a:picLocks noChangeAspect="1"/>
          </p:cNvPicPr>
          <p:nvPr/>
        </p:nvPicPr>
        <p:blipFill>
          <a:blip r:embed="rId10"/>
          <a:stretch>
            <a:fillRect/>
          </a:stretch>
        </p:blipFill>
        <p:spPr>
          <a:xfrm>
            <a:off x="6586827" y="3062978"/>
            <a:ext cx="1961819" cy="1240169"/>
          </a:xfrm>
          <a:prstGeom prst="rect">
            <a:avLst/>
          </a:prstGeom>
        </p:spPr>
      </p:pic>
      <p:cxnSp>
        <p:nvCxnSpPr>
          <p:cNvPr id="61" name="Straight Arrow Connector 60">
            <a:extLst>
              <a:ext uri="{FF2B5EF4-FFF2-40B4-BE49-F238E27FC236}">
                <a16:creationId xmlns:a16="http://schemas.microsoft.com/office/drawing/2014/main" id="{C9E0A614-2E4D-4206-ABD9-94F4E19B332B}"/>
              </a:ext>
            </a:extLst>
          </p:cNvPr>
          <p:cNvCxnSpPr>
            <a:cxnSpLocks/>
          </p:cNvCxnSpPr>
          <p:nvPr/>
        </p:nvCxnSpPr>
        <p:spPr>
          <a:xfrm>
            <a:off x="8548646" y="3992880"/>
            <a:ext cx="13518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09ABFF2F-3D9A-4DEA-85EC-966CCF2452A7}"/>
              </a:ext>
            </a:extLst>
          </p:cNvPr>
          <p:cNvSpPr txBox="1"/>
          <p:nvPr/>
        </p:nvSpPr>
        <p:spPr>
          <a:xfrm>
            <a:off x="9914719" y="3697547"/>
            <a:ext cx="2104561" cy="646331"/>
          </a:xfrm>
          <a:prstGeom prst="rect">
            <a:avLst/>
          </a:prstGeom>
          <a:noFill/>
          <a:ln>
            <a:solidFill>
              <a:schemeClr val="tx1"/>
            </a:solidFill>
          </a:ln>
        </p:spPr>
        <p:txBody>
          <a:bodyPr wrap="square" rtlCol="0">
            <a:spAutoFit/>
          </a:bodyPr>
          <a:lstStyle/>
          <a:p>
            <a:r>
              <a:rPr lang="en-IN" dirty="0"/>
              <a:t>First 20 Features are the required MFCCs</a:t>
            </a: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57515847-A709-4267-8211-ED068BED3A0F}"/>
                  </a:ext>
                </a:extLst>
              </p:cNvPr>
              <p:cNvSpPr txBox="1"/>
              <p:nvPr/>
            </p:nvSpPr>
            <p:spPr>
              <a:xfrm>
                <a:off x="8959665" y="5667535"/>
                <a:ext cx="3130733" cy="4106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𝐷𝐹𝑇</m:t>
                      </m:r>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40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400" i="1">
                              <a:effectLst/>
                              <a:latin typeface="Cambria Math" panose="02040503050406030204" pitchFamily="18" charset="0"/>
                            </a:rPr>
                          </m:ctrlPr>
                        </m:sSubSupPr>
                        <m:e>
                          <m:r>
                            <a:rPr lang="en-US" sz="14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4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4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400">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𝑥</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effectLst/>
                              <a:latin typeface="Cambria Math" panose="02040503050406030204" pitchFamily="18" charset="0"/>
                            </a:rPr>
                          </m:ctrlPr>
                        </m:sSup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𝑗</m:t>
                          </m:r>
                          <m:f>
                            <m:fPr>
                              <m:ctrlPr>
                                <a:rPr lang="en-IN" sz="1400" i="1">
                                  <a:effectLst/>
                                  <a:latin typeface="Cambria Math" panose="02040503050406030204" pitchFamily="18" charset="0"/>
                                </a:rPr>
                              </m:ctrlPr>
                            </m:fPr>
                            <m:num>
                              <m:r>
                                <a:rPr lang="en-US" sz="1400">
                                  <a:effectLst/>
                                  <a:latin typeface="Cambria Math" panose="02040503050406030204" pitchFamily="18" charset="0"/>
                                  <a:ea typeface="Calibri" panose="020F0502020204030204" pitchFamily="34" charset="0"/>
                                  <a:cs typeface="Times New Roman" panose="02020603050405020304" pitchFamily="18" charset="0"/>
                                </a:rPr>
                                <m:t>2</m:t>
                              </m:r>
                              <m:r>
                                <a:rPr lang="en-US" sz="1400" i="1">
                                  <a:effectLst/>
                                  <a:latin typeface="Cambria Math" panose="02040503050406030204" pitchFamily="18" charset="0"/>
                                  <a:ea typeface="Calibri" panose="020F0502020204030204" pitchFamily="34" charset="0"/>
                                  <a:cs typeface="Times New Roman" panose="02020603050405020304" pitchFamily="18" charset="0"/>
                                </a:rPr>
                                <m:t>𝜋</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𝑘𝑛</m:t>
                              </m:r>
                            </m:num>
                            <m:den>
                              <m:r>
                                <a:rPr lang="en-US" sz="1400" i="1">
                                  <a:effectLst/>
                                  <a:latin typeface="Cambria Math" panose="02040503050406030204" pitchFamily="18" charset="0"/>
                                  <a:ea typeface="Calibri" panose="020F0502020204030204" pitchFamily="34" charset="0"/>
                                  <a:cs typeface="Times New Roman" panose="02020603050405020304" pitchFamily="18" charset="0"/>
                                </a:rPr>
                                <m:t>𝑁</m:t>
                              </m:r>
                            </m:den>
                          </m:f>
                        </m:sup>
                      </m:sSup>
                    </m:oMath>
                  </m:oMathPara>
                </a14:m>
                <a:endParaRPr lang="en-IN" dirty="0"/>
              </a:p>
            </p:txBody>
          </p:sp>
        </mc:Choice>
        <mc:Fallback xmlns="">
          <p:sp>
            <p:nvSpPr>
              <p:cNvPr id="66" name="TextBox 65">
                <a:extLst>
                  <a:ext uri="{FF2B5EF4-FFF2-40B4-BE49-F238E27FC236}">
                    <a16:creationId xmlns:a16="http://schemas.microsoft.com/office/drawing/2014/main" id="{57515847-A709-4267-8211-ED068BED3A0F}"/>
                  </a:ext>
                </a:extLst>
              </p:cNvPr>
              <p:cNvSpPr txBox="1">
                <a:spLocks noRot="1" noChangeAspect="1" noMove="1" noResize="1" noEditPoints="1" noAdjustHandles="1" noChangeArrowheads="1" noChangeShapeType="1" noTextEdit="1"/>
              </p:cNvSpPr>
              <p:nvPr/>
            </p:nvSpPr>
            <p:spPr>
              <a:xfrm>
                <a:off x="8959665" y="5667535"/>
                <a:ext cx="3130733" cy="410690"/>
              </a:xfrm>
              <a:prstGeom prst="rect">
                <a:avLst/>
              </a:prstGeom>
              <a:blipFill>
                <a:blip r:embed="rId11"/>
                <a:stretch>
                  <a:fillRect b="-5970"/>
                </a:stretch>
              </a:blipFill>
            </p:spPr>
            <p:txBody>
              <a:bodyPr/>
              <a:lstStyle/>
              <a:p>
                <a:r>
                  <a:rPr lang="en-IN">
                    <a:noFill/>
                  </a:rPr>
                  <a:t> </a:t>
                </a:r>
              </a:p>
            </p:txBody>
          </p:sp>
        </mc:Fallback>
      </mc:AlternateContent>
    </p:spTree>
    <p:extLst>
      <p:ext uri="{BB962C8B-B14F-4D97-AF65-F5344CB8AC3E}">
        <p14:creationId xmlns:p14="http://schemas.microsoft.com/office/powerpoint/2010/main" val="3440163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1" y="554815"/>
                <a:ext cx="5029200"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IN" sz="1900" dirty="0"/>
                  <a:t>Root Mean Square Energy:</a:t>
                </a:r>
              </a:p>
              <a:p>
                <a:pPr marL="292608" lvl="1" indent="0">
                  <a:lnSpc>
                    <a:spcPct val="100000"/>
                  </a:lnSpc>
                  <a:buNone/>
                </a:pPr>
                <a:r>
                  <a:rPr lang="en-IN" sz="1400" dirty="0"/>
                  <a:t>RMSE tells us about the loudness of the signal. Here </a:t>
                </a:r>
                <a14:m>
                  <m:oMath xmlns:m="http://schemas.openxmlformats.org/officeDocument/2006/math">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400" dirty="0"/>
                  <a:t> is the amplitude of the signal of that frame. Mean of all such amplitudes is RMSE.</a:t>
                </a:r>
              </a:p>
              <a:p>
                <a:pPr marL="201168" lvl="1" indent="0">
                  <a:lnSpc>
                    <a:spcPct val="100000"/>
                  </a:lnSpc>
                  <a:buNone/>
                </a:pPr>
                <a14:m>
                  <m:oMathPara xmlns:m="http://schemas.openxmlformats.org/officeDocument/2006/math">
                    <m:oMathParaPr>
                      <m:jc m:val="centerGroup"/>
                    </m:oMathParaPr>
                    <m:oMath xmlns:m="http://schemas.openxmlformats.org/officeDocument/2006/math">
                      <m:r>
                        <a:rPr lang="en-US" sz="1050" b="0" i="1" smtClean="0">
                          <a:effectLst/>
                          <a:latin typeface="Cambria Math" panose="02040503050406030204" pitchFamily="18" charset="0"/>
                        </a:rPr>
                        <m:t>𝑅𝑀𝑆𝐸</m:t>
                      </m:r>
                      <m:r>
                        <a:rPr lang="en-US" sz="1050" b="0" i="1" smtClean="0">
                          <a:effectLst/>
                          <a:latin typeface="Cambria Math" panose="02040503050406030204" pitchFamily="18" charset="0"/>
                        </a:rPr>
                        <m:t>=</m:t>
                      </m:r>
                      <m:rad>
                        <m:radPr>
                          <m:degHide m:val="on"/>
                          <m:ctrlPr>
                            <a:rPr lang="en-IN" sz="1050" i="1" smtClean="0">
                              <a:effectLst/>
                              <a:latin typeface="Cambria Math" panose="02040503050406030204" pitchFamily="18" charset="0"/>
                            </a:rPr>
                          </m:ctrlPr>
                        </m:radPr>
                        <m:deg/>
                        <m:e>
                          <m:f>
                            <m:fPr>
                              <m:ctrlPr>
                                <a:rPr lang="en-IN" sz="1050" i="1">
                                  <a:effectLst/>
                                  <a:latin typeface="Cambria Math" panose="02040503050406030204" pitchFamily="18" charset="0"/>
                                </a:rPr>
                              </m:ctrlPr>
                            </m:fPr>
                            <m:num>
                              <m:r>
                                <a:rPr lang="en-IN" sz="105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050" i="1">
                                  <a:effectLst/>
                                  <a:latin typeface="Cambria Math" panose="02040503050406030204" pitchFamily="18" charset="0"/>
                                  <a:ea typeface="Calibri" panose="020F0502020204030204" pitchFamily="34" charset="0"/>
                                  <a:cs typeface="Times New Roman" panose="02020603050405020304" pitchFamily="18" charset="0"/>
                                </a:rPr>
                                <m:t>𝑁</m:t>
                              </m:r>
                            </m:den>
                          </m:f>
                          <m:nary>
                            <m:naryPr>
                              <m:chr m:val="∑"/>
                              <m:limLoc m:val="undOvr"/>
                              <m:grow m:val="on"/>
                              <m:supHide m:val="on"/>
                              <m:ctrlPr>
                                <a:rPr lang="en-IN" sz="1050" i="1">
                                  <a:effectLst/>
                                  <a:latin typeface="Cambria Math" panose="02040503050406030204" pitchFamily="18" charset="0"/>
                                </a:rPr>
                              </m:ctrlPr>
                            </m:naryPr>
                            <m:sub>
                              <m:r>
                                <a:rPr lang="en-IN" sz="1050" i="1">
                                  <a:effectLst/>
                                  <a:latin typeface="Cambria Math" panose="02040503050406030204" pitchFamily="18" charset="0"/>
                                  <a:ea typeface="Calibri" panose="020F0502020204030204" pitchFamily="34" charset="0"/>
                                  <a:cs typeface="Times New Roman" panose="02020603050405020304" pitchFamily="18" charset="0"/>
                                </a:rPr>
                                <m:t>𝑛</m:t>
                              </m:r>
                            </m:sub>
                            <m:sup/>
                            <m:e>
                              <m:r>
                                <a:rPr lang="en-IN" sz="1050" i="1">
                                  <a:effectLst/>
                                  <a:latin typeface="Cambria Math" panose="02040503050406030204" pitchFamily="18" charset="0"/>
                                  <a:ea typeface="Calibri" panose="020F0502020204030204" pitchFamily="34" charset="0"/>
                                  <a:cs typeface="Times New Roman" panose="02020603050405020304" pitchFamily="18" charset="0"/>
                                </a:rPr>
                                <m:t> </m:t>
                              </m:r>
                            </m:e>
                          </m:nary>
                          <m:r>
                            <a:rPr lang="en-IN" sz="1050" i="1">
                              <a:effectLst/>
                              <a:latin typeface="Cambria Math" panose="02040503050406030204" pitchFamily="18" charset="0"/>
                              <a:ea typeface="Calibri" panose="020F0502020204030204" pitchFamily="34" charset="0"/>
                              <a:cs typeface="Times New Roman" panose="02020603050405020304" pitchFamily="18" charset="0"/>
                            </a:rPr>
                            <m:t>|</m:t>
                          </m:r>
                          <m:r>
                            <a:rPr lang="en-IN" sz="1050" i="1">
                              <a:effectLst/>
                              <a:latin typeface="Cambria Math" panose="02040503050406030204" pitchFamily="18" charset="0"/>
                              <a:ea typeface="Calibri" panose="020F0502020204030204" pitchFamily="34" charset="0"/>
                              <a:cs typeface="Times New Roman" panose="02020603050405020304" pitchFamily="18" charset="0"/>
                            </a:rPr>
                            <m:t>𝑥</m:t>
                          </m:r>
                          <m:r>
                            <a:rPr lang="en-IN" sz="1050" i="1">
                              <a:effectLst/>
                              <a:latin typeface="Cambria Math" panose="02040503050406030204" pitchFamily="18" charset="0"/>
                              <a:ea typeface="Calibri" panose="020F0502020204030204" pitchFamily="34" charset="0"/>
                              <a:cs typeface="Times New Roman" panose="02020603050405020304" pitchFamily="18" charset="0"/>
                            </a:rPr>
                            <m:t>(</m:t>
                          </m:r>
                          <m:r>
                            <a:rPr lang="en-IN" sz="1050" i="1">
                              <a:effectLst/>
                              <a:latin typeface="Cambria Math" panose="02040503050406030204" pitchFamily="18" charset="0"/>
                              <a:ea typeface="Calibri" panose="020F0502020204030204" pitchFamily="34" charset="0"/>
                              <a:cs typeface="Times New Roman" panose="02020603050405020304" pitchFamily="18" charset="0"/>
                            </a:rPr>
                            <m:t>𝑛</m:t>
                          </m:r>
                          <m:r>
                            <a:rPr lang="en-IN" sz="105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050" i="1">
                                  <a:effectLst/>
                                  <a:latin typeface="Cambria Math" panose="02040503050406030204" pitchFamily="18" charset="0"/>
                                </a:rPr>
                              </m:ctrlPr>
                            </m:sSupPr>
                            <m:e>
                              <m:r>
                                <a:rPr lang="en-IN" sz="1050" i="1">
                                  <a:effectLst/>
                                  <a:latin typeface="Cambria Math" panose="02040503050406030204" pitchFamily="18" charset="0"/>
                                  <a:ea typeface="Calibri" panose="020F0502020204030204" pitchFamily="34" charset="0"/>
                                  <a:cs typeface="Times New Roman" panose="02020603050405020304" pitchFamily="18" charset="0"/>
                                </a:rPr>
                                <m:t>|</m:t>
                              </m:r>
                            </m:e>
                            <m:sup>
                              <m:r>
                                <a:rPr lang="en-IN" sz="1050" i="1">
                                  <a:effectLst/>
                                  <a:latin typeface="Cambria Math" panose="02040503050406030204" pitchFamily="18" charset="0"/>
                                  <a:ea typeface="Calibri" panose="020F0502020204030204" pitchFamily="34" charset="0"/>
                                  <a:cs typeface="Times New Roman" panose="02020603050405020304" pitchFamily="18" charset="0"/>
                                </a:rPr>
                                <m:t>2</m:t>
                              </m:r>
                            </m:sup>
                          </m:sSup>
                        </m:e>
                      </m:rad>
                    </m:oMath>
                  </m:oMathPara>
                </a14:m>
                <a:endParaRPr lang="en-IN" dirty="0"/>
              </a:p>
              <a:p>
                <a:pPr>
                  <a:lnSpc>
                    <a:spcPct val="100000"/>
                  </a:lnSpc>
                  <a:buFont typeface="Arial" panose="020B0604020202020204" pitchFamily="34" charset="0"/>
                  <a:buChar char="•"/>
                </a:pPr>
                <a:r>
                  <a:rPr lang="en-IN" sz="1900" dirty="0"/>
                  <a:t>Spectral Roll off:</a:t>
                </a:r>
              </a:p>
              <a:p>
                <a:pPr marL="292608" lvl="1" indent="0">
                  <a:lnSpc>
                    <a:spcPct val="100000"/>
                  </a:lnSpc>
                  <a:buNone/>
                </a:pPr>
                <a:r>
                  <a:rPr lang="en-IN" sz="1400" dirty="0"/>
                  <a:t>RMSE tells us about the loudness of the signal.</a:t>
                </a:r>
                <a:r>
                  <a:rPr lang="en-US" sz="1400" dirty="0"/>
                  <a:t> Here </a:t>
                </a:r>
                <a14:m>
                  <m:oMath xmlns:m="http://schemas.openxmlformats.org/officeDocument/2006/math">
                    <m:r>
                      <a:rPr lang="en-IN" sz="1400" i="1" smtClean="0">
                        <a:latin typeface="Cambria Math" panose="02040503050406030204" pitchFamily="18" charset="0"/>
                      </a:rPr>
                      <m:t>𝑁</m:t>
                    </m:r>
                  </m:oMath>
                </a14:m>
                <a:r>
                  <a:rPr lang="en-US" sz="1400" dirty="0"/>
                  <a:t> is the percentile cutoff,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𝑠</m:t>
                        </m:r>
                      </m:e>
                      <m:sub>
                        <m:r>
                          <a:rPr lang="en-IN" sz="1400" i="1">
                            <a:latin typeface="Cambria Math" panose="02040503050406030204" pitchFamily="18" charset="0"/>
                          </a:rPr>
                          <m:t>𝑘</m:t>
                        </m:r>
                      </m:sub>
                    </m:sSub>
                  </m:oMath>
                </a14:m>
                <a:r>
                  <a:rPr lang="en-US" sz="1400" dirty="0"/>
                  <a:t> is the spectral value at bin </a:t>
                </a:r>
                <a14:m>
                  <m:oMath xmlns:m="http://schemas.openxmlformats.org/officeDocument/2006/math">
                    <m:r>
                      <a:rPr lang="en-IN" sz="1400" i="1">
                        <a:latin typeface="Cambria Math" panose="02040503050406030204" pitchFamily="18" charset="0"/>
                      </a:rPr>
                      <m:t>𝑘</m:t>
                    </m:r>
                  </m:oMath>
                </a14:m>
                <a:r>
                  <a:rPr lang="en-US" sz="1400" dirty="0"/>
                  <a:t> and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1</m:t>
                        </m:r>
                      </m:sub>
                    </m:sSub>
                    <m:r>
                      <a:rPr lang="en-IN" sz="1400" i="1">
                        <a:latin typeface="Cambria Math" panose="02040503050406030204" pitchFamily="18" charset="0"/>
                      </a:rPr>
                      <m:t> </m:t>
                    </m:r>
                  </m:oMath>
                </a14:m>
                <a:r>
                  <a:rPr lang="en-US" sz="1400" dirty="0"/>
                  <a:t>and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2</m:t>
                        </m:r>
                      </m:sub>
                    </m:sSub>
                  </m:oMath>
                </a14:m>
                <a:r>
                  <a:rPr lang="en-US" sz="1400" dirty="0"/>
                  <a:t> are the band edges.</a:t>
                </a:r>
                <a:r>
                  <a:rPr lang="en-IN" sz="1400" dirty="0"/>
                  <a:t> </a:t>
                </a:r>
              </a:p>
              <a:p>
                <a:pPr marL="201168" lvl="1" indent="0">
                  <a:lnSpc>
                    <a:spcPct val="100000"/>
                  </a:lnSpc>
                  <a:buNone/>
                </a:pPr>
                <a14:m>
                  <m:oMathPara xmlns:m="http://schemas.openxmlformats.org/officeDocument/2006/math">
                    <m:oMathParaPr>
                      <m:jc m:val="centerGroup"/>
                    </m:oMathParaPr>
                    <m:oMath xmlns:m="http://schemas.openxmlformats.org/officeDocument/2006/math">
                      <m:r>
                        <m:rPr>
                          <m:nor/>
                        </m:rPr>
                        <a:rPr lang="en-IN" sz="1050"/>
                        <m:t>Roll</m:t>
                      </m:r>
                      <m:r>
                        <m:rPr>
                          <m:nor/>
                        </m:rPr>
                        <a:rPr lang="en-IN" sz="1050" i="1"/>
                        <m:t>−</m:t>
                      </m:r>
                      <m:r>
                        <m:rPr>
                          <m:nor/>
                        </m:rPr>
                        <a:rPr lang="en-IN" sz="1050"/>
                        <m:t>off</m:t>
                      </m:r>
                      <m:r>
                        <m:rPr>
                          <m:nor/>
                        </m:rPr>
                        <a:rPr lang="en-IN" sz="1050"/>
                        <m:t> </m:t>
                      </m:r>
                      <m:r>
                        <a:rPr lang="en-IN" sz="1050" i="1">
                          <a:latin typeface="Cambria Math" panose="02040503050406030204" pitchFamily="18" charset="0"/>
                        </a:rPr>
                        <m:t>=</m:t>
                      </m:r>
                      <m:nary>
                        <m:naryPr>
                          <m:chr m:val="∑"/>
                          <m:limLoc m:val="undOvr"/>
                          <m:grow m:val="on"/>
                          <m:ctrlPr>
                            <a:rPr lang="en-IN" sz="1050" i="1">
                              <a:latin typeface="Cambria Math" panose="02040503050406030204" pitchFamily="18" charset="0"/>
                            </a:rPr>
                          </m:ctrlPr>
                        </m:naryPr>
                        <m:sub>
                          <m:r>
                            <a:rPr lang="en-IN" sz="1050" i="1">
                              <a:latin typeface="Cambria Math" panose="02040503050406030204" pitchFamily="18" charset="0"/>
                            </a:rPr>
                            <m:t>𝑘</m:t>
                          </m:r>
                          <m:r>
                            <a:rPr lang="en-IN" sz="1050" i="1">
                              <a:latin typeface="Cambria Math" panose="02040503050406030204" pitchFamily="18" charset="0"/>
                            </a:rPr>
                            <m:t>=</m:t>
                          </m:r>
                          <m:sSub>
                            <m:sSubPr>
                              <m:ctrlPr>
                                <a:rPr lang="en-IN" sz="1050" i="1">
                                  <a:latin typeface="Cambria Math" panose="02040503050406030204" pitchFamily="18" charset="0"/>
                                </a:rPr>
                              </m:ctrlPr>
                            </m:sSubPr>
                            <m:e>
                              <m:r>
                                <a:rPr lang="en-IN" sz="1050" i="1">
                                  <a:latin typeface="Cambria Math" panose="02040503050406030204" pitchFamily="18" charset="0"/>
                                </a:rPr>
                                <m:t>𝑏</m:t>
                              </m:r>
                            </m:e>
                            <m:sub>
                              <m:r>
                                <a:rPr lang="en-IN" sz="1050" i="1">
                                  <a:latin typeface="Cambria Math" panose="02040503050406030204" pitchFamily="18" charset="0"/>
                                </a:rPr>
                                <m:t>1</m:t>
                              </m:r>
                            </m:sub>
                          </m:sSub>
                        </m:sub>
                        <m:sup>
                          <m:r>
                            <a:rPr lang="en-IN" sz="1050" i="1">
                              <a:latin typeface="Cambria Math" panose="02040503050406030204" pitchFamily="18" charset="0"/>
                            </a:rPr>
                            <m:t>𝑑</m:t>
                          </m:r>
                        </m:sup>
                        <m:e>
                          <m:r>
                            <a:rPr lang="en-IN" sz="1050" i="1">
                              <a:latin typeface="Cambria Math" panose="02040503050406030204" pitchFamily="18" charset="0"/>
                            </a:rPr>
                            <m:t> </m:t>
                          </m:r>
                        </m:e>
                      </m:nary>
                      <m:sSub>
                        <m:sSubPr>
                          <m:ctrlPr>
                            <a:rPr lang="en-IN" sz="1050" i="1">
                              <a:latin typeface="Cambria Math" panose="02040503050406030204" pitchFamily="18" charset="0"/>
                            </a:rPr>
                          </m:ctrlPr>
                        </m:sSubPr>
                        <m:e>
                          <m:r>
                            <a:rPr lang="en-IN" sz="1050" i="1">
                              <a:latin typeface="Cambria Math" panose="02040503050406030204" pitchFamily="18" charset="0"/>
                            </a:rPr>
                            <m:t>𝑠</m:t>
                          </m:r>
                        </m:e>
                        <m:sub>
                          <m:r>
                            <a:rPr lang="en-IN" sz="1050" i="1">
                              <a:latin typeface="Cambria Math" panose="02040503050406030204" pitchFamily="18" charset="0"/>
                            </a:rPr>
                            <m:t>𝑘</m:t>
                          </m:r>
                        </m:sub>
                      </m:sSub>
                      <m:r>
                        <a:rPr lang="en-IN" sz="1050" i="1">
                          <a:latin typeface="Cambria Math" panose="02040503050406030204" pitchFamily="18" charset="0"/>
                        </a:rPr>
                        <m:t>=</m:t>
                      </m:r>
                      <m:r>
                        <a:rPr lang="en-IN" sz="1050" i="1">
                          <a:latin typeface="Cambria Math" panose="02040503050406030204" pitchFamily="18" charset="0"/>
                        </a:rPr>
                        <m:t>𝑁</m:t>
                      </m:r>
                      <m:d>
                        <m:dPr>
                          <m:ctrlPr>
                            <a:rPr lang="en-IN" sz="1050" i="1">
                              <a:latin typeface="Cambria Math" panose="02040503050406030204" pitchFamily="18" charset="0"/>
                            </a:rPr>
                          </m:ctrlPr>
                        </m:dPr>
                        <m:e>
                          <m:nary>
                            <m:naryPr>
                              <m:chr m:val="∑"/>
                              <m:limLoc m:val="undOvr"/>
                              <m:grow m:val="on"/>
                              <m:ctrlPr>
                                <a:rPr lang="en-IN" sz="1050" i="1">
                                  <a:latin typeface="Cambria Math" panose="02040503050406030204" pitchFamily="18" charset="0"/>
                                </a:rPr>
                              </m:ctrlPr>
                            </m:naryPr>
                            <m:sub>
                              <m:r>
                                <a:rPr lang="en-IN" sz="1050" i="1">
                                  <a:latin typeface="Cambria Math" panose="02040503050406030204" pitchFamily="18" charset="0"/>
                                </a:rPr>
                                <m:t>𝑘</m:t>
                              </m:r>
                              <m:r>
                                <a:rPr lang="en-IN" sz="1050" i="1">
                                  <a:latin typeface="Cambria Math" panose="02040503050406030204" pitchFamily="18" charset="0"/>
                                </a:rPr>
                                <m:t>=</m:t>
                              </m:r>
                              <m:sSub>
                                <m:sSubPr>
                                  <m:ctrlPr>
                                    <a:rPr lang="en-IN" sz="1050" i="1">
                                      <a:latin typeface="Cambria Math" panose="02040503050406030204" pitchFamily="18" charset="0"/>
                                    </a:rPr>
                                  </m:ctrlPr>
                                </m:sSubPr>
                                <m:e>
                                  <m:r>
                                    <a:rPr lang="en-IN" sz="1050" i="1">
                                      <a:latin typeface="Cambria Math" panose="02040503050406030204" pitchFamily="18" charset="0"/>
                                    </a:rPr>
                                    <m:t>𝑏</m:t>
                                  </m:r>
                                </m:e>
                                <m:sub>
                                  <m:r>
                                    <a:rPr lang="en-IN" sz="1050" i="1">
                                      <a:latin typeface="Cambria Math" panose="02040503050406030204" pitchFamily="18" charset="0"/>
                                    </a:rPr>
                                    <m:t>1</m:t>
                                  </m:r>
                                </m:sub>
                              </m:sSub>
                            </m:sub>
                            <m:sup>
                              <m:sSub>
                                <m:sSubPr>
                                  <m:ctrlPr>
                                    <a:rPr lang="en-IN" sz="1050" i="1">
                                      <a:latin typeface="Cambria Math" panose="02040503050406030204" pitchFamily="18" charset="0"/>
                                    </a:rPr>
                                  </m:ctrlPr>
                                </m:sSubPr>
                                <m:e>
                                  <m:r>
                                    <a:rPr lang="en-IN" sz="1050" i="1">
                                      <a:latin typeface="Cambria Math" panose="02040503050406030204" pitchFamily="18" charset="0"/>
                                    </a:rPr>
                                    <m:t>𝑏</m:t>
                                  </m:r>
                                </m:e>
                                <m:sub>
                                  <m:r>
                                    <a:rPr lang="en-IN" sz="1050" i="1">
                                      <a:latin typeface="Cambria Math" panose="02040503050406030204" pitchFamily="18" charset="0"/>
                                    </a:rPr>
                                    <m:t>2</m:t>
                                  </m:r>
                                </m:sub>
                              </m:sSub>
                            </m:sup>
                            <m:e>
                              <m:r>
                                <a:rPr lang="en-IN" sz="1050" i="1">
                                  <a:latin typeface="Cambria Math" panose="02040503050406030204" pitchFamily="18" charset="0"/>
                                </a:rPr>
                                <m:t> </m:t>
                              </m:r>
                            </m:e>
                          </m:nary>
                          <m:sSub>
                            <m:sSubPr>
                              <m:ctrlPr>
                                <a:rPr lang="en-IN" sz="1050" i="1">
                                  <a:latin typeface="Cambria Math" panose="02040503050406030204" pitchFamily="18" charset="0"/>
                                </a:rPr>
                              </m:ctrlPr>
                            </m:sSubPr>
                            <m:e>
                              <m:r>
                                <a:rPr lang="en-IN" sz="1050" i="1">
                                  <a:latin typeface="Cambria Math" panose="02040503050406030204" pitchFamily="18" charset="0"/>
                                </a:rPr>
                                <m:t>𝑠</m:t>
                              </m:r>
                            </m:e>
                            <m:sub>
                              <m:r>
                                <a:rPr lang="en-IN" sz="1050" i="1">
                                  <a:latin typeface="Cambria Math" panose="02040503050406030204" pitchFamily="18" charset="0"/>
                                </a:rPr>
                                <m:t>𝑘</m:t>
                              </m:r>
                            </m:sub>
                          </m:sSub>
                        </m:e>
                      </m:d>
                    </m:oMath>
                  </m:oMathPara>
                </a14:m>
                <a:endParaRPr lang="en-IN" sz="1050" dirty="0"/>
              </a:p>
              <a:p>
                <a:pPr marL="201168" lvl="1" indent="0">
                  <a:lnSpc>
                    <a:spcPct val="100000"/>
                  </a:lnSpc>
                  <a:buNone/>
                </a:pPr>
                <a:endParaRPr lang="en-IN" sz="1050" dirty="0"/>
              </a:p>
              <a:p>
                <a:pPr marL="749808" lvl="1" indent="-457200">
                  <a:lnSpc>
                    <a:spcPct val="100000"/>
                  </a:lnSpc>
                  <a:buFont typeface="+mj-lt"/>
                  <a:buAutoNum type="arabicPeriod"/>
                </a:pPr>
                <a:r>
                  <a:rPr lang="en-IN" sz="1400" dirty="0"/>
                  <a:t>Can be performed more frequently (hourly/daily)?</a:t>
                </a:r>
              </a:p>
              <a:p>
                <a:pPr marL="749808" lvl="1" indent="-457200">
                  <a:lnSpc>
                    <a:spcPct val="100000"/>
                  </a:lnSpc>
                  <a:buFont typeface="+mj-lt"/>
                  <a:buAutoNum type="arabicPeriod"/>
                </a:pPr>
                <a:r>
                  <a:rPr lang="en-IN" sz="1400" dirty="0"/>
                  <a:t>Can detect New Strains?</a:t>
                </a:r>
              </a:p>
              <a:p>
                <a:pPr marL="749808" lvl="1" indent="-457200">
                  <a:lnSpc>
                    <a:spcPct val="100000"/>
                  </a:lnSpc>
                  <a:buFont typeface="+mj-lt"/>
                  <a:buAutoNum type="arabicPeriod"/>
                </a:pPr>
                <a:r>
                  <a:rPr lang="en-IN" sz="1400" dirty="0"/>
                  <a:t>Can be performed without Medical Assistance?</a:t>
                </a:r>
              </a:p>
              <a:p>
                <a:pPr marL="749808" lvl="1" indent="-457200">
                  <a:lnSpc>
                    <a:spcPct val="100000"/>
                  </a:lnSpc>
                  <a:buFont typeface="+mj-lt"/>
                  <a:buAutoNum type="arabicPeriod"/>
                </a:pPr>
                <a:r>
                  <a:rPr lang="en-IN" sz="1400" dirty="0"/>
                  <a:t>Can be cheaper than RTPCR?</a:t>
                </a:r>
              </a:p>
              <a:p>
                <a:pPr marL="749808" lvl="1" indent="-457200">
                  <a:lnSpc>
                    <a:spcPct val="100000"/>
                  </a:lnSpc>
                  <a:buFont typeface="+mj-lt"/>
                  <a:buAutoNum type="arabicPeriod"/>
                </a:pPr>
                <a:endParaRPr lang="en-IN" dirty="0"/>
              </a:p>
              <a:p>
                <a:pPr marL="749808" lvl="1" indent="-457200">
                  <a:lnSpc>
                    <a:spcPct val="100000"/>
                  </a:lnSpc>
                  <a:buFont typeface="+mj-lt"/>
                  <a:buAutoNum type="arabicPeriod"/>
                </a:pPr>
                <a:endParaRPr lang="en-IN" dirty="0"/>
              </a:p>
            </p:txBody>
          </p:sp>
        </mc:Choice>
        <mc:Fallback xmlns="">
          <p:sp>
            <p:nvSpPr>
              <p:cNvPr id="2" name="Content Placeholder 2">
                <a:extLst>
                  <a:ext uri="{FF2B5EF4-FFF2-40B4-BE49-F238E27FC236}">
                    <a16:creationId xmlns:a16="http://schemas.microsoft.com/office/drawing/2014/main" id="{BBCF9FDD-9278-437D-B77A-D67EA722EEC3}"/>
                  </a:ext>
                </a:extLst>
              </p:cNvPr>
              <p:cNvSpPr txBox="1">
                <a:spLocks noRot="1" noChangeAspect="1" noMove="1" noResize="1" noEditPoints="1" noAdjustHandles="1" noChangeArrowheads="1" noChangeShapeType="1" noTextEdit="1"/>
              </p:cNvSpPr>
              <p:nvPr/>
            </p:nvSpPr>
            <p:spPr>
              <a:xfrm>
                <a:off x="1066801" y="554815"/>
                <a:ext cx="5029200" cy="5429125"/>
              </a:xfrm>
              <a:prstGeom prst="rect">
                <a:avLst/>
              </a:prstGeom>
              <a:blipFill>
                <a:blip r:embed="rId3"/>
                <a:stretch>
                  <a:fillRect l="-2667" t="-561"/>
                </a:stretch>
              </a:blipFill>
            </p:spPr>
            <p:txBody>
              <a:bodyPr/>
              <a:lstStyle/>
              <a:p>
                <a:r>
                  <a:rPr lang="en-IN">
                    <a:noFill/>
                  </a:rPr>
                  <a:t> </a:t>
                </a:r>
              </a:p>
            </p:txBody>
          </p:sp>
        </mc:Fallback>
      </mc:AlternateContent>
      <p:sp>
        <p:nvSpPr>
          <p:cNvPr id="3" name="Slide Number Placeholder 7">
            <a:extLst>
              <a:ext uri="{FF2B5EF4-FFF2-40B4-BE49-F238E27FC236}">
                <a16:creationId xmlns:a16="http://schemas.microsoft.com/office/drawing/2014/main" id="{F75F4CF1-B7C7-4FA7-A19C-E12D8749004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14</a:t>
            </a:fld>
            <a:endParaRPr lang="en-IN" dirty="0"/>
          </a:p>
        </p:txBody>
      </p:sp>
      <p:sp>
        <p:nvSpPr>
          <p:cNvPr id="4" name="Content Placeholder 2">
            <a:extLst>
              <a:ext uri="{FF2B5EF4-FFF2-40B4-BE49-F238E27FC236}">
                <a16:creationId xmlns:a16="http://schemas.microsoft.com/office/drawing/2014/main" id="{B13F364E-1408-43F2-9F66-4323D0F49C6D}"/>
              </a:ext>
            </a:extLst>
          </p:cNvPr>
          <p:cNvSpPr txBox="1">
            <a:spLocks/>
          </p:cNvSpPr>
          <p:nvPr/>
        </p:nvSpPr>
        <p:spPr>
          <a:xfrm>
            <a:off x="6183283" y="554814"/>
            <a:ext cx="5029200" cy="5429125"/>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dirty="0"/>
              <a:t>Can we make a COVID-19 detection method which:</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New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Tree>
    <p:extLst>
      <p:ext uri="{BB962C8B-B14F-4D97-AF65-F5344CB8AC3E}">
        <p14:creationId xmlns:p14="http://schemas.microsoft.com/office/powerpoint/2010/main" val="1370672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dirty="0"/>
              <a:t>Can we make a COVID-19 detection method which:</a:t>
            </a:r>
          </a:p>
          <a:p>
            <a:pPr marL="292608" lvl="1" indent="0">
              <a:buNone/>
            </a:pP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15</a:t>
            </a:fld>
            <a:endParaRPr lang="en-IN" dirty="0"/>
          </a:p>
        </p:txBody>
      </p:sp>
    </p:spTree>
    <p:extLst>
      <p:ext uri="{BB962C8B-B14F-4D97-AF65-F5344CB8AC3E}">
        <p14:creationId xmlns:p14="http://schemas.microsoft.com/office/powerpoint/2010/main" val="3066758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B3A6D0-764A-405B-8E6F-EA099223EC36}"/>
              </a:ext>
            </a:extLst>
          </p:cNvPr>
          <p:cNvSpPr>
            <a:spLocks noGrp="1"/>
          </p:cNvSpPr>
          <p:nvPr>
            <p:ph type="title"/>
          </p:nvPr>
        </p:nvSpPr>
        <p:spPr/>
        <p:txBody>
          <a:bodyPr/>
          <a:lstStyle/>
          <a:p>
            <a:endParaRPr lang="en-IN"/>
          </a:p>
        </p:txBody>
      </p:sp>
      <p:sp>
        <p:nvSpPr>
          <p:cNvPr id="13" name="Content Placeholder 12">
            <a:extLst>
              <a:ext uri="{FF2B5EF4-FFF2-40B4-BE49-F238E27FC236}">
                <a16:creationId xmlns:a16="http://schemas.microsoft.com/office/drawing/2014/main" id="{381CC39A-D764-4F11-B9E2-0AEEF135A149}"/>
              </a:ext>
            </a:extLst>
          </p:cNvPr>
          <p:cNvSpPr>
            <a:spLocks noGrp="1"/>
          </p:cNvSpPr>
          <p:nvPr>
            <p:ph sz="half" idx="1"/>
          </p:nvPr>
        </p:nvSpPr>
        <p:spPr/>
        <p:txBody>
          <a:bodyPr/>
          <a:lstStyle/>
          <a:p>
            <a:endParaRPr lang="en-IN"/>
          </a:p>
        </p:txBody>
      </p:sp>
      <p:sp>
        <p:nvSpPr>
          <p:cNvPr id="14" name="Content Placeholder 13">
            <a:extLst>
              <a:ext uri="{FF2B5EF4-FFF2-40B4-BE49-F238E27FC236}">
                <a16:creationId xmlns:a16="http://schemas.microsoft.com/office/drawing/2014/main" id="{CB3C1C63-014E-450B-959A-4530A71ED3D7}"/>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261779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B3A6D0-764A-405B-8E6F-EA099223EC36}"/>
              </a:ext>
            </a:extLst>
          </p:cNvPr>
          <p:cNvSpPr>
            <a:spLocks noGrp="1"/>
          </p:cNvSpPr>
          <p:nvPr>
            <p:ph type="title"/>
          </p:nvPr>
        </p:nvSpPr>
        <p:spPr/>
        <p:txBody>
          <a:bodyPr/>
          <a:lstStyle/>
          <a:p>
            <a:endParaRPr lang="en-IN"/>
          </a:p>
        </p:txBody>
      </p:sp>
      <p:sp>
        <p:nvSpPr>
          <p:cNvPr id="13" name="Content Placeholder 12">
            <a:extLst>
              <a:ext uri="{FF2B5EF4-FFF2-40B4-BE49-F238E27FC236}">
                <a16:creationId xmlns:a16="http://schemas.microsoft.com/office/drawing/2014/main" id="{381CC39A-D764-4F11-B9E2-0AEEF135A149}"/>
              </a:ext>
            </a:extLst>
          </p:cNvPr>
          <p:cNvSpPr>
            <a:spLocks noGrp="1"/>
          </p:cNvSpPr>
          <p:nvPr>
            <p:ph sz="half" idx="1"/>
          </p:nvPr>
        </p:nvSpPr>
        <p:spPr/>
        <p:txBody>
          <a:bodyPr/>
          <a:lstStyle/>
          <a:p>
            <a:endParaRPr lang="en-IN"/>
          </a:p>
        </p:txBody>
      </p:sp>
      <p:sp>
        <p:nvSpPr>
          <p:cNvPr id="14" name="Content Placeholder 13">
            <a:extLst>
              <a:ext uri="{FF2B5EF4-FFF2-40B4-BE49-F238E27FC236}">
                <a16:creationId xmlns:a16="http://schemas.microsoft.com/office/drawing/2014/main" id="{CB3C1C63-014E-450B-959A-4530A71ED3D7}"/>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653065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A643AB4-13CC-473B-912E-C54BCD60D780}"/>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353BDEB-788F-4B5F-8C1C-00335AC45A5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20786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A643AB4-13CC-473B-912E-C54BCD60D780}"/>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353BDEB-788F-4B5F-8C1C-00335AC45A5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0846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7449-A711-4B20-A01E-895673345F5E}"/>
              </a:ext>
            </a:extLst>
          </p:cNvPr>
          <p:cNvSpPr>
            <a:spLocks noGrp="1"/>
          </p:cNvSpPr>
          <p:nvPr>
            <p:ph type="title"/>
          </p:nvPr>
        </p:nvSpPr>
        <p:spPr>
          <a:xfrm>
            <a:off x="1097280" y="286603"/>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956AC4A4-2724-465B-B60B-6300F4E596E8}"/>
              </a:ext>
            </a:extLst>
          </p:cNvPr>
          <p:cNvSpPr>
            <a:spLocks noGrp="1"/>
          </p:cNvSpPr>
          <p:nvPr>
            <p:ph idx="4294967295"/>
          </p:nvPr>
        </p:nvSpPr>
        <p:spPr>
          <a:xfrm>
            <a:off x="1097280" y="1845734"/>
            <a:ext cx="10058400" cy="4023360"/>
          </a:xfrm>
        </p:spPr>
        <p:txBody>
          <a:bodyPr/>
          <a:lstStyle/>
          <a:p>
            <a:pPr>
              <a:lnSpc>
                <a:spcPct val="200000"/>
              </a:lnSpc>
            </a:pPr>
            <a:r>
              <a:rPr lang="en-IN" dirty="0"/>
              <a:t>The Project consists of 3 Sections:</a:t>
            </a:r>
          </a:p>
          <a:p>
            <a:pPr marL="749808" lvl="1" indent="-457200">
              <a:lnSpc>
                <a:spcPct val="200000"/>
              </a:lnSpc>
              <a:buFont typeface="+mj-lt"/>
              <a:buAutoNum type="arabicPeriod"/>
            </a:pPr>
            <a:r>
              <a:rPr lang="en-IN" dirty="0"/>
              <a:t>Creating a model for Detection of COVID-19 using Cough Recordings</a:t>
            </a:r>
          </a:p>
          <a:p>
            <a:pPr marL="749808" lvl="1" indent="-457200">
              <a:lnSpc>
                <a:spcPct val="200000"/>
              </a:lnSpc>
              <a:buFont typeface="+mj-lt"/>
              <a:buAutoNum type="arabicPeriod"/>
            </a:pPr>
            <a:r>
              <a:rPr lang="en-IN" dirty="0"/>
              <a:t>Creating an App for implementing the Model</a:t>
            </a:r>
          </a:p>
          <a:p>
            <a:pPr marL="749808" lvl="1" indent="-457200">
              <a:lnSpc>
                <a:spcPct val="200000"/>
              </a:lnSpc>
              <a:buFont typeface="+mj-lt"/>
              <a:buAutoNum type="arabicPeriod"/>
            </a:pPr>
            <a:r>
              <a:rPr lang="en-IN" dirty="0"/>
              <a:t>Comparison of First and Second Wave of COVID – 19</a:t>
            </a:r>
          </a:p>
        </p:txBody>
      </p:sp>
      <p:sp>
        <p:nvSpPr>
          <p:cNvPr id="4" name="Slide Number Placeholder 7">
            <a:extLst>
              <a:ext uri="{FF2B5EF4-FFF2-40B4-BE49-F238E27FC236}">
                <a16:creationId xmlns:a16="http://schemas.microsoft.com/office/drawing/2014/main" id="{DB8F176A-3D31-4A60-ACD6-19A5CD05D01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2</a:t>
            </a:fld>
            <a:endParaRPr lang="en-IN" dirty="0"/>
          </a:p>
        </p:txBody>
      </p:sp>
    </p:spTree>
    <p:extLst>
      <p:ext uri="{BB962C8B-B14F-4D97-AF65-F5344CB8AC3E}">
        <p14:creationId xmlns:p14="http://schemas.microsoft.com/office/powerpoint/2010/main" val="545933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107960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02475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45044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7449-A711-4B20-A01E-895673345F5E}"/>
              </a:ext>
            </a:extLst>
          </p:cNvPr>
          <p:cNvSpPr>
            <a:spLocks noGrp="1"/>
          </p:cNvSpPr>
          <p:nvPr>
            <p:ph type="title"/>
          </p:nvPr>
        </p:nvSpPr>
        <p:spPr>
          <a:xfrm>
            <a:off x="1097280" y="286603"/>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956AC4A4-2724-465B-B60B-6300F4E596E8}"/>
              </a:ext>
            </a:extLst>
          </p:cNvPr>
          <p:cNvSpPr>
            <a:spLocks noGrp="1"/>
          </p:cNvSpPr>
          <p:nvPr>
            <p:ph idx="4294967295"/>
          </p:nvPr>
        </p:nvSpPr>
        <p:spPr>
          <a:xfrm>
            <a:off x="1097280" y="1845734"/>
            <a:ext cx="10058400" cy="4023360"/>
          </a:xfrm>
        </p:spPr>
        <p:txBody>
          <a:bodyPr/>
          <a:lstStyle/>
          <a:p>
            <a:pPr>
              <a:lnSpc>
                <a:spcPct val="200000"/>
              </a:lnSpc>
              <a:buFont typeface="Arial" panose="020B0604020202020204" pitchFamily="34" charset="0"/>
              <a:buChar char="•"/>
            </a:pPr>
            <a:r>
              <a:rPr lang="en-IN" sz="1800" dirty="0">
                <a:latin typeface="Calibri" panose="020F0502020204030204" pitchFamily="34" charset="0"/>
              </a:rPr>
              <a:t> Creating a COVID – 19 Cough Classifier using Machine Learning Techniques</a:t>
            </a:r>
            <a:endParaRPr lang="en-IN" dirty="0"/>
          </a:p>
        </p:txBody>
      </p:sp>
      <p:sp>
        <p:nvSpPr>
          <p:cNvPr id="4" name="Slide Number Placeholder 7">
            <a:extLst>
              <a:ext uri="{FF2B5EF4-FFF2-40B4-BE49-F238E27FC236}">
                <a16:creationId xmlns:a16="http://schemas.microsoft.com/office/drawing/2014/main" id="{DB8F176A-3D31-4A60-ACD6-19A5CD05D01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3</a:t>
            </a:fld>
            <a:endParaRPr lang="en-IN" dirty="0"/>
          </a:p>
        </p:txBody>
      </p:sp>
      <p:pic>
        <p:nvPicPr>
          <p:cNvPr id="5" name="Picture 4">
            <a:extLst>
              <a:ext uri="{FF2B5EF4-FFF2-40B4-BE49-F238E27FC236}">
                <a16:creationId xmlns:a16="http://schemas.microsoft.com/office/drawing/2014/main" id="{EDB0B10A-0903-4E2D-BBEE-BDD27C8195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115" y="3605954"/>
            <a:ext cx="6033770" cy="2263140"/>
          </a:xfrm>
          <a:prstGeom prst="rect">
            <a:avLst/>
          </a:prstGeom>
          <a:noFill/>
          <a:ln>
            <a:noFill/>
          </a:ln>
        </p:spPr>
      </p:pic>
    </p:spTree>
    <p:extLst>
      <p:ext uri="{BB962C8B-B14F-4D97-AF65-F5344CB8AC3E}">
        <p14:creationId xmlns:p14="http://schemas.microsoft.com/office/powerpoint/2010/main" val="184051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02AA-2261-4EBF-93F1-1214A928EC3B}"/>
              </a:ext>
            </a:extLst>
          </p:cNvPr>
          <p:cNvSpPr>
            <a:spLocks noGrp="1"/>
          </p:cNvSpPr>
          <p:nvPr>
            <p:ph type="title"/>
          </p:nvPr>
        </p:nvSpPr>
        <p:spPr>
          <a:xfrm>
            <a:off x="1097280" y="224866"/>
            <a:ext cx="10058400" cy="1450757"/>
          </a:xfrm>
        </p:spPr>
        <p:txBody>
          <a:bodyPr/>
          <a:lstStyle/>
          <a:p>
            <a:r>
              <a:rPr lang="en-IN" dirty="0"/>
              <a:t>Motivation and Existing Solution</a:t>
            </a:r>
          </a:p>
        </p:txBody>
      </p:sp>
      <p:sp>
        <p:nvSpPr>
          <p:cNvPr id="4" name="Content Placeholder 2">
            <a:extLst>
              <a:ext uri="{FF2B5EF4-FFF2-40B4-BE49-F238E27FC236}">
                <a16:creationId xmlns:a16="http://schemas.microsoft.com/office/drawing/2014/main" id="{A42024B4-9448-4077-B91E-7350C0BC75CD}"/>
              </a:ext>
            </a:extLst>
          </p:cNvPr>
          <p:cNvSpPr>
            <a:spLocks noGrp="1"/>
          </p:cNvSpPr>
          <p:nvPr>
            <p:ph idx="4294967295"/>
          </p:nvPr>
        </p:nvSpPr>
        <p:spPr>
          <a:xfrm>
            <a:off x="1097280" y="1845734"/>
            <a:ext cx="10058400" cy="4023360"/>
          </a:xfrm>
        </p:spPr>
        <p:txBody>
          <a:bodyPr/>
          <a:lstStyle/>
          <a:p>
            <a:pPr lvl="1" algn="just">
              <a:lnSpc>
                <a:spcPct val="150000"/>
              </a:lnSpc>
              <a:buFont typeface="Arial" panose="020B0604020202020204" pitchFamily="34" charset="0"/>
              <a:buChar char="•"/>
            </a:pPr>
            <a:r>
              <a:rPr lang="en-US" sz="1600" dirty="0"/>
              <a:t>Increased rate of Testing has led to significant prevention in transmission of COVID 19</a:t>
            </a:r>
            <a:endParaRPr lang="en-IN" sz="1600" dirty="0"/>
          </a:p>
          <a:p>
            <a:pPr lvl="1" algn="just">
              <a:lnSpc>
                <a:spcPct val="150000"/>
              </a:lnSpc>
              <a:buFont typeface="Arial" panose="020B0604020202020204" pitchFamily="34" charset="0"/>
              <a:buChar char="•"/>
            </a:pPr>
            <a:r>
              <a:rPr lang="en-IN" sz="1600" dirty="0"/>
              <a:t>Frequent Testing can be really affective at catching COVID – 19 infections and potentially blocking transmission</a:t>
            </a:r>
          </a:p>
          <a:p>
            <a:pPr marL="201168" lvl="1" indent="0" algn="just">
              <a:lnSpc>
                <a:spcPct val="150000"/>
              </a:lnSpc>
              <a:buNone/>
            </a:pPr>
            <a:endParaRPr lang="en-IN" sz="1600" dirty="0"/>
          </a:p>
          <a:p>
            <a:pPr lvl="1" algn="just">
              <a:lnSpc>
                <a:spcPct val="150000"/>
              </a:lnSpc>
              <a:buFont typeface="Arial" panose="020B0604020202020204" pitchFamily="34" charset="0"/>
              <a:buChar char="•"/>
            </a:pPr>
            <a:r>
              <a:rPr lang="en-IN" dirty="0"/>
              <a:t>Existing Solution: RTPCR Kits</a:t>
            </a:r>
          </a:p>
          <a:p>
            <a:pPr lvl="2" algn="just">
              <a:lnSpc>
                <a:spcPct val="200000"/>
              </a:lnSpc>
              <a:buFont typeface="Arial" panose="020B0604020202020204" pitchFamily="34" charset="0"/>
              <a:buChar char="•"/>
            </a:pPr>
            <a:r>
              <a:rPr lang="en-IN" dirty="0"/>
              <a:t>Takes at least 24 hours to get results</a:t>
            </a:r>
          </a:p>
          <a:p>
            <a:pPr lvl="2" algn="just">
              <a:lnSpc>
                <a:spcPct val="200000"/>
              </a:lnSpc>
              <a:buFont typeface="Arial" panose="020B0604020202020204" pitchFamily="34" charset="0"/>
              <a:buChar char="•"/>
            </a:pPr>
            <a:r>
              <a:rPr lang="en-IN" dirty="0"/>
              <a:t>Limited frequency of tests</a:t>
            </a:r>
          </a:p>
          <a:p>
            <a:pPr lvl="2" algn="just">
              <a:lnSpc>
                <a:spcPct val="200000"/>
              </a:lnSpc>
              <a:buFont typeface="Arial" panose="020B0604020202020204" pitchFamily="34" charset="0"/>
              <a:buChar char="•"/>
            </a:pPr>
            <a:r>
              <a:rPr lang="en-IN" dirty="0"/>
              <a:t>Doesn’t account for new strains</a:t>
            </a:r>
          </a:p>
          <a:p>
            <a:pPr lvl="2" algn="just">
              <a:lnSpc>
                <a:spcPct val="200000"/>
              </a:lnSpc>
              <a:buFont typeface="Arial" panose="020B0604020202020204" pitchFamily="34" charset="0"/>
              <a:buChar char="•"/>
            </a:pPr>
            <a:r>
              <a:rPr lang="en-IN" dirty="0"/>
              <a:t>Can be performed only by medical professionals </a:t>
            </a:r>
          </a:p>
          <a:p>
            <a:pPr lvl="2" algn="just">
              <a:buFont typeface="Arial" panose="020B0604020202020204" pitchFamily="34" charset="0"/>
              <a:buChar char="•"/>
            </a:pPr>
            <a:endParaRPr lang="en-IN" dirty="0"/>
          </a:p>
          <a:p>
            <a:pPr lvl="2" algn="just">
              <a:buFont typeface="Arial" panose="020B0604020202020204" pitchFamily="34" charset="0"/>
              <a:buChar char="•"/>
            </a:pPr>
            <a:endParaRPr lang="en-IN" dirty="0"/>
          </a:p>
          <a:p>
            <a:pPr lvl="2" algn="just">
              <a:buFont typeface="Arial" panose="020B0604020202020204" pitchFamily="34" charset="0"/>
              <a:buChar char="•"/>
            </a:pPr>
            <a:endParaRPr lang="en-US" dirty="0"/>
          </a:p>
        </p:txBody>
      </p:sp>
      <p:sp>
        <p:nvSpPr>
          <p:cNvPr id="7" name="Footer Placeholder 6">
            <a:extLst>
              <a:ext uri="{FF2B5EF4-FFF2-40B4-BE49-F238E27FC236}">
                <a16:creationId xmlns:a16="http://schemas.microsoft.com/office/drawing/2014/main" id="{AAC67DC8-AB9E-4243-9508-BCAC1035F2A5}"/>
              </a:ext>
            </a:extLst>
          </p:cNvPr>
          <p:cNvSpPr>
            <a:spLocks noGrp="1"/>
          </p:cNvSpPr>
          <p:nvPr>
            <p:ph type="ftr" sz="quarter" idx="11"/>
          </p:nvPr>
        </p:nvSpPr>
        <p:spPr>
          <a:xfrm>
            <a:off x="150483" y="6459785"/>
            <a:ext cx="4822804" cy="365125"/>
          </a:xfrm>
        </p:spPr>
        <p:txBody>
          <a:bodyPr/>
          <a:lstStyle/>
          <a:p>
            <a:pPr algn="l"/>
            <a:r>
              <a:rPr lang="en-IN" dirty="0"/>
              <a:t>Source:  CDC, IHME, OXFORD</a:t>
            </a:r>
          </a:p>
        </p:txBody>
      </p:sp>
      <p:sp>
        <p:nvSpPr>
          <p:cNvPr id="8" name="Slide Number Placeholder 7">
            <a:extLst>
              <a:ext uri="{FF2B5EF4-FFF2-40B4-BE49-F238E27FC236}">
                <a16:creationId xmlns:a16="http://schemas.microsoft.com/office/drawing/2014/main" id="{B8942129-8F19-4A75-82CD-1A7F232C25D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4</a:t>
            </a:fld>
            <a:endParaRPr lang="en-IN" dirty="0"/>
          </a:p>
        </p:txBody>
      </p:sp>
      <p:pic>
        <p:nvPicPr>
          <p:cNvPr id="13" name="Content Placeholder 12">
            <a:extLst>
              <a:ext uri="{FF2B5EF4-FFF2-40B4-BE49-F238E27FC236}">
                <a16:creationId xmlns:a16="http://schemas.microsoft.com/office/drawing/2014/main" id="{6E1996CE-5208-4497-8996-1CC9A7BDFB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9702" y="3217982"/>
            <a:ext cx="4670029" cy="2668588"/>
          </a:xfrm>
          <a:prstGeom prst="rect">
            <a:avLst/>
          </a:prstGeom>
          <a:ln>
            <a:solidFill>
              <a:schemeClr val="tx1"/>
            </a:solidFill>
          </a:ln>
        </p:spPr>
      </p:pic>
    </p:spTree>
    <p:extLst>
      <p:ext uri="{BB962C8B-B14F-4D97-AF65-F5344CB8AC3E}">
        <p14:creationId xmlns:p14="http://schemas.microsoft.com/office/powerpoint/2010/main" val="340581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DA05-AD31-47D2-91BC-E383F294E06F}"/>
              </a:ext>
            </a:extLst>
          </p:cNvPr>
          <p:cNvSpPr>
            <a:spLocks noGrp="1"/>
          </p:cNvSpPr>
          <p:nvPr>
            <p:ph type="title"/>
          </p:nvPr>
        </p:nvSpPr>
        <p:spPr>
          <a:xfrm>
            <a:off x="1097280" y="286603"/>
            <a:ext cx="10058400" cy="1450757"/>
          </a:xfrm>
        </p:spPr>
        <p:txBody>
          <a:bodyPr/>
          <a:lstStyle/>
          <a:p>
            <a:r>
              <a:rPr lang="en-IN" dirty="0"/>
              <a:t>Problem Statement</a:t>
            </a:r>
          </a:p>
        </p:txBody>
      </p:sp>
      <p:sp>
        <p:nvSpPr>
          <p:cNvPr id="3" name="Content Placeholder 2">
            <a:extLst>
              <a:ext uri="{FF2B5EF4-FFF2-40B4-BE49-F238E27FC236}">
                <a16:creationId xmlns:a16="http://schemas.microsoft.com/office/drawing/2014/main" id="{4284D76E-E3CD-4144-BFD2-CCD129EF25A7}"/>
              </a:ext>
            </a:extLst>
          </p:cNvPr>
          <p:cNvSpPr>
            <a:spLocks noGrp="1"/>
          </p:cNvSpPr>
          <p:nvPr>
            <p:ph idx="4294967295"/>
          </p:nvPr>
        </p:nvSpPr>
        <p:spPr>
          <a:xfrm>
            <a:off x="1097280" y="1845734"/>
            <a:ext cx="10058400" cy="4023360"/>
          </a:xfrm>
        </p:spPr>
        <p:txBody>
          <a:bodyPr/>
          <a:lstStyle/>
          <a:p>
            <a:pPr>
              <a:lnSpc>
                <a:spcPct val="200000"/>
              </a:lnSpc>
            </a:pPr>
            <a:r>
              <a:rPr lang="en-IN" dirty="0"/>
              <a:t>Can we make a COVID-19 detection method which:</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New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
        <p:nvSpPr>
          <p:cNvPr id="4" name="Footer Placeholder 6">
            <a:extLst>
              <a:ext uri="{FF2B5EF4-FFF2-40B4-BE49-F238E27FC236}">
                <a16:creationId xmlns:a16="http://schemas.microsoft.com/office/drawing/2014/main" id="{ECCB67AC-C8F4-4C0C-B5DB-D2F87CA54052}"/>
              </a:ext>
            </a:extLst>
          </p:cNvPr>
          <p:cNvSpPr>
            <a:spLocks noGrp="1"/>
          </p:cNvSpPr>
          <p:nvPr>
            <p:ph type="ftr" sz="quarter" idx="11"/>
          </p:nvPr>
        </p:nvSpPr>
        <p:spPr>
          <a:xfrm>
            <a:off x="150483" y="6459785"/>
            <a:ext cx="4822804" cy="365125"/>
          </a:xfrm>
        </p:spPr>
        <p:txBody>
          <a:bodyPr/>
          <a:lstStyle/>
          <a:p>
            <a:pPr algn="l"/>
            <a:r>
              <a:rPr lang="en-IN" dirty="0"/>
              <a:t>Source:  health-desk, Times of INDIA</a:t>
            </a:r>
          </a:p>
        </p:txBody>
      </p:sp>
      <p:sp>
        <p:nvSpPr>
          <p:cNvPr id="5" name="Slide Number Placeholder 7">
            <a:extLst>
              <a:ext uri="{FF2B5EF4-FFF2-40B4-BE49-F238E27FC236}">
                <a16:creationId xmlns:a16="http://schemas.microsoft.com/office/drawing/2014/main" id="{E499982F-FF0E-44B7-9D60-25C5EF36B14B}"/>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5</a:t>
            </a:fld>
            <a:endParaRPr lang="en-IN" dirty="0"/>
          </a:p>
        </p:txBody>
      </p:sp>
    </p:spTree>
    <p:extLst>
      <p:ext uri="{BB962C8B-B14F-4D97-AF65-F5344CB8AC3E}">
        <p14:creationId xmlns:p14="http://schemas.microsoft.com/office/powerpoint/2010/main" val="333910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FD7F9B-150E-49EE-8390-4412BFF8C53E}"/>
              </a:ext>
            </a:extLst>
          </p:cNvPr>
          <p:cNvSpPr>
            <a:spLocks noGrp="1"/>
          </p:cNvSpPr>
          <p:nvPr>
            <p:ph idx="1"/>
          </p:nvPr>
        </p:nvSpPr>
        <p:spPr/>
        <p:txBody>
          <a:bodyPr>
            <a:noAutofit/>
          </a:bodyPr>
          <a:lstStyle/>
          <a:p>
            <a:pPr marL="0" algn="just">
              <a:lnSpc>
                <a:spcPct val="100000"/>
              </a:lnSpc>
              <a:spcBef>
                <a:spcPts val="1500"/>
              </a:spcBef>
              <a:spcAft>
                <a:spcPts val="1500"/>
              </a:spcAft>
              <a:buFont typeface="Arial" panose="020B0604020202020204" pitchFamily="34" charset="0"/>
              <a:buChar char="•"/>
            </a:pPr>
            <a:r>
              <a:rPr lang="en-IN" sz="1800" dirty="0"/>
              <a:t> In recent years, studies have suggested the use of acoustic features for identifying respiratory diseases in cough signals</a:t>
            </a:r>
          </a:p>
          <a:p>
            <a:pPr marL="0" algn="just">
              <a:lnSpc>
                <a:spcPct val="100000"/>
              </a:lnSpc>
              <a:spcBef>
                <a:spcPts val="1500"/>
              </a:spcBef>
              <a:spcAft>
                <a:spcPts val="1500"/>
              </a:spcAft>
              <a:buFont typeface="Arial" panose="020B0604020202020204" pitchFamily="34" charset="0"/>
              <a:buChar char="•"/>
            </a:pPr>
            <a:r>
              <a:rPr lang="en-IN" sz="1800" dirty="0"/>
              <a:t> Several studies have used Machine Learning techniques to process respiratory data and cough sounds</a:t>
            </a:r>
          </a:p>
          <a:p>
            <a:pPr marL="0" algn="just">
              <a:lnSpc>
                <a:spcPct val="100000"/>
              </a:lnSpc>
              <a:spcBef>
                <a:spcPts val="1500"/>
              </a:spcBef>
              <a:spcAft>
                <a:spcPts val="1500"/>
              </a:spcAft>
              <a:buFont typeface="Arial" panose="020B0604020202020204" pitchFamily="34" charset="0"/>
              <a:buChar char="•"/>
            </a:pPr>
            <a:r>
              <a:rPr lang="en-IN" sz="1800" dirty="0"/>
              <a:t> Researchers have also found some alteration in frequency characteristics of sound due to presence of COVID-19 in the lungs </a:t>
            </a:r>
          </a:p>
          <a:p>
            <a:pPr marL="0" algn="just">
              <a:lnSpc>
                <a:spcPct val="100000"/>
              </a:lnSpc>
              <a:spcBef>
                <a:spcPts val="1500"/>
              </a:spcBef>
              <a:spcAft>
                <a:spcPts val="1500"/>
              </a:spcAft>
              <a:buFont typeface="Arial" panose="020B0604020202020204" pitchFamily="34" charset="0"/>
              <a:buChar char="•"/>
            </a:pPr>
            <a:r>
              <a:rPr lang="en-IN" sz="1800" dirty="0"/>
              <a:t> Certain metrics like MFCCs(Mel Frequency Cepstral Coefficients), Zero Crossing Rate, Spectral Centroid have become state-of-the-art features to extract information out of sounds</a:t>
            </a:r>
          </a:p>
          <a:p>
            <a:pPr marL="0" algn="just">
              <a:lnSpc>
                <a:spcPct val="100000"/>
              </a:lnSpc>
              <a:spcBef>
                <a:spcPts val="1500"/>
              </a:spcBef>
              <a:spcAft>
                <a:spcPts val="1500"/>
              </a:spcAft>
              <a:buFont typeface="Arial" panose="020B0604020202020204" pitchFamily="34" charset="0"/>
              <a:buChar char="•"/>
            </a:pPr>
            <a:r>
              <a:rPr lang="en-IN" sz="1800" dirty="0"/>
              <a:t> Techniques like Deep Learning, Hidden Markov Models, Support Vector Machines have been used to detect cough sounds in voice recordings and to detect presence of COVID – 19 in cough sounds</a:t>
            </a:r>
          </a:p>
        </p:txBody>
      </p:sp>
      <p:sp>
        <p:nvSpPr>
          <p:cNvPr id="3" name="Title 2">
            <a:extLst>
              <a:ext uri="{FF2B5EF4-FFF2-40B4-BE49-F238E27FC236}">
                <a16:creationId xmlns:a16="http://schemas.microsoft.com/office/drawing/2014/main" id="{39500148-CB77-4283-9A61-8D5D6485058D}"/>
              </a:ext>
            </a:extLst>
          </p:cNvPr>
          <p:cNvSpPr>
            <a:spLocks noGrp="1"/>
          </p:cNvSpPr>
          <p:nvPr>
            <p:ph type="title"/>
          </p:nvPr>
        </p:nvSpPr>
        <p:spPr/>
        <p:txBody>
          <a:bodyPr/>
          <a:lstStyle/>
          <a:p>
            <a:r>
              <a:rPr lang="en-IN" dirty="0"/>
              <a:t>Literature Review</a:t>
            </a:r>
          </a:p>
        </p:txBody>
      </p:sp>
      <p:sp>
        <p:nvSpPr>
          <p:cNvPr id="4" name="Slide Number Placeholder 7">
            <a:extLst>
              <a:ext uri="{FF2B5EF4-FFF2-40B4-BE49-F238E27FC236}">
                <a16:creationId xmlns:a16="http://schemas.microsoft.com/office/drawing/2014/main" id="{36BE0F84-9931-41E7-BBC1-5AC031A8069F}"/>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6</a:t>
            </a:fld>
            <a:endParaRPr lang="en-IN" dirty="0"/>
          </a:p>
        </p:txBody>
      </p:sp>
    </p:spTree>
    <p:extLst>
      <p:ext uri="{BB962C8B-B14F-4D97-AF65-F5344CB8AC3E}">
        <p14:creationId xmlns:p14="http://schemas.microsoft.com/office/powerpoint/2010/main" val="307606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16A2-300E-4ED8-ADB2-26E47A10E3C9}"/>
              </a:ext>
            </a:extLst>
          </p:cNvPr>
          <p:cNvSpPr>
            <a:spLocks noGrp="1"/>
          </p:cNvSpPr>
          <p:nvPr>
            <p:ph type="title"/>
          </p:nvPr>
        </p:nvSpPr>
        <p:spPr/>
        <p:txBody>
          <a:bodyPr/>
          <a:lstStyle/>
          <a:p>
            <a:r>
              <a:rPr lang="en-IN" dirty="0"/>
              <a:t>Novelty</a:t>
            </a:r>
          </a:p>
        </p:txBody>
      </p:sp>
      <p:sp>
        <p:nvSpPr>
          <p:cNvPr id="3" name="Content Placeholder 2">
            <a:extLst>
              <a:ext uri="{FF2B5EF4-FFF2-40B4-BE49-F238E27FC236}">
                <a16:creationId xmlns:a16="http://schemas.microsoft.com/office/drawing/2014/main" id="{D89E9168-8057-439D-B39B-B4E65E3066AD}"/>
              </a:ext>
            </a:extLst>
          </p:cNvPr>
          <p:cNvSpPr>
            <a:spLocks noGrp="1"/>
          </p:cNvSpPr>
          <p:nvPr>
            <p:ph idx="1"/>
          </p:nvPr>
        </p:nvSpPr>
        <p:spPr/>
        <p:txBody>
          <a:bodyPr/>
          <a:lstStyle/>
          <a:p>
            <a:pPr algn="just">
              <a:lnSpc>
                <a:spcPct val="300000"/>
              </a:lnSpc>
              <a:buFont typeface="Arial" panose="020B0604020202020204" pitchFamily="34" charset="0"/>
              <a:buChar char="•"/>
            </a:pPr>
            <a:r>
              <a:rPr lang="en-IN" dirty="0"/>
              <a:t> Usage of Interpretable Models and Libraries to understand the output of Individual Models</a:t>
            </a:r>
          </a:p>
          <a:p>
            <a:pPr>
              <a:lnSpc>
                <a:spcPct val="300000"/>
              </a:lnSpc>
              <a:buFont typeface="Arial" panose="020B0604020202020204" pitchFamily="34" charset="0"/>
              <a:buChar char="•"/>
            </a:pPr>
            <a:r>
              <a:rPr lang="en-IN" dirty="0"/>
              <a:t> Usage of Ensemble learning to combine the output of these Models</a:t>
            </a:r>
          </a:p>
          <a:p>
            <a:pPr>
              <a:lnSpc>
                <a:spcPct val="300000"/>
              </a:lnSpc>
              <a:buFont typeface="Arial" panose="020B0604020202020204" pitchFamily="34" charset="0"/>
              <a:buChar char="•"/>
            </a:pPr>
            <a:r>
              <a:rPr lang="en-IN" dirty="0"/>
              <a:t> Creation of Web Application for increasing the usability of the Model</a:t>
            </a:r>
          </a:p>
        </p:txBody>
      </p:sp>
      <p:sp>
        <p:nvSpPr>
          <p:cNvPr id="6" name="Slide Number Placeholder 7">
            <a:extLst>
              <a:ext uri="{FF2B5EF4-FFF2-40B4-BE49-F238E27FC236}">
                <a16:creationId xmlns:a16="http://schemas.microsoft.com/office/drawing/2014/main" id="{DFB1070A-AD14-4528-89F3-6DC69E02947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7</a:t>
            </a:fld>
            <a:endParaRPr lang="en-IN" dirty="0"/>
          </a:p>
        </p:txBody>
      </p:sp>
    </p:spTree>
    <p:extLst>
      <p:ext uri="{BB962C8B-B14F-4D97-AF65-F5344CB8AC3E}">
        <p14:creationId xmlns:p14="http://schemas.microsoft.com/office/powerpoint/2010/main" val="264066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E2D71-581E-4469-A5AC-FBCEC2A53235}"/>
              </a:ext>
            </a:extLst>
          </p:cNvPr>
          <p:cNvSpPr>
            <a:spLocks noGrp="1"/>
          </p:cNvSpPr>
          <p:nvPr>
            <p:ph idx="1"/>
          </p:nvPr>
        </p:nvSpPr>
        <p:spPr/>
        <p:txBody>
          <a:bodyPr/>
          <a:lstStyle/>
          <a:p>
            <a:pPr algn="just"/>
            <a:r>
              <a:rPr lang="en-IN" dirty="0"/>
              <a:t>Data Sources Used in the Project:</a:t>
            </a:r>
          </a:p>
          <a:p>
            <a:pPr marL="457200" indent="-457200" algn="just">
              <a:lnSpc>
                <a:spcPct val="100000"/>
              </a:lnSpc>
              <a:spcBef>
                <a:spcPts val="200"/>
              </a:spcBef>
              <a:buFont typeface="+mj-lt"/>
              <a:buAutoNum type="arabicPeriod"/>
            </a:pPr>
            <a:r>
              <a:rPr lang="en-IN" dirty="0"/>
              <a:t>1279 Cough Recordings were obtained from </a:t>
            </a:r>
            <a:r>
              <a:rPr lang="en-IN" i="1" dirty="0"/>
              <a:t>The</a:t>
            </a:r>
            <a:r>
              <a:rPr lang="en-IN" dirty="0"/>
              <a:t> </a:t>
            </a:r>
            <a:r>
              <a:rPr lang="en-IN" i="1" dirty="0"/>
              <a:t>Indian Institute of Science, Bangalore </a:t>
            </a:r>
            <a:r>
              <a:rPr lang="en-IN" dirty="0"/>
              <a:t>and is available on GitHub</a:t>
            </a:r>
          </a:p>
          <a:p>
            <a:pPr marL="457200" indent="-457200" algn="just">
              <a:lnSpc>
                <a:spcPct val="100000"/>
              </a:lnSpc>
              <a:spcBef>
                <a:spcPts val="200"/>
              </a:spcBef>
              <a:buFont typeface="+mj-lt"/>
              <a:buAutoNum type="arabicPeriod"/>
            </a:pPr>
            <a:r>
              <a:rPr lang="en-IN" dirty="0"/>
              <a:t>164 Cough Recordings were obtained from </a:t>
            </a:r>
            <a:r>
              <a:rPr lang="en-IN" i="1" dirty="0"/>
              <a:t>The University of Manchester </a:t>
            </a:r>
            <a:r>
              <a:rPr lang="en-IN" dirty="0"/>
              <a:t>and is available on Mendeley </a:t>
            </a:r>
          </a:p>
        </p:txBody>
      </p:sp>
      <p:sp>
        <p:nvSpPr>
          <p:cNvPr id="3" name="Title 2">
            <a:extLst>
              <a:ext uri="{FF2B5EF4-FFF2-40B4-BE49-F238E27FC236}">
                <a16:creationId xmlns:a16="http://schemas.microsoft.com/office/drawing/2014/main" id="{8DC2DEE3-812F-4A57-B9C5-3311624A7D18}"/>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231C7536-1BFF-416E-ADAA-7A2ADB3F1A35}"/>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8</a:t>
            </a:fld>
            <a:endParaRPr lang="en-IN" dirty="0"/>
          </a:p>
        </p:txBody>
      </p:sp>
      <p:sp>
        <p:nvSpPr>
          <p:cNvPr id="5" name="Footer Placeholder 6">
            <a:extLst>
              <a:ext uri="{FF2B5EF4-FFF2-40B4-BE49-F238E27FC236}">
                <a16:creationId xmlns:a16="http://schemas.microsoft.com/office/drawing/2014/main" id="{6785A4F8-A973-4D5A-959E-E25853C6D76C}"/>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a:t>
            </a:r>
            <a:r>
              <a:rPr lang="en-IN" dirty="0">
                <a:solidFill>
                  <a:schemeClr val="bg1"/>
                </a:solidFill>
                <a:hlinkClick r:id="rId3">
                  <a:extLst>
                    <a:ext uri="{A12FA001-AC4F-418D-AE19-62706E023703}">
                      <ahyp:hlinkClr xmlns:ahyp="http://schemas.microsoft.com/office/drawing/2018/hyperlinkcolor" val="tx"/>
                    </a:ext>
                  </a:extLst>
                </a:hlinkClick>
              </a:rPr>
              <a:t> GitHub</a:t>
            </a:r>
            <a:r>
              <a:rPr lang="en-IN" dirty="0">
                <a:solidFill>
                  <a:schemeClr val="bg1"/>
                </a:solidFill>
              </a:rPr>
              <a:t>, </a:t>
            </a:r>
            <a:r>
              <a:rPr lang="en-IN" dirty="0">
                <a:solidFill>
                  <a:schemeClr val="bg1"/>
                </a:solidFill>
                <a:hlinkClick r:id="rId4">
                  <a:extLst>
                    <a:ext uri="{A12FA001-AC4F-418D-AE19-62706E023703}">
                      <ahyp:hlinkClr xmlns:ahyp="http://schemas.microsoft.com/office/drawing/2018/hyperlinkcolor" val="tx"/>
                    </a:ext>
                  </a:extLst>
                </a:hlinkClick>
              </a:rPr>
              <a:t>Mendeley</a:t>
            </a:r>
            <a:r>
              <a:rPr lang="en-IN" dirty="0">
                <a:solidFill>
                  <a:schemeClr val="bg1"/>
                </a:solidFill>
              </a:rPr>
              <a:t>,</a:t>
            </a:r>
            <a:r>
              <a:rPr lang="en-US" i="0" dirty="0">
                <a:solidFill>
                  <a:srgbClr val="FFFFFF"/>
                </a:solidFill>
                <a:effectLst/>
              </a:rPr>
              <a:t> Centre for Evidence-Based Medicine</a:t>
            </a:r>
          </a:p>
        </p:txBody>
      </p:sp>
      <p:graphicFrame>
        <p:nvGraphicFramePr>
          <p:cNvPr id="13" name="Chart 12">
            <a:extLst>
              <a:ext uri="{FF2B5EF4-FFF2-40B4-BE49-F238E27FC236}">
                <a16:creationId xmlns:a16="http://schemas.microsoft.com/office/drawing/2014/main" id="{5171FE52-0716-4716-9163-21A464D2FB54}"/>
              </a:ext>
            </a:extLst>
          </p:cNvPr>
          <p:cNvGraphicFramePr/>
          <p:nvPr>
            <p:extLst>
              <p:ext uri="{D42A27DB-BD31-4B8C-83A1-F6EECF244321}">
                <p14:modId xmlns:p14="http://schemas.microsoft.com/office/powerpoint/2010/main" val="1412338842"/>
              </p:ext>
            </p:extLst>
          </p:nvPr>
        </p:nvGraphicFramePr>
        <p:xfrm>
          <a:off x="1588168" y="3826044"/>
          <a:ext cx="5233739"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Chart 18">
            <a:extLst>
              <a:ext uri="{FF2B5EF4-FFF2-40B4-BE49-F238E27FC236}">
                <a16:creationId xmlns:a16="http://schemas.microsoft.com/office/drawing/2014/main" id="{AB8803BE-58B1-4AAB-BCD8-185F45E919E8}"/>
              </a:ext>
            </a:extLst>
          </p:cNvPr>
          <p:cNvGraphicFramePr/>
          <p:nvPr>
            <p:extLst>
              <p:ext uri="{D42A27DB-BD31-4B8C-83A1-F6EECF244321}">
                <p14:modId xmlns:p14="http://schemas.microsoft.com/office/powerpoint/2010/main" val="793463363"/>
              </p:ext>
            </p:extLst>
          </p:nvPr>
        </p:nvGraphicFramePr>
        <p:xfrm>
          <a:off x="7182852" y="3838076"/>
          <a:ext cx="3801980" cy="2286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4814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FAA8A4-0C34-4C06-A059-8ACCF1F107FD}"/>
              </a:ext>
            </a:extLst>
          </p:cNvPr>
          <p:cNvSpPr>
            <a:spLocks noGrp="1"/>
          </p:cNvSpPr>
          <p:nvPr>
            <p:ph idx="1"/>
          </p:nvPr>
        </p:nvSpPr>
        <p:spPr>
          <a:xfrm>
            <a:off x="1097279" y="1845734"/>
            <a:ext cx="10224437" cy="4023360"/>
          </a:xfrm>
        </p:spPr>
        <p:txBody>
          <a:bodyPr/>
          <a:lstStyle/>
          <a:p>
            <a:pPr>
              <a:lnSpc>
                <a:spcPct val="200000"/>
              </a:lnSpc>
              <a:buFont typeface="Arial" panose="020B0604020202020204" pitchFamily="34" charset="0"/>
              <a:buChar char="•"/>
            </a:pPr>
            <a:r>
              <a:rPr lang="en-IN" dirty="0"/>
              <a:t> Cough sound carries underutilized respiratory health information</a:t>
            </a:r>
          </a:p>
          <a:p>
            <a:pPr>
              <a:lnSpc>
                <a:spcPct val="200000"/>
              </a:lnSpc>
              <a:buFont typeface="Arial" panose="020B0604020202020204" pitchFamily="34" charset="0"/>
              <a:buChar char="•"/>
            </a:pPr>
            <a:r>
              <a:rPr lang="en-IN" dirty="0"/>
              <a:t> COVID-19 influences the lower respiratory system in a distinctive way</a:t>
            </a:r>
          </a:p>
          <a:p>
            <a:pPr algn="just">
              <a:lnSpc>
                <a:spcPct val="200000"/>
              </a:lnSpc>
              <a:buFont typeface="Arial" panose="020B0604020202020204" pitchFamily="34" charset="0"/>
              <a:buChar char="•"/>
            </a:pPr>
            <a:r>
              <a:rPr lang="en-IN" dirty="0"/>
              <a:t> Comparing COVID-19 and Non-COVID-19 patients’ cough recordings will help us differentiate and detect COVID-19 patients</a:t>
            </a:r>
          </a:p>
          <a:p>
            <a:pPr>
              <a:lnSpc>
                <a:spcPct val="200000"/>
              </a:lnSpc>
              <a:buFont typeface="Arial" panose="020B0604020202020204" pitchFamily="34" charset="0"/>
              <a:buChar char="•"/>
            </a:pPr>
            <a:r>
              <a:rPr lang="en-IN" dirty="0"/>
              <a:t> Machine Learning techniques can be used to discover hidden patterns in COVID-19 cough sounds</a:t>
            </a:r>
          </a:p>
        </p:txBody>
      </p:sp>
      <p:sp>
        <p:nvSpPr>
          <p:cNvPr id="3" name="Title 2">
            <a:extLst>
              <a:ext uri="{FF2B5EF4-FFF2-40B4-BE49-F238E27FC236}">
                <a16:creationId xmlns:a16="http://schemas.microsoft.com/office/drawing/2014/main" id="{84F19520-52FF-41A4-BE37-7B948981E7A3}"/>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98421C3A-B5CD-4F3C-817E-ACF15C2881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9</a:t>
            </a:fld>
            <a:endParaRPr lang="en-IN" dirty="0"/>
          </a:p>
        </p:txBody>
      </p:sp>
    </p:spTree>
    <p:extLst>
      <p:ext uri="{BB962C8B-B14F-4D97-AF65-F5344CB8AC3E}">
        <p14:creationId xmlns:p14="http://schemas.microsoft.com/office/powerpoint/2010/main" val="381005521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3069</TotalTime>
  <Words>2453</Words>
  <Application>Microsoft Office PowerPoint</Application>
  <PresentationFormat>Widescreen</PresentationFormat>
  <Paragraphs>234</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 Math</vt:lpstr>
      <vt:lpstr>Helvetica Neue</vt:lpstr>
      <vt:lpstr>Open Sans</vt:lpstr>
      <vt:lpstr>Times New Roman</vt:lpstr>
      <vt:lpstr>Retrospect</vt:lpstr>
      <vt:lpstr>BTP Presentation</vt:lpstr>
      <vt:lpstr>Introduction</vt:lpstr>
      <vt:lpstr>Introduction</vt:lpstr>
      <vt:lpstr>Motivation and Existing Solution</vt:lpstr>
      <vt:lpstr>Problem Statement</vt:lpstr>
      <vt:lpstr>Literature Review</vt:lpstr>
      <vt:lpstr>Novelty</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BTP Presentation</dc:title>
  <dc:creator>HImanshu Himan</dc:creator>
  <cp:lastModifiedBy>Himanshu</cp:lastModifiedBy>
  <cp:revision>498</cp:revision>
  <dcterms:created xsi:type="dcterms:W3CDTF">2021-11-10T06:43:38Z</dcterms:created>
  <dcterms:modified xsi:type="dcterms:W3CDTF">2022-03-30T10:07:26Z</dcterms:modified>
</cp:coreProperties>
</file>