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25"/>
  </p:notesMasterIdLst>
  <p:sldIdLst>
    <p:sldId id="256" r:id="rId5"/>
    <p:sldId id="270" r:id="rId6"/>
    <p:sldId id="260" r:id="rId7"/>
    <p:sldId id="259" r:id="rId8"/>
    <p:sldId id="261" r:id="rId9"/>
    <p:sldId id="267" r:id="rId10"/>
    <p:sldId id="263" r:id="rId11"/>
    <p:sldId id="271" r:id="rId12"/>
    <p:sldId id="273" r:id="rId13"/>
    <p:sldId id="283" r:id="rId14"/>
    <p:sldId id="285" r:id="rId15"/>
    <p:sldId id="286" r:id="rId16"/>
    <p:sldId id="269" r:id="rId17"/>
    <p:sldId id="288" r:id="rId18"/>
    <p:sldId id="287" r:id="rId19"/>
    <p:sldId id="279" r:id="rId20"/>
    <p:sldId id="276" r:id="rId21"/>
    <p:sldId id="28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664"/>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501" autoAdjust="0"/>
  </p:normalViewPr>
  <p:slideViewPr>
    <p:cSldViewPr snapToGrid="0">
      <p:cViewPr varScale="1">
        <p:scale>
          <a:sx n="54" d="100"/>
          <a:sy n="54" d="100"/>
        </p:scale>
        <p:origin x="1810" y="48"/>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App Results on Realtime Data</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98B-44FF-BC0E-4F33CCB521F1}"/>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98B-44FF-BC0E-4F33CCB521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Correctly Identified as COVID-19 Positive</c:v>
                </c:pt>
                <c:pt idx="1">
                  <c:v>Incorrectly Identified as COVID-19 Negative</c:v>
                </c:pt>
              </c:strCache>
            </c:strRef>
          </c:cat>
          <c:val>
            <c:numRef>
              <c:f>Sheet1!$B$2:$B$3</c:f>
              <c:numCache>
                <c:formatCode>General</c:formatCode>
                <c:ptCount val="2"/>
                <c:pt idx="0">
                  <c:v>13</c:v>
                </c:pt>
                <c:pt idx="1">
                  <c:v>2</c:v>
                </c:pt>
              </c:numCache>
            </c:numRef>
          </c:val>
          <c:extLst>
            <c:ext xmlns:c16="http://schemas.microsoft.com/office/drawing/2014/chart" uri="{C3380CC4-5D6E-409C-BE32-E72D297353CC}">
              <c16:uniqueId val="{00000000-7D3C-49BB-8A1A-237D443FD72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1A28B9-81B1-4457-BC57-23C2E077B729}" type="slidenum">
              <a:rPr lang="en-IN" smtClean="0"/>
              <a:t>1</a:t>
            </a:fld>
            <a:endParaRPr lang="en-IN"/>
          </a:p>
        </p:txBody>
      </p:sp>
    </p:spTree>
    <p:extLst>
      <p:ext uri="{BB962C8B-B14F-4D97-AF65-F5344CB8AC3E}">
        <p14:creationId xmlns:p14="http://schemas.microsoft.com/office/powerpoint/2010/main" val="292331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rest of the features are as follows: </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r>
              <a:rPr lang="en-IN" sz="1200" dirty="0"/>
              <a:t>S RF: </a:t>
            </a:r>
            <a:r>
              <a:rPr lang="en-US" sz="1200" dirty="0"/>
              <a:t>Spectral roll off is the frequency below which a certain percentage of the total energy of spectrum lies. In our case, I have taken that percentage as 85% percentage.</a:t>
            </a:r>
          </a:p>
          <a:p>
            <a:endParaRPr lang="en-US" sz="1200" dirty="0"/>
          </a:p>
          <a:p>
            <a:r>
              <a:rPr lang="en-US" sz="1200" dirty="0"/>
              <a:t>S.B: The spectral bandwidth is defined as the extent of the power transfer function around the center frequency which is the spectral roll off.</a:t>
            </a:r>
          </a:p>
          <a:p>
            <a:endParaRPr lang="en-US" sz="1200" dirty="0"/>
          </a:p>
          <a:p>
            <a:r>
              <a:rPr lang="en-US" sz="1200" dirty="0" err="1"/>
              <a:t>S.Centroid</a:t>
            </a:r>
            <a:r>
              <a:rPr lang="en-US" sz="1200" dirty="0"/>
              <a:t>: Spectral centroid is a measure to compute the “center of mass” of a given spectrum. It tells us about where the energy of the high frequency content is concentrated</a:t>
            </a:r>
          </a:p>
          <a:p>
            <a:endParaRPr lang="en-US" sz="1200" dirty="0"/>
          </a:p>
          <a:p>
            <a:r>
              <a:rPr lang="en-US" sz="1200" dirty="0"/>
              <a:t>ZCR: The Zero Crossing Rate is the number of times the signal changes sign within a frame</a:t>
            </a:r>
          </a:p>
          <a:p>
            <a:endParaRPr lang="en-IN" sz="1200" dirty="0"/>
          </a:p>
          <a:p>
            <a:endParaRPr lang="en-IN" sz="1200" dirty="0"/>
          </a:p>
          <a:p>
            <a:endParaRPr lang="en-IN" sz="1200" dirty="0"/>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14:m>
                  <m:oMath xmlns:m="http://schemas.openxmlformats.org/officeDocument/2006/math">
                    <m:sSub>
                      <m:sSubPr>
                        <m:ctrlPr>
                          <a:rPr lang="en-IN" sz="1200" i="1">
                            <a:solidFill>
                              <a:srgbClr val="000000"/>
                            </a:solidFill>
                            <a:latin typeface="Cambria Math" panose="02040503050406030204" pitchFamily="18" charset="0"/>
                            <a:cs typeface="Calibri" panose="020F0502020204030204" pitchFamily="34" charset="0"/>
                          </a:rPr>
                        </m:ctrlPr>
                      </m:sSubPr>
                      <m:e>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𝑓</m:t>
                        </m:r>
                      </m:e>
                      <m:sub>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14:m>
                  <m:oMath xmlns:m="http://schemas.openxmlformats.org/officeDocument/2006/math">
                    <m:sSub>
                      <m:sSubPr>
                        <m:ctrlPr>
                          <a:rPr lang="en-IN" sz="1200" i="1">
                            <a:solidFill>
                              <a:srgbClr val="000000"/>
                            </a:solidFill>
                            <a:latin typeface="Cambria Math" panose="02040503050406030204" pitchFamily="18" charset="0"/>
                          </a:rPr>
                        </m:ctrlPr>
                      </m:sSubPr>
                      <m:e>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i="1">
                            <a:solidFill>
                              <a:srgbClr val="000000"/>
                            </a:solidFill>
                            <a:effectLst/>
                            <a:latin typeface="Cambria Math" panose="02040503050406030204" pitchFamily="18" charset="0"/>
                            <a:cs typeface="Calibri" panose="020F0502020204030204" pitchFamily="34" charset="0"/>
                          </a:rPr>
                        </m:ctrlPr>
                      </m:accPr>
                      <m:e>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𝑦</m:t>
                        </m:r>
                      </m:e>
                    </m:acc>
                  </m:oMath>
                </a14:m>
                <a:r>
                  <a:rPr lang="en-IN" sz="1800" dirty="0">
                    <a:solidFill>
                      <a:srgbClr val="000000"/>
                    </a:solidFill>
                    <a:effectLst/>
                    <a:latin typeface="Calibri" panose="020F0502020204030204" pitchFamily="34" charset="0"/>
                    <a:ea typeface="Calibri" panose="020F0502020204030204" pitchFamily="34" charset="0"/>
                  </a:rPr>
                  <a:t> and features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14:m>
                  <m:oMath xmlns:m="http://schemas.openxmlformats.org/officeDocument/2006/math">
                    <m:r>
                      <m:rPr>
                        <m:sty m:val="p"/>
                      </m:rPr>
                      <a:rPr lang="en-IN" sz="1200" kern="1200">
                        <a:solidFill>
                          <a:schemeClr val="tx1"/>
                        </a:solidFill>
                        <a:effectLst/>
                        <a:latin typeface="Cambria Math" panose="02040503050406030204" pitchFamily="18" charset="0"/>
                        <a:ea typeface="+mn-ea"/>
                        <a:cs typeface="+mn-cs"/>
                      </a:rPr>
                      <m:t>I</m:t>
                    </m:r>
                    <m:d>
                      <m:dPr>
                        <m:begChr m:val="{"/>
                        <m:endChr m:val="}"/>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e>
                    </m:d>
                  </m:oMath>
                </a14:m>
                <a:r>
                  <a:rPr lang="en-IN" sz="1200" kern="1200" dirty="0">
                    <a:solidFill>
                      <a:schemeClr val="tx1"/>
                    </a:solidFill>
                    <a:effectLst/>
                    <a:latin typeface="+mn-lt"/>
                    <a:ea typeface="+mn-ea"/>
                    <a:cs typeface="+mn-cs"/>
                  </a:rPr>
                  <a:t> is an identity function that returns one if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𝑥</m:t>
                    </m:r>
                  </m:oMath>
                </a14:m>
                <a:r>
                  <a:rPr lang="en-IN" sz="1200" kern="1200" dirty="0">
                    <a:solidFill>
                      <a:schemeClr val="tx1"/>
                    </a:solidFill>
                    <a:effectLst/>
                    <a:latin typeface="+mn-lt"/>
                    <a:ea typeface="+mn-ea"/>
                    <a:cs typeface="+mn-cs"/>
                  </a:rPr>
                  <a:t> is a subset of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oMath>
                </a14:m>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Choice>
        <mc:Fallback xmlns="">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𝑔</a:t>
                </a:r>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r>
                  <a:rPr lang="en-IN" sz="1200" i="0">
                    <a:solidFill>
                      <a:srgbClr val="000000"/>
                    </a:solidFill>
                    <a:latin typeface="Cambria Math" panose="02040503050406030204" pitchFamily="18" charset="0"/>
                    <a:ea typeface="Calibri" panose="020F0502020204030204" pitchFamily="34" charset="0"/>
                    <a:cs typeface="Calibri" panose="020F0502020204030204" pitchFamily="34" charset="0"/>
                  </a:rPr>
                  <a:t>𝑓_𝑖</a:t>
                </a:r>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𝑓_(𝑖,𝑗)</a:t>
                </a:r>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𝑦 ̂</a:t>
                </a:r>
                <a:r>
                  <a:rPr lang="en-IN" sz="1800" dirty="0">
                    <a:solidFill>
                      <a:srgbClr val="000000"/>
                    </a:solidFill>
                    <a:effectLst/>
                    <a:latin typeface="Calibri" panose="020F0502020204030204" pitchFamily="34" charset="0"/>
                    <a:ea typeface="Calibri" panose="020F0502020204030204" pitchFamily="34" charset="0"/>
                  </a:rPr>
                  <a:t> and features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𝑥</a:t>
                </a:r>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r>
                  <a:rPr lang="en-IN" sz="1200" i="0" kern="1200">
                    <a:solidFill>
                      <a:schemeClr val="tx1"/>
                    </a:solidFill>
                    <a:effectLst/>
                    <a:latin typeface="+mn-lt"/>
                    <a:ea typeface="+mn-ea"/>
                    <a:cs typeface="+mn-cs"/>
                  </a:rPr>
                  <a:t>I{𝑥∈𝑅_𝑚 }</a:t>
                </a:r>
                <a:r>
                  <a:rPr lang="en-IN" sz="1200" kern="1200" dirty="0">
                    <a:solidFill>
                      <a:schemeClr val="tx1"/>
                    </a:solidFill>
                    <a:effectLst/>
                    <a:latin typeface="+mn-lt"/>
                    <a:ea typeface="+mn-ea"/>
                    <a:cs typeface="+mn-cs"/>
                  </a:rPr>
                  <a:t> is an identity function that returns one if </a:t>
                </a:r>
                <a:r>
                  <a:rPr lang="en-IN" sz="1200" i="0" kern="1200">
                    <a:solidFill>
                      <a:schemeClr val="tx1"/>
                    </a:solidFill>
                    <a:effectLst/>
                    <a:latin typeface="+mn-lt"/>
                    <a:ea typeface="+mn-ea"/>
                    <a:cs typeface="+mn-cs"/>
                  </a:rPr>
                  <a:t>𝑥</a:t>
                </a:r>
                <a:r>
                  <a:rPr lang="en-IN" sz="1200" kern="1200" dirty="0">
                    <a:solidFill>
                      <a:schemeClr val="tx1"/>
                    </a:solidFill>
                    <a:effectLst/>
                    <a:latin typeface="+mn-lt"/>
                    <a:ea typeface="+mn-ea"/>
                    <a:cs typeface="+mn-cs"/>
                  </a:rPr>
                  <a:t> is a subset of </a:t>
                </a:r>
                <a:r>
                  <a:rPr lang="en-IN" sz="1200" i="0" kern="1200">
                    <a:solidFill>
                      <a:schemeClr val="tx1"/>
                    </a:solidFill>
                    <a:effectLst/>
                    <a:latin typeface="+mn-lt"/>
                    <a:ea typeface="+mn-ea"/>
                    <a:cs typeface="+mn-cs"/>
                  </a:rPr>
                  <a:t>𝑅_𝑚</a:t>
                </a:r>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253260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ENSEMBLE MODELS</a:t>
            </a:r>
            <a:br>
              <a:rPr lang="en-US" sz="1200" dirty="0">
                <a:effectLst/>
                <a:latin typeface="Calibri" panose="020F0502020204030204" pitchFamily="34" charset="0"/>
                <a:ea typeface="Calibri" panose="020F0502020204030204" pitchFamily="34" charset="0"/>
                <a:cs typeface="Calibri" panose="020F0502020204030204" pitchFamily="34" charset="0"/>
              </a:rPr>
            </a:br>
            <a:r>
              <a:rPr lang="en-US" sz="1200" dirty="0">
                <a:effectLst/>
                <a:latin typeface="Calibri" panose="020F0502020204030204" pitchFamily="34" charset="0"/>
                <a:ea typeface="Calibri" panose="020F0502020204030204" pitchFamily="34" charset="0"/>
                <a:cs typeface="Calibri" panose="020F0502020204030204" pitchFamily="34" charset="0"/>
              </a:rPr>
              <a:t>*The idea here is to combine models with more explainability and more precision*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Combined the models and trained the ensemble model on train dataset</a:t>
            </a:r>
          </a:p>
          <a:p>
            <a:endParaRPr lang="en-IN" dirty="0"/>
          </a:p>
          <a:p>
            <a:pPr marL="342900" indent="-342900">
              <a:buAutoNum type="arabicPeriod"/>
            </a:pPr>
            <a:r>
              <a:rPr lang="en-IN" sz="1800" dirty="0">
                <a:effectLst/>
                <a:latin typeface="Calibri" panose="020F0502020204030204" pitchFamily="34" charset="0"/>
                <a:ea typeface="Calibri" panose="020F0502020204030204" pitchFamily="34" charset="0"/>
              </a:rPr>
              <a:t>Base Model or Base Learners are those models which fit the training data and the predictions are made</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Meta model or Meta Learners is the model which learns how to combine the predictions of the Base models best</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Here, Logistic Regression, Explainable Boosting Machine, XG Boost, Decision Tree and Random Forest Classifier has been used as “Level 0” models.  Random Forest Classifier has been used as the “Level 1” model.</a:t>
            </a:r>
          </a:p>
          <a:p>
            <a:pPr marL="228600" lvl="0" indent="-228600">
              <a:buAutoNum type="arabicPeriod"/>
            </a:pPr>
            <a:endParaRPr lang="en-IN" sz="1800" dirty="0">
              <a:effectLst/>
              <a:latin typeface="Calibri" panose="020F0502020204030204" pitchFamily="34" charset="0"/>
            </a:endParaRPr>
          </a:p>
          <a:p>
            <a:pPr marL="0" indent="0">
              <a:buNone/>
            </a:pPr>
            <a:r>
              <a:rPr lang="en-IN" sz="1800" dirty="0">
                <a:effectLst/>
                <a:latin typeface="Calibri" panose="020F0502020204030204" pitchFamily="34" charset="0"/>
              </a:rPr>
              <a:t>Further Explanation:  </a:t>
            </a:r>
          </a:p>
          <a:p>
            <a:pPr marL="0" indent="0">
              <a:buNone/>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3310885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evaluating our model, there are 2 important metrics.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Correctly identifying all the COVID-19 Positive Patients including the asymptotic ones </a:t>
            </a:r>
            <a:r>
              <a:rPr lang="en-IN" dirty="0">
                <a:sym typeface="Wingdings" panose="05000000000000000000" pitchFamily="2" charset="2"/>
              </a:rPr>
              <a:t> Recall: </a:t>
            </a:r>
            <a:r>
              <a:rPr lang="en-US" sz="1800" dirty="0">
                <a:effectLst/>
                <a:latin typeface="Calibri" panose="020F0502020204030204" pitchFamily="34" charset="0"/>
                <a:ea typeface="Calibri" panose="020F0502020204030204" pitchFamily="34" charset="0"/>
              </a:rPr>
              <a:t>Recall is the measure of the Total True positives (in this case COVID positive patients’ cough) detected by the Model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sym typeface="Wingdings" panose="05000000000000000000" pitchFamily="2" charset="2"/>
              </a:rPr>
              <a:t>This metric is more important as we can not let a COVID-19 Positive patient get tested as Negative as that would lead to increased transmission, hence </a:t>
            </a:r>
            <a:r>
              <a:rPr lang="en-US" sz="1800" dirty="0">
                <a:effectLst/>
                <a:latin typeface="Calibri" panose="020F0502020204030204" pitchFamily="34" charset="0"/>
                <a:ea typeface="Calibri" panose="020F0502020204030204" pitchFamily="34" charset="0"/>
              </a:rPr>
              <a:t>Recall is the correct metric for evaluating the models used for detecting COVID positive patients, and a Recall of 1 would be ideal for such a model</a:t>
            </a:r>
            <a:r>
              <a:rPr lang="en-IN" dirty="0">
                <a:sym typeface="Wingdings" panose="05000000000000000000" pitchFamily="2" charset="2"/>
              </a:rPr>
              <a:t>.</a:t>
            </a: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 differentiation between COVID-19 and Non-COVID-19 patients’ cough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Learning Curve of the Model </a:t>
            </a:r>
            <a:r>
              <a:rPr lang="en-IN" dirty="0">
                <a:sym typeface="Wingdings" panose="05000000000000000000" pitchFamily="2" charset="2"/>
              </a:rPr>
              <a:t> Used to check if the model was overfitting the dataset which was not the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Table  As we can see the table, our Model has shown highest Recall and Precision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the application, the user is the prompted to input their name and record their cough. Here I have taken a sample of my cough recording hence I have inserted my name. As we can see, the app starts recording the cough sounds. This recording is of a 5 second duration.</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The user can listen to his/her recording to ensure that the cough has been accurately recorded.</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2584621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 RESULTS: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was tested on 15 COVID-19 positive Patients. These patients belonged to Visakhapatnam Steel General Hospital. The app detected 13 of these patients correctly.</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Here, I present a COVID-19 cough classifier that would help in contactless detection of COVID-19 patients by analysing their audio cough samples.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The report demonstrates five machine learning classification models and combines those models into an ensemble model with 25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Times New Roman" panose="02020603050405020304" pitchFamily="18" charset="0"/>
              </a:rPr>
              <a:t>-      The results are promising, scoring accuracy of 99.3%, a sensitivity of 99% on validation data with an Area under the ROC curve of 0.97.</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a:p>
            <a:endParaRPr lang="en-IN" dirty="0"/>
          </a:p>
          <a:p>
            <a:r>
              <a:rPr lang="en-IN" dirty="0"/>
              <a:t>Method: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cough recordings have been divided into two parts according to the wave they belonged to. The dataset dating from April 2020 to December 2020 was labelled as the First Wave. The dataset dating from March 2021 to August 2021 was labelled as the Second Wave.</a:t>
            </a:r>
          </a:p>
          <a:p>
            <a:endParaRPr lang="en-IN" dirty="0"/>
          </a:p>
          <a:p>
            <a:r>
              <a:rPr lang="en-IN"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were extracted as discussed above, and these features were grouped by their wave and analysed to find significant relative differences among both the waves. The Exploratory Data Analysis using visual methods, using python libraries like Dtale, Plotly, Seaborn</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53099"/>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lvl="1" indent="-182880" defTabSz="914400">
                  <a:buClr>
                    <a:srgbClr val="99CB38"/>
                  </a:buClr>
                  <a:buFontTx/>
                  <a:buChar char="-"/>
                  <a:defRPr/>
                </a:pPr>
                <a:r>
                  <a:rPr kumimoji="0" lang="en-IN" sz="1400" b="0" u="none" strike="noStrike" kern="1200" cap="none" spc="0" normalizeH="0" baseline="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a:t>
                </a:r>
                <a:r>
                  <a:rPr kumimoji="0" lang="en-IN" sz="1400" b="0" u="none" strike="noStrike" kern="1200" cap="none" spc="0" normalizeH="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US" sz="1400" i="1">
                        <a:latin typeface="Cambria Math" panose="02040503050406030204" pitchFamily="18" charset="0"/>
                        <a:ea typeface="Calibri" panose="020F0502020204030204" pitchFamily="34" charset="0"/>
                        <a:cs typeface="Times New Roman" panose="02020603050405020304" pitchFamily="18" charset="0"/>
                      </a:rPr>
                      <m:t>𝑥</m:t>
                    </m:r>
                    <m:r>
                      <a:rPr lang="en-US" sz="1400">
                        <a:latin typeface="Cambria Math" panose="02040503050406030204" pitchFamily="18" charset="0"/>
                        <a:ea typeface="Calibri" panose="020F0502020204030204" pitchFamily="34" charset="0"/>
                        <a:cs typeface="Times New Roman" panose="02020603050405020304" pitchFamily="18" charset="0"/>
                      </a:rPr>
                      <m:t>(</m:t>
                    </m:r>
                    <m:r>
                      <a:rPr lang="en-US" sz="1400" i="1">
                        <a:latin typeface="Cambria Math" panose="02040503050406030204" pitchFamily="18" charset="0"/>
                        <a:ea typeface="Calibri" panose="020F0502020204030204" pitchFamily="34" charset="0"/>
                        <a:cs typeface="Times New Roman" panose="02020603050405020304" pitchFamily="18" charset="0"/>
                      </a:rPr>
                      <m:t>𝑛</m:t>
                    </m:r>
                    <m:r>
                      <a:rPr lang="en-US" sz="1400">
                        <a:latin typeface="Cambria Math" panose="02040503050406030204" pitchFamily="18" charset="0"/>
                        <a:ea typeface="Calibri" panose="020F0502020204030204" pitchFamily="34"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is a</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finite</a:t>
                </a:r>
                <a:r>
                  <a:rPr lang="en-IN" sz="1400" dirty="0">
                    <a:solidFill>
                      <a:prstClr val="black">
                        <a:lumMod val="75000"/>
                        <a:lumOff val="25000"/>
                      </a:prstClr>
                    </a:solidFill>
                    <a:latin typeface="Calibri" panose="020F0502020204030204" pitchFamily="34" charset="0"/>
                    <a:ea typeface="Times New Roman" panose="02020603050405020304" pitchFamily="18" charset="0"/>
                    <a:cs typeface="Times New Roman" panose="02020603050405020304" pitchFamily="18" charset="0"/>
                  </a:rPr>
                  <a:t> length sequence</a:t>
                </a: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p>
              <a:p>
                <a:pPr marL="384048" lvl="1" indent="-182880" defTabSz="914400">
                  <a:buClr>
                    <a:srgbClr val="99CB38"/>
                  </a:buClr>
                  <a:buFontTx/>
                  <a:buChar char="-"/>
                  <a:defRPr/>
                </a:pPr>
                <a14:m>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𝑁</m:t>
                    </m:r>
                    <m:r>
                      <a:rPr lang="en-US" sz="1400" i="1">
                        <a:latin typeface="Cambria Math" panose="02040503050406030204" pitchFamily="18" charset="0"/>
                        <a:ea typeface="Calibri" panose="020F0502020204030204" pitchFamily="34" charset="0"/>
                        <a:cs typeface="Times New Roman" panose="02020603050405020304" pitchFamily="18" charset="0"/>
                      </a:rPr>
                      <m:t> </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is the</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number of samples in frequency domain</a:t>
                </a: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endParaRP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53099"/>
              </a:xfrm>
              <a:prstGeom prst="rect">
                <a:avLst/>
              </a:prstGeom>
              <a:blipFill>
                <a:blip r:embed="rId8"/>
                <a:stretch>
                  <a:fillRect l="-930" t="-1875" r="-62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6459340"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6459340" y="5667535"/>
                <a:ext cx="3130733" cy="410690"/>
              </a:xfrm>
              <a:prstGeom prst="rect">
                <a:avLst/>
              </a:prstGeom>
              <a:blipFill>
                <a:blip r:embed="rId11"/>
                <a:stretch>
                  <a:fillRect b="-5970"/>
                </a:stretch>
              </a:blipFill>
            </p:spPr>
            <p:txBody>
              <a:bodyPr/>
              <a:lstStyle/>
              <a:p>
                <a:r>
                  <a:rPr lang="en-IN">
                    <a:noFill/>
                  </a:rPr>
                  <a:t> </a:t>
                </a:r>
              </a:p>
            </p:txBody>
          </p:sp>
        </mc:Fallback>
      </mc:AlternateContent>
      <p:pic>
        <p:nvPicPr>
          <p:cNvPr id="30" name="Picture 29">
            <a:extLst>
              <a:ext uri="{FF2B5EF4-FFF2-40B4-BE49-F238E27FC236}">
                <a16:creationId xmlns:a16="http://schemas.microsoft.com/office/drawing/2014/main" id="{49DD0005-1043-4AE8-9CA4-BFCA42E6EA9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081266" y="2880215"/>
            <a:ext cx="1986884" cy="1426722"/>
          </a:xfrm>
          <a:prstGeom prst="rect">
            <a:avLst/>
          </a:prstGeom>
          <a:noFill/>
          <a:ln>
            <a:noFill/>
          </a:ln>
        </p:spPr>
      </p:pic>
      <p:sp>
        <p:nvSpPr>
          <p:cNvPr id="62" name="TextBox 61">
            <a:extLst>
              <a:ext uri="{FF2B5EF4-FFF2-40B4-BE49-F238E27FC236}">
                <a16:creationId xmlns:a16="http://schemas.microsoft.com/office/drawing/2014/main" id="{09ABFF2F-3D9A-4DEA-85EC-966CCF2452A7}"/>
              </a:ext>
            </a:extLst>
          </p:cNvPr>
          <p:cNvSpPr txBox="1"/>
          <p:nvPr/>
        </p:nvSpPr>
        <p:spPr>
          <a:xfrm>
            <a:off x="9655208" y="4315727"/>
            <a:ext cx="2521552" cy="261610"/>
          </a:xfrm>
          <a:prstGeom prst="rect">
            <a:avLst/>
          </a:prstGeom>
          <a:noFill/>
          <a:ln>
            <a:solidFill>
              <a:schemeClr val="tx1"/>
            </a:solidFill>
          </a:ln>
        </p:spPr>
        <p:txBody>
          <a:bodyPr wrap="square" rtlCol="0">
            <a:spAutoFit/>
          </a:bodyPr>
          <a:lstStyle/>
          <a:p>
            <a:r>
              <a:rPr lang="en-IN" sz="1100" dirty="0"/>
              <a:t>First 20 Features are the required MFCCs</a:t>
            </a:r>
          </a:p>
        </p:txBody>
      </p:sp>
    </p:spTree>
    <p:extLst>
      <p:ext uri="{BB962C8B-B14F-4D97-AF65-F5344CB8AC3E}">
        <p14:creationId xmlns:p14="http://schemas.microsoft.com/office/powerpoint/2010/main" val="344016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100" b="0" i="1" smtClean="0">
                          <a:effectLst/>
                          <a:latin typeface="Cambria Math" panose="02040503050406030204" pitchFamily="18" charset="0"/>
                        </a:rPr>
                        <m:t>𝑅𝑀𝑆𝐸</m:t>
                      </m:r>
                      <m:r>
                        <a:rPr lang="en-US" sz="1100" b="0" i="1" smtClean="0">
                          <a:effectLst/>
                          <a:latin typeface="Cambria Math" panose="02040503050406030204" pitchFamily="18" charset="0"/>
                        </a:rPr>
                        <m:t>=</m:t>
                      </m:r>
                      <m:rad>
                        <m:radPr>
                          <m:degHide m:val="on"/>
                          <m:ctrlPr>
                            <a:rPr lang="en-IN" sz="1100" i="1" smtClean="0">
                              <a:effectLst/>
                              <a:latin typeface="Cambria Math" panose="02040503050406030204" pitchFamily="18" charset="0"/>
                            </a:rPr>
                          </m:ctrlPr>
                        </m:radPr>
                        <m:deg/>
                        <m:e>
                          <m:f>
                            <m:fPr>
                              <m:ctrlPr>
                                <a:rPr lang="en-IN" sz="1100" i="1">
                                  <a:effectLst/>
                                  <a:latin typeface="Cambria Math" panose="02040503050406030204" pitchFamily="18" charset="0"/>
                                </a:rPr>
                              </m:ctrlPr>
                            </m:fPr>
                            <m:num>
                              <m:r>
                                <a:rPr lang="en-IN" sz="1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10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100" i="1">
                                  <a:effectLst/>
                                  <a:latin typeface="Cambria Math" panose="02040503050406030204" pitchFamily="18" charset="0"/>
                                </a:rPr>
                              </m:ctrlPr>
                            </m:naryPr>
                            <m:sub>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10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100" i="1">
                                  <a:effectLst/>
                                  <a:latin typeface="Cambria Math" panose="02040503050406030204" pitchFamily="18" charset="0"/>
                                </a:rPr>
                              </m:ctrlPr>
                            </m:sSupPr>
                            <m:e>
                              <m:r>
                                <a:rPr lang="en-IN" sz="11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10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Bandwidth:</a:t>
                </a:r>
              </a:p>
              <a:p>
                <a:pPr marL="292608" lvl="1" indent="0">
                  <a:lnSpc>
                    <a:spcPct val="100000"/>
                  </a:lnSpc>
                  <a:buNone/>
                </a:pPr>
                <a:r>
                  <a:rPr lang="en-US" sz="1400" dirty="0"/>
                  <a:t>The spectral bandwidth is defined as the extent of the power transfer function around the center frequency </a:t>
                </a:r>
                <a:r>
                  <a:rPr lang="en-IN" sz="1400" dirty="0"/>
                  <a:t>.</a:t>
                </a:r>
                <a:r>
                  <a:rPr lang="en-US" sz="1400" dirty="0"/>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𝑆</m:t>
                    </m:r>
                    <m:d>
                      <m:dPr>
                        <m:ctrlPr>
                          <a:rPr lang="en-IN" sz="1400" i="1">
                            <a:latin typeface="Cambria Math" panose="02040503050406030204" pitchFamily="18" charset="0"/>
                            <a:ea typeface="Calibri" panose="020F0502020204030204" pitchFamily="34" charset="0"/>
                            <a:cs typeface="Times New Roman" panose="020206030504050203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𝑘</m:t>
                        </m:r>
                      </m:e>
                    </m:d>
                    <m:r>
                      <a:rPr lang="en-US" sz="14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400" dirty="0"/>
                  <a:t>is the spectral magnitude a</a:t>
                </a:r>
                <a14:m>
                  <m:oMath xmlns:m="http://schemas.openxmlformats.org/officeDocument/2006/math">
                    <m:r>
                      <m:rPr>
                        <m:sty m:val="p"/>
                      </m:rPr>
                      <a:rPr lang="en-US" sz="1400" b="0" i="0" smtClean="0">
                        <a:latin typeface="Cambria Math" panose="02040503050406030204" pitchFamily="18" charset="0"/>
                        <a:ea typeface="Calibri" panose="020F0502020204030204" pitchFamily="34" charset="0"/>
                        <a:cs typeface="Times New Roman" panose="02020603050405020304" pitchFamily="18" charset="0"/>
                      </a:rPr>
                      <m:t>nd</m:t>
                    </m:r>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t> is the frequency at bin </a:t>
                </a:r>
                <a14:m>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dirty="0"/>
                  <a:t>, and </a:t>
                </a:r>
                <a:r>
                  <a:rPr lang="en-IN" sz="1400" dirty="0"/>
                  <a:t>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1400" dirty="0"/>
                  <a:t>  </a:t>
                </a:r>
                <a:r>
                  <a:rPr lang="en-US" sz="1400" dirty="0"/>
                  <a:t>is the spectral centroid.</a:t>
                </a:r>
                <a:endParaRPr lang="en-IN" sz="1400" dirty="0"/>
              </a:p>
              <a:p>
                <a:pPr marL="201168" lvl="1" indent="0" algn="ctr">
                  <a:lnSpc>
                    <a:spcPct val="100000"/>
                  </a:lnSpc>
                  <a:buNone/>
                </a:pPr>
                <a:r>
                  <a:rPr lang="en-IN" sz="1400" dirty="0"/>
                  <a:t>Spectral Bandwidth</a:t>
                </a:r>
                <a14:m>
                  <m:oMath xmlns:m="http://schemas.openxmlformats.org/officeDocument/2006/math">
                    <m:r>
                      <m:rPr>
                        <m:nor/>
                      </m:rPr>
                      <a:rPr lang="en-IN" sz="1400" smtClean="0"/>
                      <m:t> </m:t>
                    </m:r>
                    <m:r>
                      <a:rPr lang="en-IN" sz="1400" i="1">
                        <a:latin typeface="Cambria Math" panose="020405030504060302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nary>
                              <m:naryPr>
                                <m:chr m:val="∑"/>
                                <m:limLoc m:val="undOvr"/>
                                <m:grow m:val="on"/>
                                <m:supHide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𝑘</m:t>
                                </m:r>
                              </m:sub>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𝑆</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e>
                                </m:d>
                              </m:e>
                              <m:sup>
                                <m:r>
                                  <a:rPr lang="en-IN" sz="1400" i="1">
                                    <a:latin typeface="Cambria Math" panose="02040503050406030204" pitchFamily="18" charset="0"/>
                                    <a:ea typeface="Calibri" panose="020F0502020204030204" pitchFamily="34" charset="0"/>
                                    <a:cs typeface="Times New Roman" panose="02020603050405020304" pitchFamily="18" charset="0"/>
                                  </a:rPr>
                                  <m:t>𝑝</m:t>
                                </m:r>
                              </m:sup>
                            </m:sSup>
                          </m:e>
                        </m:d>
                      </m:e>
                      <m:sup>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𝑝</m:t>
                            </m:r>
                          </m:den>
                        </m:f>
                      </m:sup>
                    </m:sSup>
                  </m:oMath>
                </a14:m>
                <a:endParaRPr lang="en-IN" sz="1900"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US" sz="1400" dirty="0"/>
                  <a:t>Spectral roll off is the frequency below which a certain percentage of the total energy of spectrum lies</a:t>
                </a:r>
                <a:r>
                  <a:rPr lang="en-IN" sz="1400" dirty="0"/>
                  <a:t>.</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400"/>
                        <m:t>Roll</m:t>
                      </m:r>
                      <m:r>
                        <m:rPr>
                          <m:nor/>
                        </m:rPr>
                        <a:rPr lang="en-IN" sz="1400" i="1"/>
                        <m:t>−</m:t>
                      </m:r>
                      <m:r>
                        <m:rPr>
                          <m:nor/>
                        </m:rPr>
                        <a:rPr lang="en-IN" sz="1400"/>
                        <m:t>off</m:t>
                      </m:r>
                      <m:r>
                        <m:rPr>
                          <m:nor/>
                        </m:rPr>
                        <a:rPr lang="en-IN" sz="1400"/>
                        <m:t> </m:t>
                      </m:r>
                      <m:r>
                        <a:rPr lang="en-IN" sz="1400" i="1">
                          <a:latin typeface="Cambria Math" panose="02040503050406030204" pitchFamily="18" charset="0"/>
                        </a:rPr>
                        <m:t>=</m:t>
                      </m:r>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r>
                            <a:rPr lang="en-IN" sz="1400" i="1">
                              <a:latin typeface="Cambria Math" panose="02040503050406030204" pitchFamily="18" charset="0"/>
                            </a:rPr>
                            <m:t>𝑑</m:t>
                          </m:r>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r>
                        <a:rPr lang="en-IN" sz="1400" i="1">
                          <a:latin typeface="Cambria Math" panose="02040503050406030204" pitchFamily="18" charset="0"/>
                        </a:rPr>
                        <m:t>=</m:t>
                      </m:r>
                      <m:r>
                        <a:rPr lang="en-IN" sz="1400" i="1">
                          <a:latin typeface="Cambria Math" panose="02040503050406030204" pitchFamily="18" charset="0"/>
                        </a:rPr>
                        <m:t>𝑁</m:t>
                      </m:r>
                      <m:d>
                        <m:dPr>
                          <m:ctrlPr>
                            <a:rPr lang="en-IN" sz="1400" i="1">
                              <a:latin typeface="Cambria Math" panose="02040503050406030204" pitchFamily="18" charset="0"/>
                            </a:rPr>
                          </m:ctrlPr>
                        </m:dPr>
                        <m:e>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e>
                      </m:d>
                    </m:oMath>
                  </m:oMathPara>
                </a14:m>
                <a:endParaRPr lang="en-IN" sz="2400"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1818"/>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Spectral Centroid:</a:t>
                </a:r>
              </a:p>
              <a:p>
                <a:pPr marL="292608" lvl="1" indent="0">
                  <a:lnSpc>
                    <a:spcPct val="100000"/>
                  </a:lnSpc>
                  <a:buNone/>
                </a:pPr>
                <a:r>
                  <a:rPr lang="en-IN" sz="1400" dirty="0"/>
                  <a:t>Spectral centroid  indicates where </a:t>
                </a:r>
                <a:r>
                  <a:rPr lang="en-US" sz="1400" dirty="0"/>
                  <a:t>the amount of high-frequency content in a sound</a:t>
                </a:r>
                <a:r>
                  <a:rPr lang="en-IN" sz="1400" dirty="0"/>
                  <a:t>. </a:t>
                </a:r>
                <a:r>
                  <a:rPr lang="en-US" sz="1400" dirty="0"/>
                  <a:t>Here </a:t>
                </a:r>
                <a14:m>
                  <m:oMath xmlns:m="http://schemas.openxmlformats.org/officeDocument/2006/math">
                    <m:r>
                      <a:rPr lang="en-US" sz="1400" i="1" smtClean="0">
                        <a:latin typeface="Cambria Math" panose="02040503050406030204" pitchFamily="18" charset="0"/>
                      </a:rPr>
                      <m:t>𝑆</m:t>
                    </m:r>
                    <m:r>
                      <a:rPr lang="en-US" sz="1400" i="1" smtClean="0">
                        <a:latin typeface="Cambria Math" panose="02040503050406030204" pitchFamily="18" charset="0"/>
                      </a:rPr>
                      <m:t>(</m:t>
                    </m:r>
                    <m:r>
                      <a:rPr lang="en-US" sz="1400" i="1" smtClean="0">
                        <a:latin typeface="Cambria Math" panose="02040503050406030204" pitchFamily="18" charset="0"/>
                      </a:rPr>
                      <m:t>𝑘</m:t>
                    </m:r>
                    <m:r>
                      <a:rPr lang="en-US" sz="1400" i="1" smtClean="0">
                        <a:latin typeface="Cambria Math" panose="02040503050406030204" pitchFamily="18" charset="0"/>
                      </a:rPr>
                      <m:t>)</m:t>
                    </m:r>
                  </m:oMath>
                </a14:m>
                <a:r>
                  <a:rPr lang="en-US" sz="1400" dirty="0"/>
                  <a:t> is the spectral magnitude at frequency bin </a:t>
                </a:r>
                <a14:m>
                  <m:oMath xmlns:m="http://schemas.openxmlformats.org/officeDocument/2006/math">
                    <m:r>
                      <a:rPr lang="en-US" sz="1400" i="1">
                        <a:latin typeface="Cambria Math" panose="02040503050406030204" pitchFamily="18" charset="0"/>
                      </a:rPr>
                      <m:t>𝑘</m:t>
                    </m:r>
                  </m:oMath>
                </a14:m>
                <a:r>
                  <a:rPr lang="en-US" sz="1400" dirty="0"/>
                  <a:t>, </a:t>
                </a:r>
                <a14:m>
                  <m:oMath xmlns:m="http://schemas.openxmlformats.org/officeDocument/2006/math">
                    <m:r>
                      <a:rPr lang="en-US" sz="1400" i="1">
                        <a:latin typeface="Cambria Math" panose="02040503050406030204" pitchFamily="18" charset="0"/>
                      </a:rPr>
                      <m:t>𝑓</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oMath>
                </a14:m>
                <a:r>
                  <a:rPr lang="en-US" sz="1400" dirty="0"/>
                  <a:t> is the frequency at bin </a:t>
                </a:r>
                <a14:m>
                  <m:oMath xmlns:m="http://schemas.openxmlformats.org/officeDocument/2006/math">
                    <m:r>
                      <a:rPr lang="en-US" sz="1400" i="1">
                        <a:latin typeface="Cambria Math" panose="02040503050406030204" pitchFamily="18" charset="0"/>
                      </a:rPr>
                      <m:t>𝑘</m:t>
                    </m:r>
                  </m:oMath>
                </a14:m>
                <a:endParaRPr lang="en-IN" sz="1400" dirty="0"/>
              </a:p>
              <a:p>
                <a:pPr marL="201168" lvl="1" indent="0">
                  <a:lnSpc>
                    <a:spcPct val="100000"/>
                  </a:lnSpc>
                  <a:buNone/>
                </a:pPr>
                <a14:m>
                  <m:oMathPara xmlns:m="http://schemas.openxmlformats.org/officeDocument/2006/math">
                    <m:oMathParaPr>
                      <m:jc m:val="centerGroup"/>
                    </m:oMathParaPr>
                    <m:oMath xmlns:m="http://schemas.openxmlformats.org/officeDocument/2006/math">
                      <m:sSub>
                        <m:sSubPr>
                          <m:ctrlPr>
                            <a:rPr lang="en-IN"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𝑐</m:t>
                          </m:r>
                        </m:sub>
                      </m:sSub>
                      <m:r>
                        <a:rPr lang="en-US" sz="1600" i="1">
                          <a:latin typeface="Cambria Math" panose="02040503050406030204" pitchFamily="18" charset="0"/>
                        </a:rPr>
                        <m:t>=</m:t>
                      </m:r>
                      <m:f>
                        <m:fPr>
                          <m:ctrlPr>
                            <a:rPr lang="en-IN" sz="1600" i="1">
                              <a:latin typeface="Cambria Math" panose="02040503050406030204" pitchFamily="18" charset="0"/>
                            </a:rPr>
                          </m:ctrlPr>
                        </m:fPr>
                        <m:num>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num>
                        <m:den>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den>
                      </m:f>
                    </m:oMath>
                  </m:oMathPara>
                </a14:m>
                <a:endParaRPr lang="en-IN" dirty="0"/>
              </a:p>
              <a:p>
                <a:pPr>
                  <a:lnSpc>
                    <a:spcPct val="100000"/>
                  </a:lnSpc>
                  <a:buFont typeface="Arial" panose="020B0604020202020204" pitchFamily="34" charset="0"/>
                  <a:buChar char="•"/>
                </a:pPr>
                <a:r>
                  <a:rPr lang="en-IN" sz="1900" dirty="0"/>
                  <a:t>Zero-Crossing Rate:</a:t>
                </a:r>
              </a:p>
              <a:p>
                <a:pPr marL="292608" lvl="1" indent="0">
                  <a:lnSpc>
                    <a:spcPct val="100000"/>
                  </a:lnSpc>
                  <a:buNone/>
                </a:pPr>
                <a:r>
                  <a:rPr lang="en-US" sz="1400" dirty="0"/>
                  <a:t>The Zero Crossing Rate is the number of times the signal changes sign within a frame</a:t>
                </a:r>
                <a:r>
                  <a:rPr lang="en-IN" sz="1400" dirty="0"/>
                  <a:t>. Here </a:t>
                </a:r>
                <a:r>
                  <a:rPr lang="en-IN" sz="1400" dirty="0">
                    <a:latin typeface="Calibri" panose="020F0502020204030204" pitchFamily="34" charset="0"/>
                    <a:ea typeface="Calibri" panose="020F0502020204030204" pitchFamily="34" charset="0"/>
                  </a:rPr>
                  <a:t>if the sign of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sub>
                    </m:sSub>
                  </m:oMath>
                </a14:m>
                <a:r>
                  <a:rPr lang="en-IN" sz="1400" dirty="0">
                    <a:latin typeface="Calibri" panose="020F0502020204030204" pitchFamily="34" charset="0"/>
                    <a:ea typeface="Calibri" panose="020F0502020204030204" pitchFamily="34" charset="0"/>
                  </a:rPr>
                  <a:t> and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r>
                          <a:rPr lang="en-IN" sz="1400" i="1">
                            <a:latin typeface="Cambria Math" panose="02040503050406030204" pitchFamily="18" charset="0"/>
                            <a:ea typeface="Calibri" panose="020F0502020204030204" pitchFamily="34" charset="0"/>
                            <a:cs typeface="Calibri" panose="020F0502020204030204" pitchFamily="34" charset="0"/>
                          </a:rPr>
                          <m:t>−1</m:t>
                        </m:r>
                      </m:sub>
                    </m:sSub>
                  </m:oMath>
                </a14:m>
                <a:r>
                  <a:rPr lang="en-IN" sz="1400" dirty="0">
                    <a:latin typeface="Calibri" panose="020F0502020204030204" pitchFamily="34" charset="0"/>
                    <a:ea typeface="Calibri" panose="020F0502020204030204" pitchFamily="34" charset="0"/>
                  </a:rPr>
                  <a:t> differ then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1 else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0</a:t>
                </a:r>
                <a:r>
                  <a:rPr lang="en-IN" sz="1400" dirty="0"/>
                  <a:t> and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𝑠</m:t>
                    </m:r>
                  </m:oMath>
                </a14:m>
                <a:r>
                  <a:rPr lang="en-IN" sz="1400" dirty="0"/>
                  <a:t> is the signal of length </a:t>
                </a:r>
                <a14:m>
                  <m:oMath xmlns:m="http://schemas.openxmlformats.org/officeDocument/2006/math">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𝑇</m:t>
                    </m:r>
                  </m:oMath>
                </a14:m>
                <a:r>
                  <a:rPr lang="en-IN" sz="1400" dirty="0"/>
                  <a:t>.</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𝑍𝐶𝑅</m:t>
                      </m:r>
                      <m:r>
                        <a:rPr lang="en-IN" sz="1400" i="1">
                          <a:latin typeface="Cambria Math" panose="02040503050406030204" pitchFamily="18" charset="0"/>
                          <a:ea typeface="Calibri" panose="020F0502020204030204" pitchFamily="34" charset="0"/>
                          <a:cs typeface="Times New Roman" panose="02020603050405020304" pitchFamily="18" charset="0"/>
                        </a:rPr>
                        <m:t>=</m:t>
                      </m:r>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den>
                      </m:f>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up>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𝜆</m:t>
                      </m:r>
                      <m:d>
                        <m:dPr>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Sub>
                          <m:r>
                            <a:rPr lang="en-IN" sz="1400" i="1">
                              <a:latin typeface="Cambria Math" panose="02040503050406030204" pitchFamily="18" charset="0"/>
                              <a:ea typeface="Calibri" panose="020F0502020204030204" pitchFamily="34" charset="0"/>
                              <a:cs typeface="Times New Roman" panose="02020603050405020304" pitchFamily="18" charset="0"/>
                            </a:rPr>
                            <m:t>&lt;0</m:t>
                          </m:r>
                        </m:e>
                      </m:d>
                    </m:oMath>
                  </m:oMathPara>
                </a14:m>
                <a:endParaRPr lang="en-IN" dirty="0"/>
              </a:p>
              <a:p>
                <a:pPr marL="749808" lvl="1" indent="-457200">
                  <a:buFont typeface="+mj-lt"/>
                  <a:buAutoNum type="arabicPeriod"/>
                </a:pPr>
                <a:endParaRPr lang="en-IN" dirty="0"/>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193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A02F348-CDB6-4609-87C8-F616E3A4D2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283" y="4187970"/>
            <a:ext cx="5029200" cy="1986623"/>
          </a:xfrm>
          <a:prstGeom prst="rect">
            <a:avLst/>
          </a:prstGeom>
        </p:spPr>
      </p:pic>
    </p:spTree>
    <p:extLst>
      <p:ext uri="{BB962C8B-B14F-4D97-AF65-F5344CB8AC3E}">
        <p14:creationId xmlns:p14="http://schemas.microsoft.com/office/powerpoint/2010/main" val="137067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Logistic Regression:</a:t>
                </a:r>
              </a:p>
              <a:p>
                <a:pPr marL="292608" lvl="1" indent="0" algn="just">
                  <a:lnSpc>
                    <a:spcPct val="100000"/>
                  </a:lnSpc>
                  <a:buNone/>
                </a:pPr>
                <a:r>
                  <a:rPr lang="en-US" sz="1400" dirty="0">
                    <a:solidFill>
                      <a:srgbClr val="404040"/>
                    </a:solidFill>
                  </a:rPr>
                  <a:t>The output of a logistic regression model is given below:</a:t>
                </a:r>
              </a:p>
              <a:p>
                <a:pPr marL="292608" lvl="1" indent="0" algn="just">
                  <a:lnSpc>
                    <a:spcPct val="100000"/>
                  </a:lnSpc>
                  <a:buNone/>
                </a:pPr>
                <a14:m>
                  <m:oMathPara xmlns:m="http://schemas.openxmlformats.org/officeDocument/2006/math">
                    <m:oMathParaPr>
                      <m:jc m:val="centerGroup"/>
                    </m:oMathParaPr>
                    <m:oMath xmlns:m="http://schemas.openxmlformats.org/officeDocument/2006/math">
                      <m:r>
                        <a:rPr lang="en-IN" sz="1600" i="1">
                          <a:solidFill>
                            <a:srgbClr val="404040"/>
                          </a:solidFill>
                          <a:latin typeface="Cambria Math" panose="02040503050406030204" pitchFamily="18" charset="0"/>
                        </a:rPr>
                        <m:t>𝑃</m:t>
                      </m:r>
                      <m:r>
                        <a:rPr lang="en-IN" sz="1600" i="1">
                          <a:solidFill>
                            <a:srgbClr val="404040"/>
                          </a:solidFill>
                          <a:latin typeface="Cambria Math" panose="02040503050406030204" pitchFamily="18" charset="0"/>
                        </a:rPr>
                        <m:t>=</m:t>
                      </m:r>
                      <m:f>
                        <m:fPr>
                          <m:ctrlPr>
                            <a:rPr lang="en-IN" sz="1600" i="1">
                              <a:solidFill>
                                <a:srgbClr val="404040"/>
                              </a:solidFill>
                              <a:latin typeface="Cambria Math" panose="02040503050406030204" pitchFamily="18" charset="0"/>
                            </a:rPr>
                          </m:ctrlPr>
                        </m:fPr>
                        <m:num>
                          <m:r>
                            <a:rPr lang="en-IN" sz="1600" i="1">
                              <a:solidFill>
                                <a:srgbClr val="404040"/>
                              </a:solidFill>
                              <a:latin typeface="Cambria Math" panose="02040503050406030204" pitchFamily="18" charset="0"/>
                            </a:rPr>
                            <m:t>1</m:t>
                          </m:r>
                        </m:num>
                        <m:den>
                          <m:r>
                            <a:rPr lang="en-IN" sz="1600" i="1">
                              <a:solidFill>
                                <a:srgbClr val="404040"/>
                              </a:solidFill>
                              <a:latin typeface="Cambria Math" panose="02040503050406030204" pitchFamily="18" charset="0"/>
                            </a:rPr>
                            <m:t>1+</m:t>
                          </m:r>
                          <m:sSup>
                            <m:sSupPr>
                              <m:ctrlPr>
                                <a:rPr lang="en-IN" sz="1600" i="1">
                                  <a:solidFill>
                                    <a:srgbClr val="404040"/>
                                  </a:solidFill>
                                  <a:latin typeface="Cambria Math" panose="02040503050406030204" pitchFamily="18" charset="0"/>
                                </a:rPr>
                              </m:ctrlPr>
                            </m:sSupPr>
                            <m:e>
                              <m:r>
                                <a:rPr lang="en-IN" sz="1600" i="1">
                                  <a:solidFill>
                                    <a:srgbClr val="404040"/>
                                  </a:solidFill>
                                  <a:latin typeface="Cambria Math" panose="02040503050406030204" pitchFamily="18" charset="0"/>
                                </a:rPr>
                                <m:t>𝑒</m:t>
                              </m:r>
                            </m:e>
                            <m:sup>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𝑎</m:t>
                              </m:r>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𝑏</m:t>
                              </m:r>
                              <m:r>
                                <a:rPr lang="en-IN" sz="1600" b="1" i="1">
                                  <a:solidFill>
                                    <a:srgbClr val="404040"/>
                                  </a:solidFill>
                                  <a:latin typeface="Cambria Math" panose="02040503050406030204" pitchFamily="18" charset="0"/>
                                </a:rPr>
                                <m:t>𝐱</m:t>
                              </m:r>
                              <m:r>
                                <a:rPr lang="en-IN" sz="1600" i="1">
                                  <a:solidFill>
                                    <a:srgbClr val="404040"/>
                                  </a:solidFill>
                                  <a:latin typeface="Cambria Math" panose="02040503050406030204" pitchFamily="18" charset="0"/>
                                </a:rPr>
                                <m:t>)</m:t>
                              </m:r>
                            </m:sup>
                          </m:sSup>
                        </m:den>
                      </m:f>
                    </m:oMath>
                  </m:oMathPara>
                </a14:m>
                <a:endParaRPr lang="en-US" sz="1400" dirty="0">
                  <a:solidFill>
                    <a:srgbClr val="404040"/>
                  </a:solidFill>
                </a:endParaRPr>
              </a:p>
              <a:p>
                <a:pPr marL="292608" lvl="1" indent="0" algn="just">
                  <a:lnSpc>
                    <a:spcPct val="100000"/>
                  </a:lnSpc>
                  <a:buNone/>
                </a:pPr>
                <a:r>
                  <a:rPr lang="en-IN" sz="1400" dirty="0">
                    <a:solidFill>
                      <a:srgbClr val="404040"/>
                    </a:solidFill>
                  </a:rPr>
                  <a:t>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𝑃</m:t>
                    </m:r>
                  </m:oMath>
                </a14:m>
                <a:r>
                  <a:rPr lang="en-IN" sz="1400" dirty="0">
                    <a:solidFill>
                      <a:srgbClr val="404040"/>
                    </a:solidFill>
                    <a:ea typeface="Times New Roman" panose="02020603050405020304" pitchFamily="18" charset="0"/>
                    <a:cs typeface="Times New Roman" panose="02020603050405020304" pitchFamily="18" charset="0"/>
                  </a:rPr>
                  <a:t> is interpreted as probability and hence is used for binary classification</a:t>
                </a:r>
                <a:r>
                  <a:rPr lang="en-IN" sz="1400" dirty="0">
                    <a:solidFill>
                      <a:srgbClr val="404040"/>
                    </a:solidFill>
                    <a:ea typeface="Calibri" panose="020F0502020204030204" pitchFamily="34" charset="0"/>
                    <a:cs typeface="Times New Roman" panose="02020603050405020304" pitchFamily="18" charset="0"/>
                  </a:rPr>
                  <a:t> </a:t>
                </a:r>
                <a14:m>
                  <m:oMath xmlns:m="http://schemas.openxmlformats.org/officeDocument/2006/math">
                    <m:r>
                      <a:rPr lang="en-US" sz="1400" b="0" i="0" smtClean="0">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𝑎</m:t>
                    </m:r>
                  </m:oMath>
                </a14:m>
                <a:r>
                  <a:rPr lang="en-IN" sz="1400" dirty="0">
                    <a:solidFill>
                      <a:srgbClr val="404040"/>
                    </a:solidFill>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𝑏</m:t>
                    </m:r>
                  </m:oMath>
                </a14:m>
                <a:r>
                  <a:rPr lang="en-IN" sz="1400" dirty="0">
                    <a:solidFill>
                      <a:srgbClr val="404040"/>
                    </a:solidFill>
                    <a:ea typeface="Calibri" panose="020F0502020204030204" pitchFamily="34" charset="0"/>
                    <a:cs typeface="Times New Roman" panose="02020603050405020304" pitchFamily="18" charset="0"/>
                  </a:rPr>
                  <a:t> are the model parameters.</a:t>
                </a:r>
                <a:endParaRPr lang="en-IN"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Explainable Boosting Machine:</a:t>
                </a:r>
              </a:p>
              <a:p>
                <a:pPr marL="292608" lvl="1" indent="0" algn="just">
                  <a:lnSpc>
                    <a:spcPct val="100000"/>
                  </a:lnSpc>
                  <a:buNone/>
                </a:pPr>
                <a:r>
                  <a:rPr lang="en-US" sz="1400" dirty="0">
                    <a:solidFill>
                      <a:srgbClr val="404040"/>
                    </a:solidFill>
                  </a:rPr>
                  <a:t>It is a glass-box model created by Microsoft </a:t>
                </a:r>
                <a:r>
                  <a:rPr lang="en-IN" sz="1400" dirty="0">
                    <a:solidFill>
                      <a:srgbClr val="404040"/>
                    </a:solidFill>
                    <a:latin typeface="Calibri" panose="020F0502020204030204" pitchFamily="34" charset="0"/>
                    <a:ea typeface="Calibri" panose="020F0502020204030204" pitchFamily="34" charset="0"/>
                  </a:rPr>
                  <a:t>Where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400" dirty="0">
                    <a:solidFill>
                      <a:srgbClr val="404040"/>
                    </a:solidFill>
                    <a:latin typeface="Calibri" panose="020F0502020204030204" pitchFamily="34" charset="0"/>
                    <a:ea typeface="Calibri" panose="020F0502020204030204" pitchFamily="34" charset="0"/>
                  </a:rPr>
                  <a:t> is the link function that adapts the GAM,</a:t>
                </a:r>
                <a:r>
                  <a:rPr lang="en-IN" sz="1600" dirty="0">
                    <a:solidFill>
                      <a:srgbClr val="404040"/>
                    </a:solidFill>
                    <a:latin typeface="Calibri" panose="020F0502020204030204" pitchFamily="34" charset="0"/>
                    <a:ea typeface="Calibri" panose="020F0502020204030204" pitchFamily="34" charset="0"/>
                  </a:rPr>
                  <a:t> </a:t>
                </a:r>
                <a14:m>
                  <m:oMath xmlns:m="http://schemas.openxmlformats.org/officeDocument/2006/math">
                    <m:sSub>
                      <m:sSubPr>
                        <m:ctrlPr>
                          <a:rPr lang="en-IN" sz="1400" i="1">
                            <a:solidFill>
                              <a:srgbClr val="404040"/>
                            </a:solidFill>
                            <a:latin typeface="Cambria Math" panose="02040503050406030204" pitchFamily="18" charset="0"/>
                            <a:cs typeface="Calibri" panose="020F0502020204030204" pitchFamily="34" charset="0"/>
                          </a:rPr>
                        </m:ctrlPr>
                      </m:sSub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𝑓</m:t>
                        </m:r>
                      </m:e>
                      <m:sub>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400" dirty="0">
                    <a:solidFill>
                      <a:srgbClr val="404040"/>
                    </a:solidFill>
                    <a:latin typeface="Calibri" panose="020F0502020204030204" pitchFamily="34" charset="0"/>
                    <a:ea typeface="Times New Roman" panose="02020603050405020304" pitchFamily="18" charset="0"/>
                  </a:rPr>
                  <a:t> is a feature function learnt by EBM, </a:t>
                </a:r>
                <a14:m>
                  <m:oMath xmlns:m="http://schemas.openxmlformats.org/officeDocument/2006/math">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400" dirty="0">
                    <a:solidFill>
                      <a:srgbClr val="404040"/>
                    </a:solidFill>
                    <a:latin typeface="Calibri" panose="020F0502020204030204" pitchFamily="34" charset="0"/>
                    <a:ea typeface="Times New Roman" panose="02020603050405020304" pitchFamily="18" charset="0"/>
                  </a:rPr>
                  <a:t> represents the pairwise interaction function of these features</a:t>
                </a:r>
                <a:r>
                  <a:rPr lang="en-US" sz="1400" dirty="0">
                    <a:solidFill>
                      <a:srgbClr val="404040"/>
                    </a:solidFill>
                  </a:rPr>
                  <a:t>.</a:t>
                </a:r>
                <a:endParaRPr lang="en-IN" sz="1400" dirty="0">
                  <a:solidFill>
                    <a:srgbClr val="404040"/>
                  </a:solidFill>
                </a:endParaRPr>
              </a:p>
              <a:p>
                <a:pPr marL="137160" indent="0" algn="just">
                  <a:lnSpc>
                    <a:spcPct val="106000"/>
                  </a:lnSpc>
                  <a:spcAft>
                    <a:spcPts val="800"/>
                  </a:spcAft>
                  <a:buNone/>
                </a:pPr>
                <a14:m>
                  <m:oMathPara xmlns:m="http://schemas.openxmlformats.org/officeDocument/2006/math">
                    <m:oMathParaPr>
                      <m:jc m:val="center"/>
                    </m:oMathParaPr>
                    <m:oMath xmlns:m="http://schemas.openxmlformats.org/officeDocument/2006/math">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𝐸</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𝑦</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e>
                      </m:d>
                    </m:oMath>
                  </m:oMathPara>
                </a14:m>
                <a:endParaRPr lang="en-IN"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XG Boost:</a:t>
                </a:r>
              </a:p>
              <a:p>
                <a:pPr marL="292608" lvl="1" indent="0" algn="just">
                  <a:lnSpc>
                    <a:spcPct val="100000"/>
                  </a:lnSpc>
                  <a:buNone/>
                </a:pPr>
                <a:r>
                  <a:rPr lang="en-US" sz="1400" dirty="0">
                    <a:solidFill>
                      <a:srgbClr val="404040"/>
                    </a:solidFill>
                  </a:rPr>
                  <a:t>Extreme Gradient Boosting is a supervised learning algorithm implements boosting that corrects for deficiencies in previous models. </a:t>
                </a:r>
                <a:r>
                  <a:rPr lang="en-US" sz="1400" b="0" i="0" dirty="0">
                    <a:solidFill>
                      <a:srgbClr val="404040"/>
                    </a:solidFill>
                    <a:effectLst/>
                    <a:latin typeface="charter"/>
                  </a:rPr>
                  <a:t>The objective function (loss function and regularization) at iteration</a:t>
                </a:r>
                <a:r>
                  <a:rPr lang="en-IN" sz="1400" dirty="0">
                    <a:solidFill>
                      <a:prstClr val="black"/>
                    </a:solidFill>
                    <a:ea typeface="Calibri" panose="020F0502020204030204" pitchFamily="34" charset="0"/>
                    <a:cs typeface="Times New Roman" panose="02020603050405020304" pitchFamily="18" charset="0"/>
                  </a:rPr>
                  <a:t> </a:t>
                </a:r>
                <a14:m>
                  <m:oMath xmlns:m="http://schemas.openxmlformats.org/officeDocument/2006/math">
                    <m:r>
                      <a:rPr lang="en-US" sz="1400" b="1" i="1"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𝒕</m:t>
                    </m:r>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400" b="0" i="0" dirty="0">
                    <a:solidFill>
                      <a:srgbClr val="404040"/>
                    </a:solidFill>
                    <a:effectLst/>
                    <a:latin typeface="charter"/>
                  </a:rPr>
                  <a:t>that we need to minimize is the following:</a:t>
                </a:r>
                <a:endParaRPr lang="en-IN" sz="1400" dirty="0">
                  <a:solidFill>
                    <a:srgbClr val="404040"/>
                  </a:solidFill>
                </a:endParaRPr>
              </a:p>
              <a:p>
                <a:pPr marL="201168" lvl="1" indent="0" algn="just">
                  <a:lnSpc>
                    <a:spcPct val="100000"/>
                  </a:lnSpc>
                  <a:buNone/>
                </a:pPr>
                <a:endParaRPr lang="en-IN" sz="2400" dirty="0">
                  <a:solidFill>
                    <a:srgbClr val="404040"/>
                  </a:solidFill>
                </a:endParaRPr>
              </a:p>
              <a:p>
                <a:pPr marL="749808" lvl="1" indent="-457200" algn="just">
                  <a:lnSpc>
                    <a:spcPct val="100000"/>
                  </a:lnSpc>
                  <a:buFont typeface="+mj-lt"/>
                  <a:buAutoNum type="arabicPeriod"/>
                </a:pPr>
                <a:endParaRPr lang="en-IN" dirty="0">
                  <a:solidFill>
                    <a:srgbClr val="404040"/>
                  </a:solidFill>
                </a:endParaRPr>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2182"/>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Decision Tree Classifier :</a:t>
                </a:r>
              </a:p>
              <a:p>
                <a:pPr marL="292608" lvl="1" indent="0" algn="just">
                  <a:lnSpc>
                    <a:spcPct val="100000"/>
                  </a:lnSpc>
                  <a:buNone/>
                </a:pPr>
                <a:r>
                  <a:rPr lang="en-US" sz="1400" dirty="0">
                    <a:solidFill>
                      <a:srgbClr val="404040"/>
                    </a:solidFill>
                  </a:rPr>
                  <a:t>Decision Tree Classifier [30] is a tree-structured classifier that replicates the human thinking ability while making a decision</a:t>
                </a:r>
                <a:r>
                  <a:rPr lang="en-IN" sz="1400" dirty="0">
                    <a:solidFill>
                      <a:srgbClr val="404040"/>
                    </a:solidFill>
                  </a:rPr>
                  <a:t>. </a:t>
                </a:r>
                <a:r>
                  <a:rPr lang="en-IN" sz="1400" dirty="0">
                    <a:solidFill>
                      <a:srgbClr val="404040"/>
                    </a:solidFill>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sz="1400" i="1">
                            <a:solidFill>
                              <a:srgbClr val="404040"/>
                            </a:solidFill>
                            <a:latin typeface="Cambria Math" panose="02040503050406030204" pitchFamily="18" charset="0"/>
                            <a:cs typeface="Calibri" panose="020F0502020204030204" pitchFamily="34" charset="0"/>
                          </a:rPr>
                        </m:ctrlPr>
                      </m:acc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𝑦</m:t>
                        </m:r>
                      </m:e>
                    </m:acc>
                  </m:oMath>
                </a14:m>
                <a:r>
                  <a:rPr lang="en-IN" sz="1400" dirty="0">
                    <a:solidFill>
                      <a:srgbClr val="404040"/>
                    </a:solidFill>
                    <a:latin typeface="Calibri" panose="020F0502020204030204" pitchFamily="34" charset="0"/>
                    <a:ea typeface="Calibri" panose="020F0502020204030204" pitchFamily="34" charset="0"/>
                  </a:rPr>
                  <a:t> and features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latin typeface="Calibri" panose="020F0502020204030204" pitchFamily="34" charset="0"/>
                    <a:ea typeface="Calibri" panose="020F0502020204030204" pitchFamily="34" charset="0"/>
                  </a:rPr>
                  <a:t> is given by </a:t>
                </a:r>
                <a:endParaRPr lang="en-US" sz="1400" i="1" dirty="0">
                  <a:solidFill>
                    <a:srgbClr val="404040"/>
                  </a:solidFill>
                </a:endParaRPr>
              </a:p>
              <a:p>
                <a:pPr marL="292608" lvl="1"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𝑦</m:t>
                          </m:r>
                        </m:e>
                      </m:acc>
                      <m:r>
                        <a:rPr lang="en-IN" sz="1400" i="1">
                          <a:solidFill>
                            <a:srgbClr val="404040"/>
                          </a:solidFill>
                          <a:latin typeface="Cambria Math" panose="02040503050406030204" pitchFamily="18" charset="0"/>
                        </a:rPr>
                        <m:t>=</m:t>
                      </m:r>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𝑓</m:t>
                          </m:r>
                        </m:e>
                      </m:acc>
                      <m:r>
                        <a:rPr lang="en-IN" sz="1400" i="1">
                          <a:solidFill>
                            <a:srgbClr val="404040"/>
                          </a:solidFill>
                          <a:latin typeface="Cambria Math" panose="02040503050406030204" pitchFamily="18" charset="0"/>
                        </a:rPr>
                        <m:t>(</m:t>
                      </m:r>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nary>
                        <m:naryPr>
                          <m:chr m:val="∑"/>
                          <m:limLoc m:val="undOvr"/>
                          <m:grow m:val="on"/>
                          <m:ctrlPr>
                            <a:rPr lang="en-IN" sz="1400" i="1">
                              <a:solidFill>
                                <a:srgbClr val="404040"/>
                              </a:solidFill>
                              <a:latin typeface="Cambria Math" panose="02040503050406030204" pitchFamily="18" charset="0"/>
                            </a:rPr>
                          </m:ctrlPr>
                        </m:naryPr>
                        <m:sub>
                          <m:r>
                            <a:rPr lang="en-IN" sz="1400" i="1">
                              <a:solidFill>
                                <a:srgbClr val="404040"/>
                              </a:solidFill>
                              <a:latin typeface="Cambria Math" panose="02040503050406030204" pitchFamily="18" charset="0"/>
                            </a:rPr>
                            <m:t>𝑚</m:t>
                          </m:r>
                          <m:r>
                            <a:rPr lang="en-IN" sz="1400" i="1">
                              <a:solidFill>
                                <a:srgbClr val="404040"/>
                              </a:solidFill>
                              <a:latin typeface="Cambria Math" panose="02040503050406030204" pitchFamily="18" charset="0"/>
                            </a:rPr>
                            <m:t>=1</m:t>
                          </m:r>
                        </m:sub>
                        <m:sup>
                          <m:r>
                            <a:rPr lang="en-IN" sz="1400" i="1">
                              <a:solidFill>
                                <a:srgbClr val="404040"/>
                              </a:solidFill>
                              <a:latin typeface="Cambria Math" panose="02040503050406030204" pitchFamily="18" charset="0"/>
                            </a:rPr>
                            <m:t>𝑀</m:t>
                          </m:r>
                        </m:sup>
                        <m:e>
                          <m:r>
                            <a:rPr lang="en-IN" sz="1400" i="1">
                              <a:solidFill>
                                <a:srgbClr val="404040"/>
                              </a:solidFill>
                              <a:latin typeface="Cambria Math" panose="02040503050406030204" pitchFamily="18" charset="0"/>
                            </a:rPr>
                            <m:t> </m:t>
                          </m:r>
                        </m:e>
                      </m:nary>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𝑐</m:t>
                          </m:r>
                        </m:e>
                        <m:sub>
                          <m:r>
                            <a:rPr lang="en-IN" sz="1400" i="1">
                              <a:solidFill>
                                <a:srgbClr val="404040"/>
                              </a:solidFill>
                              <a:latin typeface="Cambria Math" panose="02040503050406030204" pitchFamily="18" charset="0"/>
                            </a:rPr>
                            <m:t>𝑚</m:t>
                          </m:r>
                        </m:sub>
                      </m:sSub>
                      <m:r>
                        <m:rPr>
                          <m:sty m:val="p"/>
                        </m:rPr>
                        <a:rPr lang="en-IN" sz="1400">
                          <a:solidFill>
                            <a:srgbClr val="404040"/>
                          </a:solidFill>
                          <a:latin typeface="Cambria Math" panose="02040503050406030204" pitchFamily="18" charset="0"/>
                        </a:rPr>
                        <m:t>I</m:t>
                      </m:r>
                      <m:d>
                        <m:dPr>
                          <m:begChr m:val="{"/>
                          <m:endChr m:val="}"/>
                          <m:ctrlPr>
                            <a:rPr lang="en-IN" sz="1400" i="1">
                              <a:solidFill>
                                <a:srgbClr val="404040"/>
                              </a:solidFill>
                              <a:latin typeface="Cambria Math" panose="02040503050406030204" pitchFamily="18" charset="0"/>
                            </a:rPr>
                          </m:ctrlPr>
                        </m:dPr>
                        <m:e>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𝑅</m:t>
                              </m:r>
                            </m:e>
                            <m:sub>
                              <m:r>
                                <a:rPr lang="en-IN" sz="1400" i="1">
                                  <a:solidFill>
                                    <a:srgbClr val="404040"/>
                                  </a:solidFill>
                                  <a:latin typeface="Cambria Math" panose="02040503050406030204" pitchFamily="18" charset="0"/>
                                </a:rPr>
                                <m:t>𝑚</m:t>
                              </m:r>
                            </m:sub>
                          </m:sSub>
                        </m:e>
                      </m:d>
                    </m:oMath>
                  </m:oMathPara>
                </a14:m>
                <a:endParaRPr lang="en-IN" dirty="0">
                  <a:solidFill>
                    <a:srgbClr val="404040"/>
                  </a:solidFill>
                </a:endParaRPr>
              </a:p>
              <a:p>
                <a:pPr marL="292608" lvl="1" indent="0" algn="just">
                  <a:lnSpc>
                    <a:spcPct val="100000"/>
                  </a:lnSpc>
                  <a:buNone/>
                </a:pPr>
                <a:r>
                  <a:rPr lang="en-IN" sz="1400" dirty="0">
                    <a:solidFill>
                      <a:srgbClr val="404040"/>
                    </a:solidFill>
                    <a:effectLst/>
                    <a:latin typeface="Calibri" panose="020F0502020204030204" pitchFamily="34" charset="0"/>
                    <a:ea typeface="Calibri" panose="020F0502020204030204" pitchFamily="34" charset="0"/>
                  </a:rPr>
                  <a:t>Where </a:t>
                </a:r>
                <a14:m>
                  <m:oMath xmlns:m="http://schemas.openxmlformats.org/officeDocument/2006/math">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I</m:t>
                    </m:r>
                    <m:d>
                      <m:dPr>
                        <m:begChr m:val="{"/>
                        <m:endChr m:val="}"/>
                        <m:ctrlPr>
                          <a:rPr lang="en-IN" sz="1400" i="1">
                            <a:solidFill>
                              <a:srgbClr val="404040"/>
                            </a:solidFill>
                            <a:effectLst/>
                            <a:latin typeface="Cambria Math" panose="02040503050406030204" pitchFamily="18" charset="0"/>
                            <a:cs typeface="Calibri" panose="020F0502020204030204" pitchFamily="34" charset="0"/>
                          </a:rPr>
                        </m:ctrlPr>
                      </m:d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e>
                    </m:d>
                  </m:oMath>
                </a14:m>
                <a:r>
                  <a:rPr lang="en-IN" sz="1400" dirty="0">
                    <a:solidFill>
                      <a:srgbClr val="404040"/>
                    </a:solidFill>
                    <a:effectLst/>
                    <a:latin typeface="Calibri" panose="020F0502020204030204" pitchFamily="34" charset="0"/>
                    <a:ea typeface="Times New Roman" panose="02020603050405020304" pitchFamily="18" charset="0"/>
                  </a:rPr>
                  <a:t> is an identity function that returns one if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effectLst/>
                    <a:latin typeface="Calibri" panose="020F0502020204030204" pitchFamily="34" charset="0"/>
                    <a:ea typeface="Times New Roman" panose="02020603050405020304" pitchFamily="18" charset="0"/>
                  </a:rPr>
                  <a:t> is a subset of </a:t>
                </a:r>
                <a14:m>
                  <m:oMath xmlns:m="http://schemas.openxmlformats.org/officeDocument/2006/math">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oMath>
                </a14:m>
                <a:r>
                  <a:rPr lang="en-IN" sz="1400" dirty="0">
                    <a:solidFill>
                      <a:srgbClr val="404040"/>
                    </a:solidFill>
                    <a:effectLst/>
                    <a:latin typeface="Calibri" panose="020F0502020204030204" pitchFamily="34" charset="0"/>
                    <a:ea typeface="Times New Roman" panose="02020603050405020304" pitchFamily="18" charset="0"/>
                  </a:rPr>
                  <a:t> otherwise 0</a:t>
                </a:r>
              </a:p>
              <a:p>
                <a:pPr marL="292608" lvl="1" indent="0" algn="just">
                  <a:lnSpc>
                    <a:spcPct val="100000"/>
                  </a:lnSpc>
                  <a:buNone/>
                </a:pPr>
                <a:endParaRPr lang="en-IN" sz="1400"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Random Forest Classifier:</a:t>
                </a:r>
              </a:p>
              <a:p>
                <a:pPr marL="292608" lvl="1" indent="0" algn="just">
                  <a:lnSpc>
                    <a:spcPct val="100000"/>
                  </a:lnSpc>
                  <a:buNone/>
                </a:pPr>
                <a:r>
                  <a:rPr lang="en-US" sz="1400" dirty="0">
                    <a:solidFill>
                      <a:srgbClr val="404040"/>
                    </a:solidFill>
                  </a:rPr>
                  <a:t>Random Forest Classifier is a supervised learning algorithm that selects the best solution among decision trees by voting and aggregation</a:t>
                </a:r>
                <a:r>
                  <a:rPr lang="en-IN" sz="1400" dirty="0">
                    <a:solidFill>
                      <a:srgbClr val="404040"/>
                    </a:solidFill>
                  </a:rPr>
                  <a:t>. </a:t>
                </a:r>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Here Importance of node </a:t>
                </a:r>
                <a14:m>
                  <m:oMath xmlns:m="http://schemas.openxmlformats.org/officeDocument/2006/math">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 is given by:</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6000"/>
                  </a:lnSpc>
                  <a:spcAft>
                    <a:spcPts val="800"/>
                  </a:spcAft>
                </a:pPr>
                <a14:m>
                  <m:oMath xmlns:m="http://schemas.openxmlformats.org/officeDocument/2006/math">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oMath>
                </a14:m>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gn="just">
                  <a:lnSpc>
                    <a:spcPct val="107000"/>
                  </a:lnSpc>
                  <a:spcAft>
                    <a:spcPts val="800"/>
                  </a:spcAft>
                  <a:buNone/>
                </a:pPr>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weighted number of samples reaching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impurity value of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left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right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rgbClr val="404040"/>
                  </a:solidFill>
                </a:endParaRPr>
              </a:p>
              <a:p>
                <a:pPr marL="749808" lvl="1" indent="-457200">
                  <a:buFont typeface="+mj-lt"/>
                  <a:buAutoNum type="arabicPeriod"/>
                </a:pPr>
                <a:endParaRPr lang="en-IN" dirty="0">
                  <a:solidFill>
                    <a:srgbClr val="404040"/>
                  </a:solidFill>
                </a:endParaRPr>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218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98F3337D-3C5F-4A09-BB42-50586913BAEC}"/>
              </a:ext>
            </a:extLst>
          </p:cNvPr>
          <p:cNvPicPr>
            <a:picLocks noChangeAspect="1"/>
          </p:cNvPicPr>
          <p:nvPr/>
        </p:nvPicPr>
        <p:blipFill>
          <a:blip r:embed="rId5"/>
          <a:stretch>
            <a:fillRect/>
          </a:stretch>
        </p:blipFill>
        <p:spPr>
          <a:xfrm>
            <a:off x="1738308" y="5088420"/>
            <a:ext cx="3418960" cy="1212368"/>
          </a:xfrm>
          <a:prstGeom prst="rect">
            <a:avLst/>
          </a:prstGeom>
        </p:spPr>
      </p:pic>
    </p:spTree>
    <p:extLst>
      <p:ext uri="{BB962C8B-B14F-4D97-AF65-F5344CB8AC3E}">
        <p14:creationId xmlns:p14="http://schemas.microsoft.com/office/powerpoint/2010/main" val="103469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Ensemble Model</a:t>
            </a:r>
            <a:r>
              <a:rPr lang="en-IN" sz="2400" dirty="0"/>
              <a:t>:</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Stacking Ensemble used to combine predictions of different models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Ensemble Techniques are known to increase classification accuracy and avoid overfitting </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Towards data science</a:t>
            </a:r>
            <a:endParaRPr lang="en-US" i="0" dirty="0">
              <a:solidFill>
                <a:srgbClr val="FFFFFF"/>
              </a:solidFill>
              <a:effectLst/>
            </a:endParaRPr>
          </a:p>
        </p:txBody>
      </p:sp>
      <p:pic>
        <p:nvPicPr>
          <p:cNvPr id="2" name="Picture 1">
            <a:extLst>
              <a:ext uri="{FF2B5EF4-FFF2-40B4-BE49-F238E27FC236}">
                <a16:creationId xmlns:a16="http://schemas.microsoft.com/office/drawing/2014/main" id="{7B76C770-3283-4E53-8BE4-AECC88550B6A}"/>
              </a:ext>
            </a:extLst>
          </p:cNvPr>
          <p:cNvPicPr>
            <a:picLocks noChangeAspect="1"/>
          </p:cNvPicPr>
          <p:nvPr/>
        </p:nvPicPr>
        <p:blipFill>
          <a:blip r:embed="rId3"/>
          <a:stretch>
            <a:fillRect/>
          </a:stretch>
        </p:blipFill>
        <p:spPr>
          <a:xfrm>
            <a:off x="852355" y="3260409"/>
            <a:ext cx="6304203" cy="2809259"/>
          </a:xfrm>
          <a:prstGeom prst="rect">
            <a:avLst/>
          </a:prstGeom>
          <a:ln w="3175">
            <a:solidFill>
              <a:schemeClr val="tx1"/>
            </a:solidFill>
          </a:ln>
        </p:spPr>
      </p:pic>
      <p:pic>
        <p:nvPicPr>
          <p:cNvPr id="7" name="Picture 6">
            <a:extLst>
              <a:ext uri="{FF2B5EF4-FFF2-40B4-BE49-F238E27FC236}">
                <a16:creationId xmlns:a16="http://schemas.microsoft.com/office/drawing/2014/main" id="{26233396-6F80-4B57-A1AB-845884F9B89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296" t="12670" r="16170" b="6522"/>
          <a:stretch/>
        </p:blipFill>
        <p:spPr bwMode="auto">
          <a:xfrm>
            <a:off x="7835672" y="3260409"/>
            <a:ext cx="2922764" cy="2809259"/>
          </a:xfrm>
          <a:prstGeom prst="rect">
            <a:avLst/>
          </a:prstGeom>
          <a:noFill/>
          <a:ln w="3175">
            <a:solidFill>
              <a:schemeClr val="tx1"/>
            </a:solidFill>
          </a:ln>
        </p:spPr>
      </p:pic>
    </p:spTree>
    <p:extLst>
      <p:ext uri="{BB962C8B-B14F-4D97-AF65-F5344CB8AC3E}">
        <p14:creationId xmlns:p14="http://schemas.microsoft.com/office/powerpoint/2010/main" val="115708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54B681DB-F646-4843-9C9A-EF1759B4284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4416" y="4649575"/>
            <a:ext cx="5206705" cy="1450757"/>
          </a:xfrm>
          <a:prstGeom prst="rect">
            <a:avLst/>
          </a:prstGeom>
          <a:noFill/>
          <a:ln>
            <a:noFill/>
          </a:ln>
        </p:spPr>
      </p:pic>
      <p:sp>
        <p:nvSpPr>
          <p:cNvPr id="9" name="Content Placeholder 1">
            <a:extLst>
              <a:ext uri="{FF2B5EF4-FFF2-40B4-BE49-F238E27FC236}">
                <a16:creationId xmlns:a16="http://schemas.microsoft.com/office/drawing/2014/main" id="{BD7C1F15-6801-4463-8000-1D9B0B00A70C}"/>
              </a:ext>
            </a:extLst>
          </p:cNvPr>
          <p:cNvSpPr txBox="1">
            <a:spLocks/>
          </p:cNvSpPr>
          <p:nvPr/>
        </p:nvSpPr>
        <p:spPr>
          <a:xfrm>
            <a:off x="1097281" y="2002611"/>
            <a:ext cx="6217920" cy="245315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Two Important Metrics: </a:t>
            </a:r>
          </a:p>
          <a:p>
            <a:pPr marL="812628" lvl="1" indent="-342900">
              <a:lnSpc>
                <a:spcPct val="100000"/>
              </a:lnSpc>
              <a:spcBef>
                <a:spcPts val="300"/>
              </a:spcBef>
              <a:spcAft>
                <a:spcPts val="300"/>
              </a:spcAft>
              <a:buFont typeface="+mj-lt"/>
              <a:buAutoNum type="arabicPeriod"/>
            </a:pPr>
            <a:r>
              <a:rPr lang="en-US" dirty="0"/>
              <a:t>Correct Detection of COVID-19 Positive Patients (Recall)          </a:t>
            </a:r>
          </a:p>
          <a:p>
            <a:pPr marL="812628" lvl="1" indent="-342900">
              <a:lnSpc>
                <a:spcPct val="100000"/>
              </a:lnSpc>
              <a:spcBef>
                <a:spcPts val="300"/>
              </a:spcBef>
              <a:spcAft>
                <a:spcPts val="300"/>
              </a:spcAft>
              <a:buFont typeface="+mj-lt"/>
              <a:buAutoNum type="arabicPeriod"/>
            </a:pPr>
            <a:r>
              <a:rPr lang="en-US" dirty="0"/>
              <a:t>Precise detection of such Patients (Precision)</a:t>
            </a:r>
          </a:p>
          <a:p>
            <a:pPr marL="268560" indent="0" algn="just">
              <a:lnSpc>
                <a:spcPct val="100000"/>
              </a:lnSpc>
              <a:spcBef>
                <a:spcPts val="300"/>
              </a:spcBef>
              <a:spcAft>
                <a:spcPts val="300"/>
              </a:spcAft>
              <a:buNone/>
            </a:pPr>
            <a:endParaRPr lang="en-IN" dirty="0"/>
          </a:p>
          <a:p>
            <a:pPr marL="268560" indent="0" algn="just">
              <a:lnSpc>
                <a:spcPct val="100000"/>
              </a:lnSpc>
              <a:spcBef>
                <a:spcPts val="300"/>
              </a:spcBef>
              <a:spcAft>
                <a:spcPts val="300"/>
              </a:spcAft>
              <a:buNone/>
            </a:pPr>
            <a:r>
              <a:rPr lang="en-IN" dirty="0"/>
              <a:t>Here Recall and ROC curve was used to evaluated the model as wrongly identifying an infected patient can lead to further transmission of the Virus  </a:t>
            </a:r>
          </a:p>
        </p:txBody>
      </p:sp>
      <p:pic>
        <p:nvPicPr>
          <p:cNvPr id="10" name="Picture 9">
            <a:extLst>
              <a:ext uri="{FF2B5EF4-FFF2-40B4-BE49-F238E27FC236}">
                <a16:creationId xmlns:a16="http://schemas.microsoft.com/office/drawing/2014/main" id="{715DF74A-8492-4215-8214-CAD19E8ABB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6665" y="1941425"/>
            <a:ext cx="3971709" cy="2646964"/>
          </a:xfrm>
          <a:prstGeom prst="rect">
            <a:avLst/>
          </a:prstGeom>
          <a:noFill/>
          <a:ln>
            <a:noFill/>
          </a:ln>
        </p:spPr>
      </p:pic>
      <p:pic>
        <p:nvPicPr>
          <p:cNvPr id="11" name="Picture 10">
            <a:extLst>
              <a:ext uri="{FF2B5EF4-FFF2-40B4-BE49-F238E27FC236}">
                <a16:creationId xmlns:a16="http://schemas.microsoft.com/office/drawing/2014/main" id="{F5078C14-15C4-4AE3-9F8C-307EE03964E7}"/>
              </a:ext>
            </a:extLst>
          </p:cNvPr>
          <p:cNvPicPr>
            <a:picLocks noChangeAspect="1"/>
          </p:cNvPicPr>
          <p:nvPr/>
        </p:nvPicPr>
        <p:blipFill>
          <a:blip r:embed="rId5"/>
          <a:stretch>
            <a:fillRect/>
          </a:stretch>
        </p:blipFill>
        <p:spPr>
          <a:xfrm>
            <a:off x="6642994" y="4735302"/>
            <a:ext cx="4512686" cy="1213398"/>
          </a:xfrm>
          <a:prstGeom prst="rect">
            <a:avLst/>
          </a:prstGeom>
        </p:spPr>
      </p:pic>
      <p:sp>
        <p:nvSpPr>
          <p:cNvPr id="12" name="Slide Number Placeholder 7">
            <a:extLst>
              <a:ext uri="{FF2B5EF4-FFF2-40B4-BE49-F238E27FC236}">
                <a16:creationId xmlns:a16="http://schemas.microsoft.com/office/drawing/2014/main" id="{916BEBD0-7433-4CCA-8E20-AE8B9DBBA28C}"/>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16</a:t>
            </a:fld>
            <a:endParaRPr lang="en-IN" dirty="0"/>
          </a:p>
        </p:txBody>
      </p:sp>
    </p:spTree>
    <p:extLst>
      <p:ext uri="{BB962C8B-B14F-4D97-AF65-F5344CB8AC3E}">
        <p14:creationId xmlns:p14="http://schemas.microsoft.com/office/powerpoint/2010/main" val="320846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Application created using Python and Streamlit Library</a:t>
            </a:r>
          </a:p>
          <a:p>
            <a:pPr>
              <a:buFont typeface="Arial" panose="020B0604020202020204" pitchFamily="34" charset="0"/>
              <a:buChar char="•"/>
            </a:pPr>
            <a:r>
              <a:rPr lang="en-IN" dirty="0"/>
              <a:t> Ensemble Model Preloaded to reduce Waiting times </a:t>
            </a:r>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IN" dirty="0"/>
              <a:t> User prompted to input their name and record their cough for 5 seconds</a:t>
            </a:r>
          </a:p>
        </p:txBody>
      </p:sp>
      <p:pic>
        <p:nvPicPr>
          <p:cNvPr id="8" name="Picture 7">
            <a:extLst>
              <a:ext uri="{FF2B5EF4-FFF2-40B4-BE49-F238E27FC236}">
                <a16:creationId xmlns:a16="http://schemas.microsoft.com/office/drawing/2014/main" id="{324D5F9E-CB4C-477D-A25C-AED93FF95F0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317" y="3429000"/>
            <a:ext cx="4319264" cy="2440094"/>
          </a:xfrm>
          <a:prstGeom prst="rect">
            <a:avLst/>
          </a:prstGeom>
          <a:noFill/>
          <a:ln>
            <a:noFill/>
          </a:ln>
        </p:spPr>
      </p:pic>
      <p:pic>
        <p:nvPicPr>
          <p:cNvPr id="10" name="Picture 9">
            <a:extLst>
              <a:ext uri="{FF2B5EF4-FFF2-40B4-BE49-F238E27FC236}">
                <a16:creationId xmlns:a16="http://schemas.microsoft.com/office/drawing/2014/main" id="{DD622B96-1A73-4815-B4A2-491E7AC8FF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2095" y="3416195"/>
            <a:ext cx="4398588" cy="2452899"/>
          </a:xfrm>
          <a:prstGeom prst="rect">
            <a:avLst/>
          </a:prstGeom>
          <a:noFill/>
          <a:ln>
            <a:noFill/>
          </a:ln>
        </p:spPr>
      </p:pic>
      <p:sp>
        <p:nvSpPr>
          <p:cNvPr id="11" name="Slide Number Placeholder 7">
            <a:extLst>
              <a:ext uri="{FF2B5EF4-FFF2-40B4-BE49-F238E27FC236}">
                <a16:creationId xmlns:a16="http://schemas.microsoft.com/office/drawing/2014/main" id="{8B80F3BF-F387-4CC5-98E2-876E68E6AC1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17</a:t>
            </a:fld>
            <a:endParaRPr lang="en-IN" dirty="0"/>
          </a:p>
        </p:txBody>
      </p:sp>
    </p:spTree>
    <p:extLst>
      <p:ext uri="{BB962C8B-B14F-4D97-AF65-F5344CB8AC3E}">
        <p14:creationId xmlns:p14="http://schemas.microsoft.com/office/powerpoint/2010/main" val="110796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t>
            </a:r>
            <a:r>
              <a:rPr lang="en-US" dirty="0"/>
              <a:t>After the recording is completed, the recording and the corresponding waveform (Amplitude vs Time) is displayed to the user</a:t>
            </a:r>
            <a:endParaRPr lang="en-IN" dirty="0"/>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US" dirty="0"/>
              <a:t> The recording is classified using the Ensemble Model. </a:t>
            </a:r>
          </a:p>
          <a:p>
            <a:pPr>
              <a:buFont typeface="Arial" panose="020B0604020202020204" pitchFamily="34" charset="0"/>
              <a:buChar char="•"/>
            </a:pPr>
            <a:r>
              <a:rPr lang="en-US" dirty="0"/>
              <a:t>After the classification, the user is displayed with the test result</a:t>
            </a:r>
            <a:endParaRPr lang="en-IN" dirty="0"/>
          </a:p>
        </p:txBody>
      </p:sp>
      <p:pic>
        <p:nvPicPr>
          <p:cNvPr id="7" name="Picture 6">
            <a:extLst>
              <a:ext uri="{FF2B5EF4-FFF2-40B4-BE49-F238E27FC236}">
                <a16:creationId xmlns:a16="http://schemas.microsoft.com/office/drawing/2014/main" id="{B634C8C2-1893-4EC1-B617-4E9463B371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9764" y="2915919"/>
            <a:ext cx="2813685" cy="3394191"/>
          </a:xfrm>
          <a:prstGeom prst="rect">
            <a:avLst/>
          </a:prstGeom>
          <a:noFill/>
          <a:ln>
            <a:noFill/>
          </a:ln>
        </p:spPr>
      </p:pic>
      <p:pic>
        <p:nvPicPr>
          <p:cNvPr id="11" name="Picture 10">
            <a:extLst>
              <a:ext uri="{FF2B5EF4-FFF2-40B4-BE49-F238E27FC236}">
                <a16:creationId xmlns:a16="http://schemas.microsoft.com/office/drawing/2014/main" id="{0D5D0CE9-38B4-4040-A4E8-64FECFCB5E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0235" y="3542404"/>
            <a:ext cx="5775960" cy="2141220"/>
          </a:xfrm>
          <a:prstGeom prst="rect">
            <a:avLst/>
          </a:prstGeom>
          <a:noFill/>
          <a:ln>
            <a:noFill/>
          </a:ln>
        </p:spPr>
      </p:pic>
      <p:sp>
        <p:nvSpPr>
          <p:cNvPr id="12" name="Slide Number Placeholder 7">
            <a:extLst>
              <a:ext uri="{FF2B5EF4-FFF2-40B4-BE49-F238E27FC236}">
                <a16:creationId xmlns:a16="http://schemas.microsoft.com/office/drawing/2014/main" id="{0FA01069-AB72-4DAD-A3E4-0AE53738FAC4}"/>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18</a:t>
            </a:fld>
            <a:endParaRPr lang="en-IN" dirty="0"/>
          </a:p>
        </p:txBody>
      </p:sp>
    </p:spTree>
    <p:extLst>
      <p:ext uri="{BB962C8B-B14F-4D97-AF65-F5344CB8AC3E}">
        <p14:creationId xmlns:p14="http://schemas.microsoft.com/office/powerpoint/2010/main" val="228369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The app was tested in real time on COVID-19 Positive Patients admitted in Visakhapatnam Steel General Hospital(VSGH)</a:t>
            </a:r>
          </a:p>
          <a:p>
            <a:pPr marL="0" indent="0">
              <a:buNone/>
            </a:pPr>
            <a:endParaRPr lang="en-IN"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App Results</a:t>
            </a:r>
          </a:p>
        </p:txBody>
      </p:sp>
      <p:graphicFrame>
        <p:nvGraphicFramePr>
          <p:cNvPr id="8" name="Chart 7">
            <a:extLst>
              <a:ext uri="{FF2B5EF4-FFF2-40B4-BE49-F238E27FC236}">
                <a16:creationId xmlns:a16="http://schemas.microsoft.com/office/drawing/2014/main" id="{48D55B3F-E871-456B-99C9-A2785414C3CD}"/>
              </a:ext>
            </a:extLst>
          </p:cNvPr>
          <p:cNvGraphicFramePr/>
          <p:nvPr>
            <p:extLst>
              <p:ext uri="{D42A27DB-BD31-4B8C-83A1-F6EECF244321}">
                <p14:modId xmlns:p14="http://schemas.microsoft.com/office/powerpoint/2010/main" val="1404475059"/>
              </p:ext>
            </p:extLst>
          </p:nvPr>
        </p:nvGraphicFramePr>
        <p:xfrm>
          <a:off x="1844992" y="2787434"/>
          <a:ext cx="8562975" cy="3441917"/>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7">
            <a:extLst>
              <a:ext uri="{FF2B5EF4-FFF2-40B4-BE49-F238E27FC236}">
                <a16:creationId xmlns:a16="http://schemas.microsoft.com/office/drawing/2014/main" id="{B27B5567-6AE3-4AEB-8353-19A6B0B0681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19</a:t>
            </a:fld>
            <a:endParaRPr lang="en-IN" dirty="0"/>
          </a:p>
        </p:txBody>
      </p:sp>
    </p:spTree>
    <p:extLst>
      <p:ext uri="{BB962C8B-B14F-4D97-AF65-F5344CB8AC3E}">
        <p14:creationId xmlns:p14="http://schemas.microsoft.com/office/powerpoint/2010/main" val="102475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15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p>
          <a:p>
            <a:pPr>
              <a:lnSpc>
                <a:spcPct val="150000"/>
              </a:lnSpc>
              <a:buFont typeface="Arial" panose="020B0604020202020204" pitchFamily="34" charset="0"/>
              <a:buChar char="•"/>
            </a:pPr>
            <a:r>
              <a:rPr lang="en-IN" sz="1800" dirty="0">
                <a:latin typeface="Calibri" panose="020F0502020204030204" pitchFamily="34" charset="0"/>
              </a:rPr>
              <a:t> Combining 5 Interpretable Machine Learning classifiers into 1 Model using Ensemble Learning</a:t>
            </a:r>
          </a:p>
          <a:p>
            <a:pPr>
              <a:lnSpc>
                <a:spcPct val="150000"/>
              </a:lnSpc>
              <a:buFont typeface="Arial" panose="020B0604020202020204" pitchFamily="34" charset="0"/>
              <a:buChar char="•"/>
            </a:pPr>
            <a:r>
              <a:rPr lang="en-IN" sz="1800" dirty="0">
                <a:latin typeface="Calibri" panose="020F0502020204030204" pitchFamily="34" charset="0"/>
              </a:rPr>
              <a:t> Achieved accuracy of 99.3%, Sensitivity of 99% and Area under ROC curve of 0.97 on validation dataset</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15" y="3620242"/>
            <a:ext cx="6033770" cy="2263140"/>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 The available dataset was divided into two parts – First Wave Data and Second Wave Data</a:t>
            </a:r>
          </a:p>
          <a:p>
            <a:pPr>
              <a:buFont typeface="Arial" panose="020B0604020202020204" pitchFamily="34" charset="0"/>
              <a:buChar char="•"/>
            </a:pPr>
            <a:r>
              <a:rPr lang="en-IN" dirty="0"/>
              <a:t> Mean value of Higher Order MFCCs showed Significant relative differences for the two waves</a:t>
            </a:r>
          </a:p>
          <a:p>
            <a:pPr>
              <a:buFont typeface="Arial" panose="020B0604020202020204" pitchFamily="34" charset="0"/>
              <a:buChar char="•"/>
            </a:pPr>
            <a:r>
              <a:rPr lang="en-IN" dirty="0"/>
              <a:t> </a:t>
            </a:r>
            <a:r>
              <a:rPr lang="en-US" dirty="0"/>
              <a:t>This meant that both waves showed differences in </a:t>
            </a:r>
            <a:r>
              <a:rPr lang="en-US" i="1" dirty="0"/>
              <a:t>vocal tract movements </a:t>
            </a:r>
            <a:r>
              <a:rPr lang="en-US" dirty="0"/>
              <a:t>at </a:t>
            </a:r>
            <a:r>
              <a:rPr lang="en-US" i="1" dirty="0"/>
              <a:t>higher frequencies</a:t>
            </a:r>
            <a:endParaRPr lang="en-IN" i="1"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7">
            <a:extLst>
              <a:ext uri="{FF2B5EF4-FFF2-40B4-BE49-F238E27FC236}">
                <a16:creationId xmlns:a16="http://schemas.microsoft.com/office/drawing/2014/main" id="{A8F81AF4-5006-4CFA-8941-E9E7B4981BF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20</a:t>
            </a:fld>
            <a:endParaRPr lang="en-IN" dirty="0"/>
          </a:p>
        </p:txBody>
      </p:sp>
      <p:pic>
        <p:nvPicPr>
          <p:cNvPr id="2" name="Picture 1">
            <a:extLst>
              <a:ext uri="{FF2B5EF4-FFF2-40B4-BE49-F238E27FC236}">
                <a16:creationId xmlns:a16="http://schemas.microsoft.com/office/drawing/2014/main" id="{AF53981B-97AA-4BF8-B767-707BBAA3753D}"/>
              </a:ext>
            </a:extLst>
          </p:cNvPr>
          <p:cNvPicPr>
            <a:picLocks noChangeAspect="1"/>
          </p:cNvPicPr>
          <p:nvPr/>
        </p:nvPicPr>
        <p:blipFill>
          <a:blip r:embed="rId3"/>
          <a:stretch>
            <a:fillRect/>
          </a:stretch>
        </p:blipFill>
        <p:spPr>
          <a:xfrm>
            <a:off x="4277080" y="3482391"/>
            <a:ext cx="3131396" cy="2682048"/>
          </a:xfrm>
          <a:prstGeom prst="rect">
            <a:avLst/>
          </a:prstGeom>
          <a:ln w="3175">
            <a:solidFill>
              <a:schemeClr val="tx1"/>
            </a:solidFill>
          </a:ln>
        </p:spPr>
      </p:pic>
      <p:pic>
        <p:nvPicPr>
          <p:cNvPr id="7" name="Picture 6">
            <a:extLst>
              <a:ext uri="{FF2B5EF4-FFF2-40B4-BE49-F238E27FC236}">
                <a16:creationId xmlns:a16="http://schemas.microsoft.com/office/drawing/2014/main" id="{A7CD5687-7061-49D9-BEAF-425F90EFF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26624" y="3482392"/>
            <a:ext cx="3129056" cy="2682048"/>
          </a:xfrm>
          <a:prstGeom prst="rect">
            <a:avLst/>
          </a:prstGeom>
          <a:noFill/>
          <a:ln w="3175">
            <a:solidFill>
              <a:schemeClr val="tx1"/>
            </a:solidFill>
          </a:ln>
        </p:spPr>
      </p:pic>
      <p:pic>
        <p:nvPicPr>
          <p:cNvPr id="9" name="Picture 8">
            <a:extLst>
              <a:ext uri="{FF2B5EF4-FFF2-40B4-BE49-F238E27FC236}">
                <a16:creationId xmlns:a16="http://schemas.microsoft.com/office/drawing/2014/main" id="{69F92898-2B34-41B2-A28B-ADE08B7230E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84" y="3482391"/>
            <a:ext cx="3129249" cy="2682047"/>
          </a:xfrm>
          <a:prstGeom prst="rect">
            <a:avLst/>
          </a:prstGeom>
          <a:noFill/>
          <a:ln w="3175">
            <a:solidFill>
              <a:schemeClr val="tx1"/>
            </a:solidFill>
          </a:ln>
        </p:spPr>
      </p:pic>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normAutofit fontScale="77500" lnSpcReduction="20000"/>
          </a:bodyPr>
          <a:lstStyle/>
          <a:p>
            <a:pPr algn="just">
              <a:lnSpc>
                <a:spcPct val="300000"/>
              </a:lnSpc>
              <a:buFont typeface="Arial" panose="020B0604020202020204" pitchFamily="34" charset="0"/>
              <a:buChar char="•"/>
            </a:pPr>
            <a:r>
              <a:rPr lang="en-IN" dirty="0"/>
              <a:t> Usage of Interpretable Models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a:p>
            <a:pPr>
              <a:lnSpc>
                <a:spcPct val="300000"/>
              </a:lnSpc>
              <a:buFont typeface="Arial" panose="020B0604020202020204" pitchFamily="34" charset="0"/>
              <a:buChar char="•"/>
            </a:pPr>
            <a:r>
              <a:rPr lang="en-IN" dirty="0"/>
              <a:t> Tested the Application in Real time on COVID-19 positive patients admitted in Visakhapatnam Steel General Hospital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Tree>
    <p:extLst>
      <p:ext uri="{BB962C8B-B14F-4D97-AF65-F5344CB8AC3E}">
        <p14:creationId xmlns:p14="http://schemas.microsoft.com/office/powerpoint/2010/main" val="38100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12" ma:contentTypeDescription="Create a new document." ma:contentTypeScope="" ma:versionID="53e7b934e3fe1a65e33cb0ba8b72b9f7">
  <xsd:schema xmlns:xsd="http://www.w3.org/2001/XMLSchema" xmlns:xs="http://www.w3.org/2001/XMLSchema" xmlns:p="http://schemas.microsoft.com/office/2006/metadata/properties" xmlns:ns2="592d9fb0-1a1d-4a9a-9e0b-69a672cb261c" xmlns:ns3="5d2c7095-18b8-4183-aadd-e425b6bf220a" targetNamespace="http://schemas.microsoft.com/office/2006/metadata/properties" ma:root="true" ma:fieldsID="fd5b825e4f5b1d3cdcd8aa45c8a11bc1" ns2:_="" ns3:_="">
    <xsd:import namespace="592d9fb0-1a1d-4a9a-9e0b-69a672cb261c"/>
    <xsd:import namespace="5d2c7095-18b8-4183-aadd-e425b6bf22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2c7095-18b8-4183-aadd-e425b6bf220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336D99-013F-4F23-AD82-4B56D2839D59}">
  <ds:schemaRefs>
    <ds:schemaRef ds:uri="http://schemas.microsoft.com/sharepoint/v3/contenttype/forms"/>
  </ds:schemaRefs>
</ds:datastoreItem>
</file>

<file path=customXml/itemProps2.xml><?xml version="1.0" encoding="utf-8"?>
<ds:datastoreItem xmlns:ds="http://schemas.openxmlformats.org/officeDocument/2006/customXml" ds:itemID="{06538482-182C-4EDB-AE0D-E73B444CFC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2CE1C4-9E24-4DB7-8F89-E1FC52F9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5d2c7095-18b8-4183-aadd-e425b6bf22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3433</TotalTime>
  <Words>3855</Words>
  <Application>Microsoft Office PowerPoint</Application>
  <PresentationFormat>Widescreen</PresentationFormat>
  <Paragraphs>327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charter</vt:lpstr>
      <vt:lpstr>Helvetica Neue</vt:lpstr>
      <vt:lpstr>Open Sans</vt:lpstr>
      <vt:lpstr>Retrospect</vt:lpstr>
      <vt:lpstr>BTP Presentation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Web Application</vt:lpstr>
      <vt:lpstr>Web Application</vt:lpstr>
      <vt:lpstr>App Results</vt:lpstr>
      <vt:lpstr>COVID 1ST AND 2ND WAVE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673</cp:revision>
  <dcterms:created xsi:type="dcterms:W3CDTF">2021-11-10T06:43:38Z</dcterms:created>
  <dcterms:modified xsi:type="dcterms:W3CDTF">2022-03-30T10:24:05Z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