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70" r:id="rId4"/>
    <p:sldId id="260" r:id="rId5"/>
    <p:sldId id="259" r:id="rId6"/>
    <p:sldId id="261" r:id="rId7"/>
    <p:sldId id="267" r:id="rId8"/>
    <p:sldId id="263" r:id="rId9"/>
    <p:sldId id="271" r:id="rId10"/>
    <p:sldId id="273" r:id="rId11"/>
    <p:sldId id="283" r:id="rId12"/>
    <p:sldId id="285" r:id="rId13"/>
    <p:sldId id="286" r:id="rId14"/>
    <p:sldId id="269" r:id="rId15"/>
    <p:sldId id="284" r:id="rId16"/>
    <p:sldId id="275" r:id="rId17"/>
    <p:sldId id="282" r:id="rId18"/>
    <p:sldId id="278"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37" autoAdjust="0"/>
  </p:normalViewPr>
  <p:slideViewPr>
    <p:cSldViewPr snapToGrid="0">
      <p:cViewPr varScale="1">
        <p:scale>
          <a:sx n="79" d="100"/>
          <a:sy n="79" d="100"/>
        </p:scale>
        <p:origin x="850" y="67"/>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41012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1812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119170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ENSEMBLE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30202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25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10010"/>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10010"/>
              </a:xfrm>
              <a:prstGeom prst="rect">
                <a:avLst/>
              </a:prstGeom>
              <a:blipFill>
                <a:blip r:embed="rId8"/>
                <a:stretch>
                  <a:fillRect l="-930" t="-1917" r="-31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09ABFF2F-3D9A-4DEA-85EC-966CCF2452A7}"/>
              </a:ext>
            </a:extLst>
          </p:cNvPr>
          <p:cNvSpPr txBox="1"/>
          <p:nvPr/>
        </p:nvSpPr>
        <p:spPr>
          <a:xfrm>
            <a:off x="9914719" y="3697547"/>
            <a:ext cx="2104561" cy="646331"/>
          </a:xfrm>
          <a:prstGeom prst="rect">
            <a:avLst/>
          </a:prstGeom>
          <a:noFill/>
          <a:ln>
            <a:solidFill>
              <a:schemeClr val="tx1"/>
            </a:solidFill>
          </a:ln>
        </p:spPr>
        <p:txBody>
          <a:bodyPr wrap="square" rtlCol="0">
            <a:spAutoFit/>
          </a:bodyPr>
          <a:lstStyle/>
          <a:p>
            <a:r>
              <a:rPr lang="en-IN" dirty="0"/>
              <a:t>First 20 Features are the required MFCCs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8959665"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8959665" y="5667535"/>
                <a:ext cx="3130733" cy="410690"/>
              </a:xfrm>
              <a:prstGeom prst="rect">
                <a:avLst/>
              </a:prstGeom>
              <a:blipFill>
                <a:blip r:embed="rId11"/>
                <a:stretch>
                  <a:fillRect b="-5970"/>
                </a:stretch>
              </a:blipFill>
            </p:spPr>
            <p:txBody>
              <a:bodyPr/>
              <a:lstStyle/>
              <a:p>
                <a:r>
                  <a:rPr lang="en-IN">
                    <a:noFill/>
                  </a:rPr>
                  <a:t> </a:t>
                </a:r>
              </a:p>
            </p:txBody>
          </p:sp>
        </mc:Fallback>
      </mc:AlternateContent>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050" b="0" i="1" smtClean="0">
                          <a:effectLst/>
                          <a:latin typeface="Cambria Math" panose="02040503050406030204" pitchFamily="18" charset="0"/>
                        </a:rPr>
                        <m:t>𝑅𝑀𝑆𝐸</m:t>
                      </m:r>
                      <m:r>
                        <a:rPr lang="en-US" sz="1050" b="0" i="1" smtClean="0">
                          <a:effectLst/>
                          <a:latin typeface="Cambria Math" panose="02040503050406030204" pitchFamily="18" charset="0"/>
                        </a:rPr>
                        <m:t>=</m:t>
                      </m:r>
                      <m:rad>
                        <m:radPr>
                          <m:degHide m:val="on"/>
                          <m:ctrlPr>
                            <a:rPr lang="en-IN" sz="1050" i="1" smtClean="0">
                              <a:effectLst/>
                              <a:latin typeface="Cambria Math" panose="02040503050406030204" pitchFamily="18" charset="0"/>
                            </a:rPr>
                          </m:ctrlPr>
                        </m:radPr>
                        <m:deg/>
                        <m:e>
                          <m:f>
                            <m:fPr>
                              <m:ctrlPr>
                                <a:rPr lang="en-IN" sz="1050" i="1">
                                  <a:effectLst/>
                                  <a:latin typeface="Cambria Math" panose="02040503050406030204" pitchFamily="18" charset="0"/>
                                </a:rPr>
                              </m:ctrlPr>
                            </m:fPr>
                            <m:num>
                              <m:r>
                                <a:rPr lang="en-IN" sz="105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05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050" i="1">
                                  <a:effectLst/>
                                  <a:latin typeface="Cambria Math" panose="02040503050406030204" pitchFamily="18" charset="0"/>
                                </a:rPr>
                              </m:ctrlPr>
                            </m:naryPr>
                            <m:sub>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05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𝑥</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050" i="1">
                                  <a:effectLst/>
                                  <a:latin typeface="Cambria Math" panose="02040503050406030204" pitchFamily="18" charset="0"/>
                                </a:rPr>
                              </m:ctrlPr>
                            </m:sSupPr>
                            <m:e>
                              <m:r>
                                <a:rPr lang="en-IN" sz="105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05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IN" sz="1400" dirty="0"/>
                  <a:t>RMSE tells us about the loudness of the signal.</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050"/>
                        <m:t>Roll</m:t>
                      </m:r>
                      <m:r>
                        <m:rPr>
                          <m:nor/>
                        </m:rPr>
                        <a:rPr lang="en-IN" sz="1050" i="1"/>
                        <m:t>−</m:t>
                      </m:r>
                      <m:r>
                        <m:rPr>
                          <m:nor/>
                        </m:rPr>
                        <a:rPr lang="en-IN" sz="1050"/>
                        <m:t>off</m:t>
                      </m:r>
                      <m:r>
                        <m:rPr>
                          <m:nor/>
                        </m:rPr>
                        <a:rPr lang="en-IN" sz="1050"/>
                        <m:t> </m:t>
                      </m:r>
                      <m:r>
                        <a:rPr lang="en-IN" sz="1050" i="1">
                          <a:latin typeface="Cambria Math" panose="02040503050406030204" pitchFamily="18" charset="0"/>
                        </a:rPr>
                        <m:t>=</m:t>
                      </m:r>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r>
                            <a:rPr lang="en-IN" sz="1050" i="1">
                              <a:latin typeface="Cambria Math" panose="02040503050406030204" pitchFamily="18" charset="0"/>
                            </a:rPr>
                            <m:t>𝑑</m:t>
                          </m:r>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r>
                        <a:rPr lang="en-IN" sz="1050" i="1">
                          <a:latin typeface="Cambria Math" panose="02040503050406030204" pitchFamily="18" charset="0"/>
                        </a:rPr>
                        <m:t>=</m:t>
                      </m:r>
                      <m:r>
                        <a:rPr lang="en-IN" sz="1050" i="1">
                          <a:latin typeface="Cambria Math" panose="02040503050406030204" pitchFamily="18" charset="0"/>
                        </a:rPr>
                        <m:t>𝑁</m:t>
                      </m:r>
                      <m:d>
                        <m:dPr>
                          <m:ctrlPr>
                            <a:rPr lang="en-IN" sz="1050" i="1">
                              <a:latin typeface="Cambria Math" panose="02040503050406030204" pitchFamily="18" charset="0"/>
                            </a:rPr>
                          </m:ctrlPr>
                        </m:dPr>
                        <m:e>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2</m:t>
                                  </m:r>
                                </m:sub>
                              </m:sSub>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e>
                      </m:d>
                    </m:oMath>
                  </m:oMathPara>
                </a14:m>
                <a:endParaRPr lang="en-IN" sz="1050" dirty="0"/>
              </a:p>
              <a:p>
                <a:pPr marL="201168" lvl="1" indent="0">
                  <a:lnSpc>
                    <a:spcPct val="100000"/>
                  </a:lnSpc>
                  <a:buNone/>
                </a:pPr>
                <a:endParaRPr lang="en-IN" sz="1050" dirty="0"/>
              </a:p>
              <a:p>
                <a:pPr marL="749808" lvl="1" indent="-457200">
                  <a:lnSpc>
                    <a:spcPct val="100000"/>
                  </a:lnSpc>
                  <a:buFont typeface="+mj-lt"/>
                  <a:buAutoNum type="arabicPeriod"/>
                </a:pPr>
                <a:r>
                  <a:rPr lang="en-IN" sz="1400" dirty="0"/>
                  <a:t>Can be performed more frequently (hourly/daily)?</a:t>
                </a:r>
              </a:p>
              <a:p>
                <a:pPr marL="749808" lvl="1" indent="-457200">
                  <a:lnSpc>
                    <a:spcPct val="100000"/>
                  </a:lnSpc>
                  <a:buFont typeface="+mj-lt"/>
                  <a:buAutoNum type="arabicPeriod"/>
                </a:pPr>
                <a:r>
                  <a:rPr lang="en-IN" sz="1400" dirty="0"/>
                  <a:t>Can detect New Strains?</a:t>
                </a:r>
              </a:p>
              <a:p>
                <a:pPr marL="749808" lvl="1" indent="-457200">
                  <a:lnSpc>
                    <a:spcPct val="100000"/>
                  </a:lnSpc>
                  <a:buFont typeface="+mj-lt"/>
                  <a:buAutoNum type="arabicPeriod"/>
                </a:pPr>
                <a:r>
                  <a:rPr lang="en-IN" sz="1400" dirty="0"/>
                  <a:t>Can be performed without Medical Assistance?</a:t>
                </a:r>
              </a:p>
              <a:p>
                <a:pPr marL="749808" lvl="1" indent="-457200">
                  <a:lnSpc>
                    <a:spcPct val="100000"/>
                  </a:lnSpc>
                  <a:buFont typeface="+mj-lt"/>
                  <a:buAutoNum type="arabicPeriod"/>
                </a:pPr>
                <a:r>
                  <a:rPr lang="en-IN" sz="1400" dirty="0"/>
                  <a:t>Can be cheaper than RTPCR?</a:t>
                </a:r>
              </a:p>
              <a:p>
                <a:pPr marL="749808" lvl="1" indent="-457200">
                  <a:lnSpc>
                    <a:spcPct val="100000"/>
                  </a:lnSpc>
                  <a:buFont typeface="+mj-lt"/>
                  <a:buAutoNum type="arabicPeriod"/>
                </a:pPr>
                <a:endParaRPr lang="en-IN"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429125"/>
              </a:xfrm>
              <a:prstGeom prst="rect">
                <a:avLst/>
              </a:prstGeom>
              <a:blipFill>
                <a:blip r:embed="rId3"/>
                <a:stretch>
                  <a:fillRect l="-2667" t="-561"/>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292608" lvl="1" indent="0">
              <a:buNone/>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Tree>
    <p:extLst>
      <p:ext uri="{BB962C8B-B14F-4D97-AF65-F5344CB8AC3E}">
        <p14:creationId xmlns:p14="http://schemas.microsoft.com/office/powerpoint/2010/main" val="30667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617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6530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078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084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300000"/>
              </a:lnSpc>
            </a:pPr>
            <a:r>
              <a:rPr lang="en-IN" dirty="0"/>
              <a:t>The Project consists of 2 Sections:</a:t>
            </a:r>
          </a:p>
          <a:p>
            <a:pPr marL="720000" lvl="1" indent="-457200">
              <a:lnSpc>
                <a:spcPct val="300000"/>
              </a:lnSpc>
              <a:spcBef>
                <a:spcPts val="600"/>
              </a:spcBef>
              <a:spcAft>
                <a:spcPts val="600"/>
              </a:spcAft>
              <a:buFont typeface="+mj-lt"/>
              <a:buAutoNum type="arabicPeriod"/>
            </a:pPr>
            <a:r>
              <a:rPr lang="en-IN" dirty="0"/>
              <a:t>COVID-19 Cough Pattern Analysis </a:t>
            </a:r>
          </a:p>
          <a:p>
            <a:pPr marL="720000" lvl="1" indent="-457200">
              <a:lnSpc>
                <a:spcPct val="300000"/>
              </a:lnSpc>
              <a:spcBef>
                <a:spcPts val="600"/>
              </a:spcBef>
              <a:spcAft>
                <a:spcPts val="600"/>
              </a:spcAft>
              <a:buFont typeface="+mj-lt"/>
              <a:buAutoNum type="arabicPeriod"/>
            </a:pPr>
            <a:r>
              <a:rPr lang="en-IN" dirty="0"/>
              <a:t>Creating a Model for Detection of Cough in Audio Recordings</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0796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750" y="2704289"/>
            <a:ext cx="7322499" cy="2746515"/>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gn="just">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3090</TotalTime>
  <Words>2440</Words>
  <Application>Microsoft Office PowerPoint</Application>
  <PresentationFormat>Widescreen</PresentationFormat>
  <Paragraphs>233</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501</cp:revision>
  <dcterms:created xsi:type="dcterms:W3CDTF">2021-11-10T06:43:38Z</dcterms:created>
  <dcterms:modified xsi:type="dcterms:W3CDTF">2022-03-30T10:39:23Z</dcterms:modified>
</cp:coreProperties>
</file>