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4"/>
  </p:sldMasterIdLst>
  <p:notesMasterIdLst>
    <p:notesMasterId r:id="rId27"/>
  </p:notesMasterIdLst>
  <p:sldIdLst>
    <p:sldId id="256" r:id="rId5"/>
    <p:sldId id="270" r:id="rId6"/>
    <p:sldId id="260" r:id="rId7"/>
    <p:sldId id="290" r:id="rId8"/>
    <p:sldId id="259" r:id="rId9"/>
    <p:sldId id="261" r:id="rId10"/>
    <p:sldId id="267" r:id="rId11"/>
    <p:sldId id="263" r:id="rId12"/>
    <p:sldId id="291" r:id="rId13"/>
    <p:sldId id="271" r:id="rId14"/>
    <p:sldId id="273" r:id="rId15"/>
    <p:sldId id="283" r:id="rId16"/>
    <p:sldId id="285" r:id="rId17"/>
    <p:sldId id="286" r:id="rId18"/>
    <p:sldId id="269" r:id="rId19"/>
    <p:sldId id="288" r:id="rId20"/>
    <p:sldId id="287" r:id="rId21"/>
    <p:sldId id="279" r:id="rId22"/>
    <p:sldId id="276" r:id="rId23"/>
    <p:sldId id="289" r:id="rId24"/>
    <p:sldId id="280"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D664"/>
    <a:srgbClr val="404040"/>
    <a:srgbClr val="63A5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256" autoAdjust="0"/>
  </p:normalViewPr>
  <p:slideViewPr>
    <p:cSldViewPr snapToGrid="0">
      <p:cViewPr varScale="1">
        <p:scale>
          <a:sx n="74" d="100"/>
          <a:sy n="74" d="100"/>
        </p:scale>
        <p:origin x="1042" y="62"/>
      </p:cViewPr>
      <p:guideLst/>
    </p:cSldViewPr>
  </p:slideViewPr>
  <p:outlineViewPr>
    <p:cViewPr>
      <p:scale>
        <a:sx n="33" d="100"/>
        <a:sy n="33" d="100"/>
      </p:scale>
      <p:origin x="0" y="-763"/>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b="0" i="0" u="none" strike="noStrike" baseline="0" dirty="0">
                <a:effectLst/>
              </a:rPr>
              <a:t>Distribution across healthy (and no COVID-19) and COVID-19 categories</a:t>
            </a:r>
            <a:endParaRPr lang="en-IN" sz="11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COVID Positive Cough Recordings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Cough Recordings</c:v>
                </c:pt>
              </c:strCache>
            </c:strRef>
          </c:cat>
          <c:val>
            <c:numRef>
              <c:f>Sheet1!$B$2</c:f>
              <c:numCache>
                <c:formatCode>General</c:formatCode>
                <c:ptCount val="1"/>
                <c:pt idx="0">
                  <c:v>400</c:v>
                </c:pt>
              </c:numCache>
            </c:numRef>
          </c:val>
          <c:extLst>
            <c:ext xmlns:c16="http://schemas.microsoft.com/office/drawing/2014/chart" uri="{C3380CC4-5D6E-409C-BE32-E72D297353CC}">
              <c16:uniqueId val="{00000000-5ABF-41D6-BD43-D81F97B29445}"/>
            </c:ext>
          </c:extLst>
        </c:ser>
        <c:ser>
          <c:idx val="1"/>
          <c:order val="1"/>
          <c:tx>
            <c:strRef>
              <c:f>Sheet1!$C$1</c:f>
              <c:strCache>
                <c:ptCount val="1"/>
                <c:pt idx="0">
                  <c:v>COVID Negative Cough Recordings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Cough Recordings</c:v>
                </c:pt>
              </c:strCache>
            </c:strRef>
          </c:cat>
          <c:val>
            <c:numRef>
              <c:f>Sheet1!$C$2</c:f>
              <c:numCache>
                <c:formatCode>General</c:formatCode>
                <c:ptCount val="1"/>
                <c:pt idx="0">
                  <c:v>1043</c:v>
                </c:pt>
              </c:numCache>
            </c:numRef>
          </c:val>
          <c:extLst>
            <c:ext xmlns:c16="http://schemas.microsoft.com/office/drawing/2014/chart" uri="{C3380CC4-5D6E-409C-BE32-E72D297353CC}">
              <c16:uniqueId val="{00000001-5ABF-41D6-BD43-D81F97B29445}"/>
            </c:ext>
          </c:extLst>
        </c:ser>
        <c:dLbls>
          <c:dLblPos val="outEnd"/>
          <c:showLegendKey val="0"/>
          <c:showVal val="1"/>
          <c:showCatName val="0"/>
          <c:showSerName val="0"/>
          <c:showPercent val="0"/>
          <c:showBubbleSize val="0"/>
        </c:dLbls>
        <c:gapWidth val="219"/>
        <c:overlap val="-27"/>
        <c:axId val="1121974672"/>
        <c:axId val="1121982160"/>
      </c:barChart>
      <c:catAx>
        <c:axId val="1121974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1982160"/>
        <c:crosses val="autoZero"/>
        <c:auto val="1"/>
        <c:lblAlgn val="ctr"/>
        <c:lblOffset val="100"/>
        <c:noMultiLvlLbl val="0"/>
      </c:catAx>
      <c:valAx>
        <c:axId val="1121982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19746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dirty="0"/>
              <a:t>Nationality Distribution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Nationality Distribution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E5F-4294-AB8C-6A024B171FB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E5F-4294-AB8C-6A024B171FB6}"/>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India</c:v>
                </c:pt>
                <c:pt idx="1">
                  <c:v>Outside India</c:v>
                </c:pt>
              </c:strCache>
            </c:strRef>
          </c:cat>
          <c:val>
            <c:numRef>
              <c:f>Sheet1!$B$2:$B$3</c:f>
              <c:numCache>
                <c:formatCode>General</c:formatCode>
                <c:ptCount val="2"/>
                <c:pt idx="0">
                  <c:v>1150</c:v>
                </c:pt>
                <c:pt idx="1">
                  <c:v>293</c:v>
                </c:pt>
              </c:numCache>
            </c:numRef>
          </c:val>
          <c:extLst>
            <c:ext xmlns:c16="http://schemas.microsoft.com/office/drawing/2014/chart" uri="{C3380CC4-5D6E-409C-BE32-E72D297353CC}">
              <c16:uniqueId val="{00000000-55F6-4B91-A49C-4E686EE79BD6}"/>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dirty="0"/>
              <a:t>Nationality Distribution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Nationality Distribution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E5F-4294-AB8C-6A024B171FB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E5F-4294-AB8C-6A024B171FB6}"/>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India</c:v>
                </c:pt>
                <c:pt idx="1">
                  <c:v>Outside India</c:v>
                </c:pt>
              </c:strCache>
            </c:strRef>
          </c:cat>
          <c:val>
            <c:numRef>
              <c:f>Sheet1!$B$2:$B$3</c:f>
              <c:numCache>
                <c:formatCode>General</c:formatCode>
                <c:ptCount val="2"/>
                <c:pt idx="0">
                  <c:v>1150</c:v>
                </c:pt>
                <c:pt idx="1">
                  <c:v>293</c:v>
                </c:pt>
              </c:numCache>
            </c:numRef>
          </c:val>
          <c:extLst>
            <c:ext xmlns:c16="http://schemas.microsoft.com/office/drawing/2014/chart" uri="{C3380CC4-5D6E-409C-BE32-E72D297353CC}">
              <c16:uniqueId val="{00000000-55F6-4B91-A49C-4E686EE79BD6}"/>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b="0" i="0" u="none" strike="noStrike" baseline="0" dirty="0">
                <a:effectLst/>
              </a:rPr>
              <a:t>Distribution across COVID-19 and healthy (non COVID-19) categories</a:t>
            </a:r>
            <a:endParaRPr lang="en-IN" sz="11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COVID Positive Cough Recordings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Cough Recordings</c:v>
                </c:pt>
              </c:strCache>
            </c:strRef>
          </c:cat>
          <c:val>
            <c:numRef>
              <c:f>Sheet1!$B$2</c:f>
              <c:numCache>
                <c:formatCode>General</c:formatCode>
                <c:ptCount val="1"/>
                <c:pt idx="0">
                  <c:v>681</c:v>
                </c:pt>
              </c:numCache>
            </c:numRef>
          </c:val>
          <c:extLst>
            <c:ext xmlns:c16="http://schemas.microsoft.com/office/drawing/2014/chart" uri="{C3380CC4-5D6E-409C-BE32-E72D297353CC}">
              <c16:uniqueId val="{00000000-5C8D-4066-B922-50D024573B5B}"/>
            </c:ext>
          </c:extLst>
        </c:ser>
        <c:ser>
          <c:idx val="1"/>
          <c:order val="1"/>
          <c:tx>
            <c:strRef>
              <c:f>Sheet1!$C$1</c:f>
              <c:strCache>
                <c:ptCount val="1"/>
                <c:pt idx="0">
                  <c:v>COVID Negative Cough Recordings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Cough Recordings</c:v>
                </c:pt>
              </c:strCache>
            </c:strRef>
          </c:cat>
          <c:val>
            <c:numRef>
              <c:f>Sheet1!$C$2</c:f>
              <c:numCache>
                <c:formatCode>General</c:formatCode>
                <c:ptCount val="1"/>
                <c:pt idx="0">
                  <c:v>1984</c:v>
                </c:pt>
              </c:numCache>
            </c:numRef>
          </c:val>
          <c:extLst>
            <c:ext xmlns:c16="http://schemas.microsoft.com/office/drawing/2014/chart" uri="{C3380CC4-5D6E-409C-BE32-E72D297353CC}">
              <c16:uniqueId val="{00000001-5C8D-4066-B922-50D024573B5B}"/>
            </c:ext>
          </c:extLst>
        </c:ser>
        <c:dLbls>
          <c:dLblPos val="outEnd"/>
          <c:showLegendKey val="0"/>
          <c:showVal val="1"/>
          <c:showCatName val="0"/>
          <c:showSerName val="0"/>
          <c:showPercent val="0"/>
          <c:showBubbleSize val="0"/>
        </c:dLbls>
        <c:gapWidth val="219"/>
        <c:overlap val="-27"/>
        <c:axId val="1121974672"/>
        <c:axId val="1121982160"/>
      </c:barChart>
      <c:catAx>
        <c:axId val="1121974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1982160"/>
        <c:crosses val="autoZero"/>
        <c:auto val="1"/>
        <c:lblAlgn val="ctr"/>
        <c:lblOffset val="100"/>
        <c:noMultiLvlLbl val="0"/>
      </c:catAx>
      <c:valAx>
        <c:axId val="1121982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19746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App Results on Realtime Data</c:v>
                </c:pt>
              </c:strCache>
            </c:strRef>
          </c:tx>
          <c:dPt>
            <c:idx val="0"/>
            <c:bubble3D val="0"/>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1-198B-44FF-BC0E-4F33CCB521F1}"/>
              </c:ext>
            </c:extLst>
          </c:dPt>
          <c:dPt>
            <c:idx val="1"/>
            <c:bubble3D val="0"/>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3-198B-44FF-BC0E-4F33CCB521F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Correctly Identified as COVID-19 Positive</c:v>
                </c:pt>
                <c:pt idx="1">
                  <c:v>Incorrectly Identified as COVID-19 Negative</c:v>
                </c:pt>
              </c:strCache>
            </c:strRef>
          </c:cat>
          <c:val>
            <c:numRef>
              <c:f>Sheet1!$B$2:$B$3</c:f>
              <c:numCache>
                <c:formatCode>General</c:formatCode>
                <c:ptCount val="2"/>
                <c:pt idx="0">
                  <c:v>13</c:v>
                </c:pt>
                <c:pt idx="1">
                  <c:v>2</c:v>
                </c:pt>
              </c:numCache>
            </c:numRef>
          </c:val>
          <c:extLst>
            <c:ext xmlns:c16="http://schemas.microsoft.com/office/drawing/2014/chart" uri="{C3380CC4-5D6E-409C-BE32-E72D297353CC}">
              <c16:uniqueId val="{00000000-7D3C-49BB-8A1A-237D443FD725}"/>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A40B11-BBF3-43C1-B044-5E051FA0F756}" type="datetimeFigureOut">
              <a:rPr lang="en-IN" smtClean="0"/>
              <a:t>30-03-2022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1A28B9-81B1-4457-BC57-23C2E077B729}" type="slidenum">
              <a:rPr lang="en-IN" smtClean="0"/>
              <a:t>‹#›</a:t>
            </a:fld>
            <a:endParaRPr lang="en-IN"/>
          </a:p>
        </p:txBody>
      </p:sp>
    </p:spTree>
    <p:extLst>
      <p:ext uri="{BB962C8B-B14F-4D97-AF65-F5344CB8AC3E}">
        <p14:creationId xmlns:p14="http://schemas.microsoft.com/office/powerpoint/2010/main" val="2792773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C1A28B9-81B1-4457-BC57-23C2E077B729}" type="slidenum">
              <a:rPr lang="en-IN" smtClean="0"/>
              <a:t>1</a:t>
            </a:fld>
            <a:endParaRPr lang="en-IN"/>
          </a:p>
        </p:txBody>
      </p:sp>
    </p:spTree>
    <p:extLst>
      <p:ext uri="{BB962C8B-B14F-4D97-AF65-F5344CB8AC3E}">
        <p14:creationId xmlns:p14="http://schemas.microsoft.com/office/powerpoint/2010/main" val="2923314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Now that we have the data, we need to understand why we are taking this approach to detect COVID-19. Hence we need to Before understanding how the features were extracted, we need to understand 1. Why we are taking this approach? and 2. Why we are extracting these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Pt 1.: </a:t>
            </a:r>
            <a:r>
              <a:rPr lang="en-IN" sz="1800" dirty="0">
                <a:solidFill>
                  <a:srgbClr val="0E101A"/>
                </a:solidFill>
                <a:effectLst/>
                <a:latin typeface="Calibri" panose="020F0502020204030204" pitchFamily="34" charset="0"/>
                <a:ea typeface="Calibri" panose="020F0502020204030204" pitchFamily="34" charset="0"/>
              </a:rPr>
              <a:t>Studies have reported that Cough sound contains vital underutilised respiratory health info, which can be used for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0E101A"/>
                </a:solidFill>
                <a:effectLst/>
                <a:latin typeface="Calibri" panose="020F0502020204030204" pitchFamily="34" charset="0"/>
              </a:rPr>
              <a:t>Pt 2.: </a:t>
            </a:r>
            <a:r>
              <a:rPr lang="en-IN" sz="1800" dirty="0">
                <a:solidFill>
                  <a:srgbClr val="0E101A"/>
                </a:solidFill>
                <a:effectLst/>
                <a:latin typeface="Calibri" panose="020F0502020204030204" pitchFamily="34" charset="0"/>
                <a:ea typeface="Calibri" panose="020F0502020204030204" pitchFamily="34" charset="0"/>
              </a:rPr>
              <a:t>Methods like X-rays and Chest CT scans have been used to identify COVID-19 patients, these methods have suggested that the COVID-19 influences the LRS in a distinctive way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0E101A"/>
                </a:solidFill>
                <a:effectLst/>
                <a:latin typeface="Calibri" panose="020F0502020204030204" pitchFamily="34" charset="0"/>
              </a:rPr>
              <a:t>Pt 3.: Capturing and comparing the time-varying characteristics would help us reveal important patterns/differences in COVID-19 and Non-COVID-19 cough sounds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Pt 4.: Comparing such huge numerical database is not possible manually, hence machine learning techniques are used for the finding the hidden patterns in cough sounds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COVERED -- Extra Pt: These minor differences can not be manually processed hence we can use Machine Learning for the comparison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Before applying the machine learning techniques we need to convert the cough sound waves from analog signal to a digital signal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Cough Sound recordings are analog signals and need to be converted to digital signals for further processing</a:t>
            </a:r>
          </a:p>
        </p:txBody>
      </p:sp>
      <p:sp>
        <p:nvSpPr>
          <p:cNvPr id="4" name="Slide Number Placeholder 3"/>
          <p:cNvSpPr>
            <a:spLocks noGrp="1"/>
          </p:cNvSpPr>
          <p:nvPr>
            <p:ph type="sldNum" sz="quarter" idx="5"/>
          </p:nvPr>
        </p:nvSpPr>
        <p:spPr/>
        <p:txBody>
          <a:bodyPr/>
          <a:lstStyle/>
          <a:p>
            <a:fld id="{1C1A28B9-81B1-4457-BC57-23C2E077B729}" type="slidenum">
              <a:rPr lang="en-IN" smtClean="0"/>
              <a:t>10</a:t>
            </a:fld>
            <a:endParaRPr lang="en-IN"/>
          </a:p>
        </p:txBody>
      </p:sp>
    </p:spTree>
    <p:extLst>
      <p:ext uri="{BB962C8B-B14F-4D97-AF65-F5344CB8AC3E}">
        <p14:creationId xmlns:p14="http://schemas.microsoft.com/office/powerpoint/2010/main" val="142939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Analog Digital Conversion (ADC) consists of 3 steps </a:t>
            </a:r>
            <a:r>
              <a:rPr lang="en-IN" dirty="0">
                <a:sym typeface="Wingdings" panose="05000000000000000000" pitchFamily="2" charset="2"/>
              </a:rPr>
              <a:t> Sampling ,Quantization and Encoding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panose="05000000000000000000" pitchFamily="2" charset="2"/>
              </a:rPr>
              <a:t>Sampling: Here we try to freeze the signal, this is done by taking samples of the wave after a specified time interval (The inverse of this interval is called sampling rate), this is shown under Analogue signal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panose="05000000000000000000" pitchFamily="2" charset="2"/>
              </a:rPr>
              <a:t>Quantization: - After sampling we have a discrete time continuous valued signal, this signal is then converted to discrete time discrete valued signal using quantization.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panose="05000000000000000000" pitchFamily="2" charset="2"/>
              </a:rPr>
              <a:t>                       - Here the </a:t>
            </a:r>
            <a:r>
              <a:rPr lang="en-US" dirty="0">
                <a:sym typeface="Wingdings" panose="05000000000000000000" pitchFamily="2" charset="2"/>
              </a:rPr>
              <a:t>reference signal is partitioned into several discrete quanta and then the input signal is matched with the correct quantum. This is shown under digital signal.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panose="05000000000000000000" pitchFamily="2" charset="2"/>
              </a:rPr>
              <a:t>Encoding: </a:t>
            </a:r>
            <a:r>
              <a:rPr lang="en-US" dirty="0">
                <a:sym typeface="Wingdings" panose="05000000000000000000" pitchFamily="2" charset="2"/>
              </a:rPr>
              <a:t>Here; for each quantum, a unique digital code will be assigned and after that the input signal is allocated with this digital code. These digital codes are stored in form of an array as shown on the right under digital representation of signal</a:t>
            </a:r>
            <a:endParaRPr lang="en-IN" dirty="0"/>
          </a:p>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11</a:t>
            </a:fld>
            <a:endParaRPr lang="en-IN"/>
          </a:p>
        </p:txBody>
      </p:sp>
    </p:spTree>
    <p:extLst>
      <p:ext uri="{BB962C8B-B14F-4D97-AF65-F5344CB8AC3E}">
        <p14:creationId xmlns:p14="http://schemas.microsoft.com/office/powerpoint/2010/main" val="3858583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WHY FEATURES --Now that we have the cough audio signals in digital format we need to identify which features to extract in order to obtain maximum spectral information in the cough.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IN" dirty="0"/>
              <a:t>Studies have found that COVID causes inflammation in upper airway and larynx which alters the flexibility of Vocal cords hence affecting the frequency of cough sounds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IN" dirty="0"/>
              <a:t>These time-frequency features are extracted to understand the </a:t>
            </a:r>
            <a:r>
              <a:rPr lang="en-IN" b="1" dirty="0"/>
              <a:t>frequency alterations </a:t>
            </a:r>
            <a:r>
              <a:rPr lang="en-IN" dirty="0"/>
              <a:t>due to presence of COVID-19 and use this principle to build our Machine Learning Model</a:t>
            </a:r>
          </a:p>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12</a:t>
            </a:fld>
            <a:endParaRPr lang="en-IN"/>
          </a:p>
        </p:txBody>
      </p:sp>
    </p:spTree>
    <p:extLst>
      <p:ext uri="{BB962C8B-B14F-4D97-AF65-F5344CB8AC3E}">
        <p14:creationId xmlns:p14="http://schemas.microsoft.com/office/powerpoint/2010/main" val="4019193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IN" dirty="0"/>
                  <a:t>HOW FEATURES – MFCC</a:t>
                </a:r>
              </a:p>
              <a:p>
                <a:endParaRPr lang="en-IN" dirty="0"/>
              </a:p>
              <a:p>
                <a:r>
                  <a:rPr lang="en-IN" dirty="0"/>
                  <a:t>I will now explain how MFCC are extracted from the cough sound</a:t>
                </a:r>
              </a:p>
              <a:p>
                <a:pPr marL="171450" indent="-171450">
                  <a:buFontTx/>
                  <a:buChar char="-"/>
                </a:pPr>
                <a:r>
                  <a:rPr lang="en-IN" dirty="0"/>
                  <a:t>   Firstly, </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STFT is applied on the digital signal of cough sound, </a:t>
                </a:r>
              </a:p>
              <a:p>
                <a:pPr marL="285750" indent="-285750">
                  <a:buFontTx/>
                  <a:buChar char="-"/>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STFT uses a sliding window function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𝑔</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centred at time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𝜏</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to consecutively perform ‘time localised Fourier transform of the signal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The result reveals that the variation of the signal’s frequency content as time evolves.</a:t>
                </a:r>
              </a:p>
              <a:p>
                <a:pPr marL="285750" indent="-285750">
                  <a:buFontTx/>
                  <a:buChar char="-"/>
                </a:pPr>
                <a:endParaRPr lang="en-IN" dirty="0"/>
              </a:p>
            </p:txBody>
          </p:sp>
        </mc:Choice>
        <mc:Fallback xmlns="">
          <p:sp>
            <p:nvSpPr>
              <p:cNvPr id="3" name="Notes Placeholder 2"/>
              <p:cNvSpPr>
                <a:spLocks noGrp="1"/>
              </p:cNvSpPr>
              <p:nvPr>
                <p:ph type="body" idx="1"/>
              </p:nvPr>
            </p:nvSpPr>
            <p:spPr/>
            <p:txBody>
              <a:bodyPr/>
              <a:lstStyle/>
              <a:p>
                <a:r>
                  <a:rPr lang="en-IN" dirty="0"/>
                  <a:t>HOW FEATURES – MFCC</a:t>
                </a:r>
              </a:p>
              <a:p>
                <a:endParaRPr lang="en-IN" dirty="0"/>
              </a:p>
              <a:p>
                <a:r>
                  <a:rPr lang="en-IN" dirty="0"/>
                  <a:t>I will now explain how MFCC are extracted from the cough sound</a:t>
                </a:r>
              </a:p>
              <a:p>
                <a:pPr marL="171450" indent="-171450">
                  <a:buFontTx/>
                  <a:buChar char="-"/>
                </a:pPr>
                <a:r>
                  <a:rPr lang="en-IN" dirty="0"/>
                  <a:t>   Firstly, </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STFT is applied on the digital signal of cough sound, </a:t>
                </a:r>
              </a:p>
              <a:p>
                <a:pPr marL="285750" indent="-285750">
                  <a:buFontTx/>
                  <a:buChar char="-"/>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STFT uses a sliding window function </a:t>
                </a:r>
                <a:r>
                  <a:rPr lang="en-IN" sz="1800" i="0">
                    <a:effectLst/>
                    <a:latin typeface="Cambria Math" panose="02040503050406030204" pitchFamily="18" charset="0"/>
                    <a:ea typeface="Times New Roman" panose="02020603050405020304" pitchFamily="18" charset="0"/>
                    <a:cs typeface="Times New Roman" panose="02020603050405020304" pitchFamily="18" charset="0"/>
                  </a:rPr>
                  <a:t>𝑔(𝑡)</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centred at time </a:t>
                </a:r>
                <a:r>
                  <a:rPr lang="en-IN" sz="1800" i="0">
                    <a:effectLst/>
                    <a:latin typeface="Cambria Math" panose="02040503050406030204" pitchFamily="18" charset="0"/>
                    <a:ea typeface="Times New Roman" panose="02020603050405020304" pitchFamily="18" charset="0"/>
                    <a:cs typeface="Times New Roman" panose="02020603050405020304" pitchFamily="18" charset="0"/>
                  </a:rPr>
                  <a:t>𝜏</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to consecutively perform ‘time localised Fourier transform of the signal </a:t>
                </a:r>
                <a:r>
                  <a:rPr lang="en-IN" sz="1800" i="0">
                    <a:effectLst/>
                    <a:latin typeface="Cambria Math" panose="02040503050406030204" pitchFamily="18" charset="0"/>
                    <a:ea typeface="Times New Roman" panose="02020603050405020304" pitchFamily="18" charset="0"/>
                    <a:cs typeface="Times New Roman" panose="02020603050405020304" pitchFamily="18" charset="0"/>
                  </a:rPr>
                  <a:t>𝑥(𝑡)</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The result reveals that the variation of the signal’s frequency content as time evolves.</a:t>
                </a:r>
              </a:p>
              <a:p>
                <a:pPr marL="285750" indent="-285750">
                  <a:buFontTx/>
                  <a:buChar char="-"/>
                </a:pPr>
                <a:endParaRPr lang="en-IN" dirty="0"/>
              </a:p>
            </p:txBody>
          </p:sp>
        </mc:Fallback>
      </mc:AlternateContent>
      <p:sp>
        <p:nvSpPr>
          <p:cNvPr id="4" name="Slide Number Placeholder 3"/>
          <p:cNvSpPr>
            <a:spLocks noGrp="1"/>
          </p:cNvSpPr>
          <p:nvPr>
            <p:ph type="sldNum" sz="quarter" idx="5"/>
          </p:nvPr>
        </p:nvSpPr>
        <p:spPr/>
        <p:txBody>
          <a:bodyPr/>
          <a:lstStyle/>
          <a:p>
            <a:fld id="{1C1A28B9-81B1-4457-BC57-23C2E077B729}" type="slidenum">
              <a:rPr lang="en-IN" smtClean="0"/>
              <a:t>13</a:t>
            </a:fld>
            <a:endParaRPr lang="en-IN"/>
          </a:p>
        </p:txBody>
      </p:sp>
    </p:spTree>
    <p:extLst>
      <p:ext uri="{BB962C8B-B14F-4D97-AF65-F5344CB8AC3E}">
        <p14:creationId xmlns:p14="http://schemas.microsoft.com/office/powerpoint/2010/main" val="1700138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HOW FEATURES – MFCC</a:t>
            </a:r>
          </a:p>
          <a:p>
            <a:endParaRPr lang="en-IN" dirty="0"/>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200" dirty="0"/>
              <a:t>The Log spectrum graph obtained in the previous slide can be divided into 2 parts, one is due to.</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200" dirty="0"/>
              <a:t>COVID-19 alters the flexibility of vocal cords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200" dirty="0"/>
              <a:t>The frequency of these peaks carries the identity of the cough hence is able to distinguish between COVID and Non- COVID cough</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200" dirty="0"/>
              <a:t>Now, After applying the IDFT, we obtain the occurrences (get the frequency) of different peaks present in the log spectrum graph</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dirty="0"/>
              <a:t>Y-value corresponding to the first 20 coordinates on X-axis are the first 20 MFCCs of that portion of cough signal</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dirty="0"/>
              <a:t>The mean of these 20 MFCCs of all the portions of the cough signal represents the first 20 MFCCs of the entire cough</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en-IN" sz="1200" dirty="0"/>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en-IN" sz="1200" dirty="0"/>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200" dirty="0"/>
              <a:t>The method of applying the DFT to small portion of cough signal is performed by applying STFT to the entire signal</a:t>
            </a:r>
          </a:p>
          <a:p>
            <a:pPr marL="285750" indent="-285750">
              <a:buFontTx/>
              <a:buChar char="-"/>
            </a:pPr>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14</a:t>
            </a:fld>
            <a:endParaRPr lang="en-IN"/>
          </a:p>
        </p:txBody>
      </p:sp>
    </p:spTree>
    <p:extLst>
      <p:ext uri="{BB962C8B-B14F-4D97-AF65-F5344CB8AC3E}">
        <p14:creationId xmlns:p14="http://schemas.microsoft.com/office/powerpoint/2010/main" val="1922361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HOW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rest of the features are as follows: </a:t>
            </a:r>
          </a:p>
          <a:p>
            <a:endParaRPr lang="en-IN" dirty="0"/>
          </a:p>
          <a:p>
            <a:r>
              <a:rPr lang="en-IN" dirty="0"/>
              <a:t>RMSE: </a:t>
            </a:r>
            <a:r>
              <a:rPr lang="en-IN" sz="1800" dirty="0">
                <a:effectLst/>
                <a:latin typeface="Calibri" panose="020F0502020204030204" pitchFamily="34" charset="0"/>
                <a:ea typeface="Calibri" panose="020F0502020204030204" pitchFamily="34" charset="0"/>
                <a:cs typeface="Times New Roman" panose="02020603050405020304" pitchFamily="18" charset="0"/>
              </a:rPr>
              <a:t>Root Mean Square Energy’s magnitude is the energy of the signal. It tells us about the loudness of the audio signal. RMSE is the square root of the mean square (the average of the squares of the magnitude of the audio frames).</a:t>
            </a:r>
            <a:r>
              <a:rPr lang="en-IN" dirty="0"/>
              <a:t> </a:t>
            </a:r>
            <a:r>
              <a:rPr lang="en-IN" sz="1200" dirty="0"/>
              <a:t>We take the mean of all such amplitudes.</a:t>
            </a:r>
          </a:p>
          <a:p>
            <a:endParaRPr lang="en-IN" sz="1200" dirty="0"/>
          </a:p>
          <a:p>
            <a:r>
              <a:rPr lang="en-IN" sz="1200" dirty="0"/>
              <a:t>S RF: </a:t>
            </a:r>
            <a:r>
              <a:rPr lang="en-US" sz="1200" dirty="0"/>
              <a:t>Spectral roll off is the frequency below which a certain percentage of the total energy of spectrum lies. In our case, I have taken that percentage as 85% percentage.</a:t>
            </a:r>
          </a:p>
          <a:p>
            <a:endParaRPr lang="en-US" sz="1200" dirty="0"/>
          </a:p>
          <a:p>
            <a:r>
              <a:rPr lang="en-US" sz="1200" dirty="0"/>
              <a:t>S.B: The spectral bandwidth is defined as the extent of the power transfer function around the center frequency which is the spectral roll off.</a:t>
            </a:r>
          </a:p>
          <a:p>
            <a:endParaRPr lang="en-US" sz="1200" dirty="0"/>
          </a:p>
          <a:p>
            <a:r>
              <a:rPr lang="en-US" sz="1200" dirty="0" err="1"/>
              <a:t>S.Centroid</a:t>
            </a:r>
            <a:r>
              <a:rPr lang="en-US" sz="1200" dirty="0"/>
              <a:t>: Spectral centroid is a measure to compute the “center of mass” of a given spectrum. It tells us about where the energy of the high frequency content is concentrated</a:t>
            </a:r>
          </a:p>
          <a:p>
            <a:endParaRPr lang="en-US" sz="1200" dirty="0"/>
          </a:p>
          <a:p>
            <a:r>
              <a:rPr lang="en-US" sz="1200" dirty="0"/>
              <a:t>ZCR: The Zero Crossing Rate is the number of times the signal changes sign within a frame</a:t>
            </a:r>
          </a:p>
          <a:p>
            <a:endParaRPr lang="en-IN" sz="1200" dirty="0"/>
          </a:p>
          <a:p>
            <a:endParaRPr lang="en-IN" sz="1200" dirty="0"/>
          </a:p>
          <a:p>
            <a:endParaRPr lang="en-IN" sz="1200" dirty="0"/>
          </a:p>
          <a:p>
            <a:endParaRPr lang="en-IN" sz="1200" dirty="0"/>
          </a:p>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15</a:t>
            </a:fld>
            <a:endParaRPr lang="en-IN"/>
          </a:p>
        </p:txBody>
      </p:sp>
    </p:spTree>
    <p:extLst>
      <p:ext uri="{BB962C8B-B14F-4D97-AF65-F5344CB8AC3E}">
        <p14:creationId xmlns:p14="http://schemas.microsoft.com/office/powerpoint/2010/main" val="1086468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IN" dirty="0"/>
                  <a:t>INDIVIDUAL MODELS</a:t>
                </a:r>
              </a:p>
              <a:p>
                <a:endParaRPr lang="en-IN" dirty="0"/>
              </a:p>
              <a:p>
                <a:r>
                  <a:rPr lang="en-IN" dirty="0"/>
                  <a:t>LR:</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EBM: </a:t>
                </a:r>
                <a:r>
                  <a:rPr lang="en-US" sz="1200" dirty="0">
                    <a:solidFill>
                      <a:srgbClr val="404040"/>
                    </a:solidFill>
                  </a:rPr>
                  <a:t>. It is a modification of a generalized additive model</a:t>
                </a:r>
                <a:r>
                  <a:rPr lang="en-IN" dirty="0"/>
                  <a:t>. </a:t>
                </a:r>
                <a:r>
                  <a:rPr lang="en-IN" sz="1200" dirty="0">
                    <a:solidFill>
                      <a:srgbClr val="000000"/>
                    </a:solidFill>
                    <a:latin typeface="Calibri" panose="020F0502020204030204" pitchFamily="34" charset="0"/>
                    <a:ea typeface="Calibri" panose="020F0502020204030204" pitchFamily="34" charset="0"/>
                  </a:rPr>
                  <a:t>Where </a:t>
                </a:r>
                <a14:m>
                  <m:oMath xmlns:m="http://schemas.openxmlformats.org/officeDocument/2006/math">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𝑔</m:t>
                    </m:r>
                  </m:oMath>
                </a14:m>
                <a:r>
                  <a:rPr lang="en-IN" sz="1200" dirty="0">
                    <a:solidFill>
                      <a:srgbClr val="000000"/>
                    </a:solidFill>
                    <a:latin typeface="Calibri" panose="020F0502020204030204" pitchFamily="34" charset="0"/>
                    <a:ea typeface="Calibri" panose="020F0502020204030204" pitchFamily="34" charset="0"/>
                  </a:rPr>
                  <a:t> is the link function that adapts the GAM, </a:t>
                </a:r>
                <a:r>
                  <a:rPr lang="en-IN" sz="1400" dirty="0">
                    <a:solidFill>
                      <a:srgbClr val="000000"/>
                    </a:solidFill>
                    <a:latin typeface="Calibri" panose="020F0502020204030204" pitchFamily="34" charset="0"/>
                    <a:ea typeface="Calibri" panose="020F0502020204030204" pitchFamily="34" charset="0"/>
                  </a:rPr>
                  <a:t> </a:t>
                </a:r>
                <a14:m>
                  <m:oMath xmlns:m="http://schemas.openxmlformats.org/officeDocument/2006/math">
                    <m:sSub>
                      <m:sSubPr>
                        <m:ctrlPr>
                          <a:rPr lang="en-IN" sz="1200" i="1">
                            <a:solidFill>
                              <a:srgbClr val="000000"/>
                            </a:solidFill>
                            <a:latin typeface="Cambria Math" panose="02040503050406030204" pitchFamily="18" charset="0"/>
                            <a:cs typeface="Calibri" panose="020F0502020204030204" pitchFamily="34" charset="0"/>
                          </a:rPr>
                        </m:ctrlPr>
                      </m:sSubPr>
                      <m:e>
                        <m:r>
                          <a:rPr lang="en-IN" sz="1200" i="1">
                            <a:solidFill>
                              <a:srgbClr val="000000"/>
                            </a:solidFill>
                            <a:latin typeface="Cambria Math" panose="02040503050406030204" pitchFamily="18" charset="0"/>
                            <a:ea typeface="Calibri" panose="020F0502020204030204" pitchFamily="34" charset="0"/>
                            <a:cs typeface="Calibri" panose="020F0502020204030204" pitchFamily="34" charset="0"/>
                          </a:rPr>
                          <m:t>𝑓</m:t>
                        </m:r>
                      </m:e>
                      <m:sub>
                        <m:r>
                          <a:rPr lang="en-IN" sz="1200" i="1">
                            <a:solidFill>
                              <a:srgbClr val="000000"/>
                            </a:solidFill>
                            <a:latin typeface="Cambria Math" panose="02040503050406030204" pitchFamily="18" charset="0"/>
                            <a:ea typeface="Calibri" panose="020F0502020204030204" pitchFamily="34" charset="0"/>
                            <a:cs typeface="Calibri" panose="020F0502020204030204" pitchFamily="34" charset="0"/>
                          </a:rPr>
                          <m:t>𝑖</m:t>
                        </m:r>
                      </m:sub>
                    </m:sSub>
                  </m:oMath>
                </a14:m>
                <a:r>
                  <a:rPr lang="en-IN" sz="1200" dirty="0">
                    <a:solidFill>
                      <a:srgbClr val="000000"/>
                    </a:solidFill>
                    <a:latin typeface="Calibri" panose="020F0502020204030204" pitchFamily="34" charset="0"/>
                    <a:ea typeface="Times New Roman" panose="02020603050405020304" pitchFamily="18" charset="0"/>
                  </a:rPr>
                  <a:t> is a feature function that is learned by EBM </a:t>
                </a:r>
                <a:r>
                  <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rPr>
                  <a:t>Explainable Boosting Classifier </a:t>
                </a:r>
                <a:r>
                  <a:rPr lang="en-IN" sz="1200" dirty="0">
                    <a:solidFill>
                      <a:srgbClr val="000000"/>
                    </a:solidFill>
                    <a:latin typeface="Calibri" panose="020F0502020204030204" pitchFamily="34" charset="0"/>
                    <a:ea typeface="Times New Roman" panose="02020603050405020304" pitchFamily="18" charset="0"/>
                  </a:rPr>
                  <a:t>using machine learning techniques like Gradient Boosting and Bagging, </a:t>
                </a:r>
                <a14:m>
                  <m:oMath xmlns:m="http://schemas.openxmlformats.org/officeDocument/2006/math">
                    <m:sSub>
                      <m:sSubPr>
                        <m:ctrlPr>
                          <a:rPr lang="en-IN" sz="1200" i="1">
                            <a:solidFill>
                              <a:srgbClr val="000000"/>
                            </a:solidFill>
                            <a:latin typeface="Cambria Math" panose="02040503050406030204" pitchFamily="18" charset="0"/>
                          </a:rPr>
                        </m:ctrlPr>
                      </m:sSubPr>
                      <m:e>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𝑓</m:t>
                        </m:r>
                      </m:e>
                      <m:sub>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𝑖</m:t>
                        </m:r>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𝑗</m:t>
                        </m:r>
                      </m:sub>
                    </m:sSub>
                  </m:oMath>
                </a14:m>
                <a:r>
                  <a:rPr lang="en-IN" sz="1200" dirty="0">
                    <a:solidFill>
                      <a:srgbClr val="000000"/>
                    </a:solidFill>
                    <a:latin typeface="Calibri" panose="020F0502020204030204" pitchFamily="34" charset="0"/>
                    <a:ea typeface="Times New Roman" panose="02020603050405020304" pitchFamily="18" charset="0"/>
                  </a:rPr>
                  <a:t> represents the pairwise interaction function [29] of these features</a:t>
                </a:r>
                <a:r>
                  <a:rPr lang="en-US" sz="1200" dirty="0"/>
                  <a:t>. </a:t>
                </a:r>
                <a:r>
                  <a:rPr lang="en-IN" sz="1200" kern="1200" dirty="0">
                    <a:solidFill>
                      <a:schemeClr val="tx1"/>
                    </a:solidFill>
                    <a:effectLst/>
                    <a:latin typeface="+mn-lt"/>
                    <a:ea typeface="+mn-ea"/>
                    <a:cs typeface="+mn-cs"/>
                  </a:rPr>
                  <a:t>Being an additive model, contributions of each feature to the prediction can be observed and hence these contributions can be understood, making the model completely interpretable.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XGBOOST: It is a supervised learning algo which uses Boosting technique to correct for deficiencies created in previous models. This is the object function which comprises of loss function and regularization.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tx1"/>
                    </a:solidFill>
                    <a:effectLst/>
                    <a:latin typeface="+mn-lt"/>
                    <a:ea typeface="+mn-ea"/>
                    <a:cs typeface="+mn-cs"/>
                  </a:rPr>
                  <a:t>Dtree</a:t>
                </a:r>
                <a:r>
                  <a:rPr lang="en-IN" sz="1200" kern="1200" dirty="0">
                    <a:solidFill>
                      <a:schemeClr val="tx1"/>
                    </a:solidFill>
                    <a:effectLst/>
                    <a:latin typeface="+mn-lt"/>
                    <a:ea typeface="+mn-ea"/>
                    <a:cs typeface="+mn-cs"/>
                  </a:rPr>
                  <a:t>: </a:t>
                </a:r>
                <a:r>
                  <a:rPr lang="en-IN" sz="1800" dirty="0">
                    <a:solidFill>
                      <a:srgbClr val="000000"/>
                    </a:solidFill>
                    <a:effectLst/>
                    <a:latin typeface="Calibri" panose="020F0502020204030204" pitchFamily="34" charset="0"/>
                    <a:ea typeface="Calibri" panose="020F0502020204030204" pitchFamily="34" charset="0"/>
                  </a:rPr>
                  <a:t>The relation between outcome </a:t>
                </a:r>
                <a14:m>
                  <m:oMath xmlns:m="http://schemas.openxmlformats.org/officeDocument/2006/math">
                    <m:acc>
                      <m:accPr>
                        <m:chr m:val="̂"/>
                        <m:ctrlPr>
                          <a:rPr lang="en-IN" i="1">
                            <a:solidFill>
                              <a:srgbClr val="000000"/>
                            </a:solidFill>
                            <a:effectLst/>
                            <a:latin typeface="Cambria Math" panose="02040503050406030204" pitchFamily="18" charset="0"/>
                            <a:cs typeface="Calibri" panose="020F0502020204030204" pitchFamily="34" charset="0"/>
                          </a:rPr>
                        </m:ctrlPr>
                      </m:accPr>
                      <m:e>
                        <m:r>
                          <a:rPr lang="en-IN" sz="18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𝑦</m:t>
                        </m:r>
                      </m:e>
                    </m:acc>
                  </m:oMath>
                </a14:m>
                <a:r>
                  <a:rPr lang="en-IN" sz="1800" dirty="0">
                    <a:solidFill>
                      <a:srgbClr val="000000"/>
                    </a:solidFill>
                    <a:effectLst/>
                    <a:latin typeface="Calibri" panose="020F0502020204030204" pitchFamily="34" charset="0"/>
                    <a:ea typeface="Calibri" panose="020F0502020204030204" pitchFamily="34" charset="0"/>
                  </a:rPr>
                  <a:t> and features </a:t>
                </a:r>
                <a14:m>
                  <m:oMath xmlns:m="http://schemas.openxmlformats.org/officeDocument/2006/math">
                    <m:r>
                      <a:rPr lang="en-IN" sz="18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𝑥</m:t>
                    </m:r>
                  </m:oMath>
                </a14:m>
                <a:r>
                  <a:rPr lang="en-IN" sz="1800" dirty="0">
                    <a:solidFill>
                      <a:srgbClr val="000000"/>
                    </a:solidFill>
                    <a:effectLst/>
                    <a:latin typeface="Calibri" panose="020F0502020204030204" pitchFamily="34" charset="0"/>
                    <a:ea typeface="Calibri" panose="020F0502020204030204" pitchFamily="34" charset="0"/>
                  </a:rPr>
                  <a:t> is given by</a:t>
                </a:r>
                <a:r>
                  <a:rPr lang="en-IN" sz="1200" kern="1200" dirty="0">
                    <a:solidFill>
                      <a:schemeClr val="tx1"/>
                    </a:solidFill>
                    <a:effectLst/>
                    <a:latin typeface="+mn-lt"/>
                    <a:ea typeface="+mn-ea"/>
                    <a:cs typeface="+mn-cs"/>
                  </a:rPr>
                  <a:t> the formula. Where </a:t>
                </a:r>
                <a14:m>
                  <m:oMath xmlns:m="http://schemas.openxmlformats.org/officeDocument/2006/math">
                    <m:r>
                      <m:rPr>
                        <m:sty m:val="p"/>
                      </m:rPr>
                      <a:rPr lang="en-IN" sz="1200" kern="1200">
                        <a:solidFill>
                          <a:schemeClr val="tx1"/>
                        </a:solidFill>
                        <a:effectLst/>
                        <a:latin typeface="Cambria Math" panose="02040503050406030204" pitchFamily="18" charset="0"/>
                        <a:ea typeface="+mn-ea"/>
                        <a:cs typeface="+mn-cs"/>
                      </a:rPr>
                      <m:t>I</m:t>
                    </m:r>
                    <m:d>
                      <m:dPr>
                        <m:begChr m:val="{"/>
                        <m:endChr m:val="}"/>
                        <m:ctrlPr>
                          <a:rPr lang="en-IN" sz="1200" i="1" kern="1200">
                            <a:solidFill>
                              <a:schemeClr val="tx1"/>
                            </a:solidFill>
                            <a:effectLst/>
                            <a:latin typeface="Cambria Math" panose="02040503050406030204" pitchFamily="18" charset="0"/>
                            <a:ea typeface="+mn-ea"/>
                            <a:cs typeface="+mn-cs"/>
                          </a:rPr>
                        </m:ctrlPr>
                      </m:dPr>
                      <m:e>
                        <m:r>
                          <a:rPr lang="en-IN" sz="1200" i="1" kern="1200">
                            <a:solidFill>
                              <a:schemeClr val="tx1"/>
                            </a:solidFill>
                            <a:effectLst/>
                            <a:latin typeface="Cambria Math" panose="02040503050406030204" pitchFamily="18" charset="0"/>
                            <a:ea typeface="+mn-ea"/>
                            <a:cs typeface="+mn-cs"/>
                          </a:rPr>
                          <m:t>𝑥</m:t>
                        </m:r>
                        <m:r>
                          <a:rPr lang="en-IN" sz="1200" i="1" kern="1200">
                            <a:solidFill>
                              <a:schemeClr val="tx1"/>
                            </a:solidFill>
                            <a:effectLst/>
                            <a:latin typeface="Cambria Math" panose="02040503050406030204" pitchFamily="18" charset="0"/>
                            <a:ea typeface="+mn-ea"/>
                            <a:cs typeface="+mn-cs"/>
                          </a:rPr>
                          <m:t>∈</m:t>
                        </m:r>
                        <m:sSub>
                          <m:sSubPr>
                            <m:ctrlPr>
                              <a:rPr lang="en-IN" sz="1200" i="1" kern="1200">
                                <a:solidFill>
                                  <a:schemeClr val="tx1"/>
                                </a:solidFill>
                                <a:effectLst/>
                                <a:latin typeface="Cambria Math" panose="02040503050406030204" pitchFamily="18" charset="0"/>
                                <a:ea typeface="+mn-ea"/>
                                <a:cs typeface="+mn-cs"/>
                              </a:rPr>
                            </m:ctrlPr>
                          </m:sSubPr>
                          <m:e>
                            <m:r>
                              <a:rPr lang="en-IN" sz="1200" i="1" kern="1200">
                                <a:solidFill>
                                  <a:schemeClr val="tx1"/>
                                </a:solidFill>
                                <a:effectLst/>
                                <a:latin typeface="Cambria Math" panose="02040503050406030204" pitchFamily="18" charset="0"/>
                                <a:ea typeface="+mn-ea"/>
                                <a:cs typeface="+mn-cs"/>
                              </a:rPr>
                              <m:t>𝑅</m:t>
                            </m:r>
                          </m:e>
                          <m:sub>
                            <m:r>
                              <a:rPr lang="en-IN" sz="1200" i="1" kern="1200">
                                <a:solidFill>
                                  <a:schemeClr val="tx1"/>
                                </a:solidFill>
                                <a:effectLst/>
                                <a:latin typeface="Cambria Math" panose="02040503050406030204" pitchFamily="18" charset="0"/>
                                <a:ea typeface="+mn-ea"/>
                                <a:cs typeface="+mn-cs"/>
                              </a:rPr>
                              <m:t>𝑚</m:t>
                            </m:r>
                          </m:sub>
                        </m:sSub>
                      </m:e>
                    </m:d>
                  </m:oMath>
                </a14:m>
                <a:r>
                  <a:rPr lang="en-IN" sz="1200" kern="1200" dirty="0">
                    <a:solidFill>
                      <a:schemeClr val="tx1"/>
                    </a:solidFill>
                    <a:effectLst/>
                    <a:latin typeface="+mn-lt"/>
                    <a:ea typeface="+mn-ea"/>
                    <a:cs typeface="+mn-cs"/>
                  </a:rPr>
                  <a:t> is an identity function that returns one if </a:t>
                </a:r>
                <a14:m>
                  <m:oMath xmlns:m="http://schemas.openxmlformats.org/officeDocument/2006/math">
                    <m:r>
                      <a:rPr lang="en-IN" sz="1200" i="1" kern="1200">
                        <a:solidFill>
                          <a:schemeClr val="tx1"/>
                        </a:solidFill>
                        <a:effectLst/>
                        <a:latin typeface="Cambria Math" panose="02040503050406030204" pitchFamily="18" charset="0"/>
                        <a:ea typeface="+mn-ea"/>
                        <a:cs typeface="+mn-cs"/>
                      </a:rPr>
                      <m:t>𝑥</m:t>
                    </m:r>
                  </m:oMath>
                </a14:m>
                <a:r>
                  <a:rPr lang="en-IN" sz="1200" kern="1200" dirty="0">
                    <a:solidFill>
                      <a:schemeClr val="tx1"/>
                    </a:solidFill>
                    <a:effectLst/>
                    <a:latin typeface="+mn-lt"/>
                    <a:ea typeface="+mn-ea"/>
                    <a:cs typeface="+mn-cs"/>
                  </a:rPr>
                  <a:t> is a subset of </a:t>
                </a:r>
                <a14:m>
                  <m:oMath xmlns:m="http://schemas.openxmlformats.org/officeDocument/2006/math">
                    <m:sSub>
                      <m:sSubPr>
                        <m:ctrlPr>
                          <a:rPr lang="en-IN" sz="1200" i="1" kern="1200">
                            <a:solidFill>
                              <a:schemeClr val="tx1"/>
                            </a:solidFill>
                            <a:effectLst/>
                            <a:latin typeface="Cambria Math" panose="02040503050406030204" pitchFamily="18" charset="0"/>
                            <a:ea typeface="+mn-ea"/>
                            <a:cs typeface="+mn-cs"/>
                          </a:rPr>
                        </m:ctrlPr>
                      </m:sSubPr>
                      <m:e>
                        <m:r>
                          <a:rPr lang="en-IN" sz="1200" i="1" kern="1200">
                            <a:solidFill>
                              <a:schemeClr val="tx1"/>
                            </a:solidFill>
                            <a:effectLst/>
                            <a:latin typeface="Cambria Math" panose="02040503050406030204" pitchFamily="18" charset="0"/>
                            <a:ea typeface="+mn-ea"/>
                            <a:cs typeface="+mn-cs"/>
                          </a:rPr>
                          <m:t>𝑅</m:t>
                        </m:r>
                      </m:e>
                      <m:sub>
                        <m:r>
                          <a:rPr lang="en-IN" sz="1200" i="1" kern="1200">
                            <a:solidFill>
                              <a:schemeClr val="tx1"/>
                            </a:solidFill>
                            <a:effectLst/>
                            <a:latin typeface="Cambria Math" panose="02040503050406030204" pitchFamily="18" charset="0"/>
                            <a:ea typeface="+mn-ea"/>
                            <a:cs typeface="+mn-cs"/>
                          </a:rPr>
                          <m:t>𝑚</m:t>
                        </m:r>
                      </m:sub>
                    </m:sSub>
                  </m:oMath>
                </a14:m>
                <a:r>
                  <a:rPr lang="en-IN" sz="1200" kern="1200" dirty="0">
                    <a:solidFill>
                      <a:schemeClr val="tx1"/>
                    </a:solidFill>
                    <a:effectLst/>
                    <a:latin typeface="+mn-lt"/>
                    <a:ea typeface="+mn-ea"/>
                    <a:cs typeface="+mn-cs"/>
                  </a:rPr>
                  <a:t> otherwise 0. Here Rm is a subset</a:t>
                </a:r>
                <a:r>
                  <a:rPr lang="en-IN" sz="1200" kern="1200" baseline="0" dirty="0">
                    <a:solidFill>
                      <a:schemeClr val="tx1"/>
                    </a:solidFill>
                    <a:effectLst/>
                    <a:latin typeface="+mn-lt"/>
                    <a:ea typeface="+mn-ea"/>
                    <a:cs typeface="+mn-cs"/>
                  </a:rPr>
                  <a:t> or leaf node.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baseline="0" dirty="0">
                    <a:solidFill>
                      <a:schemeClr val="tx1"/>
                    </a:solidFill>
                    <a:effectLst/>
                    <a:latin typeface="+mn-lt"/>
                    <a:ea typeface="+mn-ea"/>
                    <a:cs typeface="+mn-cs"/>
                  </a:rPr>
                  <a:t>RFC: </a:t>
                </a:r>
                <a:r>
                  <a:rPr lang="en-US" sz="1200" dirty="0">
                    <a:solidFill>
                      <a:srgbClr val="404040"/>
                    </a:solidFill>
                  </a:rPr>
                  <a:t>Random Forest Classifier is a supervised learning algorithm that fits decision trees on randomly selected subsamples, and selects the best solution among these trees by voting and aggregation</a:t>
                </a:r>
                <a:endParaRPr lang="en-IN" sz="1200" dirty="0"/>
              </a:p>
              <a:p>
                <a:endParaRPr lang="en-IN" dirty="0"/>
              </a:p>
            </p:txBody>
          </p:sp>
        </mc:Choice>
        <mc:Fallback xmlns="">
          <p:sp>
            <p:nvSpPr>
              <p:cNvPr id="3" name="Notes Placeholder 2"/>
              <p:cNvSpPr>
                <a:spLocks noGrp="1"/>
              </p:cNvSpPr>
              <p:nvPr>
                <p:ph type="body" idx="1"/>
              </p:nvPr>
            </p:nvSpPr>
            <p:spPr/>
            <p:txBody>
              <a:bodyPr/>
              <a:lstStyle/>
              <a:p>
                <a:r>
                  <a:rPr lang="en-IN" dirty="0"/>
                  <a:t>INDIVIDUAL MODELS</a:t>
                </a:r>
              </a:p>
              <a:p>
                <a:endParaRPr lang="en-IN" dirty="0"/>
              </a:p>
              <a:p>
                <a:r>
                  <a:rPr lang="en-IN" dirty="0"/>
                  <a:t>LR:</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EBM: </a:t>
                </a:r>
                <a:r>
                  <a:rPr lang="en-US" sz="1200" dirty="0">
                    <a:solidFill>
                      <a:srgbClr val="404040"/>
                    </a:solidFill>
                  </a:rPr>
                  <a:t>. It is a modification of a generalized additive model</a:t>
                </a:r>
                <a:r>
                  <a:rPr lang="en-IN" dirty="0"/>
                  <a:t>. </a:t>
                </a:r>
                <a:r>
                  <a:rPr lang="en-IN" sz="1200" dirty="0">
                    <a:solidFill>
                      <a:srgbClr val="000000"/>
                    </a:solidFill>
                    <a:latin typeface="Calibri" panose="020F0502020204030204" pitchFamily="34" charset="0"/>
                    <a:ea typeface="Calibri" panose="020F0502020204030204" pitchFamily="34" charset="0"/>
                  </a:rPr>
                  <a:t>Where </a:t>
                </a:r>
                <a:r>
                  <a:rPr lang="en-IN" sz="1200" i="0">
                    <a:solidFill>
                      <a:srgbClr val="000000"/>
                    </a:solidFill>
                    <a:latin typeface="Cambria Math" panose="02040503050406030204" pitchFamily="18" charset="0"/>
                    <a:ea typeface="Calibri" panose="020F0502020204030204" pitchFamily="34" charset="0"/>
                    <a:cs typeface="Times New Roman" panose="02020603050405020304" pitchFamily="18" charset="0"/>
                  </a:rPr>
                  <a:t>𝑔</a:t>
                </a:r>
                <a:r>
                  <a:rPr lang="en-IN" sz="1200" dirty="0">
                    <a:solidFill>
                      <a:srgbClr val="000000"/>
                    </a:solidFill>
                    <a:latin typeface="Calibri" panose="020F0502020204030204" pitchFamily="34" charset="0"/>
                    <a:ea typeface="Calibri" panose="020F0502020204030204" pitchFamily="34" charset="0"/>
                  </a:rPr>
                  <a:t> is the link function that adapts the GAM, </a:t>
                </a:r>
                <a:r>
                  <a:rPr lang="en-IN" sz="1400" dirty="0">
                    <a:solidFill>
                      <a:srgbClr val="000000"/>
                    </a:solidFill>
                    <a:latin typeface="Calibri" panose="020F0502020204030204" pitchFamily="34" charset="0"/>
                    <a:ea typeface="Calibri" panose="020F0502020204030204" pitchFamily="34" charset="0"/>
                  </a:rPr>
                  <a:t> </a:t>
                </a:r>
                <a:r>
                  <a:rPr lang="en-IN" sz="1200" i="0">
                    <a:solidFill>
                      <a:srgbClr val="000000"/>
                    </a:solidFill>
                    <a:latin typeface="Cambria Math" panose="02040503050406030204" pitchFamily="18" charset="0"/>
                    <a:ea typeface="Calibri" panose="020F0502020204030204" pitchFamily="34" charset="0"/>
                    <a:cs typeface="Calibri" panose="020F0502020204030204" pitchFamily="34" charset="0"/>
                  </a:rPr>
                  <a:t>𝑓_𝑖</a:t>
                </a:r>
                <a:r>
                  <a:rPr lang="en-IN" sz="1200" dirty="0">
                    <a:solidFill>
                      <a:srgbClr val="000000"/>
                    </a:solidFill>
                    <a:latin typeface="Calibri" panose="020F0502020204030204" pitchFamily="34" charset="0"/>
                    <a:ea typeface="Times New Roman" panose="02020603050405020304" pitchFamily="18" charset="0"/>
                  </a:rPr>
                  <a:t> is a feature function that is learned by EBM </a:t>
                </a:r>
                <a:r>
                  <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rPr>
                  <a:t>Explainable Boosting Classifier </a:t>
                </a:r>
                <a:r>
                  <a:rPr lang="en-IN" sz="1200" dirty="0">
                    <a:solidFill>
                      <a:srgbClr val="000000"/>
                    </a:solidFill>
                    <a:latin typeface="Calibri" panose="020F0502020204030204" pitchFamily="34" charset="0"/>
                    <a:ea typeface="Times New Roman" panose="02020603050405020304" pitchFamily="18" charset="0"/>
                  </a:rPr>
                  <a:t>using machine learning techniques like Gradient Boosting and Bagging, </a:t>
                </a:r>
                <a:r>
                  <a:rPr lang="en-IN" sz="1200" i="0">
                    <a:solidFill>
                      <a:srgbClr val="000000"/>
                    </a:solidFill>
                    <a:latin typeface="Cambria Math" panose="02040503050406030204" pitchFamily="18" charset="0"/>
                    <a:ea typeface="Calibri" panose="020F0502020204030204" pitchFamily="34" charset="0"/>
                    <a:cs typeface="Times New Roman" panose="02020603050405020304" pitchFamily="18" charset="0"/>
                  </a:rPr>
                  <a:t>𝑓_(𝑖,𝑗)</a:t>
                </a:r>
                <a:r>
                  <a:rPr lang="en-IN" sz="1200" dirty="0">
                    <a:solidFill>
                      <a:srgbClr val="000000"/>
                    </a:solidFill>
                    <a:latin typeface="Calibri" panose="020F0502020204030204" pitchFamily="34" charset="0"/>
                    <a:ea typeface="Times New Roman" panose="02020603050405020304" pitchFamily="18" charset="0"/>
                  </a:rPr>
                  <a:t> represents the pairwise interaction function [29] of these features</a:t>
                </a:r>
                <a:r>
                  <a:rPr lang="en-US" sz="1200" dirty="0"/>
                  <a:t>. </a:t>
                </a:r>
                <a:r>
                  <a:rPr lang="en-IN" sz="1200" kern="1200" dirty="0">
                    <a:solidFill>
                      <a:schemeClr val="tx1"/>
                    </a:solidFill>
                    <a:effectLst/>
                    <a:latin typeface="+mn-lt"/>
                    <a:ea typeface="+mn-ea"/>
                    <a:cs typeface="+mn-cs"/>
                  </a:rPr>
                  <a:t>Being an additive model, contributions of each feature to the prediction can be observed and hence these contributions can be understood, making the model completely interpretable.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XGBOOST: It is a supervised learning algo which uses Boosting technique to correct for deficiencies created in previous models. This is the object function which comprises of loss function and regularization.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tx1"/>
                    </a:solidFill>
                    <a:effectLst/>
                    <a:latin typeface="+mn-lt"/>
                    <a:ea typeface="+mn-ea"/>
                    <a:cs typeface="+mn-cs"/>
                  </a:rPr>
                  <a:t>Dtree</a:t>
                </a:r>
                <a:r>
                  <a:rPr lang="en-IN" sz="1200" kern="1200" dirty="0">
                    <a:solidFill>
                      <a:schemeClr val="tx1"/>
                    </a:solidFill>
                    <a:effectLst/>
                    <a:latin typeface="+mn-lt"/>
                    <a:ea typeface="+mn-ea"/>
                    <a:cs typeface="+mn-cs"/>
                  </a:rPr>
                  <a:t>: </a:t>
                </a:r>
                <a:r>
                  <a:rPr lang="en-IN" sz="1800" dirty="0">
                    <a:solidFill>
                      <a:srgbClr val="000000"/>
                    </a:solidFill>
                    <a:effectLst/>
                    <a:latin typeface="Calibri" panose="020F0502020204030204" pitchFamily="34" charset="0"/>
                    <a:ea typeface="Calibri" panose="020F0502020204030204" pitchFamily="34" charset="0"/>
                  </a:rPr>
                  <a:t>The relation between outcome </a:t>
                </a:r>
                <a:r>
                  <a:rPr lang="en-IN" sz="1800" i="0">
                    <a:solidFill>
                      <a:srgbClr val="000000"/>
                    </a:solidFill>
                    <a:effectLst/>
                    <a:latin typeface="Cambria Math" panose="02040503050406030204" pitchFamily="18" charset="0"/>
                    <a:ea typeface="Calibri" panose="020F0502020204030204" pitchFamily="34" charset="0"/>
                    <a:cs typeface="Calibri" panose="020F0502020204030204" pitchFamily="34" charset="0"/>
                  </a:rPr>
                  <a:t>𝑦 ̂</a:t>
                </a:r>
                <a:r>
                  <a:rPr lang="en-IN" sz="1800" dirty="0">
                    <a:solidFill>
                      <a:srgbClr val="000000"/>
                    </a:solidFill>
                    <a:effectLst/>
                    <a:latin typeface="Calibri" panose="020F0502020204030204" pitchFamily="34" charset="0"/>
                    <a:ea typeface="Calibri" panose="020F0502020204030204" pitchFamily="34" charset="0"/>
                  </a:rPr>
                  <a:t> and features </a:t>
                </a:r>
                <a:r>
                  <a:rPr lang="en-IN" sz="1800" i="0">
                    <a:solidFill>
                      <a:srgbClr val="000000"/>
                    </a:solidFill>
                    <a:effectLst/>
                    <a:latin typeface="Cambria Math" panose="02040503050406030204" pitchFamily="18" charset="0"/>
                    <a:ea typeface="Calibri" panose="020F0502020204030204" pitchFamily="34" charset="0"/>
                    <a:cs typeface="Calibri" panose="020F0502020204030204" pitchFamily="34" charset="0"/>
                  </a:rPr>
                  <a:t>𝑥</a:t>
                </a:r>
                <a:r>
                  <a:rPr lang="en-IN" sz="1800" dirty="0">
                    <a:solidFill>
                      <a:srgbClr val="000000"/>
                    </a:solidFill>
                    <a:effectLst/>
                    <a:latin typeface="Calibri" panose="020F0502020204030204" pitchFamily="34" charset="0"/>
                    <a:ea typeface="Calibri" panose="020F0502020204030204" pitchFamily="34" charset="0"/>
                  </a:rPr>
                  <a:t> is given by</a:t>
                </a:r>
                <a:r>
                  <a:rPr lang="en-IN" sz="1200" kern="1200" dirty="0">
                    <a:solidFill>
                      <a:schemeClr val="tx1"/>
                    </a:solidFill>
                    <a:effectLst/>
                    <a:latin typeface="+mn-lt"/>
                    <a:ea typeface="+mn-ea"/>
                    <a:cs typeface="+mn-cs"/>
                  </a:rPr>
                  <a:t> the formula. Where </a:t>
                </a:r>
                <a:r>
                  <a:rPr lang="en-IN" sz="1200" i="0" kern="1200">
                    <a:solidFill>
                      <a:schemeClr val="tx1"/>
                    </a:solidFill>
                    <a:effectLst/>
                    <a:latin typeface="+mn-lt"/>
                    <a:ea typeface="+mn-ea"/>
                    <a:cs typeface="+mn-cs"/>
                  </a:rPr>
                  <a:t>I{𝑥∈𝑅_𝑚 }</a:t>
                </a:r>
                <a:r>
                  <a:rPr lang="en-IN" sz="1200" kern="1200" dirty="0">
                    <a:solidFill>
                      <a:schemeClr val="tx1"/>
                    </a:solidFill>
                    <a:effectLst/>
                    <a:latin typeface="+mn-lt"/>
                    <a:ea typeface="+mn-ea"/>
                    <a:cs typeface="+mn-cs"/>
                  </a:rPr>
                  <a:t> is an identity function that returns one if </a:t>
                </a:r>
                <a:r>
                  <a:rPr lang="en-IN" sz="1200" i="0" kern="1200">
                    <a:solidFill>
                      <a:schemeClr val="tx1"/>
                    </a:solidFill>
                    <a:effectLst/>
                    <a:latin typeface="+mn-lt"/>
                    <a:ea typeface="+mn-ea"/>
                    <a:cs typeface="+mn-cs"/>
                  </a:rPr>
                  <a:t>𝑥</a:t>
                </a:r>
                <a:r>
                  <a:rPr lang="en-IN" sz="1200" kern="1200" dirty="0">
                    <a:solidFill>
                      <a:schemeClr val="tx1"/>
                    </a:solidFill>
                    <a:effectLst/>
                    <a:latin typeface="+mn-lt"/>
                    <a:ea typeface="+mn-ea"/>
                    <a:cs typeface="+mn-cs"/>
                  </a:rPr>
                  <a:t> is a subset of </a:t>
                </a:r>
                <a:r>
                  <a:rPr lang="en-IN" sz="1200" i="0" kern="1200">
                    <a:solidFill>
                      <a:schemeClr val="tx1"/>
                    </a:solidFill>
                    <a:effectLst/>
                    <a:latin typeface="+mn-lt"/>
                    <a:ea typeface="+mn-ea"/>
                    <a:cs typeface="+mn-cs"/>
                  </a:rPr>
                  <a:t>𝑅_𝑚</a:t>
                </a:r>
                <a:r>
                  <a:rPr lang="en-IN" sz="1200" kern="1200" dirty="0">
                    <a:solidFill>
                      <a:schemeClr val="tx1"/>
                    </a:solidFill>
                    <a:effectLst/>
                    <a:latin typeface="+mn-lt"/>
                    <a:ea typeface="+mn-ea"/>
                    <a:cs typeface="+mn-cs"/>
                  </a:rPr>
                  <a:t> otherwise 0. Here Rm is a subset</a:t>
                </a:r>
                <a:r>
                  <a:rPr lang="en-IN" sz="1200" kern="1200" baseline="0" dirty="0">
                    <a:solidFill>
                      <a:schemeClr val="tx1"/>
                    </a:solidFill>
                    <a:effectLst/>
                    <a:latin typeface="+mn-lt"/>
                    <a:ea typeface="+mn-ea"/>
                    <a:cs typeface="+mn-cs"/>
                  </a:rPr>
                  <a:t> or leaf node.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baseline="0" dirty="0">
                    <a:solidFill>
                      <a:schemeClr val="tx1"/>
                    </a:solidFill>
                    <a:effectLst/>
                    <a:latin typeface="+mn-lt"/>
                    <a:ea typeface="+mn-ea"/>
                    <a:cs typeface="+mn-cs"/>
                  </a:rPr>
                  <a:t>RFC: </a:t>
                </a:r>
                <a:r>
                  <a:rPr lang="en-US" sz="1200" dirty="0">
                    <a:solidFill>
                      <a:srgbClr val="404040"/>
                    </a:solidFill>
                  </a:rPr>
                  <a:t>Random Forest Classifier is a supervised learning algorithm that fits decision trees on randomly selected subsamples, and selects the best solution among these trees by voting and aggregation</a:t>
                </a:r>
                <a:endParaRPr lang="en-IN" sz="1200" dirty="0"/>
              </a:p>
              <a:p>
                <a:endParaRPr lang="en-IN" dirty="0"/>
              </a:p>
            </p:txBody>
          </p:sp>
        </mc:Fallback>
      </mc:AlternateContent>
      <p:sp>
        <p:nvSpPr>
          <p:cNvPr id="4" name="Slide Number Placeholder 3"/>
          <p:cNvSpPr>
            <a:spLocks noGrp="1"/>
          </p:cNvSpPr>
          <p:nvPr>
            <p:ph type="sldNum" sz="quarter" idx="5"/>
          </p:nvPr>
        </p:nvSpPr>
        <p:spPr/>
        <p:txBody>
          <a:bodyPr/>
          <a:lstStyle/>
          <a:p>
            <a:fld id="{1C1A28B9-81B1-4457-BC57-23C2E077B729}" type="slidenum">
              <a:rPr lang="en-IN" smtClean="0"/>
              <a:t>16</a:t>
            </a:fld>
            <a:endParaRPr lang="en-IN"/>
          </a:p>
        </p:txBody>
      </p:sp>
    </p:spTree>
    <p:extLst>
      <p:ext uri="{BB962C8B-B14F-4D97-AF65-F5344CB8AC3E}">
        <p14:creationId xmlns:p14="http://schemas.microsoft.com/office/powerpoint/2010/main" val="2532602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Calibri" panose="020F0502020204030204" pitchFamily="34" charset="0"/>
              </a:rPr>
              <a:t>ENSEMBLE MODELS</a:t>
            </a:r>
            <a:br>
              <a:rPr lang="en-US" sz="1200" dirty="0">
                <a:effectLst/>
                <a:latin typeface="Calibri" panose="020F0502020204030204" pitchFamily="34" charset="0"/>
                <a:ea typeface="Calibri" panose="020F0502020204030204" pitchFamily="34" charset="0"/>
                <a:cs typeface="Calibri" panose="020F0502020204030204" pitchFamily="34" charset="0"/>
              </a:rPr>
            </a:br>
            <a:r>
              <a:rPr lang="en-US" sz="1200" dirty="0">
                <a:effectLst/>
                <a:latin typeface="Calibri" panose="020F0502020204030204" pitchFamily="34" charset="0"/>
                <a:ea typeface="Calibri" panose="020F0502020204030204" pitchFamily="34" charset="0"/>
                <a:cs typeface="Calibri" panose="020F0502020204030204" pitchFamily="34" charset="0"/>
              </a:rPr>
              <a:t>*The idea here is to combine models with more explainability and more precision*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r>
              <a:rPr lang="en-IN" dirty="0"/>
              <a:t>Combined the models and trained the ensemble model on train dataset</a:t>
            </a:r>
          </a:p>
          <a:p>
            <a:endParaRPr lang="en-IN" dirty="0"/>
          </a:p>
          <a:p>
            <a:pPr marL="342900" indent="-342900">
              <a:buAutoNum type="arabicPeriod"/>
            </a:pPr>
            <a:r>
              <a:rPr lang="en-IN" sz="1800" dirty="0">
                <a:effectLst/>
                <a:latin typeface="Calibri" panose="020F0502020204030204" pitchFamily="34" charset="0"/>
                <a:ea typeface="Calibri" panose="020F0502020204030204" pitchFamily="34" charset="0"/>
              </a:rPr>
              <a:t>Base Model or Base Learners are those models which fit the training data and the predictions are made</a:t>
            </a:r>
          </a:p>
          <a:p>
            <a:pPr marL="228600" indent="-228600">
              <a:buAutoNum type="arabicPeriod"/>
            </a:pPr>
            <a:r>
              <a:rPr lang="en-IN" sz="1800" dirty="0">
                <a:effectLst/>
                <a:latin typeface="Calibri" panose="020F0502020204030204" pitchFamily="34" charset="0"/>
              </a:rPr>
              <a:t>   </a:t>
            </a:r>
            <a:r>
              <a:rPr lang="en-IN" sz="1800" dirty="0">
                <a:effectLst/>
                <a:latin typeface="Calibri" panose="020F0502020204030204" pitchFamily="34" charset="0"/>
                <a:ea typeface="Calibri" panose="020F0502020204030204" pitchFamily="34" charset="0"/>
              </a:rPr>
              <a:t>Meta model or Meta Learners is the model which learns how to combine the predictions of the Base models best</a:t>
            </a:r>
          </a:p>
          <a:p>
            <a:pPr marL="228600" indent="-228600">
              <a:buAutoNum type="arabicPeriod"/>
            </a:pPr>
            <a:r>
              <a:rPr lang="en-IN" sz="1800" dirty="0">
                <a:effectLst/>
                <a:latin typeface="Calibri" panose="020F0502020204030204" pitchFamily="34" charset="0"/>
              </a:rPr>
              <a:t>   </a:t>
            </a:r>
            <a:r>
              <a:rPr lang="en-IN" sz="1800" dirty="0">
                <a:effectLst/>
                <a:latin typeface="Calibri" panose="020F0502020204030204" pitchFamily="34" charset="0"/>
                <a:ea typeface="Calibri" panose="020F0502020204030204" pitchFamily="34" charset="0"/>
              </a:rPr>
              <a:t>Here, Logistic Regression, Explainable Boosting Machine, XG Boost, Decision Tree and Random Forest Classifier has been used as “Level 0” models.  Random Forest Classifier has been used as the “Level 1” model.</a:t>
            </a:r>
          </a:p>
          <a:p>
            <a:pPr marL="228600" lvl="0" indent="-228600">
              <a:buAutoNum type="arabicPeriod"/>
            </a:pPr>
            <a:endParaRPr lang="en-IN" sz="1800" dirty="0">
              <a:effectLst/>
              <a:latin typeface="Calibri" panose="020F0502020204030204" pitchFamily="34" charset="0"/>
            </a:endParaRPr>
          </a:p>
          <a:p>
            <a:pPr marL="0" indent="0">
              <a:buNone/>
            </a:pPr>
            <a:r>
              <a:rPr lang="en-IN" sz="1800" dirty="0">
                <a:effectLst/>
                <a:latin typeface="Calibri" panose="020F0502020204030204" pitchFamily="34" charset="0"/>
              </a:rPr>
              <a:t>Further Explanation:  </a:t>
            </a:r>
          </a:p>
          <a:p>
            <a:pPr marL="0" indent="0">
              <a:buNone/>
            </a:pPr>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17</a:t>
            </a:fld>
            <a:endParaRPr lang="en-IN"/>
          </a:p>
        </p:txBody>
      </p:sp>
    </p:spTree>
    <p:extLst>
      <p:ext uri="{BB962C8B-B14F-4D97-AF65-F5344CB8AC3E}">
        <p14:creationId xmlns:p14="http://schemas.microsoft.com/office/powerpoint/2010/main" val="3310885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RESULTS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For evaluating our model, there are 2 important metrics.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N" dirty="0"/>
              <a:t>Correctly identifying all the COVID-19 Positive Patients including the asymptotic ones </a:t>
            </a:r>
            <a:r>
              <a:rPr lang="en-IN" dirty="0">
                <a:sym typeface="Wingdings" panose="05000000000000000000" pitchFamily="2" charset="2"/>
              </a:rPr>
              <a:t> Recall: </a:t>
            </a:r>
            <a:r>
              <a:rPr lang="en-US" sz="1800" dirty="0">
                <a:effectLst/>
                <a:latin typeface="Calibri" panose="020F0502020204030204" pitchFamily="34" charset="0"/>
                <a:ea typeface="Calibri" panose="020F0502020204030204" pitchFamily="34" charset="0"/>
              </a:rPr>
              <a:t>Recall is the measure of the Total True positives (in this case COVID positive patients’ cough) detected by the Model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N" dirty="0">
                <a:sym typeface="Wingdings" panose="05000000000000000000" pitchFamily="2" charset="2"/>
              </a:rPr>
              <a:t>This metric is more important as we can not let a COVID-19 Positive patient get tested as Negative as that would lead to increased transmission, hence </a:t>
            </a:r>
            <a:r>
              <a:rPr lang="en-US" sz="1800" dirty="0">
                <a:effectLst/>
                <a:latin typeface="Calibri" panose="020F0502020204030204" pitchFamily="34" charset="0"/>
                <a:ea typeface="Calibri" panose="020F0502020204030204" pitchFamily="34" charset="0"/>
              </a:rPr>
              <a:t>Recall is the correct metric for evaluating the models used for detecting COVID positive patients, and a Recall of 1 would be ideal for such a model</a:t>
            </a:r>
            <a:r>
              <a:rPr lang="en-IN" dirty="0">
                <a:sym typeface="Wingdings" panose="05000000000000000000" pitchFamily="2" charset="2"/>
              </a:rPr>
              <a:t>.</a:t>
            </a:r>
            <a:endParaRPr lang="en-I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N" dirty="0"/>
              <a:t>Correct differentiation between COVID-19 and Non-COVID-19 patients’ cough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Learning Curve of the Model </a:t>
            </a:r>
            <a:r>
              <a:rPr lang="en-IN" dirty="0">
                <a:sym typeface="Wingdings" panose="05000000000000000000" pitchFamily="2" charset="2"/>
              </a:rPr>
              <a:t> Used to check if the model was overfitting the dataset which was not the case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panose="05000000000000000000" pitchFamily="2" charset="2"/>
              </a:rPr>
              <a:t>Table  As we can see the table, our Model has shown highest Recall and Precision </a:t>
            </a:r>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18</a:t>
            </a:fld>
            <a:endParaRPr lang="en-IN"/>
          </a:p>
        </p:txBody>
      </p:sp>
    </p:spTree>
    <p:extLst>
      <p:ext uri="{BB962C8B-B14F-4D97-AF65-F5344CB8AC3E}">
        <p14:creationId xmlns:p14="http://schemas.microsoft.com/office/powerpoint/2010/main" val="20604588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APP</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Figure 1.: </a:t>
            </a:r>
            <a:r>
              <a:rPr lang="en-IN" sz="1800" dirty="0">
                <a:effectLst/>
                <a:latin typeface="Calibri" panose="020F0502020204030204" pitchFamily="34" charset="0"/>
                <a:ea typeface="Calibri" panose="020F0502020204030204" pitchFamily="34" charset="0"/>
                <a:cs typeface="Times New Roman" panose="02020603050405020304" pitchFamily="18" charset="0"/>
              </a:rPr>
              <a:t>In the application, the user is the prompted to input their name and record their cough. Here I have taken a sample of my cough recording hence I have inserted my name. As we can see, the app starts recording the cough sounds. This recording is of a 5 second duration.</a:t>
            </a:r>
          </a:p>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19</a:t>
            </a:fld>
            <a:endParaRPr lang="en-IN"/>
          </a:p>
        </p:txBody>
      </p:sp>
    </p:spTree>
    <p:extLst>
      <p:ext uri="{BB962C8B-B14F-4D97-AF65-F5344CB8AC3E}">
        <p14:creationId xmlns:p14="http://schemas.microsoft.com/office/powerpoint/2010/main" val="49893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dirty="0">
                <a:solidFill>
                  <a:srgbClr val="0E101A"/>
                </a:solidFill>
                <a:effectLst/>
                <a:latin typeface="Calibri" panose="020F0502020204030204" pitchFamily="34" charset="0"/>
                <a:ea typeface="Times New Roman" panose="02020603050405020304" pitchFamily="18" charset="0"/>
              </a:rPr>
              <a:t>COVID-19</a:t>
            </a:r>
            <a:r>
              <a:rPr lang="en-IN" sz="1800" dirty="0">
                <a:effectLst/>
                <a:latin typeface="Calibri" panose="020F0502020204030204" pitchFamily="34" charset="0"/>
                <a:ea typeface="Times New Roman" panose="02020603050405020304" pitchFamily="18" charset="0"/>
              </a:rPr>
              <a:t> was first identified on January 2020 in Wuhan, China; since then, much technological advancement is already in place to identify COVID-19 patients.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Calibri" panose="020F0502020204030204" pitchFamily="34" charset="0"/>
              <a:ea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800" dirty="0">
                <a:effectLst/>
                <a:latin typeface="Calibri" panose="020F0502020204030204" pitchFamily="34" charset="0"/>
                <a:ea typeface="Times New Roman" panose="02020603050405020304" pitchFamily="18" charset="0"/>
              </a:rPr>
              <a:t>Here, I present a COVID-19 cough classifier that would help in contactless detection of COVID-19 patients by analysing their audio cough samples.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800" dirty="0">
                <a:effectLst/>
                <a:latin typeface="Calibri" panose="020F0502020204030204" pitchFamily="34" charset="0"/>
                <a:ea typeface="Times New Roman" panose="02020603050405020304" pitchFamily="18" charset="0"/>
              </a:rPr>
              <a:t>The report demonstrates five machine learning classification models and combines those models into an ensemble model with 25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Calibri" panose="020F0502020204030204" pitchFamily="34" charset="0"/>
                <a:ea typeface="Times New Roman" panose="02020603050405020304" pitchFamily="18" charset="0"/>
              </a:rPr>
              <a:t>-      The results are promising, scoring accuracy of 99.3%, a sensitivity of 99% on validation data with an Area under the ROC curve of 0.97.</a:t>
            </a:r>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2</a:t>
            </a:fld>
            <a:endParaRPr lang="en-IN"/>
          </a:p>
        </p:txBody>
      </p:sp>
    </p:spTree>
    <p:extLst>
      <p:ext uri="{BB962C8B-B14F-4D97-AF65-F5344CB8AC3E}">
        <p14:creationId xmlns:p14="http://schemas.microsoft.com/office/powerpoint/2010/main" val="28547150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APP</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Figure 1.: The user can listen to his/her recording to ensure that the cough has been accurately recorded.</a:t>
            </a:r>
          </a:p>
        </p:txBody>
      </p:sp>
      <p:sp>
        <p:nvSpPr>
          <p:cNvPr id="4" name="Slide Number Placeholder 3"/>
          <p:cNvSpPr>
            <a:spLocks noGrp="1"/>
          </p:cNvSpPr>
          <p:nvPr>
            <p:ph type="sldNum" sz="quarter" idx="5"/>
          </p:nvPr>
        </p:nvSpPr>
        <p:spPr/>
        <p:txBody>
          <a:bodyPr/>
          <a:lstStyle/>
          <a:p>
            <a:fld id="{1C1A28B9-81B1-4457-BC57-23C2E077B729}" type="slidenum">
              <a:rPr lang="en-IN" smtClean="0"/>
              <a:t>20</a:t>
            </a:fld>
            <a:endParaRPr lang="en-IN"/>
          </a:p>
        </p:txBody>
      </p:sp>
    </p:spTree>
    <p:extLst>
      <p:ext uri="{BB962C8B-B14F-4D97-AF65-F5344CB8AC3E}">
        <p14:creationId xmlns:p14="http://schemas.microsoft.com/office/powerpoint/2010/main" val="25846210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APP RESULTS: </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app was tested on 15 COVID-19 positive Patients. These patients belonged to Visakhapatnam Steel General Hospital. The app detected 13 of these patients correctly.</a:t>
            </a:r>
          </a:p>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21</a:t>
            </a:fld>
            <a:endParaRPr lang="en-IN"/>
          </a:p>
        </p:txBody>
      </p:sp>
    </p:spTree>
    <p:extLst>
      <p:ext uri="{BB962C8B-B14F-4D97-AF65-F5344CB8AC3E}">
        <p14:creationId xmlns:p14="http://schemas.microsoft.com/office/powerpoint/2010/main" val="38297495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COVID 1</a:t>
            </a:r>
            <a:r>
              <a:rPr lang="en-IN" baseline="30000" dirty="0"/>
              <a:t>ST</a:t>
            </a:r>
            <a:r>
              <a:rPr lang="en-IN" dirty="0"/>
              <a:t> AND 2</a:t>
            </a:r>
            <a:r>
              <a:rPr lang="en-IN" baseline="30000" dirty="0"/>
              <a:t>ND</a:t>
            </a:r>
            <a:r>
              <a:rPr lang="en-IN" dirty="0"/>
              <a:t> WAVE COMPARISON</a:t>
            </a:r>
          </a:p>
          <a:p>
            <a:endParaRPr lang="en-IN" dirty="0"/>
          </a:p>
          <a:p>
            <a:r>
              <a:rPr lang="en-IN" dirty="0"/>
              <a:t>Method:</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 cough recordings have been divided into two parts according to the wave they belonged to. The dataset dating from April 2020 to December 2020 was labelled as the First Wave. The dataset dating from March 2021 to August 2021 was labelled as the Second Wave.</a:t>
            </a:r>
          </a:p>
          <a:p>
            <a:endParaRPr lang="en-IN" dirty="0"/>
          </a:p>
          <a:p>
            <a:r>
              <a:rPr lang="en-IN" dirty="0"/>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The features were extracted as discussed above, and these features were grouped by their wave and analysed to find significant relative differences among both the waves. The Exploratory Data Analysis using visual methods, using python libraries like Dtale, Plotly, Seaborn</a:t>
            </a:r>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22</a:t>
            </a:fld>
            <a:endParaRPr lang="en-IN"/>
          </a:p>
        </p:txBody>
      </p:sp>
    </p:spTree>
    <p:extLst>
      <p:ext uri="{BB962C8B-B14F-4D97-AF65-F5344CB8AC3E}">
        <p14:creationId xmlns:p14="http://schemas.microsoft.com/office/powerpoint/2010/main" val="3143855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Motivation and Existing solution: Studies have pointed out that </a:t>
            </a:r>
            <a:r>
              <a:rPr lang="en-US" b="0" i="0" dirty="0">
                <a:solidFill>
                  <a:srgbClr val="004276"/>
                </a:solidFill>
                <a:effectLst/>
                <a:latin typeface="Helvetica Neue"/>
              </a:rPr>
              <a:t>Frequent COVID-19 testing is the key to efficient and early detection of COVID - 19</a:t>
            </a:r>
            <a:r>
              <a:rPr lang="en-US" dirty="0"/>
              <a:t>(Pt 1 and 2). A study has even pointed out that </a:t>
            </a:r>
            <a:r>
              <a:rPr lang="en-US" b="0" i="0" dirty="0">
                <a:solidFill>
                  <a:srgbClr val="000000"/>
                </a:solidFill>
                <a:effectLst/>
                <a:latin typeface="Open Sans" panose="020B0606030504020204" pitchFamily="34" charset="0"/>
              </a:rPr>
              <a:t>Testing half the population weekly would drive the virus toward elimination within weeks – even if those tests are significantly less sensitive than clinical tests.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The image shown here shows the present scenario of how testing along with quarantine can potentially block transmission (even with false negative results): </a:t>
            </a:r>
          </a:p>
          <a:p>
            <a:r>
              <a:rPr lang="en-US" dirty="0"/>
              <a:t>1. Standard Quarantine + No Testing </a:t>
            </a:r>
            <a:r>
              <a:rPr lang="en-US" dirty="0">
                <a:sym typeface="Wingdings" panose="05000000000000000000" pitchFamily="2" charset="2"/>
              </a:rPr>
              <a:t> here if the person is carrying the disease and is Asymptomatic, he will continue to transmit disease post quarantine</a:t>
            </a:r>
            <a:endParaRPr lang="en-US" dirty="0"/>
          </a:p>
          <a:p>
            <a:r>
              <a:rPr lang="en-US" dirty="0"/>
              <a:t>Now, with test results:</a:t>
            </a:r>
          </a:p>
          <a:p>
            <a:r>
              <a:rPr lang="en-US" dirty="0"/>
              <a:t>2. If a person has a positive test result, he will be isolated and hence the transmission is prevented.</a:t>
            </a:r>
          </a:p>
          <a:p>
            <a:r>
              <a:rPr lang="en-US" dirty="0"/>
              <a:t>3. If the test results is inaccurate and the person is wrongly detected as covid negative, keeping him in isolation till the test results will also lead to prevention in transmission.</a:t>
            </a:r>
          </a:p>
          <a:p>
            <a:endParaRPr lang="en-US" dirty="0"/>
          </a:p>
          <a:p>
            <a:r>
              <a:rPr lang="en-US" dirty="0"/>
              <a:t>The current testing method RTPCR has certain disadvantages as listed here:</a:t>
            </a:r>
          </a:p>
          <a:p>
            <a:r>
              <a:rPr lang="en-US" dirty="0"/>
              <a:t>1.  </a:t>
            </a:r>
          </a:p>
          <a:p>
            <a:r>
              <a:rPr lang="en-US" dirty="0"/>
              <a:t>2. </a:t>
            </a:r>
          </a:p>
          <a:p>
            <a:r>
              <a:rPr lang="en-US" dirty="0"/>
              <a:t>3.</a:t>
            </a:r>
          </a:p>
          <a:p>
            <a:r>
              <a:rPr lang="en-US" dirty="0"/>
              <a:t>4.</a:t>
            </a:r>
          </a:p>
          <a:p>
            <a:r>
              <a:rPr lang="en-US" b="0" i="0" dirty="0">
                <a:solidFill>
                  <a:srgbClr val="000000"/>
                </a:solidFill>
                <a:effectLst/>
                <a:latin typeface="Open Sans" panose="020B0606030504020204" pitchFamily="34" charset="0"/>
              </a:rPr>
              <a:t>Researchers say that when it comes to public health, it's better to have a less sensitive test with results today than a more sensitive one with results tomorrow(https://www.business-standard.com/article/current-affairs/frequent-rapid-testing-can-cripple-coronavirus-within-weeks-study-120112300270_1.html), Frequent Testing: https://www.journalofhospitalinfection.com/article/S0195-6701(21)00287-5/fulltext </a:t>
            </a:r>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3</a:t>
            </a:fld>
            <a:endParaRPr lang="en-IN"/>
          </a:p>
        </p:txBody>
      </p:sp>
    </p:spTree>
    <p:extLst>
      <p:ext uri="{BB962C8B-B14F-4D97-AF65-F5344CB8AC3E}">
        <p14:creationId xmlns:p14="http://schemas.microsoft.com/office/powerpoint/2010/main" val="1679037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IN" dirty="0"/>
              <a:t>In the previous </a:t>
            </a:r>
            <a:r>
              <a:rPr lang="en-IN" dirty="0" err="1"/>
              <a:t>sem</a:t>
            </a:r>
            <a:r>
              <a:rPr lang="en-IN" dirty="0"/>
              <a:t> BTP, I found that there was a correlation between the type of cough and certain metrics which I extracted from those coughs.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IN" dirty="0"/>
              <a:t>But these metrics were difficult to understand and comprehend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IN" dirty="0"/>
              <a:t>I wanted to now analyse the coughs using metrics which were easily understandable</a:t>
            </a:r>
          </a:p>
        </p:txBody>
      </p:sp>
      <p:sp>
        <p:nvSpPr>
          <p:cNvPr id="4" name="Slide Number Placeholder 3"/>
          <p:cNvSpPr>
            <a:spLocks noGrp="1"/>
          </p:cNvSpPr>
          <p:nvPr>
            <p:ph type="sldNum" sz="quarter" idx="5"/>
          </p:nvPr>
        </p:nvSpPr>
        <p:spPr/>
        <p:txBody>
          <a:bodyPr/>
          <a:lstStyle/>
          <a:p>
            <a:fld id="{1C1A28B9-81B1-4457-BC57-23C2E077B729}" type="slidenum">
              <a:rPr lang="en-IN" smtClean="0"/>
              <a:t>4</a:t>
            </a:fld>
            <a:endParaRPr lang="en-IN"/>
          </a:p>
        </p:txBody>
      </p:sp>
    </p:spTree>
    <p:extLst>
      <p:ext uri="{BB962C8B-B14F-4D97-AF65-F5344CB8AC3E}">
        <p14:creationId xmlns:p14="http://schemas.microsoft.com/office/powerpoint/2010/main" val="4071289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Existing solution which is the RTPCR has certain disadvantages as discussed in the previous slide, I try to address these questions in my COVID Detection model. </a:t>
            </a:r>
          </a:p>
          <a:p>
            <a:r>
              <a:rPr lang="en-IN" dirty="0"/>
              <a:t>(The first Q is) 1. can we get accurate test results with reduced waiting time</a:t>
            </a:r>
          </a:p>
          <a:p>
            <a:r>
              <a:rPr lang="en-IN" dirty="0"/>
              <a:t>2. Currently, experts have suggested that RTPCR tests be taken after a gap of at least 14 days. Here the question is Can we propose a method using which we can conduct tests more frequently? This can significantly bring down transmission as the potentially infected person can immediately isolate or get treated after he is diagnosed as covid positively.</a:t>
            </a:r>
          </a:p>
          <a:p>
            <a:r>
              <a:rPr lang="en-IN" dirty="0"/>
              <a:t>3. New Strains of COVID 19 are not detected by RTPCR, can it be detected in any way?</a:t>
            </a:r>
          </a:p>
          <a:p>
            <a:r>
              <a:rPr lang="en-IN" dirty="0"/>
              <a:t>4. Is there a way to perform the tests without having to visit testing centres or without any medical supervision?</a:t>
            </a:r>
          </a:p>
          <a:p>
            <a:r>
              <a:rPr lang="en-IN" dirty="0"/>
              <a:t>5. RTPCRs are very costly with their price ranging from Rs 500 to 1500. Can we have tests which are more cost effective?</a:t>
            </a:r>
          </a:p>
          <a:p>
            <a:r>
              <a:rPr lang="en-IN" dirty="0"/>
              <a:t> </a:t>
            </a:r>
          </a:p>
          <a:p>
            <a:r>
              <a:rPr lang="en-IN" dirty="0"/>
              <a:t>Source: https://health-desk.org/articles/how-many-days-after-exposure-should-one-be-tested-to-yield-the-most-accurate-results-and-with-which-test </a:t>
            </a:r>
          </a:p>
        </p:txBody>
      </p:sp>
      <p:sp>
        <p:nvSpPr>
          <p:cNvPr id="4" name="Slide Number Placeholder 3"/>
          <p:cNvSpPr>
            <a:spLocks noGrp="1"/>
          </p:cNvSpPr>
          <p:nvPr>
            <p:ph type="sldNum" sz="quarter" idx="5"/>
          </p:nvPr>
        </p:nvSpPr>
        <p:spPr/>
        <p:txBody>
          <a:bodyPr/>
          <a:lstStyle/>
          <a:p>
            <a:fld id="{1C1A28B9-81B1-4457-BC57-23C2E077B729}" type="slidenum">
              <a:rPr lang="en-IN" smtClean="0"/>
              <a:t>5</a:t>
            </a:fld>
            <a:endParaRPr lang="en-IN"/>
          </a:p>
        </p:txBody>
      </p:sp>
    </p:spTree>
    <p:extLst>
      <p:ext uri="{BB962C8B-B14F-4D97-AF65-F5344CB8AC3E}">
        <p14:creationId xmlns:p14="http://schemas.microsoft.com/office/powerpoint/2010/main" val="225946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Pt 1.: </a:t>
            </a:r>
            <a:r>
              <a:rPr lang="en-IN" sz="1800" dirty="0">
                <a:effectLst/>
                <a:latin typeface="Calibri" panose="020F0502020204030204" pitchFamily="34" charset="0"/>
                <a:ea typeface="Calibri" panose="020F0502020204030204" pitchFamily="34" charset="0"/>
                <a:cs typeface="Times New Roman" panose="02020603050405020304" pitchFamily="18" charset="0"/>
              </a:rPr>
              <a:t>This review attempts to summarize the vital studies in cough detection and identify diseases based on cough audio samples' features like frequency, duration, and intensity</a:t>
            </a:r>
          </a:p>
          <a:p>
            <a:r>
              <a:rPr lang="en-IN" sz="1800" dirty="0">
                <a:effectLst/>
                <a:latin typeface="Calibri" panose="020F0502020204030204" pitchFamily="34" charset="0"/>
                <a:cs typeface="Times New Roman" panose="02020603050405020304" pitchFamily="18" charset="0"/>
              </a:rPr>
              <a:t>Pt 2.:</a:t>
            </a:r>
          </a:p>
          <a:p>
            <a:r>
              <a:rPr lang="en-IN" sz="1800" dirty="0">
                <a:effectLst/>
                <a:latin typeface="Calibri" panose="020F0502020204030204" pitchFamily="34" charset="0"/>
                <a:cs typeface="Times New Roman" panose="02020603050405020304" pitchFamily="18" charset="0"/>
              </a:rPr>
              <a:t>Pt 3.:</a:t>
            </a:r>
            <a:endParaRPr lang="en-IN" dirty="0"/>
          </a:p>
          <a:p>
            <a:r>
              <a:rPr lang="en-IN" dirty="0"/>
              <a:t>Pt 4.: Which works on the sample principle of detecting the presence of certain frequency </a:t>
            </a:r>
          </a:p>
        </p:txBody>
      </p:sp>
      <p:sp>
        <p:nvSpPr>
          <p:cNvPr id="4" name="Slide Number Placeholder 3"/>
          <p:cNvSpPr>
            <a:spLocks noGrp="1"/>
          </p:cNvSpPr>
          <p:nvPr>
            <p:ph type="sldNum" sz="quarter" idx="5"/>
          </p:nvPr>
        </p:nvSpPr>
        <p:spPr/>
        <p:txBody>
          <a:bodyPr/>
          <a:lstStyle/>
          <a:p>
            <a:fld id="{1C1A28B9-81B1-4457-BC57-23C2E077B729}" type="slidenum">
              <a:rPr lang="en-IN" smtClean="0"/>
              <a:t>6</a:t>
            </a:fld>
            <a:endParaRPr lang="en-IN"/>
          </a:p>
        </p:txBody>
      </p:sp>
    </p:spTree>
    <p:extLst>
      <p:ext uri="{BB962C8B-B14F-4D97-AF65-F5344CB8AC3E}">
        <p14:creationId xmlns:p14="http://schemas.microsoft.com/office/powerpoint/2010/main" val="2814498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One More Point -- DONE</a:t>
            </a:r>
          </a:p>
        </p:txBody>
      </p:sp>
      <p:sp>
        <p:nvSpPr>
          <p:cNvPr id="4" name="Slide Number Placeholder 3"/>
          <p:cNvSpPr>
            <a:spLocks noGrp="1"/>
          </p:cNvSpPr>
          <p:nvPr>
            <p:ph type="sldNum" sz="quarter" idx="5"/>
          </p:nvPr>
        </p:nvSpPr>
        <p:spPr/>
        <p:txBody>
          <a:bodyPr/>
          <a:lstStyle/>
          <a:p>
            <a:fld id="{1C1A28B9-81B1-4457-BC57-23C2E077B729}" type="slidenum">
              <a:rPr lang="en-IN" smtClean="0"/>
              <a:t>7</a:t>
            </a:fld>
            <a:endParaRPr lang="en-IN"/>
          </a:p>
        </p:txBody>
      </p:sp>
    </p:spTree>
    <p:extLst>
      <p:ext uri="{BB962C8B-B14F-4D97-AF65-F5344CB8AC3E}">
        <p14:creationId xmlns:p14="http://schemas.microsoft.com/office/powerpoint/2010/main" val="2896061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Dataset used to train my Machine Learning models have been obtained from two sources: IISc Bangalore and The University of Manchester</a:t>
            </a:r>
          </a:p>
          <a:p>
            <a:r>
              <a:rPr lang="en-IN" dirty="0"/>
              <a:t>Here you can see the distribution of COVID Positive and COVID Negative cough Recording. </a:t>
            </a:r>
          </a:p>
          <a:p>
            <a:r>
              <a:rPr lang="en-US" dirty="0"/>
              <a:t>Researchers say that COVID-19 has a different response with respect to the country's geographical location; hence, I have given more emphasis to collecting data from Indian resources to make the model more relevant for this climatic condition.</a:t>
            </a:r>
          </a:p>
          <a:p>
            <a:endParaRPr lang="en-US" dirty="0"/>
          </a:p>
          <a:p>
            <a:r>
              <a:rPr lang="en-US" dirty="0"/>
              <a:t>CEBM: https://www.cebm.net/covid-19/effect-of-latitude-on-covid-19/ </a:t>
            </a:r>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8</a:t>
            </a:fld>
            <a:endParaRPr lang="en-IN"/>
          </a:p>
        </p:txBody>
      </p:sp>
    </p:spTree>
    <p:extLst>
      <p:ext uri="{BB962C8B-B14F-4D97-AF65-F5344CB8AC3E}">
        <p14:creationId xmlns:p14="http://schemas.microsoft.com/office/powerpoint/2010/main" val="1237395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Dataset used to train my Machine Learning models have been obtained from two sources: IISc Bangalore and The University of Manchester</a:t>
            </a:r>
          </a:p>
          <a:p>
            <a:r>
              <a:rPr lang="en-IN" dirty="0"/>
              <a:t>Here you can see the distribution of COVID Positive and COVID Negative cough Recording. </a:t>
            </a:r>
          </a:p>
          <a:p>
            <a:r>
              <a:rPr lang="en-US" dirty="0"/>
              <a:t>Researchers say that COVID-19 has a different response with respect to the country's geographical location; hence, I have given more emphasis to collecting data from Indian resources to make the model more relevant for this climatic condition.</a:t>
            </a:r>
          </a:p>
          <a:p>
            <a:endParaRPr lang="en-US" dirty="0"/>
          </a:p>
          <a:p>
            <a:r>
              <a:rPr lang="en-US" dirty="0"/>
              <a:t>CEBM: https://www.cebm.net/covid-19/effect-of-latitude-on-covid-19/ </a:t>
            </a:r>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9</a:t>
            </a:fld>
            <a:endParaRPr lang="en-IN"/>
          </a:p>
        </p:txBody>
      </p:sp>
    </p:spTree>
    <p:extLst>
      <p:ext uri="{BB962C8B-B14F-4D97-AF65-F5344CB8AC3E}">
        <p14:creationId xmlns:p14="http://schemas.microsoft.com/office/powerpoint/2010/main" val="354502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090CAA-CC88-41A9-8C35-025E1C34BFE7}"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A1144-E559-445C-AEC7-865AEBFCCAD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0449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090CAA-CC88-41A9-8C35-025E1C34BFE7}"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1528624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090CAA-CC88-41A9-8C35-025E1C34BFE7}"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2413631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58E0BAA-067D-4BA1-865E-3D7A259F88F6}"/>
              </a:ext>
            </a:extLst>
          </p:cNvPr>
          <p:cNvSpPr>
            <a:spLocks noGrp="1"/>
          </p:cNvSpPr>
          <p:nvPr>
            <p:ph type="dt" sz="half" idx="10"/>
          </p:nvPr>
        </p:nvSpPr>
        <p:spPr/>
        <p:txBody>
          <a:bodyPr/>
          <a:lstStyle/>
          <a:p>
            <a:fld id="{3F090CAA-CC88-41A9-8C35-025E1C34BFE7}" type="datetimeFigureOut">
              <a:rPr lang="en-IN" smtClean="0"/>
              <a:t>30-03-2022</a:t>
            </a:fld>
            <a:endParaRPr lang="en-IN"/>
          </a:p>
        </p:txBody>
      </p:sp>
      <p:sp>
        <p:nvSpPr>
          <p:cNvPr id="8" name="Footer Placeholder 7">
            <a:extLst>
              <a:ext uri="{FF2B5EF4-FFF2-40B4-BE49-F238E27FC236}">
                <a16:creationId xmlns:a16="http://schemas.microsoft.com/office/drawing/2014/main" id="{17B22F5D-CBF5-41A2-BCD4-F01C4664CDA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BF73017-B621-43A8-A564-6777B1D05652}"/>
              </a:ext>
            </a:extLst>
          </p:cNvPr>
          <p:cNvSpPr>
            <a:spLocks noGrp="1"/>
          </p:cNvSpPr>
          <p:nvPr>
            <p:ph type="sldNum" sz="quarter" idx="12"/>
          </p:nvPr>
        </p:nvSpPr>
        <p:spPr/>
        <p:txBody>
          <a:bodyPr/>
          <a:lstStyle/>
          <a:p>
            <a:fld id="{CCAA1144-E559-445C-AEC7-865AEBFCCAD8}" type="slidenum">
              <a:rPr lang="en-IN" smtClean="0"/>
              <a:t>‹#›</a:t>
            </a:fld>
            <a:endParaRPr lang="en-IN"/>
          </a:p>
        </p:txBody>
      </p:sp>
      <p:sp>
        <p:nvSpPr>
          <p:cNvPr id="10" name="Title 9">
            <a:extLst>
              <a:ext uri="{FF2B5EF4-FFF2-40B4-BE49-F238E27FC236}">
                <a16:creationId xmlns:a16="http://schemas.microsoft.com/office/drawing/2014/main" id="{4B5B5650-F767-485B-9AE1-9E064B3F5E6F}"/>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94598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090CAA-CC88-41A9-8C35-025E1C34BFE7}"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A1144-E559-445C-AEC7-865AEBFCCAD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038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090CAA-CC88-41A9-8C35-025E1C34BFE7}"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328986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090CAA-CC88-41A9-8C35-025E1C34BFE7}" type="datetimeFigureOut">
              <a:rPr lang="en-IN" smtClean="0"/>
              <a:t>30-03-2022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4287235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090CAA-CC88-41A9-8C35-025E1C34BFE7}" type="datetimeFigureOut">
              <a:rPr lang="en-IN" smtClean="0"/>
              <a:t>30-03-2022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231011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F090CAA-CC88-41A9-8C35-025E1C34BFE7}" type="datetimeFigureOut">
              <a:rPr lang="en-IN" smtClean="0"/>
              <a:t>30-03-2022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164716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F090CAA-CC88-41A9-8C35-025E1C34BFE7}" type="datetimeFigureOut">
              <a:rPr lang="en-IN" smtClean="0"/>
              <a:t>30-03-2022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AA1144-E559-445C-AEC7-865AEBFCCAD8}" type="slidenum">
              <a:rPr lang="en-IN" smtClean="0"/>
              <a:t>‹#›</a:t>
            </a:fld>
            <a:endParaRPr lang="en-IN"/>
          </a:p>
        </p:txBody>
      </p:sp>
    </p:spTree>
    <p:extLst>
      <p:ext uri="{BB962C8B-B14F-4D97-AF65-F5344CB8AC3E}">
        <p14:creationId xmlns:p14="http://schemas.microsoft.com/office/powerpoint/2010/main" val="1171560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090CAA-CC88-41A9-8C35-025E1C34BFE7}"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4062141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F090CAA-CC88-41A9-8C35-025E1C34BFE7}" type="datetimeFigureOut">
              <a:rPr lang="en-IN" smtClean="0"/>
              <a:t>30-03-2022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CAA1144-E559-445C-AEC7-865AEBFCCAD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34214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iiscleap/Coswara-Data"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hyperlink" Target="https://data.mendeley.com/datasets/ww5dfy53cw/1"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iiscleap/Coswara-Data"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hyperlink" Target="https://data.mendeley.com/datasets/ww5dfy53cw/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39E4-8BD6-4884-85D3-69A953CF9C0A}"/>
              </a:ext>
            </a:extLst>
          </p:cNvPr>
          <p:cNvSpPr>
            <a:spLocks noGrp="1"/>
          </p:cNvSpPr>
          <p:nvPr>
            <p:ph type="ctrTitle"/>
          </p:nvPr>
        </p:nvSpPr>
        <p:spPr/>
        <p:txBody>
          <a:bodyPr/>
          <a:lstStyle/>
          <a:p>
            <a:r>
              <a:rPr lang="en-IN" dirty="0"/>
              <a:t>BTP Presentation</a:t>
            </a:r>
          </a:p>
        </p:txBody>
      </p:sp>
      <p:sp>
        <p:nvSpPr>
          <p:cNvPr id="3" name="Subtitle 2">
            <a:extLst>
              <a:ext uri="{FF2B5EF4-FFF2-40B4-BE49-F238E27FC236}">
                <a16:creationId xmlns:a16="http://schemas.microsoft.com/office/drawing/2014/main" id="{FE865EAD-62A7-4B65-9981-595A223A2C7B}"/>
              </a:ext>
            </a:extLst>
          </p:cNvPr>
          <p:cNvSpPr>
            <a:spLocks noGrp="1"/>
          </p:cNvSpPr>
          <p:nvPr>
            <p:ph type="subTitle" idx="1"/>
          </p:nvPr>
        </p:nvSpPr>
        <p:spPr/>
        <p:txBody>
          <a:bodyPr/>
          <a:lstStyle/>
          <a:p>
            <a:r>
              <a:rPr lang="en-IN" dirty="0"/>
              <a:t>Himanshu </a:t>
            </a:r>
          </a:p>
          <a:p>
            <a:r>
              <a:rPr lang="en-IN" dirty="0"/>
              <a:t>18ME10024</a:t>
            </a:r>
          </a:p>
        </p:txBody>
      </p:sp>
      <p:sp>
        <p:nvSpPr>
          <p:cNvPr id="4" name="Slide Number Placeholder 7">
            <a:extLst>
              <a:ext uri="{FF2B5EF4-FFF2-40B4-BE49-F238E27FC236}">
                <a16:creationId xmlns:a16="http://schemas.microsoft.com/office/drawing/2014/main" id="{0608FB5A-8294-4162-8552-96935E1A2AE0}"/>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a:t>
            </a:fld>
            <a:endParaRPr lang="en-IN" dirty="0"/>
          </a:p>
        </p:txBody>
      </p:sp>
    </p:spTree>
    <p:extLst>
      <p:ext uri="{BB962C8B-B14F-4D97-AF65-F5344CB8AC3E}">
        <p14:creationId xmlns:p14="http://schemas.microsoft.com/office/powerpoint/2010/main" val="3559204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FAA8A4-0C34-4C06-A059-8ACCF1F107FD}"/>
              </a:ext>
            </a:extLst>
          </p:cNvPr>
          <p:cNvSpPr>
            <a:spLocks noGrp="1"/>
          </p:cNvSpPr>
          <p:nvPr>
            <p:ph idx="1"/>
          </p:nvPr>
        </p:nvSpPr>
        <p:spPr>
          <a:xfrm>
            <a:off x="1097279" y="1845734"/>
            <a:ext cx="10224437" cy="4023360"/>
          </a:xfrm>
        </p:spPr>
        <p:txBody>
          <a:bodyPr/>
          <a:lstStyle/>
          <a:p>
            <a:pPr>
              <a:lnSpc>
                <a:spcPct val="200000"/>
              </a:lnSpc>
              <a:buFont typeface="Arial" panose="020B0604020202020204" pitchFamily="34" charset="0"/>
              <a:buChar char="•"/>
            </a:pPr>
            <a:r>
              <a:rPr lang="en-IN" dirty="0"/>
              <a:t> Cough sound carries underutilized respiratory health information</a:t>
            </a:r>
          </a:p>
          <a:p>
            <a:pPr>
              <a:lnSpc>
                <a:spcPct val="200000"/>
              </a:lnSpc>
              <a:buFont typeface="Arial" panose="020B0604020202020204" pitchFamily="34" charset="0"/>
              <a:buChar char="•"/>
            </a:pPr>
            <a:r>
              <a:rPr lang="en-IN" dirty="0"/>
              <a:t> COVID-19 influences the lower respiratory system in a distinctive way</a:t>
            </a:r>
          </a:p>
          <a:p>
            <a:pPr algn="just">
              <a:lnSpc>
                <a:spcPct val="200000"/>
              </a:lnSpc>
              <a:buFont typeface="Arial" panose="020B0604020202020204" pitchFamily="34" charset="0"/>
              <a:buChar char="•"/>
            </a:pPr>
            <a:r>
              <a:rPr lang="en-IN" dirty="0"/>
              <a:t> Comparing COVID-19 and Non-COVID-19 patients’ cough recordings will help us differentiate and detect COVID-19 patients</a:t>
            </a:r>
          </a:p>
          <a:p>
            <a:pPr>
              <a:lnSpc>
                <a:spcPct val="200000"/>
              </a:lnSpc>
              <a:buFont typeface="Arial" panose="020B0604020202020204" pitchFamily="34" charset="0"/>
              <a:buChar char="•"/>
            </a:pPr>
            <a:r>
              <a:rPr lang="en-IN" dirty="0"/>
              <a:t> Machine Learning techniques can be used to discover hidden patterns in COVID-19 cough sounds</a:t>
            </a:r>
          </a:p>
        </p:txBody>
      </p:sp>
      <p:sp>
        <p:nvSpPr>
          <p:cNvPr id="3" name="Title 2">
            <a:extLst>
              <a:ext uri="{FF2B5EF4-FFF2-40B4-BE49-F238E27FC236}">
                <a16:creationId xmlns:a16="http://schemas.microsoft.com/office/drawing/2014/main" id="{84F19520-52FF-41A4-BE37-7B948981E7A3}"/>
              </a:ext>
            </a:extLst>
          </p:cNvPr>
          <p:cNvSpPr>
            <a:spLocks noGrp="1"/>
          </p:cNvSpPr>
          <p:nvPr>
            <p:ph type="title"/>
          </p:nvPr>
        </p:nvSpPr>
        <p:spPr/>
        <p:txBody>
          <a:bodyPr/>
          <a:lstStyle/>
          <a:p>
            <a:r>
              <a:rPr lang="en-IN" dirty="0"/>
              <a:t>Methodology</a:t>
            </a:r>
          </a:p>
        </p:txBody>
      </p:sp>
      <p:sp>
        <p:nvSpPr>
          <p:cNvPr id="4" name="Slide Number Placeholder 7">
            <a:extLst>
              <a:ext uri="{FF2B5EF4-FFF2-40B4-BE49-F238E27FC236}">
                <a16:creationId xmlns:a16="http://schemas.microsoft.com/office/drawing/2014/main" id="{98421C3A-B5CD-4F3C-817E-ACF15C2881B6}"/>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10</a:t>
            </a:fld>
            <a:endParaRPr lang="en-IN" dirty="0"/>
          </a:p>
        </p:txBody>
      </p:sp>
    </p:spTree>
    <p:extLst>
      <p:ext uri="{BB962C8B-B14F-4D97-AF65-F5344CB8AC3E}">
        <p14:creationId xmlns:p14="http://schemas.microsoft.com/office/powerpoint/2010/main" val="3810055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F35A97AB-994C-437E-AEDC-71D0883BA4C9}"/>
              </a:ext>
            </a:extLst>
          </p:cNvPr>
          <p:cNvSpPr txBox="1">
            <a:spLocks/>
          </p:cNvSpPr>
          <p:nvPr/>
        </p:nvSpPr>
        <p:spPr>
          <a:xfrm>
            <a:off x="1066800" y="554815"/>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IN" sz="2400" b="1" dirty="0"/>
              <a:t>Analog Digital Converter (ADC)</a:t>
            </a:r>
            <a:r>
              <a:rPr lang="en-IN" sz="2400" dirty="0"/>
              <a:t>:</a:t>
            </a:r>
          </a:p>
          <a:p>
            <a:pPr>
              <a:lnSpc>
                <a:spcPct val="200000"/>
              </a:lnSpc>
            </a:pPr>
            <a:endParaRPr lang="en-IN" dirty="0"/>
          </a:p>
          <a:p>
            <a:pPr marL="749808" lvl="1" indent="-457200">
              <a:buFont typeface="Arial" panose="020B0604020202020204" pitchFamily="34" charset="0"/>
              <a:buChar char="•"/>
            </a:pPr>
            <a:endParaRPr lang="en-IN" dirty="0"/>
          </a:p>
          <a:p>
            <a:pPr marL="749808" lvl="1" indent="-457200">
              <a:buFont typeface="+mj-lt"/>
              <a:buAutoNum type="arabicPeriod"/>
            </a:pPr>
            <a:endParaRPr lang="en-IN" dirty="0"/>
          </a:p>
        </p:txBody>
      </p:sp>
      <p:sp>
        <p:nvSpPr>
          <p:cNvPr id="3" name="Slide Number Placeholder 7">
            <a:extLst>
              <a:ext uri="{FF2B5EF4-FFF2-40B4-BE49-F238E27FC236}">
                <a16:creationId xmlns:a16="http://schemas.microsoft.com/office/drawing/2014/main" id="{63A0B9E7-168D-4E70-A1C9-3F418791B7B6}"/>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11</a:t>
            </a:fld>
            <a:endParaRPr lang="en-IN" dirty="0"/>
          </a:p>
        </p:txBody>
      </p:sp>
      <p:pic>
        <p:nvPicPr>
          <p:cNvPr id="1026" name="Picture 2">
            <a:extLst>
              <a:ext uri="{FF2B5EF4-FFF2-40B4-BE49-F238E27FC236}">
                <a16:creationId xmlns:a16="http://schemas.microsoft.com/office/drawing/2014/main" id="{2681E017-6997-48F1-8357-8CA7CA4078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1186" y="1802624"/>
            <a:ext cx="4169627" cy="267586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974C1CC-CDE3-4FF1-AD61-634B86428C10}"/>
              </a:ext>
            </a:extLst>
          </p:cNvPr>
          <p:cNvSpPr txBox="1"/>
          <p:nvPr/>
        </p:nvSpPr>
        <p:spPr>
          <a:xfrm>
            <a:off x="1195387" y="4954338"/>
            <a:ext cx="9801225" cy="923330"/>
          </a:xfrm>
          <a:prstGeom prst="rect">
            <a:avLst/>
          </a:prstGeom>
          <a:noFill/>
        </p:spPr>
        <p:txBody>
          <a:bodyPr wrap="square" rtlCol="0">
            <a:spAutoFit/>
          </a:bodyPr>
          <a:lstStyle/>
          <a:p>
            <a:pPr marL="285750" indent="-285750">
              <a:buClr>
                <a:srgbClr val="63A537"/>
              </a:buClr>
              <a:buFont typeface="Arial" panose="020B0604020202020204" pitchFamily="34" charset="0"/>
              <a:buChar char="•"/>
            </a:pPr>
            <a:r>
              <a:rPr lang="en-IN" dirty="0">
                <a:solidFill>
                  <a:srgbClr val="404040"/>
                </a:solidFill>
              </a:rPr>
              <a:t>Analogue Signal </a:t>
            </a:r>
            <a:r>
              <a:rPr lang="en-IN" sz="1400" dirty="0">
                <a:solidFill>
                  <a:srgbClr val="404040"/>
                </a:solidFill>
                <a:sym typeface="Wingdings" panose="05000000000000000000" pitchFamily="2" charset="2"/>
              </a:rPr>
              <a:t></a:t>
            </a:r>
            <a:r>
              <a:rPr lang="en-IN" dirty="0">
                <a:solidFill>
                  <a:srgbClr val="404040"/>
                </a:solidFill>
                <a:sym typeface="Wingdings" panose="05000000000000000000" pitchFamily="2" charset="2"/>
              </a:rPr>
              <a:t> Digital Signal </a:t>
            </a:r>
            <a:r>
              <a:rPr lang="en-IN" sz="1400" dirty="0">
                <a:solidFill>
                  <a:srgbClr val="404040"/>
                </a:solidFill>
                <a:sym typeface="Wingdings" panose="05000000000000000000" pitchFamily="2" charset="2"/>
              </a:rPr>
              <a:t></a:t>
            </a:r>
            <a:r>
              <a:rPr lang="en-IN" dirty="0">
                <a:solidFill>
                  <a:srgbClr val="404040"/>
                </a:solidFill>
                <a:sym typeface="Wingdings" panose="05000000000000000000" pitchFamily="2" charset="2"/>
              </a:rPr>
              <a:t> Digital Representation of the obtained points </a:t>
            </a:r>
            <a:r>
              <a:rPr lang="en-IN" sz="1400" dirty="0">
                <a:solidFill>
                  <a:srgbClr val="404040"/>
                </a:solidFill>
                <a:sym typeface="Wingdings" panose="05000000000000000000" pitchFamily="2" charset="2"/>
              </a:rPr>
              <a:t></a:t>
            </a:r>
            <a:r>
              <a:rPr lang="en-IN" dirty="0">
                <a:solidFill>
                  <a:srgbClr val="404040"/>
                </a:solidFill>
                <a:sym typeface="Wingdings" panose="05000000000000000000" pitchFamily="2" charset="2"/>
              </a:rPr>
              <a:t> Array of numbers</a:t>
            </a:r>
          </a:p>
          <a:p>
            <a:pPr marL="285750" indent="-285750">
              <a:buClr>
                <a:srgbClr val="63A537"/>
              </a:buClr>
              <a:buFont typeface="Arial" panose="020B0604020202020204" pitchFamily="34" charset="0"/>
              <a:buChar char="•"/>
            </a:pPr>
            <a:r>
              <a:rPr lang="en-IN" dirty="0">
                <a:solidFill>
                  <a:srgbClr val="404040"/>
                </a:solidFill>
                <a:sym typeface="Wingdings" panose="05000000000000000000" pitchFamily="2" charset="2"/>
              </a:rPr>
              <a:t>Here the Sampling Rate is fixed to 22050 Hz for all cough samples</a:t>
            </a:r>
          </a:p>
          <a:p>
            <a:pPr marL="285750" indent="-285750">
              <a:buClr>
                <a:srgbClr val="63A537"/>
              </a:buClr>
              <a:buFont typeface="Arial" panose="020B0604020202020204" pitchFamily="34" charset="0"/>
              <a:buChar char="•"/>
            </a:pPr>
            <a:r>
              <a:rPr lang="en-IN" dirty="0">
                <a:solidFill>
                  <a:srgbClr val="404040"/>
                </a:solidFill>
                <a:sym typeface="Wingdings" panose="05000000000000000000" pitchFamily="2" charset="2"/>
              </a:rPr>
              <a:t>This process is performed using Python’s Librosa Library</a:t>
            </a:r>
            <a:endParaRPr lang="en-IN" dirty="0">
              <a:solidFill>
                <a:srgbClr val="404040"/>
              </a:solidFill>
            </a:endParaRPr>
          </a:p>
        </p:txBody>
      </p:sp>
    </p:spTree>
    <p:extLst>
      <p:ext uri="{BB962C8B-B14F-4D97-AF65-F5344CB8AC3E}">
        <p14:creationId xmlns:p14="http://schemas.microsoft.com/office/powerpoint/2010/main" val="2659829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F35A97AB-994C-437E-AEDC-71D0883BA4C9}"/>
              </a:ext>
            </a:extLst>
          </p:cNvPr>
          <p:cNvSpPr txBox="1">
            <a:spLocks/>
          </p:cNvSpPr>
          <p:nvPr/>
        </p:nvSpPr>
        <p:spPr>
          <a:xfrm>
            <a:off x="1066800" y="554815"/>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IN" sz="2400" b="1" dirty="0"/>
              <a:t>Feature Extraction</a:t>
            </a:r>
            <a:r>
              <a:rPr lang="en-IN" sz="2400" dirty="0"/>
              <a:t> :</a:t>
            </a:r>
            <a:endParaRPr lang="en-IN" dirty="0"/>
          </a:p>
          <a:p>
            <a:pPr marL="749808" lvl="1" indent="-457200">
              <a:buFont typeface="+mj-lt"/>
              <a:buAutoNum type="arabicPeriod"/>
            </a:pPr>
            <a:endParaRPr lang="en-IN" dirty="0"/>
          </a:p>
        </p:txBody>
      </p:sp>
      <p:sp>
        <p:nvSpPr>
          <p:cNvPr id="3" name="Slide Number Placeholder 7">
            <a:extLst>
              <a:ext uri="{FF2B5EF4-FFF2-40B4-BE49-F238E27FC236}">
                <a16:creationId xmlns:a16="http://schemas.microsoft.com/office/drawing/2014/main" id="{63A0B9E7-168D-4E70-A1C9-3F418791B7B6}"/>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12</a:t>
            </a:fld>
            <a:endParaRPr lang="en-IN" dirty="0"/>
          </a:p>
        </p:txBody>
      </p:sp>
      <p:sp>
        <p:nvSpPr>
          <p:cNvPr id="10" name="Content Placeholder 1">
            <a:extLst>
              <a:ext uri="{FF2B5EF4-FFF2-40B4-BE49-F238E27FC236}">
                <a16:creationId xmlns:a16="http://schemas.microsoft.com/office/drawing/2014/main" id="{7424C491-FA38-4038-AFC7-1DD711A2B531}"/>
              </a:ext>
            </a:extLst>
          </p:cNvPr>
          <p:cNvSpPr txBox="1">
            <a:spLocks/>
          </p:cNvSpPr>
          <p:nvPr/>
        </p:nvSpPr>
        <p:spPr>
          <a:xfrm>
            <a:off x="1097279" y="1631414"/>
            <a:ext cx="10224437" cy="452398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0000" algn="just">
              <a:lnSpc>
                <a:spcPct val="100000"/>
              </a:lnSpc>
              <a:spcBef>
                <a:spcPts val="300"/>
              </a:spcBef>
              <a:spcAft>
                <a:spcPts val="300"/>
              </a:spcAft>
              <a:buFont typeface="Arial" panose="020B0604020202020204" pitchFamily="34" charset="0"/>
              <a:buChar char="•"/>
            </a:pPr>
            <a:r>
              <a:rPr lang="en-US" dirty="0"/>
              <a:t> COVID-19 is said to cause inflammation of the upper airway and larynx</a:t>
            </a:r>
          </a:p>
          <a:p>
            <a:pPr marL="268560" indent="0" algn="just">
              <a:lnSpc>
                <a:spcPct val="100000"/>
              </a:lnSpc>
              <a:spcBef>
                <a:spcPts val="300"/>
              </a:spcBef>
              <a:spcAft>
                <a:spcPts val="300"/>
              </a:spcAft>
              <a:buNone/>
            </a:pPr>
            <a:endParaRPr lang="en-IN" dirty="0"/>
          </a:p>
          <a:p>
            <a:pPr marL="360000" algn="just">
              <a:lnSpc>
                <a:spcPct val="100000"/>
              </a:lnSpc>
              <a:spcBef>
                <a:spcPts val="300"/>
              </a:spcBef>
              <a:spcAft>
                <a:spcPts val="300"/>
              </a:spcAft>
              <a:buFont typeface="Arial" panose="020B0604020202020204" pitchFamily="34" charset="0"/>
              <a:buChar char="•"/>
            </a:pPr>
            <a:r>
              <a:rPr lang="en-IN" dirty="0"/>
              <a:t> </a:t>
            </a:r>
            <a:r>
              <a:rPr lang="en-US" dirty="0"/>
              <a:t>This inflammation affects the flexibility of the vocal cords hence cause minor alterations in frequency</a:t>
            </a:r>
          </a:p>
          <a:p>
            <a:pPr marL="268560" indent="0" algn="just">
              <a:lnSpc>
                <a:spcPct val="100000"/>
              </a:lnSpc>
              <a:spcBef>
                <a:spcPts val="300"/>
              </a:spcBef>
              <a:spcAft>
                <a:spcPts val="300"/>
              </a:spcAft>
              <a:buNone/>
            </a:pPr>
            <a:endParaRPr lang="en-IN" dirty="0"/>
          </a:p>
          <a:p>
            <a:pPr marL="360000" algn="just">
              <a:lnSpc>
                <a:spcPct val="100000"/>
              </a:lnSpc>
              <a:spcBef>
                <a:spcPts val="300"/>
              </a:spcBef>
              <a:spcAft>
                <a:spcPts val="300"/>
              </a:spcAft>
              <a:buFont typeface="Arial" panose="020B0604020202020204" pitchFamily="34" charset="0"/>
              <a:buChar char="•"/>
            </a:pPr>
            <a:r>
              <a:rPr lang="en-IN" dirty="0"/>
              <a:t> 25 time-frequency features are extracted from each cough audio sample to observe these alterations</a:t>
            </a:r>
          </a:p>
          <a:p>
            <a:pPr marL="268560" indent="0" algn="just">
              <a:lnSpc>
                <a:spcPct val="100000"/>
              </a:lnSpc>
              <a:spcBef>
                <a:spcPts val="300"/>
              </a:spcBef>
              <a:spcAft>
                <a:spcPts val="300"/>
              </a:spcAft>
              <a:buNone/>
            </a:pPr>
            <a:endParaRPr lang="en-IN" dirty="0"/>
          </a:p>
          <a:p>
            <a:pPr marL="360000" algn="just">
              <a:lnSpc>
                <a:spcPct val="100000"/>
              </a:lnSpc>
              <a:spcBef>
                <a:spcPts val="300"/>
              </a:spcBef>
              <a:spcAft>
                <a:spcPts val="300"/>
              </a:spcAft>
              <a:buFont typeface="Arial" panose="020B0604020202020204" pitchFamily="34" charset="0"/>
              <a:buChar char="•"/>
            </a:pPr>
            <a:r>
              <a:rPr lang="en-IN" dirty="0"/>
              <a:t> Here 5 of the features are mean of instantaneous frequency peaks of each audio wave</a:t>
            </a:r>
          </a:p>
          <a:p>
            <a:pPr marL="268560" indent="0" algn="just">
              <a:lnSpc>
                <a:spcPct val="100000"/>
              </a:lnSpc>
              <a:spcBef>
                <a:spcPts val="300"/>
              </a:spcBef>
              <a:spcAft>
                <a:spcPts val="300"/>
              </a:spcAft>
              <a:buNone/>
            </a:pPr>
            <a:endParaRPr lang="en-IN" dirty="0"/>
          </a:p>
          <a:p>
            <a:pPr marL="360000" algn="just">
              <a:lnSpc>
                <a:spcPct val="100000"/>
              </a:lnSpc>
              <a:spcBef>
                <a:spcPts val="300"/>
              </a:spcBef>
              <a:spcAft>
                <a:spcPts val="300"/>
              </a:spcAft>
              <a:buFont typeface="Arial" panose="020B0604020202020204" pitchFamily="34" charset="0"/>
              <a:buChar char="•"/>
            </a:pPr>
            <a:r>
              <a:rPr lang="en-IN" dirty="0"/>
              <a:t> Rest 20 features are Mel Frequency Cepstral </a:t>
            </a:r>
            <a:r>
              <a:rPr lang="en-IN" dirty="0">
                <a:solidFill>
                  <a:srgbClr val="404040"/>
                </a:solidFill>
              </a:rPr>
              <a:t>Coefficients </a:t>
            </a:r>
            <a:r>
              <a:rPr lang="en-IN" dirty="0"/>
              <a:t>(MFCCs)</a:t>
            </a:r>
          </a:p>
        </p:txBody>
      </p:sp>
      <p:sp>
        <p:nvSpPr>
          <p:cNvPr id="13" name="Footer Placeholder 6">
            <a:extLst>
              <a:ext uri="{FF2B5EF4-FFF2-40B4-BE49-F238E27FC236}">
                <a16:creationId xmlns:a16="http://schemas.microsoft.com/office/drawing/2014/main" id="{CC4EF1A1-3D5F-4A5D-AE47-0F46403F4271}"/>
              </a:ext>
            </a:extLst>
          </p:cNvPr>
          <p:cNvSpPr>
            <a:spLocks noGrp="1"/>
          </p:cNvSpPr>
          <p:nvPr>
            <p:ph type="ftr" sz="quarter" idx="11"/>
          </p:nvPr>
        </p:nvSpPr>
        <p:spPr>
          <a:xfrm>
            <a:off x="150483" y="6459785"/>
            <a:ext cx="4822804" cy="365125"/>
          </a:xfrm>
        </p:spPr>
        <p:txBody>
          <a:bodyPr/>
          <a:lstStyle/>
          <a:p>
            <a:pPr algn="l"/>
            <a:r>
              <a:rPr lang="en-IN" dirty="0">
                <a:solidFill>
                  <a:schemeClr val="bg1"/>
                </a:solidFill>
              </a:rPr>
              <a:t>Source: CLEVELAND Health</a:t>
            </a:r>
            <a:endParaRPr lang="en-US" i="0" dirty="0">
              <a:solidFill>
                <a:srgbClr val="FFFFFF"/>
              </a:solidFill>
              <a:effectLst/>
            </a:endParaRPr>
          </a:p>
        </p:txBody>
      </p:sp>
    </p:spTree>
    <p:extLst>
      <p:ext uri="{BB962C8B-B14F-4D97-AF65-F5344CB8AC3E}">
        <p14:creationId xmlns:p14="http://schemas.microsoft.com/office/powerpoint/2010/main" val="477723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8B885EF8-0D5F-4001-B4CB-8E20C0925430}"/>
              </a:ext>
            </a:extLst>
          </p:cNvPr>
          <p:cNvPicPr>
            <a:picLocks noChangeAspect="1"/>
          </p:cNvPicPr>
          <p:nvPr/>
        </p:nvPicPr>
        <p:blipFill>
          <a:blip r:embed="rId3"/>
          <a:stretch>
            <a:fillRect/>
          </a:stretch>
        </p:blipFill>
        <p:spPr>
          <a:xfrm>
            <a:off x="4833243" y="5150199"/>
            <a:ext cx="2849333" cy="1109039"/>
          </a:xfrm>
          <a:prstGeom prst="rect">
            <a:avLst/>
          </a:prstGeom>
        </p:spPr>
      </p:pic>
      <p:sp>
        <p:nvSpPr>
          <p:cNvPr id="2" name="Content Placeholder 2">
            <a:extLst>
              <a:ext uri="{FF2B5EF4-FFF2-40B4-BE49-F238E27FC236}">
                <a16:creationId xmlns:a16="http://schemas.microsoft.com/office/drawing/2014/main" id="{BBCF9FDD-9278-437D-B77A-D67EA722EEC3}"/>
              </a:ext>
            </a:extLst>
          </p:cNvPr>
          <p:cNvSpPr txBox="1">
            <a:spLocks/>
          </p:cNvSpPr>
          <p:nvPr/>
        </p:nvSpPr>
        <p:spPr>
          <a:xfrm>
            <a:off x="1066800" y="554815"/>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200000"/>
              </a:lnSpc>
            </a:pPr>
            <a:r>
              <a:rPr lang="en-IN" sz="2400" b="1" dirty="0"/>
              <a:t>Mel Frequency Cepstral Coefficients (MFCCs)</a:t>
            </a:r>
            <a:r>
              <a:rPr lang="en-IN" sz="2400" dirty="0"/>
              <a:t> :</a:t>
            </a:r>
          </a:p>
          <a:p>
            <a:pPr algn="just">
              <a:buFont typeface="Arial" panose="020B0604020202020204" pitchFamily="34" charset="0"/>
              <a:buChar char="•"/>
            </a:pPr>
            <a:r>
              <a:rPr lang="en-IN" dirty="0"/>
              <a:t> </a:t>
            </a:r>
            <a:r>
              <a:rPr lang="en-US" dirty="0"/>
              <a:t>MFCC of a signal are a set of features which</a:t>
            </a: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reveals the variation of the signal’s frequency content as time evolves</a:t>
            </a:r>
            <a:endParaRPr lang="en-US" dirty="0"/>
          </a:p>
          <a:p>
            <a:pPr algn="just">
              <a:buFont typeface="Arial" panose="020B0604020202020204" pitchFamily="34" charset="0"/>
              <a:buChar char="•"/>
            </a:pPr>
            <a:r>
              <a:rPr lang="en-US" dirty="0"/>
              <a:t> Extraction Process: </a:t>
            </a:r>
          </a:p>
        </p:txBody>
      </p:sp>
      <p:sp>
        <p:nvSpPr>
          <p:cNvPr id="3" name="Slide Number Placeholder 7">
            <a:extLst>
              <a:ext uri="{FF2B5EF4-FFF2-40B4-BE49-F238E27FC236}">
                <a16:creationId xmlns:a16="http://schemas.microsoft.com/office/drawing/2014/main" id="{BEC3765D-66B3-4F83-863F-A3C2ECE62592}"/>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13</a:t>
            </a:fld>
            <a:endParaRPr lang="en-IN" dirty="0"/>
          </a:p>
        </p:txBody>
      </p:sp>
      <p:pic>
        <p:nvPicPr>
          <p:cNvPr id="5" name="Picture 4">
            <a:extLst>
              <a:ext uri="{FF2B5EF4-FFF2-40B4-BE49-F238E27FC236}">
                <a16:creationId xmlns:a16="http://schemas.microsoft.com/office/drawing/2014/main" id="{91559D62-1AD0-4947-9F6F-7FDB1E326B7D}"/>
              </a:ext>
            </a:extLst>
          </p:cNvPr>
          <p:cNvPicPr>
            <a:picLocks noChangeAspect="1"/>
          </p:cNvPicPr>
          <p:nvPr/>
        </p:nvPicPr>
        <p:blipFill>
          <a:blip r:embed="rId4"/>
          <a:stretch>
            <a:fillRect/>
          </a:stretch>
        </p:blipFill>
        <p:spPr>
          <a:xfrm>
            <a:off x="190890" y="2877932"/>
            <a:ext cx="2548649" cy="2043820"/>
          </a:xfrm>
          <a:prstGeom prst="rect">
            <a:avLst/>
          </a:prstGeom>
        </p:spPr>
      </p:pic>
      <p:pic>
        <p:nvPicPr>
          <p:cNvPr id="7" name="Picture 6">
            <a:extLst>
              <a:ext uri="{FF2B5EF4-FFF2-40B4-BE49-F238E27FC236}">
                <a16:creationId xmlns:a16="http://schemas.microsoft.com/office/drawing/2014/main" id="{32879DE8-8C31-4526-AE9F-ABE40E6D8136}"/>
              </a:ext>
            </a:extLst>
          </p:cNvPr>
          <p:cNvPicPr>
            <a:picLocks noChangeAspect="1"/>
          </p:cNvPicPr>
          <p:nvPr/>
        </p:nvPicPr>
        <p:blipFill>
          <a:blip r:embed="rId5"/>
          <a:stretch>
            <a:fillRect/>
          </a:stretch>
        </p:blipFill>
        <p:spPr>
          <a:xfrm>
            <a:off x="2813670" y="3492671"/>
            <a:ext cx="408755" cy="507847"/>
          </a:xfrm>
          <a:prstGeom prst="rect">
            <a:avLst/>
          </a:prstGeom>
        </p:spPr>
      </p:pic>
      <p:pic>
        <p:nvPicPr>
          <p:cNvPr id="9" name="Picture 8">
            <a:extLst>
              <a:ext uri="{FF2B5EF4-FFF2-40B4-BE49-F238E27FC236}">
                <a16:creationId xmlns:a16="http://schemas.microsoft.com/office/drawing/2014/main" id="{ABE58AF6-6B3A-4A7D-A1D7-7947FFFD5840}"/>
              </a:ext>
            </a:extLst>
          </p:cNvPr>
          <p:cNvPicPr>
            <a:picLocks noChangeAspect="1"/>
          </p:cNvPicPr>
          <p:nvPr/>
        </p:nvPicPr>
        <p:blipFill>
          <a:blip r:embed="rId6"/>
          <a:stretch>
            <a:fillRect/>
          </a:stretch>
        </p:blipFill>
        <p:spPr>
          <a:xfrm>
            <a:off x="3213022" y="2877932"/>
            <a:ext cx="2548649" cy="2062720"/>
          </a:xfrm>
          <a:prstGeom prst="rect">
            <a:avLst/>
          </a:prstGeom>
        </p:spPr>
      </p:pic>
      <p:pic>
        <p:nvPicPr>
          <p:cNvPr id="13" name="Picture 12">
            <a:extLst>
              <a:ext uri="{FF2B5EF4-FFF2-40B4-BE49-F238E27FC236}">
                <a16:creationId xmlns:a16="http://schemas.microsoft.com/office/drawing/2014/main" id="{49464C48-02DC-4498-AD22-5CFA09AF5896}"/>
              </a:ext>
            </a:extLst>
          </p:cNvPr>
          <p:cNvPicPr>
            <a:picLocks noChangeAspect="1"/>
          </p:cNvPicPr>
          <p:nvPr/>
        </p:nvPicPr>
        <p:blipFill>
          <a:blip r:embed="rId7"/>
          <a:stretch>
            <a:fillRect/>
          </a:stretch>
        </p:blipFill>
        <p:spPr>
          <a:xfrm>
            <a:off x="6127355" y="2877932"/>
            <a:ext cx="2849334" cy="1894366"/>
          </a:xfrm>
          <a:prstGeom prst="rect">
            <a:avLst/>
          </a:prstGeom>
        </p:spPr>
      </p:pic>
      <p:pic>
        <p:nvPicPr>
          <p:cNvPr id="11" name="Picture 10">
            <a:extLst>
              <a:ext uri="{FF2B5EF4-FFF2-40B4-BE49-F238E27FC236}">
                <a16:creationId xmlns:a16="http://schemas.microsoft.com/office/drawing/2014/main" id="{0645E51D-318B-49C3-94D9-C58A88D7F2E0}"/>
              </a:ext>
            </a:extLst>
          </p:cNvPr>
          <p:cNvPicPr>
            <a:picLocks noChangeAspect="1"/>
          </p:cNvPicPr>
          <p:nvPr/>
        </p:nvPicPr>
        <p:blipFill>
          <a:blip r:embed="rId8"/>
          <a:stretch>
            <a:fillRect/>
          </a:stretch>
        </p:blipFill>
        <p:spPr>
          <a:xfrm>
            <a:off x="5807836" y="3492545"/>
            <a:ext cx="450074" cy="550837"/>
          </a:xfrm>
          <a:prstGeom prst="rect">
            <a:avLst/>
          </a:prstGeom>
        </p:spPr>
      </p:pic>
      <p:pic>
        <p:nvPicPr>
          <p:cNvPr id="16" name="Picture 15">
            <a:extLst>
              <a:ext uri="{FF2B5EF4-FFF2-40B4-BE49-F238E27FC236}">
                <a16:creationId xmlns:a16="http://schemas.microsoft.com/office/drawing/2014/main" id="{F564A28B-7D0A-4029-AFB1-11A63D0F5082}"/>
              </a:ext>
            </a:extLst>
          </p:cNvPr>
          <p:cNvPicPr>
            <a:picLocks noChangeAspect="1"/>
          </p:cNvPicPr>
          <p:nvPr/>
        </p:nvPicPr>
        <p:blipFill>
          <a:blip r:embed="rId9"/>
          <a:stretch>
            <a:fillRect/>
          </a:stretch>
        </p:blipFill>
        <p:spPr>
          <a:xfrm>
            <a:off x="8916098" y="3550787"/>
            <a:ext cx="405080" cy="441905"/>
          </a:xfrm>
          <a:prstGeom prst="rect">
            <a:avLst/>
          </a:prstGeom>
        </p:spPr>
      </p:pic>
      <p:pic>
        <p:nvPicPr>
          <p:cNvPr id="18" name="Picture 17">
            <a:extLst>
              <a:ext uri="{FF2B5EF4-FFF2-40B4-BE49-F238E27FC236}">
                <a16:creationId xmlns:a16="http://schemas.microsoft.com/office/drawing/2014/main" id="{881B0357-B3E8-4C87-826E-DEFEE8A67D15}"/>
              </a:ext>
            </a:extLst>
          </p:cNvPr>
          <p:cNvPicPr>
            <a:picLocks noChangeAspect="1"/>
          </p:cNvPicPr>
          <p:nvPr/>
        </p:nvPicPr>
        <p:blipFill>
          <a:blip r:embed="rId10"/>
          <a:stretch>
            <a:fillRect/>
          </a:stretch>
        </p:blipFill>
        <p:spPr>
          <a:xfrm>
            <a:off x="9409852" y="2961698"/>
            <a:ext cx="2739284" cy="1664375"/>
          </a:xfrm>
          <a:prstGeom prst="rect">
            <a:avLst/>
          </a:prstGeom>
        </p:spPr>
      </p:pic>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C67E530-1D9E-4F93-9F1C-BC3E12950FD2}"/>
                  </a:ext>
                </a:extLst>
              </p:cNvPr>
              <p:cNvSpPr txBox="1"/>
              <p:nvPr/>
            </p:nvSpPr>
            <p:spPr>
              <a:xfrm>
                <a:off x="9311786" y="5318711"/>
                <a:ext cx="2969403" cy="1007263"/>
              </a:xfrm>
              <a:prstGeom prst="rect">
                <a:avLst/>
              </a:prstGeom>
              <a:noFill/>
            </p:spPr>
            <p:txBody>
              <a:bodyPr wrap="none" rtlCol="0">
                <a:spAutoFit/>
              </a:bodyPr>
              <a:lstStyle/>
              <a:p>
                <a:r>
                  <a:rPr lang="en-IN" sz="1400" dirty="0">
                    <a:solidFill>
                      <a:srgbClr val="404040"/>
                    </a:solidFill>
                  </a:rPr>
                  <a:t>DFT </a:t>
                </a:r>
                <a:r>
                  <a:rPr lang="en-IN" sz="1400" dirty="0">
                    <a:solidFill>
                      <a:srgbClr val="404040"/>
                    </a:solidFill>
                    <a:sym typeface="Wingdings" panose="05000000000000000000" pitchFamily="2" charset="2"/>
                  </a:rPr>
                  <a:t> Discrete Fourier Transform</a:t>
                </a:r>
              </a:p>
              <a:p>
                <a:r>
                  <a:rPr lang="en-IN" sz="1400" dirty="0">
                    <a:solidFill>
                      <a:srgbClr val="404040"/>
                    </a:solidFill>
                    <a:sym typeface="Wingdings" panose="05000000000000000000" pitchFamily="2" charset="2"/>
                  </a:rPr>
                  <a:t>IDFT  Inverse DFT</a:t>
                </a:r>
              </a:p>
              <a:p>
                <a:pPr/>
                <a14:m>
                  <m:oMathPara xmlns:m="http://schemas.openxmlformats.org/officeDocument/2006/math">
                    <m:oMathParaPr>
                      <m:jc m:val="left"/>
                    </m:oMathParaPr>
                    <m:oMath xmlns:m="http://schemas.openxmlformats.org/officeDocument/2006/math">
                      <m:r>
                        <a:rPr lang="en-US" sz="1400" b="0" i="1" smtClean="0">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𝑀𝑎𝑔𝑛𝑖𝑡𝑢𝑑𝑒</m:t>
                      </m:r>
                      <m:r>
                        <a:rPr lang="en-US" sz="1400" b="0" i="1" smtClean="0">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r>
                        <a:rPr lang="en-US" sz="1400" b="0" i="1" smtClean="0">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𝑑𝐵</m:t>
                      </m:r>
                      <m:r>
                        <a:rPr lang="en-US" sz="1400" b="0" i="1" smtClean="0">
                          <a:solidFill>
                            <a:srgbClr val="404040"/>
                          </a:solidFill>
                          <a:effectLst/>
                          <a:latin typeface="Cambria Math" panose="02040503050406030204" pitchFamily="18" charset="0"/>
                          <a:ea typeface="Calibri" panose="020F0502020204030204" pitchFamily="34" charset="0"/>
                          <a:cs typeface="Calibri" panose="020F0502020204030204" pitchFamily="34" charset="0"/>
                        </a:rPr>
                        <m:t>)=10</m:t>
                      </m:r>
                      <m:r>
                        <m:rPr>
                          <m:sty m:val="p"/>
                        </m:rPr>
                        <a:rPr lang="en-IN" sz="1400">
                          <a:solidFill>
                            <a:srgbClr val="404040"/>
                          </a:solidFill>
                          <a:effectLst/>
                          <a:latin typeface="Cambria Math" panose="02040503050406030204" pitchFamily="18" charset="0"/>
                          <a:ea typeface="Calibri" panose="020F0502020204030204" pitchFamily="34" charset="0"/>
                          <a:cs typeface="Calibri" panose="020F0502020204030204" pitchFamily="34" charset="0"/>
                        </a:rPr>
                        <m:t>log</m:t>
                      </m:r>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d>
                        <m:dPr>
                          <m:ctrlPr>
                            <a:rPr lang="en-IN" sz="1400" i="1">
                              <a:solidFill>
                                <a:srgbClr val="404040"/>
                              </a:solidFill>
                              <a:effectLst/>
                              <a:latin typeface="Cambria Math" panose="02040503050406030204" pitchFamily="18" charset="0"/>
                              <a:cs typeface="Calibri" panose="020F0502020204030204" pitchFamily="34" charset="0"/>
                            </a:rPr>
                          </m:ctrlPr>
                        </m:dPr>
                        <m:e>
                          <m:f>
                            <m:fPr>
                              <m:ctrlPr>
                                <a:rPr lang="en-IN" sz="1400" i="1">
                                  <a:solidFill>
                                    <a:srgbClr val="404040"/>
                                  </a:solidFill>
                                  <a:effectLst/>
                                  <a:latin typeface="Cambria Math" panose="02040503050406030204" pitchFamily="18" charset="0"/>
                                  <a:cs typeface="Calibri" panose="020F0502020204030204" pitchFamily="34" charset="0"/>
                                </a:rPr>
                              </m:ctrlPr>
                            </m:fPr>
                            <m:num>
                              <m:r>
                                <a:rPr lang="en-US" sz="1400" b="0" i="1" smtClean="0">
                                  <a:solidFill>
                                    <a:srgbClr val="404040"/>
                                  </a:solidFill>
                                  <a:effectLst/>
                                  <a:latin typeface="Cambria Math" panose="02040503050406030204" pitchFamily="18" charset="0"/>
                                  <a:cs typeface="Calibri" panose="020F0502020204030204" pitchFamily="34" charset="0"/>
                                </a:rPr>
                                <m:t>𝑃𝑜𝑤𝑒𝑟</m:t>
                              </m:r>
                            </m:num>
                            <m:den>
                              <m:sSub>
                                <m:sSubPr>
                                  <m:ctrlPr>
                                    <a:rPr lang="en-IN" sz="1400" i="1">
                                      <a:solidFill>
                                        <a:srgbClr val="404040"/>
                                      </a:solidFill>
                                      <a:effectLst/>
                                      <a:latin typeface="Cambria Math" panose="02040503050406030204" pitchFamily="18" charset="0"/>
                                      <a:cs typeface="Calibri" panose="020F0502020204030204" pitchFamily="34" charset="0"/>
                                    </a:rPr>
                                  </m:ctrlPr>
                                </m:sSubPr>
                                <m:e>
                                  <m:r>
                                    <a:rPr lang="en-US" sz="1400" b="0" i="1" smtClean="0">
                                      <a:solidFill>
                                        <a:srgbClr val="404040"/>
                                      </a:solidFill>
                                      <a:effectLst/>
                                      <a:latin typeface="Cambria Math" panose="02040503050406030204" pitchFamily="18" charset="0"/>
                                      <a:cs typeface="Calibri" panose="020F0502020204030204" pitchFamily="34" charset="0"/>
                                    </a:rPr>
                                    <m:t>𝑃𝑜𝑤𝑒𝑟</m:t>
                                  </m:r>
                                </m:e>
                                <m:sub>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0</m:t>
                                  </m:r>
                                </m:sub>
                              </m:sSub>
                            </m:den>
                          </m:f>
                        </m:e>
                      </m:d>
                    </m:oMath>
                  </m:oMathPara>
                </a14:m>
                <a:endParaRPr lang="en-IN" sz="1400" dirty="0">
                  <a:solidFill>
                    <a:srgbClr val="404040"/>
                  </a:solidFill>
                </a:endParaRPr>
              </a:p>
            </p:txBody>
          </p:sp>
        </mc:Choice>
        <mc:Fallback xmlns="">
          <p:sp>
            <p:nvSpPr>
              <p:cNvPr id="21" name="TextBox 20">
                <a:extLst>
                  <a:ext uri="{FF2B5EF4-FFF2-40B4-BE49-F238E27FC236}">
                    <a16:creationId xmlns:a16="http://schemas.microsoft.com/office/drawing/2014/main" id="{FC67E530-1D9E-4F93-9F1C-BC3E12950FD2}"/>
                  </a:ext>
                </a:extLst>
              </p:cNvPr>
              <p:cNvSpPr txBox="1">
                <a:spLocks noRot="1" noChangeAspect="1" noMove="1" noResize="1" noEditPoints="1" noAdjustHandles="1" noChangeArrowheads="1" noChangeShapeType="1" noTextEdit="1"/>
              </p:cNvSpPr>
              <p:nvPr/>
            </p:nvSpPr>
            <p:spPr>
              <a:xfrm>
                <a:off x="9311786" y="5318711"/>
                <a:ext cx="2969403" cy="1007263"/>
              </a:xfrm>
              <a:prstGeom prst="rect">
                <a:avLst/>
              </a:prstGeom>
              <a:blipFill>
                <a:blip r:embed="rId11"/>
                <a:stretch>
                  <a:fillRect l="-616" t="-602"/>
                </a:stretch>
              </a:blipFill>
            </p:spPr>
            <p:txBody>
              <a:bodyPr/>
              <a:lstStyle/>
              <a:p>
                <a:r>
                  <a:rPr lang="en-IN">
                    <a:noFill/>
                  </a:rPr>
                  <a:t> </a:t>
                </a:r>
              </a:p>
            </p:txBody>
          </p:sp>
        </mc:Fallback>
      </mc:AlternateContent>
    </p:spTree>
    <p:extLst>
      <p:ext uri="{BB962C8B-B14F-4D97-AF65-F5344CB8AC3E}">
        <p14:creationId xmlns:p14="http://schemas.microsoft.com/office/powerpoint/2010/main" val="3466617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BCF9FDD-9278-437D-B77A-D67EA722EEC3}"/>
              </a:ext>
            </a:extLst>
          </p:cNvPr>
          <p:cNvSpPr txBox="1">
            <a:spLocks/>
          </p:cNvSpPr>
          <p:nvPr/>
        </p:nvSpPr>
        <p:spPr>
          <a:xfrm>
            <a:off x="1066800" y="149699"/>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IN" sz="2400" b="1" dirty="0"/>
              <a:t>Mel Frequency Cepstral Coefficients (MFCCs)</a:t>
            </a:r>
            <a:r>
              <a:rPr lang="en-IN" sz="2400" dirty="0"/>
              <a:t> :</a:t>
            </a:r>
          </a:p>
          <a:p>
            <a:pPr>
              <a:buClr>
                <a:srgbClr val="99CB38"/>
              </a:buClr>
              <a:defRPr/>
            </a:pPr>
            <a:r>
              <a:rPr lang="en-IN" dirty="0"/>
              <a:t> </a:t>
            </a:r>
            <a:endParaRPr lang="en-US" dirty="0"/>
          </a:p>
        </p:txBody>
      </p:sp>
      <p:sp>
        <p:nvSpPr>
          <p:cNvPr id="3" name="Slide Number Placeholder 7">
            <a:extLst>
              <a:ext uri="{FF2B5EF4-FFF2-40B4-BE49-F238E27FC236}">
                <a16:creationId xmlns:a16="http://schemas.microsoft.com/office/drawing/2014/main" id="{BEC3765D-66B3-4F83-863F-A3C2ECE62592}"/>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14</a:t>
            </a:fld>
            <a:endParaRPr lang="en-IN" dirty="0"/>
          </a:p>
        </p:txBody>
      </p:sp>
      <p:pic>
        <p:nvPicPr>
          <p:cNvPr id="10" name="Picture 9">
            <a:extLst>
              <a:ext uri="{FF2B5EF4-FFF2-40B4-BE49-F238E27FC236}">
                <a16:creationId xmlns:a16="http://schemas.microsoft.com/office/drawing/2014/main" id="{D1B4A789-A35C-457E-903A-37EEC8B7C6CF}"/>
              </a:ext>
            </a:extLst>
          </p:cNvPr>
          <p:cNvPicPr>
            <a:picLocks noChangeAspect="1"/>
          </p:cNvPicPr>
          <p:nvPr/>
        </p:nvPicPr>
        <p:blipFill>
          <a:blip r:embed="rId3"/>
          <a:stretch>
            <a:fillRect/>
          </a:stretch>
        </p:blipFill>
        <p:spPr>
          <a:xfrm>
            <a:off x="0" y="2016202"/>
            <a:ext cx="3057518" cy="1201168"/>
          </a:xfrm>
          <a:prstGeom prst="rect">
            <a:avLst/>
          </a:prstGeom>
        </p:spPr>
      </p:pic>
      <p:pic>
        <p:nvPicPr>
          <p:cNvPr id="19" name="Picture 18">
            <a:extLst>
              <a:ext uri="{FF2B5EF4-FFF2-40B4-BE49-F238E27FC236}">
                <a16:creationId xmlns:a16="http://schemas.microsoft.com/office/drawing/2014/main" id="{53D471D7-F3CD-4750-8AC2-BE1D4707E421}"/>
              </a:ext>
            </a:extLst>
          </p:cNvPr>
          <p:cNvPicPr>
            <a:picLocks noChangeAspect="1"/>
          </p:cNvPicPr>
          <p:nvPr/>
        </p:nvPicPr>
        <p:blipFill>
          <a:blip r:embed="rId4"/>
          <a:stretch>
            <a:fillRect/>
          </a:stretch>
        </p:blipFill>
        <p:spPr>
          <a:xfrm>
            <a:off x="3334900" y="2853858"/>
            <a:ext cx="2786372" cy="932777"/>
          </a:xfrm>
          <a:prstGeom prst="rect">
            <a:avLst/>
          </a:prstGeom>
        </p:spPr>
      </p:pic>
      <p:pic>
        <p:nvPicPr>
          <p:cNvPr id="22" name="Picture 21">
            <a:extLst>
              <a:ext uri="{FF2B5EF4-FFF2-40B4-BE49-F238E27FC236}">
                <a16:creationId xmlns:a16="http://schemas.microsoft.com/office/drawing/2014/main" id="{55A9F04D-79C9-4FD5-B664-5EBE1E10B9E5}"/>
              </a:ext>
            </a:extLst>
          </p:cNvPr>
          <p:cNvPicPr>
            <a:picLocks noChangeAspect="1"/>
          </p:cNvPicPr>
          <p:nvPr/>
        </p:nvPicPr>
        <p:blipFill>
          <a:blip r:embed="rId5"/>
          <a:stretch>
            <a:fillRect/>
          </a:stretch>
        </p:blipFill>
        <p:spPr>
          <a:xfrm>
            <a:off x="3387355" y="1284621"/>
            <a:ext cx="2679614" cy="932777"/>
          </a:xfrm>
          <a:prstGeom prst="rect">
            <a:avLst/>
          </a:prstGeom>
        </p:spPr>
      </p:pic>
      <p:sp>
        <p:nvSpPr>
          <p:cNvPr id="23" name="TextBox 22">
            <a:extLst>
              <a:ext uri="{FF2B5EF4-FFF2-40B4-BE49-F238E27FC236}">
                <a16:creationId xmlns:a16="http://schemas.microsoft.com/office/drawing/2014/main" id="{5831DEA5-1B51-4C9D-BFC9-06253B020726}"/>
              </a:ext>
            </a:extLst>
          </p:cNvPr>
          <p:cNvSpPr txBox="1"/>
          <p:nvPr/>
        </p:nvSpPr>
        <p:spPr>
          <a:xfrm>
            <a:off x="3749550" y="1153816"/>
            <a:ext cx="2068945" cy="261610"/>
          </a:xfrm>
          <a:prstGeom prst="rect">
            <a:avLst/>
          </a:prstGeom>
          <a:noFill/>
        </p:spPr>
        <p:txBody>
          <a:bodyPr wrap="square" rtlCol="0">
            <a:spAutoFit/>
          </a:bodyPr>
          <a:lstStyle/>
          <a:p>
            <a:r>
              <a:rPr lang="en-IN" sz="1100" dirty="0"/>
              <a:t>Log Spectrum due to Vocal Tract</a:t>
            </a:r>
          </a:p>
        </p:txBody>
      </p:sp>
      <p:sp>
        <p:nvSpPr>
          <p:cNvPr id="24" name="TextBox 23">
            <a:extLst>
              <a:ext uri="{FF2B5EF4-FFF2-40B4-BE49-F238E27FC236}">
                <a16:creationId xmlns:a16="http://schemas.microsoft.com/office/drawing/2014/main" id="{98017D95-512D-4939-9E9E-94F963ED9B03}"/>
              </a:ext>
            </a:extLst>
          </p:cNvPr>
          <p:cNvSpPr txBox="1"/>
          <p:nvPr/>
        </p:nvSpPr>
        <p:spPr>
          <a:xfrm>
            <a:off x="3702849" y="2692573"/>
            <a:ext cx="2205242" cy="261610"/>
          </a:xfrm>
          <a:prstGeom prst="rect">
            <a:avLst/>
          </a:prstGeom>
          <a:noFill/>
        </p:spPr>
        <p:txBody>
          <a:bodyPr wrap="square" rtlCol="0">
            <a:spAutoFit/>
          </a:bodyPr>
          <a:lstStyle/>
          <a:p>
            <a:r>
              <a:rPr lang="en-IN" sz="1100" dirty="0"/>
              <a:t>Log Spectrum due to Glottal Pulse</a:t>
            </a:r>
          </a:p>
        </p:txBody>
      </p:sp>
      <p:cxnSp>
        <p:nvCxnSpPr>
          <p:cNvPr id="27" name="Straight Arrow Connector 26">
            <a:extLst>
              <a:ext uri="{FF2B5EF4-FFF2-40B4-BE49-F238E27FC236}">
                <a16:creationId xmlns:a16="http://schemas.microsoft.com/office/drawing/2014/main" id="{CD77C330-A644-4068-933E-79E640186CE5}"/>
              </a:ext>
            </a:extLst>
          </p:cNvPr>
          <p:cNvCxnSpPr>
            <a:cxnSpLocks/>
          </p:cNvCxnSpPr>
          <p:nvPr/>
        </p:nvCxnSpPr>
        <p:spPr>
          <a:xfrm flipV="1">
            <a:off x="2794628" y="1691651"/>
            <a:ext cx="691515" cy="7575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67093D0-8DF9-4D84-B6C2-1AAA4468A315}"/>
              </a:ext>
            </a:extLst>
          </p:cNvPr>
          <p:cNvCxnSpPr>
            <a:cxnSpLocks/>
          </p:cNvCxnSpPr>
          <p:nvPr/>
        </p:nvCxnSpPr>
        <p:spPr>
          <a:xfrm>
            <a:off x="2789287" y="2422012"/>
            <a:ext cx="636180" cy="893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99C8C16-2914-4D57-961D-9054042DDF7F}"/>
              </a:ext>
            </a:extLst>
          </p:cNvPr>
          <p:cNvSpPr txBox="1"/>
          <p:nvPr/>
        </p:nvSpPr>
        <p:spPr>
          <a:xfrm>
            <a:off x="470902" y="1873824"/>
            <a:ext cx="2205242" cy="261610"/>
          </a:xfrm>
          <a:prstGeom prst="rect">
            <a:avLst/>
          </a:prstGeom>
          <a:noFill/>
        </p:spPr>
        <p:txBody>
          <a:bodyPr wrap="square" rtlCol="0">
            <a:spAutoFit/>
          </a:bodyPr>
          <a:lstStyle/>
          <a:p>
            <a:r>
              <a:rPr lang="en-IN" sz="1100" dirty="0"/>
              <a:t>Log Spectrum of portion of signal</a:t>
            </a:r>
          </a:p>
        </p:txBody>
      </p:sp>
      <p:pic>
        <p:nvPicPr>
          <p:cNvPr id="42" name="Picture 41">
            <a:extLst>
              <a:ext uri="{FF2B5EF4-FFF2-40B4-BE49-F238E27FC236}">
                <a16:creationId xmlns:a16="http://schemas.microsoft.com/office/drawing/2014/main" id="{3486BA3E-7A3C-42EC-8B91-362087A09849}"/>
              </a:ext>
            </a:extLst>
          </p:cNvPr>
          <p:cNvPicPr>
            <a:picLocks noChangeAspect="1"/>
          </p:cNvPicPr>
          <p:nvPr/>
        </p:nvPicPr>
        <p:blipFill>
          <a:blip r:embed="rId6"/>
          <a:stretch>
            <a:fillRect/>
          </a:stretch>
        </p:blipFill>
        <p:spPr>
          <a:xfrm>
            <a:off x="6227930" y="1271891"/>
            <a:ext cx="2679614" cy="958235"/>
          </a:xfrm>
          <a:prstGeom prst="rect">
            <a:avLst/>
          </a:prstGeom>
        </p:spPr>
      </p:pic>
      <p:cxnSp>
        <p:nvCxnSpPr>
          <p:cNvPr id="39" name="Straight Arrow Connector 38">
            <a:extLst>
              <a:ext uri="{FF2B5EF4-FFF2-40B4-BE49-F238E27FC236}">
                <a16:creationId xmlns:a16="http://schemas.microsoft.com/office/drawing/2014/main" id="{22B3F3CB-7C40-4311-9153-695268A3A2FC}"/>
              </a:ext>
            </a:extLst>
          </p:cNvPr>
          <p:cNvCxnSpPr>
            <a:cxnSpLocks/>
          </p:cNvCxnSpPr>
          <p:nvPr/>
        </p:nvCxnSpPr>
        <p:spPr>
          <a:xfrm>
            <a:off x="5928353" y="1705939"/>
            <a:ext cx="3457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ACB16D0-6121-41C6-B3C5-7B20BDC04E6C}"/>
              </a:ext>
            </a:extLst>
          </p:cNvPr>
          <p:cNvSpPr txBox="1"/>
          <p:nvPr/>
        </p:nvSpPr>
        <p:spPr>
          <a:xfrm>
            <a:off x="6184604" y="1468908"/>
            <a:ext cx="2917302" cy="261610"/>
          </a:xfrm>
          <a:prstGeom prst="rect">
            <a:avLst/>
          </a:prstGeom>
          <a:noFill/>
        </p:spPr>
        <p:txBody>
          <a:bodyPr wrap="square" rtlCol="0">
            <a:spAutoFit/>
          </a:bodyPr>
          <a:lstStyle/>
          <a:p>
            <a:endParaRPr lang="en-IN" sz="1100" dirty="0"/>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0E9732D3-8A69-4E3D-A1DC-F3722B19766A}"/>
                  </a:ext>
                </a:extLst>
              </p:cNvPr>
              <p:cNvSpPr txBox="1"/>
              <p:nvPr/>
            </p:nvSpPr>
            <p:spPr>
              <a:xfrm>
                <a:off x="107382" y="4661350"/>
                <a:ext cx="6013889" cy="1855316"/>
              </a:xfrm>
              <a:prstGeom prst="rect">
                <a:avLst/>
              </a:prstGeom>
              <a:noFill/>
            </p:spPr>
            <p:txBody>
              <a:bodyPr wrap="square" rtlCol="0">
                <a:spAutoFit/>
              </a:bodyPr>
              <a:lstStyle/>
              <a:p>
                <a:pPr>
                  <a:buClr>
                    <a:srgbClr val="99CB38"/>
                  </a:buClr>
                  <a:defRPr/>
                </a:pPr>
                <a:r>
                  <a:rPr kumimoji="0" lang="en-US"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Applying Short Term Fourier Transform to entire digital Signal:</a:t>
                </a:r>
              </a:p>
              <a:p>
                <a:pPr>
                  <a:buClr>
                    <a:srgbClr val="99CB38"/>
                  </a:buClr>
                  <a:defRPr/>
                </a:pPr>
                <a:r>
                  <a:rPr kumimoji="0" lang="en-US"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 </a:t>
                </a:r>
                <a:endParaRPr kumimoji="0" lang="en-US" b="0" i="0" u="none" strike="noStrike" kern="1200" cap="none" spc="0" normalizeH="0" baseline="0" noProof="0" dirty="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endParaRPr>
              </a:p>
              <a:p>
                <a:pPr marL="0" indent="0">
                  <a:buClr>
                    <a:srgbClr val="99CB38"/>
                  </a:buClr>
                  <a:buNone/>
                  <a:defRPr/>
                </a:pPr>
                <a14:m>
                  <m:oMathPara xmlns:m="http://schemas.openxmlformats.org/officeDocument/2006/math">
                    <m:oMathParaPr>
                      <m:jc m:val="centerGroup"/>
                    </m:oMathParaPr>
                    <m:oMath xmlns:m="http://schemas.openxmlformats.org/officeDocument/2006/math">
                      <m:func>
                        <m:funcPr>
                          <m:ctrlP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kumimoji="0" lang="en-IN" sz="2000" b="0" i="0"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STFT</m:t>
                          </m:r>
                        </m:fName>
                        <m:e>
                          <m:d>
                            <m:dPr>
                              <m:ctrlP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dPr>
                            <m:e>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𝜏</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𝑓</m:t>
                              </m:r>
                            </m:e>
                          </m:d>
                        </m:e>
                      </m:func>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𝑥</m:t>
                      </m:r>
                      <m:d>
                        <m:dPr>
                          <m:ctrlP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dPr>
                        <m:e>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𝑡</m:t>
                          </m:r>
                        </m:e>
                      </m:d>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𝑔</m:t>
                      </m:r>
                      <m:d>
                        <m:dPr>
                          <m:ctrlP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dPr>
                        <m:e>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𝑡</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𝜏</m:t>
                          </m:r>
                        </m:e>
                      </m:d>
                      <m:sSup>
                        <m:sSupPr>
                          <m:ctrlP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rPr>
                          </m:ctrlPr>
                        </m:sSupPr>
                        <m:e>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𝑒</m:t>
                          </m:r>
                        </m:e>
                        <m:sup>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𝑗</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2</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𝜋</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𝑓𝑡</m:t>
                          </m:r>
                        </m:sup>
                      </m:sSup>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𝑑𝑡</m:t>
                      </m:r>
                    </m:oMath>
                  </m:oMathPara>
                </a14:m>
                <a:endParaRPr kumimoji="0" lang="en-IN" sz="20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a:p>
                <a:pPr marL="201168" marR="0" lvl="1" indent="0" algn="l" defTabSz="914400" rtl="0" eaLnBrk="1" fontAlgn="auto" latinLnBrk="0" hangingPunct="1">
                  <a:lnSpc>
                    <a:spcPct val="90000"/>
                  </a:lnSpc>
                  <a:spcBef>
                    <a:spcPts val="0"/>
                  </a:spcBef>
                  <a:spcAft>
                    <a:spcPts val="0"/>
                  </a:spcAft>
                  <a:buClr>
                    <a:srgbClr val="99CB38"/>
                  </a:buClr>
                  <a:buSzTx/>
                  <a:buFont typeface="Calibri" pitchFamily="34" charset="0"/>
                  <a:buNone/>
                  <a:tabLst/>
                  <a:defRPr/>
                </a:pPr>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Here, </a:t>
                </a:r>
              </a:p>
              <a:p>
                <a:pPr marL="384048" marR="0" lvl="1" indent="-182880" algn="l" defTabSz="914400" rtl="0" eaLnBrk="1" fontAlgn="auto" latinLnBrk="0" hangingPunct="1">
                  <a:lnSpc>
                    <a:spcPct val="90000"/>
                  </a:lnSpc>
                  <a:spcBef>
                    <a:spcPts val="0"/>
                  </a:spcBef>
                  <a:spcAft>
                    <a:spcPts val="0"/>
                  </a:spcAft>
                  <a:buClr>
                    <a:srgbClr val="99CB38"/>
                  </a:buClr>
                  <a:buSzTx/>
                  <a:buFontTx/>
                  <a:buChar char="-"/>
                  <a:tabLst/>
                  <a:defRPr/>
                </a:pPr>
                <a14:m>
                  <m:oMath xmlns:m="http://schemas.openxmlformats.org/officeDocument/2006/math">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𝑔</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𝑡</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oMath>
                </a14:m>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Times New Roman" panose="02020603050405020304" pitchFamily="18" charset="0"/>
                    <a:cs typeface="Times New Roman" panose="02020603050405020304" pitchFamily="18" charset="0"/>
                  </a:rPr>
                  <a:t> is a sliding window function</a:t>
                </a:r>
              </a:p>
              <a:p>
                <a:pPr marL="384048" marR="0" lvl="1" indent="-182880" algn="l" defTabSz="914400" rtl="0" eaLnBrk="1" fontAlgn="auto" latinLnBrk="0" hangingPunct="1">
                  <a:lnSpc>
                    <a:spcPct val="90000"/>
                  </a:lnSpc>
                  <a:spcBef>
                    <a:spcPts val="0"/>
                  </a:spcBef>
                  <a:spcAft>
                    <a:spcPts val="0"/>
                  </a:spcAft>
                  <a:buClr>
                    <a:srgbClr val="99CB38"/>
                  </a:buClr>
                  <a:buSzTx/>
                  <a:buFontTx/>
                  <a:buChar char="-"/>
                  <a:tabLst/>
                  <a:defRPr/>
                </a:pPr>
                <a14:m>
                  <m:oMath xmlns:m="http://schemas.openxmlformats.org/officeDocument/2006/math">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𝑥</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𝑡</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oMath>
                </a14:m>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mn-ea"/>
                    <a:cs typeface="Times New Roman" panose="02020603050405020304" pitchFamily="18" charset="0"/>
                  </a:rPr>
                  <a:t> is the digital signal</a:t>
                </a:r>
              </a:p>
              <a:p>
                <a:endParaRPr lang="en-IN" sz="2000" dirty="0"/>
              </a:p>
            </p:txBody>
          </p:sp>
        </mc:Choice>
        <mc:Fallback xmlns="">
          <p:sp>
            <p:nvSpPr>
              <p:cNvPr id="44" name="TextBox 43">
                <a:extLst>
                  <a:ext uri="{FF2B5EF4-FFF2-40B4-BE49-F238E27FC236}">
                    <a16:creationId xmlns:a16="http://schemas.microsoft.com/office/drawing/2014/main" id="{0E9732D3-8A69-4E3D-A1DC-F3722B19766A}"/>
                  </a:ext>
                </a:extLst>
              </p:cNvPr>
              <p:cNvSpPr txBox="1">
                <a:spLocks noRot="1" noChangeAspect="1" noMove="1" noResize="1" noEditPoints="1" noAdjustHandles="1" noChangeArrowheads="1" noChangeShapeType="1" noTextEdit="1"/>
              </p:cNvSpPr>
              <p:nvPr/>
            </p:nvSpPr>
            <p:spPr>
              <a:xfrm>
                <a:off x="107382" y="4661350"/>
                <a:ext cx="6013889" cy="1855316"/>
              </a:xfrm>
              <a:prstGeom prst="rect">
                <a:avLst/>
              </a:prstGeom>
              <a:blipFill>
                <a:blip r:embed="rId7"/>
                <a:stretch>
                  <a:fillRect l="-913" t="-1974"/>
                </a:stretch>
              </a:blipFill>
            </p:spPr>
            <p:txBody>
              <a:bodyPr/>
              <a:lstStyle/>
              <a:p>
                <a:r>
                  <a:rPr lang="en-IN">
                    <a:noFill/>
                  </a:rPr>
                  <a:t> </a:t>
                </a:r>
              </a:p>
            </p:txBody>
          </p:sp>
        </mc:Fallback>
      </mc:AlternateContent>
      <p:cxnSp>
        <p:nvCxnSpPr>
          <p:cNvPr id="45" name="Straight Arrow Connector 44">
            <a:extLst>
              <a:ext uri="{FF2B5EF4-FFF2-40B4-BE49-F238E27FC236}">
                <a16:creationId xmlns:a16="http://schemas.microsoft.com/office/drawing/2014/main" id="{0A93EB70-44E6-4FB0-89D8-D889BAC93CE0}"/>
              </a:ext>
            </a:extLst>
          </p:cNvPr>
          <p:cNvCxnSpPr>
            <a:cxnSpLocks/>
            <a:stCxn id="42" idx="2"/>
          </p:cNvCxnSpPr>
          <p:nvPr/>
        </p:nvCxnSpPr>
        <p:spPr>
          <a:xfrm flipH="1">
            <a:off x="7567736" y="2230126"/>
            <a:ext cx="1" cy="768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3D34AEDA-5770-43C4-B10E-D74266824990}"/>
                  </a:ext>
                </a:extLst>
              </p:cNvPr>
              <p:cNvSpPr txBox="1"/>
              <p:nvPr/>
            </p:nvSpPr>
            <p:spPr>
              <a:xfrm>
                <a:off x="6290234" y="4673278"/>
                <a:ext cx="5901765" cy="1953099"/>
              </a:xfrm>
              <a:prstGeom prst="rect">
                <a:avLst/>
              </a:prstGeom>
              <a:noFill/>
            </p:spPr>
            <p:txBody>
              <a:bodyPr wrap="square" rtlCol="0">
                <a:spAutoFit/>
              </a:bodyPr>
              <a:lstStyle/>
              <a:p>
                <a:pPr>
                  <a:buClr>
                    <a:srgbClr val="99CB38"/>
                  </a:buClr>
                  <a:defRPr/>
                </a:pPr>
                <a:r>
                  <a:rPr kumimoji="0" lang="en-US"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Applying Inverse Discrete Fourier Transform to Log Spectrum:</a:t>
                </a:r>
              </a:p>
              <a:p>
                <a:pPr algn="ctr">
                  <a:buClr>
                    <a:srgbClr val="99CB38"/>
                  </a:buClr>
                  <a:defRPr/>
                </a:pPr>
                <a:r>
                  <a:rPr kumimoji="0" lang="en-US"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 </a:t>
                </a:r>
                <a14:m>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𝑥</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i="1">
                            <a:effectLst/>
                            <a:latin typeface="Cambria Math" panose="02040503050406030204" pitchFamily="18" charset="0"/>
                          </a:rPr>
                        </m:ctrlPr>
                      </m:fPr>
                      <m:num>
                        <m:r>
                          <a:rPr lang="en-US" sz="1800">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den>
                    </m:f>
                    <m:sSubSup>
                      <m:sSubSupPr>
                        <m:ctrlPr>
                          <a:rPr lang="en-IN" i="1">
                            <a:effectLst/>
                            <a:latin typeface="Cambria Math" panose="02040503050406030204" pitchFamily="18" charset="0"/>
                          </a:rPr>
                        </m:ctrlPr>
                      </m:sSubSupPr>
                      <m:e>
                        <m:r>
                          <a:rPr lang="en-US" sz="1800">
                            <a:effectLst/>
                            <a:latin typeface="Cambria Math" panose="02040503050406030204" pitchFamily="18" charset="0"/>
                            <a:ea typeface="Calibri" panose="020F0502020204030204" pitchFamily="34" charset="0"/>
                            <a:cs typeface="Times New Roman" panose="02020603050405020304" pitchFamily="18" charset="0"/>
                          </a:rPr>
                          <m:t>∑</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800">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a:effectLst/>
                            <a:latin typeface="Cambria Math" panose="02040503050406030204" pitchFamily="18" charset="0"/>
                            <a:ea typeface="Calibri" panose="020F0502020204030204" pitchFamily="34" charset="0"/>
                            <a:cs typeface="Times New Roman" panose="02020603050405020304" pitchFamily="18" charset="0"/>
                          </a:rPr>
                          <m:t>1</m:t>
                        </m:r>
                      </m:sup>
                    </m:sSubSup>
                    <m:r>
                      <a:rPr lang="en-US" sz="1800">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i="1">
                            <a:effectLst/>
                            <a:latin typeface="Cambria Math" panose="020405030504060302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f>
                          <m:fPr>
                            <m:ctrlPr>
                              <a:rPr lang="en-IN" i="1">
                                <a:effectLst/>
                                <a:latin typeface="Cambria Math" panose="02040503050406030204" pitchFamily="18" charset="0"/>
                              </a:rPr>
                            </m:ctrlPr>
                          </m:fPr>
                          <m:num>
                            <m:r>
                              <a:rPr lang="en-US" sz="1800">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𝜋</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𝑘𝑛</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den>
                        </m:f>
                      </m:sup>
                    </m:sSup>
                  </m:oMath>
                </a14:m>
                <a:endParaRPr kumimoji="0" lang="en-US" b="0" i="0" u="none" strike="noStrike" kern="1200" cap="none" spc="0" normalizeH="0" baseline="0" noProof="0" dirty="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endParaRPr>
              </a:p>
              <a:p>
                <a:pPr marL="201168" marR="0" lvl="1" indent="0" algn="l" defTabSz="914400" rtl="0" eaLnBrk="1" fontAlgn="auto" latinLnBrk="0" hangingPunct="1">
                  <a:lnSpc>
                    <a:spcPct val="90000"/>
                  </a:lnSpc>
                  <a:spcBef>
                    <a:spcPts val="0"/>
                  </a:spcBef>
                  <a:spcAft>
                    <a:spcPts val="0"/>
                  </a:spcAft>
                  <a:buClr>
                    <a:srgbClr val="99CB38"/>
                  </a:buClr>
                  <a:buSzTx/>
                  <a:buFont typeface="Calibri" pitchFamily="34" charset="0"/>
                  <a:buNone/>
                  <a:tabLst/>
                  <a:defRPr/>
                </a:pPr>
                <a:endPar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a:p>
                <a:pPr marL="201168" marR="0" lvl="1" indent="0" algn="l" defTabSz="914400" rtl="0" eaLnBrk="1" fontAlgn="auto" latinLnBrk="0" hangingPunct="1">
                  <a:lnSpc>
                    <a:spcPct val="90000"/>
                  </a:lnSpc>
                  <a:spcBef>
                    <a:spcPts val="0"/>
                  </a:spcBef>
                  <a:spcAft>
                    <a:spcPts val="0"/>
                  </a:spcAft>
                  <a:buClr>
                    <a:srgbClr val="99CB38"/>
                  </a:buClr>
                  <a:buSzTx/>
                  <a:buFont typeface="Calibri" pitchFamily="34" charset="0"/>
                  <a:buNone/>
                  <a:tabLst/>
                  <a:defRPr/>
                </a:pPr>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Here, </a:t>
                </a:r>
              </a:p>
              <a:p>
                <a:pPr marL="384048" lvl="1" indent="-182880" defTabSz="914400">
                  <a:buClr>
                    <a:srgbClr val="99CB38"/>
                  </a:buClr>
                  <a:buFontTx/>
                  <a:buChar char="-"/>
                  <a:defRPr/>
                </a:pPr>
                <a:r>
                  <a:rPr kumimoji="0" lang="en-IN" sz="1400" b="0" u="none" strike="noStrike" kern="1200" cap="none" spc="0" normalizeH="0" baseline="0" noProof="0" dirty="0">
                    <a:ln>
                      <a:noFill/>
                    </a:ln>
                    <a:solidFill>
                      <a:prstClr val="black">
                        <a:lumMod val="75000"/>
                        <a:lumOff val="25000"/>
                      </a:prstClr>
                    </a:solidFill>
                    <a:effectLst/>
                    <a:uLnTx/>
                    <a:uFillTx/>
                    <a:ea typeface="Times New Roman" panose="02020603050405020304" pitchFamily="18" charset="0"/>
                    <a:cs typeface="Times New Roman" panose="02020603050405020304" pitchFamily="18" charset="0"/>
                  </a:rPr>
                  <a:t>                                                                 ,</a:t>
                </a:r>
                <a:r>
                  <a:rPr kumimoji="0" lang="en-IN" sz="1400" b="0" u="none" strike="noStrike" kern="1200" cap="none" spc="0" normalizeH="0" noProof="0" dirty="0">
                    <a:ln>
                      <a:noFill/>
                    </a:ln>
                    <a:solidFill>
                      <a:prstClr val="black">
                        <a:lumMod val="75000"/>
                        <a:lumOff val="25000"/>
                      </a:prstClr>
                    </a:solidFill>
                    <a:effectLst/>
                    <a:uLnTx/>
                    <a:uFillTx/>
                    <a:ea typeface="Times New Roman" panose="02020603050405020304" pitchFamily="18" charset="0"/>
                    <a:cs typeface="Times New Roman" panose="02020603050405020304" pitchFamily="18" charset="0"/>
                  </a:rPr>
                  <a:t> here</a:t>
                </a:r>
                <a14:m>
                  <m:oMath xmlns:m="http://schemas.openxmlformats.org/officeDocument/2006/math">
                    <m:r>
                      <a:rPr lang="en-US" sz="1400" b="0" i="0" smtClean="0">
                        <a:latin typeface="Cambria Math" panose="02040503050406030204" pitchFamily="18" charset="0"/>
                        <a:ea typeface="Calibri" panose="020F0502020204030204" pitchFamily="34" charset="0"/>
                        <a:cs typeface="Times New Roman" panose="02020603050405020304" pitchFamily="18" charset="0"/>
                      </a:rPr>
                      <m:t> </m:t>
                    </m:r>
                    <m:r>
                      <a:rPr lang="en-US" sz="1400" i="1">
                        <a:latin typeface="Cambria Math" panose="02040503050406030204" pitchFamily="18" charset="0"/>
                        <a:ea typeface="Calibri" panose="020F0502020204030204" pitchFamily="34" charset="0"/>
                        <a:cs typeface="Times New Roman" panose="02020603050405020304" pitchFamily="18" charset="0"/>
                      </a:rPr>
                      <m:t>𝑥</m:t>
                    </m:r>
                    <m:r>
                      <a:rPr lang="en-US" sz="1400">
                        <a:latin typeface="Cambria Math" panose="02040503050406030204" pitchFamily="18" charset="0"/>
                        <a:ea typeface="Calibri" panose="020F0502020204030204" pitchFamily="34" charset="0"/>
                        <a:cs typeface="Times New Roman" panose="02020603050405020304" pitchFamily="18" charset="0"/>
                      </a:rPr>
                      <m:t>(</m:t>
                    </m:r>
                    <m:r>
                      <a:rPr lang="en-US" sz="1400" i="1">
                        <a:latin typeface="Cambria Math" panose="02040503050406030204" pitchFamily="18" charset="0"/>
                        <a:ea typeface="Calibri" panose="020F0502020204030204" pitchFamily="34" charset="0"/>
                        <a:cs typeface="Times New Roman" panose="02020603050405020304" pitchFamily="18" charset="0"/>
                      </a:rPr>
                      <m:t>𝑛</m:t>
                    </m:r>
                    <m:r>
                      <a:rPr lang="en-US" sz="1400">
                        <a:latin typeface="Cambria Math" panose="02040503050406030204" pitchFamily="18" charset="0"/>
                        <a:ea typeface="Calibri" panose="020F0502020204030204" pitchFamily="34" charset="0"/>
                        <a:cs typeface="Times New Roman" panose="02020603050405020304" pitchFamily="18" charset="0"/>
                      </a:rPr>
                      <m:t>)</m:t>
                    </m:r>
                  </m:oMath>
                </a14:m>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Times New Roman" panose="02020603050405020304" pitchFamily="18" charset="0"/>
                    <a:cs typeface="Times New Roman" panose="02020603050405020304" pitchFamily="18" charset="0"/>
                  </a:rPr>
                  <a:t>is a</a:t>
                </a:r>
                <a:r>
                  <a:rPr kumimoji="0" lang="en-IN" sz="1400" b="0" i="0" u="none" strike="noStrike" kern="1200" cap="none" spc="0" normalizeH="0" noProof="0" dirty="0">
                    <a:ln>
                      <a:noFill/>
                    </a:ln>
                    <a:solidFill>
                      <a:prstClr val="black">
                        <a:lumMod val="75000"/>
                        <a:lumOff val="25000"/>
                      </a:prstClr>
                    </a:solidFill>
                    <a:effectLst/>
                    <a:uLnTx/>
                    <a:uFillTx/>
                    <a:latin typeface="Calibri" panose="020F0502020204030204" pitchFamily="34" charset="0"/>
                    <a:ea typeface="Times New Roman" panose="02020603050405020304" pitchFamily="18" charset="0"/>
                    <a:cs typeface="Times New Roman" panose="02020603050405020304" pitchFamily="18" charset="0"/>
                  </a:rPr>
                  <a:t> finite</a:t>
                </a:r>
                <a:r>
                  <a:rPr lang="en-IN" sz="1400" dirty="0">
                    <a:solidFill>
                      <a:prstClr val="black">
                        <a:lumMod val="75000"/>
                        <a:lumOff val="25000"/>
                      </a:prstClr>
                    </a:solidFill>
                    <a:latin typeface="Calibri" panose="020F0502020204030204" pitchFamily="34" charset="0"/>
                    <a:ea typeface="Times New Roman" panose="02020603050405020304" pitchFamily="18" charset="0"/>
                    <a:cs typeface="Times New Roman" panose="02020603050405020304" pitchFamily="18" charset="0"/>
                  </a:rPr>
                  <a:t> length sequence</a:t>
                </a:r>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Times New Roman" panose="02020603050405020304" pitchFamily="18" charset="0"/>
                    <a:cs typeface="Times New Roman" panose="02020603050405020304" pitchFamily="18" charset="0"/>
                  </a:rPr>
                  <a:t>, </a:t>
                </a:r>
              </a:p>
              <a:p>
                <a:pPr marL="384048" lvl="1" indent="-182880" defTabSz="914400">
                  <a:buClr>
                    <a:srgbClr val="99CB38"/>
                  </a:buClr>
                  <a:buFontTx/>
                  <a:buChar char="-"/>
                  <a:defRPr/>
                </a:pPr>
                <a14:m>
                  <m:oMath xmlns:m="http://schemas.openxmlformats.org/officeDocument/2006/math">
                    <m:r>
                      <a:rPr lang="en-US" sz="1400" i="1">
                        <a:latin typeface="Cambria Math" panose="02040503050406030204" pitchFamily="18" charset="0"/>
                        <a:ea typeface="Calibri" panose="020F0502020204030204" pitchFamily="34" charset="0"/>
                        <a:cs typeface="Times New Roman" panose="02020603050405020304" pitchFamily="18" charset="0"/>
                      </a:rPr>
                      <m:t>𝑁</m:t>
                    </m:r>
                    <m:r>
                      <a:rPr lang="en-US" sz="1400" i="1">
                        <a:latin typeface="Cambria Math" panose="02040503050406030204" pitchFamily="18" charset="0"/>
                        <a:ea typeface="Calibri" panose="020F0502020204030204" pitchFamily="34" charset="0"/>
                        <a:cs typeface="Times New Roman" panose="02020603050405020304" pitchFamily="18" charset="0"/>
                      </a:rPr>
                      <m:t> </m:t>
                    </m:r>
                  </m:oMath>
                </a14:m>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mn-ea"/>
                    <a:cs typeface="Times New Roman" panose="02020603050405020304" pitchFamily="18" charset="0"/>
                  </a:rPr>
                  <a:t>is the</a:t>
                </a:r>
                <a:r>
                  <a:rPr kumimoji="0" lang="en-IN" sz="1400" b="0" i="0" u="none" strike="noStrike" kern="1200" cap="none" spc="0" normalizeH="0" noProof="0" dirty="0">
                    <a:ln>
                      <a:noFill/>
                    </a:ln>
                    <a:solidFill>
                      <a:prstClr val="black">
                        <a:lumMod val="75000"/>
                        <a:lumOff val="25000"/>
                      </a:prstClr>
                    </a:solidFill>
                    <a:effectLst/>
                    <a:uLnTx/>
                    <a:uFillTx/>
                    <a:latin typeface="Calibri" panose="020F0502020204030204" pitchFamily="34" charset="0"/>
                    <a:ea typeface="+mn-ea"/>
                    <a:cs typeface="Times New Roman" panose="02020603050405020304" pitchFamily="18" charset="0"/>
                  </a:rPr>
                  <a:t> number of samples in frequency domain</a:t>
                </a:r>
                <a:endPar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mn-ea"/>
                  <a:cs typeface="Times New Roman" panose="02020603050405020304" pitchFamily="18" charset="0"/>
                </a:endParaRPr>
              </a:p>
              <a:p>
                <a:endParaRPr lang="en-IN" sz="2000" dirty="0"/>
              </a:p>
            </p:txBody>
          </p:sp>
        </mc:Choice>
        <mc:Fallback xmlns="">
          <p:sp>
            <p:nvSpPr>
              <p:cNvPr id="48" name="TextBox 47">
                <a:extLst>
                  <a:ext uri="{FF2B5EF4-FFF2-40B4-BE49-F238E27FC236}">
                    <a16:creationId xmlns:a16="http://schemas.microsoft.com/office/drawing/2014/main" id="{3D34AEDA-5770-43C4-B10E-D74266824990}"/>
                  </a:ext>
                </a:extLst>
              </p:cNvPr>
              <p:cNvSpPr txBox="1">
                <a:spLocks noRot="1" noChangeAspect="1" noMove="1" noResize="1" noEditPoints="1" noAdjustHandles="1" noChangeArrowheads="1" noChangeShapeType="1" noTextEdit="1"/>
              </p:cNvSpPr>
              <p:nvPr/>
            </p:nvSpPr>
            <p:spPr>
              <a:xfrm>
                <a:off x="6290234" y="4673278"/>
                <a:ext cx="5901765" cy="1953099"/>
              </a:xfrm>
              <a:prstGeom prst="rect">
                <a:avLst/>
              </a:prstGeom>
              <a:blipFill>
                <a:blip r:embed="rId8"/>
                <a:stretch>
                  <a:fillRect l="-930" t="-1875" r="-620"/>
                </a:stretch>
              </a:blipFill>
            </p:spPr>
            <p:txBody>
              <a:bodyPr/>
              <a:lstStyle/>
              <a:p>
                <a:r>
                  <a:rPr lang="en-IN">
                    <a:noFill/>
                  </a:rPr>
                  <a:t> </a:t>
                </a:r>
              </a:p>
            </p:txBody>
          </p:sp>
        </mc:Fallback>
      </mc:AlternateContent>
      <p:cxnSp>
        <p:nvCxnSpPr>
          <p:cNvPr id="50" name="Straight Connector 49">
            <a:extLst>
              <a:ext uri="{FF2B5EF4-FFF2-40B4-BE49-F238E27FC236}">
                <a16:creationId xmlns:a16="http://schemas.microsoft.com/office/drawing/2014/main" id="{9412385D-69CB-4807-A314-6E7A68B5516B}"/>
              </a:ext>
            </a:extLst>
          </p:cNvPr>
          <p:cNvCxnSpPr/>
          <p:nvPr/>
        </p:nvCxnSpPr>
        <p:spPr>
          <a:xfrm>
            <a:off x="6159867" y="4786313"/>
            <a:ext cx="0" cy="1414462"/>
          </a:xfrm>
          <a:prstGeom prst="line">
            <a:avLst/>
          </a:prstGeom>
        </p:spPr>
        <p:style>
          <a:lnRef idx="1">
            <a:schemeClr val="dk1"/>
          </a:lnRef>
          <a:fillRef idx="0">
            <a:schemeClr val="dk1"/>
          </a:fillRef>
          <a:effectRef idx="0">
            <a:schemeClr val="dk1"/>
          </a:effectRef>
          <a:fontRef idx="minor">
            <a:schemeClr val="tx1"/>
          </a:fontRef>
        </p:style>
      </p:cxnSp>
      <p:pic>
        <p:nvPicPr>
          <p:cNvPr id="51" name="Picture 50">
            <a:extLst>
              <a:ext uri="{FF2B5EF4-FFF2-40B4-BE49-F238E27FC236}">
                <a16:creationId xmlns:a16="http://schemas.microsoft.com/office/drawing/2014/main" id="{DD6E0AD0-62C0-4BE1-9415-772AACE31617}"/>
              </a:ext>
            </a:extLst>
          </p:cNvPr>
          <p:cNvPicPr>
            <a:picLocks noChangeAspect="1"/>
          </p:cNvPicPr>
          <p:nvPr/>
        </p:nvPicPr>
        <p:blipFill>
          <a:blip r:embed="rId9"/>
          <a:stretch>
            <a:fillRect/>
          </a:stretch>
        </p:blipFill>
        <p:spPr>
          <a:xfrm>
            <a:off x="9279921" y="371816"/>
            <a:ext cx="2448986" cy="2276895"/>
          </a:xfrm>
          <a:prstGeom prst="rect">
            <a:avLst/>
          </a:prstGeom>
        </p:spPr>
      </p:pic>
      <p:sp>
        <p:nvSpPr>
          <p:cNvPr id="52" name="Rectangle 51">
            <a:extLst>
              <a:ext uri="{FF2B5EF4-FFF2-40B4-BE49-F238E27FC236}">
                <a16:creationId xmlns:a16="http://schemas.microsoft.com/office/drawing/2014/main" id="{82B18938-C8B6-4BA9-8C20-4455BA388D75}"/>
              </a:ext>
            </a:extLst>
          </p:cNvPr>
          <p:cNvSpPr/>
          <p:nvPr/>
        </p:nvSpPr>
        <p:spPr>
          <a:xfrm>
            <a:off x="10112936" y="2521622"/>
            <a:ext cx="389850" cy="1112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sz="1000" dirty="0">
              <a:solidFill>
                <a:srgbClr val="404040"/>
              </a:solidFill>
            </a:endParaRPr>
          </a:p>
        </p:txBody>
      </p:sp>
      <p:sp>
        <p:nvSpPr>
          <p:cNvPr id="53" name="Rectangle 52">
            <a:extLst>
              <a:ext uri="{FF2B5EF4-FFF2-40B4-BE49-F238E27FC236}">
                <a16:creationId xmlns:a16="http://schemas.microsoft.com/office/drawing/2014/main" id="{45B13567-42FC-42AC-ADDC-53AA883DBAC4}"/>
              </a:ext>
            </a:extLst>
          </p:cNvPr>
          <p:cNvSpPr/>
          <p:nvPr/>
        </p:nvSpPr>
        <p:spPr>
          <a:xfrm>
            <a:off x="10763541" y="2521621"/>
            <a:ext cx="321614" cy="1112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sz="1000" dirty="0">
              <a:solidFill>
                <a:srgbClr val="404040"/>
              </a:solidFill>
            </a:endParaRPr>
          </a:p>
        </p:txBody>
      </p:sp>
      <p:sp>
        <p:nvSpPr>
          <p:cNvPr id="54" name="TextBox 53">
            <a:extLst>
              <a:ext uri="{FF2B5EF4-FFF2-40B4-BE49-F238E27FC236}">
                <a16:creationId xmlns:a16="http://schemas.microsoft.com/office/drawing/2014/main" id="{D7B79894-8D13-448B-9507-E217D94DCF02}"/>
              </a:ext>
            </a:extLst>
          </p:cNvPr>
          <p:cNvSpPr txBox="1"/>
          <p:nvPr/>
        </p:nvSpPr>
        <p:spPr>
          <a:xfrm>
            <a:off x="10047896" y="2480548"/>
            <a:ext cx="549100" cy="184666"/>
          </a:xfrm>
          <a:prstGeom prst="rect">
            <a:avLst/>
          </a:prstGeom>
          <a:noFill/>
        </p:spPr>
        <p:txBody>
          <a:bodyPr wrap="square" rtlCol="0">
            <a:spAutoFit/>
          </a:bodyPr>
          <a:lstStyle/>
          <a:p>
            <a:r>
              <a:rPr lang="en-IN" sz="600" dirty="0"/>
              <a:t>Vocal Tract</a:t>
            </a:r>
          </a:p>
        </p:txBody>
      </p:sp>
      <p:sp>
        <p:nvSpPr>
          <p:cNvPr id="55" name="TextBox 54">
            <a:extLst>
              <a:ext uri="{FF2B5EF4-FFF2-40B4-BE49-F238E27FC236}">
                <a16:creationId xmlns:a16="http://schemas.microsoft.com/office/drawing/2014/main" id="{12B642D5-985A-46BF-8CA6-7929339B8ECC}"/>
              </a:ext>
            </a:extLst>
          </p:cNvPr>
          <p:cNvSpPr txBox="1"/>
          <p:nvPr/>
        </p:nvSpPr>
        <p:spPr>
          <a:xfrm>
            <a:off x="10734485" y="2489092"/>
            <a:ext cx="389850" cy="184666"/>
          </a:xfrm>
          <a:prstGeom prst="rect">
            <a:avLst/>
          </a:prstGeom>
          <a:noFill/>
        </p:spPr>
        <p:txBody>
          <a:bodyPr wrap="none" rtlCol="0">
            <a:spAutoFit/>
          </a:bodyPr>
          <a:lstStyle/>
          <a:p>
            <a:r>
              <a:rPr lang="en-IN" sz="600" dirty="0"/>
              <a:t>Glottis</a:t>
            </a:r>
          </a:p>
        </p:txBody>
      </p:sp>
      <p:sp>
        <p:nvSpPr>
          <p:cNvPr id="56" name="TextBox 55">
            <a:extLst>
              <a:ext uri="{FF2B5EF4-FFF2-40B4-BE49-F238E27FC236}">
                <a16:creationId xmlns:a16="http://schemas.microsoft.com/office/drawing/2014/main" id="{12DED1B6-1814-4921-8CE6-63F88BCF2EDE}"/>
              </a:ext>
            </a:extLst>
          </p:cNvPr>
          <p:cNvSpPr txBox="1"/>
          <p:nvPr/>
        </p:nvSpPr>
        <p:spPr>
          <a:xfrm>
            <a:off x="7541325" y="2400076"/>
            <a:ext cx="556563" cy="338554"/>
          </a:xfrm>
          <a:prstGeom prst="rect">
            <a:avLst/>
          </a:prstGeom>
          <a:noFill/>
        </p:spPr>
        <p:txBody>
          <a:bodyPr wrap="none" rtlCol="0">
            <a:spAutoFit/>
          </a:bodyPr>
          <a:lstStyle/>
          <a:p>
            <a:r>
              <a:rPr lang="en-IN" sz="1600" dirty="0"/>
              <a:t>IDFT</a:t>
            </a:r>
          </a:p>
        </p:txBody>
      </p:sp>
      <p:pic>
        <p:nvPicPr>
          <p:cNvPr id="58" name="Picture 57">
            <a:extLst>
              <a:ext uri="{FF2B5EF4-FFF2-40B4-BE49-F238E27FC236}">
                <a16:creationId xmlns:a16="http://schemas.microsoft.com/office/drawing/2014/main" id="{6A2622F4-E1A2-49C7-952F-EFE6154004AC}"/>
              </a:ext>
            </a:extLst>
          </p:cNvPr>
          <p:cNvPicPr>
            <a:picLocks noChangeAspect="1"/>
          </p:cNvPicPr>
          <p:nvPr/>
        </p:nvPicPr>
        <p:blipFill>
          <a:blip r:embed="rId10"/>
          <a:stretch>
            <a:fillRect/>
          </a:stretch>
        </p:blipFill>
        <p:spPr>
          <a:xfrm>
            <a:off x="6586827" y="3062978"/>
            <a:ext cx="1961819" cy="1240169"/>
          </a:xfrm>
          <a:prstGeom prst="rect">
            <a:avLst/>
          </a:prstGeom>
        </p:spPr>
      </p:pic>
      <p:cxnSp>
        <p:nvCxnSpPr>
          <p:cNvPr id="61" name="Straight Arrow Connector 60">
            <a:extLst>
              <a:ext uri="{FF2B5EF4-FFF2-40B4-BE49-F238E27FC236}">
                <a16:creationId xmlns:a16="http://schemas.microsoft.com/office/drawing/2014/main" id="{C9E0A614-2E4D-4206-ABD9-94F4E19B332B}"/>
              </a:ext>
            </a:extLst>
          </p:cNvPr>
          <p:cNvCxnSpPr>
            <a:cxnSpLocks/>
          </p:cNvCxnSpPr>
          <p:nvPr/>
        </p:nvCxnSpPr>
        <p:spPr>
          <a:xfrm>
            <a:off x="8548646" y="3992880"/>
            <a:ext cx="13518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57515847-A709-4267-8211-ED068BED3A0F}"/>
                  </a:ext>
                </a:extLst>
              </p:cNvPr>
              <p:cNvSpPr txBox="1"/>
              <p:nvPr/>
            </p:nvSpPr>
            <p:spPr>
              <a:xfrm>
                <a:off x="6459340" y="5667535"/>
                <a:ext cx="3130733" cy="4106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effectLst/>
                          <a:latin typeface="Cambria Math" panose="02040503050406030204" pitchFamily="18" charset="0"/>
                          <a:ea typeface="Calibri" panose="020F0502020204030204" pitchFamily="34" charset="0"/>
                          <a:cs typeface="Times New Roman" panose="02020603050405020304" pitchFamily="18" charset="0"/>
                        </a:rPr>
                        <m:t>𝐷𝐹𝑇</m:t>
                      </m:r>
                      <m:r>
                        <a:rPr lang="en-US" sz="14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1400" i="1" smtClean="0">
                          <a:effectLst/>
                          <a:latin typeface="Cambria Math" panose="02040503050406030204" pitchFamily="18" charset="0"/>
                          <a:ea typeface="Calibri" panose="020F0502020204030204" pitchFamily="34" charset="0"/>
                          <a:cs typeface="Times New Roman" panose="02020603050405020304" pitchFamily="18" charset="0"/>
                        </a:rPr>
                        <m:t>𝑋</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IN" sz="1400" i="1">
                              <a:effectLst/>
                              <a:latin typeface="Cambria Math" panose="02040503050406030204" pitchFamily="18" charset="0"/>
                            </a:rPr>
                          </m:ctrlPr>
                        </m:sSubSupPr>
                        <m:e>
                          <m:r>
                            <a:rPr lang="en-US" sz="1400">
                              <a:effectLst/>
                              <a:latin typeface="Cambria Math" panose="02040503050406030204" pitchFamily="18" charset="0"/>
                              <a:ea typeface="Calibri" panose="020F0502020204030204" pitchFamily="34" charset="0"/>
                              <a:cs typeface="Times New Roman" panose="02020603050405020304" pitchFamily="18" charset="0"/>
                            </a:rPr>
                            <m:t>∑</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𝑛</m:t>
                          </m:r>
                          <m:r>
                            <a:rPr lang="en-US" sz="1400">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1400" i="1">
                              <a:effectLst/>
                              <a:latin typeface="Cambria Math" panose="02040503050406030204" pitchFamily="18" charset="0"/>
                              <a:ea typeface="Calibri" panose="020F0502020204030204" pitchFamily="34" charset="0"/>
                              <a:cs typeface="Times New Roman" panose="02020603050405020304" pitchFamily="18" charset="0"/>
                            </a:rPr>
                            <m:t>𝑁</m:t>
                          </m:r>
                          <m:r>
                            <a:rPr lang="en-US" sz="1400" i="1">
                              <a:effectLst/>
                              <a:latin typeface="Cambria Math" panose="02040503050406030204" pitchFamily="18" charset="0"/>
                              <a:ea typeface="Calibri" panose="020F0502020204030204" pitchFamily="34" charset="0"/>
                              <a:cs typeface="Times New Roman" panose="02020603050405020304" pitchFamily="18" charset="0"/>
                            </a:rPr>
                            <m:t>−</m:t>
                          </m:r>
                          <m:r>
                            <a:rPr lang="en-US" sz="1400">
                              <a:effectLst/>
                              <a:latin typeface="Cambria Math" panose="02040503050406030204" pitchFamily="18" charset="0"/>
                              <a:ea typeface="Calibri" panose="020F0502020204030204" pitchFamily="34" charset="0"/>
                              <a:cs typeface="Times New Roman" panose="02020603050405020304" pitchFamily="18" charset="0"/>
                            </a:rPr>
                            <m:t>1</m:t>
                          </m:r>
                        </m:sup>
                      </m:sSubSup>
                      <m:r>
                        <a:rPr lang="en-US" sz="1400">
                          <a:effectLst/>
                          <a:latin typeface="Cambria Math" panose="02040503050406030204" pitchFamily="18" charset="0"/>
                          <a:ea typeface="Calibri" panose="020F0502020204030204" pitchFamily="34" charset="0"/>
                          <a:cs typeface="Times New Roman" panose="02020603050405020304" pitchFamily="18" charset="0"/>
                        </a:rPr>
                        <m:t> </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𝑥</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𝑛</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400" i="1">
                              <a:effectLst/>
                              <a:latin typeface="Cambria Math" panose="02040503050406030204" pitchFamily="18" charset="0"/>
                            </a:rPr>
                          </m:ctrlPr>
                        </m:sSupPr>
                        <m:e>
                          <m:r>
                            <a:rPr lang="en-US" sz="14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1400" i="1">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𝑗</m:t>
                          </m:r>
                          <m:f>
                            <m:fPr>
                              <m:ctrlPr>
                                <a:rPr lang="en-IN" sz="1400" i="1">
                                  <a:effectLst/>
                                  <a:latin typeface="Cambria Math" panose="02040503050406030204" pitchFamily="18" charset="0"/>
                                </a:rPr>
                              </m:ctrlPr>
                            </m:fPr>
                            <m:num>
                              <m:r>
                                <a:rPr lang="en-US" sz="1400">
                                  <a:effectLst/>
                                  <a:latin typeface="Cambria Math" panose="02040503050406030204" pitchFamily="18" charset="0"/>
                                  <a:ea typeface="Calibri" panose="020F0502020204030204" pitchFamily="34" charset="0"/>
                                  <a:cs typeface="Times New Roman" panose="02020603050405020304" pitchFamily="18" charset="0"/>
                                </a:rPr>
                                <m:t>2</m:t>
                              </m:r>
                              <m:r>
                                <a:rPr lang="en-US" sz="1400" i="1">
                                  <a:effectLst/>
                                  <a:latin typeface="Cambria Math" panose="02040503050406030204" pitchFamily="18" charset="0"/>
                                  <a:ea typeface="Calibri" panose="020F0502020204030204" pitchFamily="34" charset="0"/>
                                  <a:cs typeface="Times New Roman" panose="02020603050405020304" pitchFamily="18" charset="0"/>
                                </a:rPr>
                                <m:t>𝜋</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𝑘𝑛</m:t>
                              </m:r>
                            </m:num>
                            <m:den>
                              <m:r>
                                <a:rPr lang="en-US" sz="1400" i="1">
                                  <a:effectLst/>
                                  <a:latin typeface="Cambria Math" panose="02040503050406030204" pitchFamily="18" charset="0"/>
                                  <a:ea typeface="Calibri" panose="020F0502020204030204" pitchFamily="34" charset="0"/>
                                  <a:cs typeface="Times New Roman" panose="02020603050405020304" pitchFamily="18" charset="0"/>
                                </a:rPr>
                                <m:t>𝑁</m:t>
                              </m:r>
                            </m:den>
                          </m:f>
                        </m:sup>
                      </m:sSup>
                    </m:oMath>
                  </m:oMathPara>
                </a14:m>
                <a:endParaRPr lang="en-IN" dirty="0"/>
              </a:p>
            </p:txBody>
          </p:sp>
        </mc:Choice>
        <mc:Fallback xmlns="">
          <p:sp>
            <p:nvSpPr>
              <p:cNvPr id="66" name="TextBox 65">
                <a:extLst>
                  <a:ext uri="{FF2B5EF4-FFF2-40B4-BE49-F238E27FC236}">
                    <a16:creationId xmlns:a16="http://schemas.microsoft.com/office/drawing/2014/main" id="{57515847-A709-4267-8211-ED068BED3A0F}"/>
                  </a:ext>
                </a:extLst>
              </p:cNvPr>
              <p:cNvSpPr txBox="1">
                <a:spLocks noRot="1" noChangeAspect="1" noMove="1" noResize="1" noEditPoints="1" noAdjustHandles="1" noChangeArrowheads="1" noChangeShapeType="1" noTextEdit="1"/>
              </p:cNvSpPr>
              <p:nvPr/>
            </p:nvSpPr>
            <p:spPr>
              <a:xfrm>
                <a:off x="6459340" y="5667535"/>
                <a:ext cx="3130733" cy="410690"/>
              </a:xfrm>
              <a:prstGeom prst="rect">
                <a:avLst/>
              </a:prstGeom>
              <a:blipFill>
                <a:blip r:embed="rId11"/>
                <a:stretch>
                  <a:fillRect b="-5970"/>
                </a:stretch>
              </a:blipFill>
            </p:spPr>
            <p:txBody>
              <a:bodyPr/>
              <a:lstStyle/>
              <a:p>
                <a:r>
                  <a:rPr lang="en-IN">
                    <a:noFill/>
                  </a:rPr>
                  <a:t> </a:t>
                </a:r>
              </a:p>
            </p:txBody>
          </p:sp>
        </mc:Fallback>
      </mc:AlternateContent>
      <p:pic>
        <p:nvPicPr>
          <p:cNvPr id="30" name="Picture 29">
            <a:extLst>
              <a:ext uri="{FF2B5EF4-FFF2-40B4-BE49-F238E27FC236}">
                <a16:creationId xmlns:a16="http://schemas.microsoft.com/office/drawing/2014/main" id="{49DD0005-1043-4AE8-9CA4-BFCA42E6EA9B}"/>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0081266" y="2880215"/>
            <a:ext cx="1986884" cy="1426722"/>
          </a:xfrm>
          <a:prstGeom prst="rect">
            <a:avLst/>
          </a:prstGeom>
          <a:noFill/>
          <a:ln>
            <a:noFill/>
          </a:ln>
        </p:spPr>
      </p:pic>
      <p:sp>
        <p:nvSpPr>
          <p:cNvPr id="62" name="TextBox 61">
            <a:extLst>
              <a:ext uri="{FF2B5EF4-FFF2-40B4-BE49-F238E27FC236}">
                <a16:creationId xmlns:a16="http://schemas.microsoft.com/office/drawing/2014/main" id="{09ABFF2F-3D9A-4DEA-85EC-966CCF2452A7}"/>
              </a:ext>
            </a:extLst>
          </p:cNvPr>
          <p:cNvSpPr txBox="1"/>
          <p:nvPr/>
        </p:nvSpPr>
        <p:spPr>
          <a:xfrm>
            <a:off x="9655208" y="4315727"/>
            <a:ext cx="2521552" cy="261610"/>
          </a:xfrm>
          <a:prstGeom prst="rect">
            <a:avLst/>
          </a:prstGeom>
          <a:noFill/>
          <a:ln>
            <a:solidFill>
              <a:schemeClr val="tx1"/>
            </a:solidFill>
          </a:ln>
        </p:spPr>
        <p:txBody>
          <a:bodyPr wrap="square" rtlCol="0">
            <a:spAutoFit/>
          </a:bodyPr>
          <a:lstStyle/>
          <a:p>
            <a:r>
              <a:rPr lang="en-IN" sz="1100" dirty="0"/>
              <a:t>First 20 Features are the required MFCCs</a:t>
            </a:r>
          </a:p>
        </p:txBody>
      </p:sp>
    </p:spTree>
    <p:extLst>
      <p:ext uri="{BB962C8B-B14F-4D97-AF65-F5344CB8AC3E}">
        <p14:creationId xmlns:p14="http://schemas.microsoft.com/office/powerpoint/2010/main" val="3440163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BBCF9FDD-9278-437D-B77A-D67EA722EEC3}"/>
                  </a:ext>
                </a:extLst>
              </p:cNvPr>
              <p:cNvSpPr txBox="1">
                <a:spLocks/>
              </p:cNvSpPr>
              <p:nvPr/>
            </p:nvSpPr>
            <p:spPr>
              <a:xfrm>
                <a:off x="1066801" y="554815"/>
                <a:ext cx="5029200" cy="574597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buFont typeface="Arial" panose="020B0604020202020204" pitchFamily="34" charset="0"/>
                  <a:buChar char="•"/>
                </a:pPr>
                <a:r>
                  <a:rPr lang="en-IN" sz="1900" dirty="0"/>
                  <a:t>Root Mean Square Energy:</a:t>
                </a:r>
              </a:p>
              <a:p>
                <a:pPr marL="292608" lvl="1" indent="0">
                  <a:lnSpc>
                    <a:spcPct val="100000"/>
                  </a:lnSpc>
                  <a:buNone/>
                </a:pPr>
                <a:r>
                  <a:rPr lang="en-IN" sz="1400" dirty="0"/>
                  <a:t>RMSE tells us about the loudness of the signal. Here </a:t>
                </a:r>
                <a14:m>
                  <m:oMath xmlns:m="http://schemas.openxmlformats.org/officeDocument/2006/math">
                    <m:r>
                      <a:rPr lang="en-IN" sz="1400" i="1" smtClean="0">
                        <a:effectLst/>
                        <a:latin typeface="Cambria Math" panose="02040503050406030204" pitchFamily="18" charset="0"/>
                        <a:ea typeface="Calibri" panose="020F0502020204030204" pitchFamily="34" charset="0"/>
                        <a:cs typeface="Times New Roman" panose="02020603050405020304" pitchFamily="18" charset="0"/>
                      </a:rPr>
                      <m:t>𝑥</m:t>
                    </m:r>
                    <m:r>
                      <a:rPr lang="en-IN" sz="1400" i="1" smtClean="0">
                        <a:effectLst/>
                        <a:latin typeface="Cambria Math" panose="02040503050406030204" pitchFamily="18" charset="0"/>
                        <a:ea typeface="Calibri" panose="020F0502020204030204" pitchFamily="34" charset="0"/>
                        <a:cs typeface="Times New Roman" panose="02020603050405020304" pitchFamily="18" charset="0"/>
                      </a:rPr>
                      <m:t>(</m:t>
                    </m:r>
                    <m:r>
                      <a:rPr lang="en-IN" sz="1400" i="1" smtClean="0">
                        <a:effectLst/>
                        <a:latin typeface="Cambria Math" panose="02040503050406030204" pitchFamily="18" charset="0"/>
                        <a:ea typeface="Calibri" panose="020F0502020204030204" pitchFamily="34" charset="0"/>
                        <a:cs typeface="Times New Roman" panose="02020603050405020304" pitchFamily="18" charset="0"/>
                      </a:rPr>
                      <m:t>𝑛</m:t>
                    </m:r>
                    <m:r>
                      <a:rPr lang="en-IN" sz="1400" i="1" smtClean="0">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1400" dirty="0"/>
                  <a:t> is the amplitude of the signal of that frame. Mean of all such amplitudes is RMSE.</a:t>
                </a:r>
              </a:p>
              <a:p>
                <a:pPr marL="201168" lvl="1" indent="0">
                  <a:lnSpc>
                    <a:spcPct val="100000"/>
                  </a:lnSpc>
                  <a:buNone/>
                </a:pPr>
                <a14:m>
                  <m:oMathPara xmlns:m="http://schemas.openxmlformats.org/officeDocument/2006/math">
                    <m:oMathParaPr>
                      <m:jc m:val="centerGroup"/>
                    </m:oMathParaPr>
                    <m:oMath xmlns:m="http://schemas.openxmlformats.org/officeDocument/2006/math">
                      <m:r>
                        <a:rPr lang="en-US" sz="1100" b="0" i="1" smtClean="0">
                          <a:effectLst/>
                          <a:latin typeface="Cambria Math" panose="02040503050406030204" pitchFamily="18" charset="0"/>
                        </a:rPr>
                        <m:t>𝑅𝑀𝑆𝐸</m:t>
                      </m:r>
                      <m:r>
                        <a:rPr lang="en-US" sz="1100" b="0" i="1" smtClean="0">
                          <a:effectLst/>
                          <a:latin typeface="Cambria Math" panose="02040503050406030204" pitchFamily="18" charset="0"/>
                        </a:rPr>
                        <m:t>=</m:t>
                      </m:r>
                      <m:rad>
                        <m:radPr>
                          <m:degHide m:val="on"/>
                          <m:ctrlPr>
                            <a:rPr lang="en-IN" sz="1100" i="1" smtClean="0">
                              <a:effectLst/>
                              <a:latin typeface="Cambria Math" panose="02040503050406030204" pitchFamily="18" charset="0"/>
                            </a:rPr>
                          </m:ctrlPr>
                        </m:radPr>
                        <m:deg/>
                        <m:e>
                          <m:f>
                            <m:fPr>
                              <m:ctrlPr>
                                <a:rPr lang="en-IN" sz="1100" i="1">
                                  <a:effectLst/>
                                  <a:latin typeface="Cambria Math" panose="02040503050406030204" pitchFamily="18" charset="0"/>
                                </a:rPr>
                              </m:ctrlPr>
                            </m:fPr>
                            <m:num>
                              <m:r>
                                <a:rPr lang="en-IN" sz="11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IN" sz="1100" i="1">
                                  <a:effectLst/>
                                  <a:latin typeface="Cambria Math" panose="02040503050406030204" pitchFamily="18" charset="0"/>
                                  <a:ea typeface="Calibri" panose="020F0502020204030204" pitchFamily="34" charset="0"/>
                                  <a:cs typeface="Times New Roman" panose="02020603050405020304" pitchFamily="18" charset="0"/>
                                </a:rPr>
                                <m:t>𝑁</m:t>
                              </m:r>
                            </m:den>
                          </m:f>
                          <m:nary>
                            <m:naryPr>
                              <m:chr m:val="∑"/>
                              <m:limLoc m:val="undOvr"/>
                              <m:grow m:val="on"/>
                              <m:supHide m:val="on"/>
                              <m:ctrlPr>
                                <a:rPr lang="en-IN" sz="1100" i="1">
                                  <a:effectLst/>
                                  <a:latin typeface="Cambria Math" panose="02040503050406030204" pitchFamily="18" charset="0"/>
                                </a:rPr>
                              </m:ctrlPr>
                            </m:naryPr>
                            <m:sub>
                              <m:r>
                                <a:rPr lang="en-IN" sz="1100" i="1">
                                  <a:effectLst/>
                                  <a:latin typeface="Cambria Math" panose="02040503050406030204" pitchFamily="18" charset="0"/>
                                  <a:ea typeface="Calibri" panose="020F0502020204030204" pitchFamily="34" charset="0"/>
                                  <a:cs typeface="Times New Roman" panose="02020603050405020304" pitchFamily="18" charset="0"/>
                                </a:rPr>
                                <m:t>𝑛</m:t>
                              </m:r>
                            </m:sub>
                            <m:sup/>
                            <m:e>
                              <m:r>
                                <a:rPr lang="en-IN" sz="1100" i="1">
                                  <a:effectLst/>
                                  <a:latin typeface="Cambria Math" panose="02040503050406030204" pitchFamily="18" charset="0"/>
                                  <a:ea typeface="Calibri" panose="020F0502020204030204" pitchFamily="34" charset="0"/>
                                  <a:cs typeface="Times New Roman" panose="02020603050405020304" pitchFamily="18" charset="0"/>
                                </a:rPr>
                                <m:t> </m:t>
                              </m:r>
                            </m:e>
                          </m:nary>
                          <m:r>
                            <a:rPr lang="en-IN" sz="1100" i="1">
                              <a:effectLst/>
                              <a:latin typeface="Cambria Math" panose="02040503050406030204" pitchFamily="18" charset="0"/>
                              <a:ea typeface="Calibri" panose="020F0502020204030204" pitchFamily="34" charset="0"/>
                              <a:cs typeface="Times New Roman" panose="02020603050405020304" pitchFamily="18" charset="0"/>
                            </a:rPr>
                            <m:t>|</m:t>
                          </m:r>
                          <m:r>
                            <a:rPr lang="en-IN" sz="1100" i="1">
                              <a:effectLst/>
                              <a:latin typeface="Cambria Math" panose="02040503050406030204" pitchFamily="18" charset="0"/>
                              <a:ea typeface="Calibri" panose="020F0502020204030204" pitchFamily="34" charset="0"/>
                              <a:cs typeface="Times New Roman" panose="02020603050405020304" pitchFamily="18" charset="0"/>
                            </a:rPr>
                            <m:t>𝑥</m:t>
                          </m:r>
                          <m:r>
                            <a:rPr lang="en-IN" sz="1100" i="1">
                              <a:effectLst/>
                              <a:latin typeface="Cambria Math" panose="02040503050406030204" pitchFamily="18" charset="0"/>
                              <a:ea typeface="Calibri" panose="020F0502020204030204" pitchFamily="34" charset="0"/>
                              <a:cs typeface="Times New Roman" panose="02020603050405020304" pitchFamily="18" charset="0"/>
                            </a:rPr>
                            <m:t>(</m:t>
                          </m:r>
                          <m:r>
                            <a:rPr lang="en-IN" sz="1100" i="1">
                              <a:effectLst/>
                              <a:latin typeface="Cambria Math" panose="02040503050406030204" pitchFamily="18" charset="0"/>
                              <a:ea typeface="Calibri" panose="020F0502020204030204" pitchFamily="34" charset="0"/>
                              <a:cs typeface="Times New Roman" panose="02020603050405020304" pitchFamily="18" charset="0"/>
                            </a:rPr>
                            <m:t>𝑛</m:t>
                          </m:r>
                          <m:r>
                            <a:rPr lang="en-IN" sz="11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100" i="1">
                                  <a:effectLst/>
                                  <a:latin typeface="Cambria Math" panose="02040503050406030204" pitchFamily="18" charset="0"/>
                                </a:rPr>
                              </m:ctrlPr>
                            </m:sSupPr>
                            <m:e>
                              <m:r>
                                <a:rPr lang="en-IN" sz="1100" i="1">
                                  <a:effectLst/>
                                  <a:latin typeface="Cambria Math" panose="02040503050406030204" pitchFamily="18" charset="0"/>
                                  <a:ea typeface="Calibri" panose="020F0502020204030204" pitchFamily="34" charset="0"/>
                                  <a:cs typeface="Times New Roman" panose="02020603050405020304" pitchFamily="18" charset="0"/>
                                </a:rPr>
                                <m:t>|</m:t>
                              </m:r>
                            </m:e>
                            <m:sup>
                              <m:r>
                                <a:rPr lang="en-IN" sz="1100" i="1">
                                  <a:effectLst/>
                                  <a:latin typeface="Cambria Math" panose="02040503050406030204" pitchFamily="18" charset="0"/>
                                  <a:ea typeface="Calibri" panose="020F0502020204030204" pitchFamily="34" charset="0"/>
                                  <a:cs typeface="Times New Roman" panose="02020603050405020304" pitchFamily="18" charset="0"/>
                                </a:rPr>
                                <m:t>2</m:t>
                              </m:r>
                            </m:sup>
                          </m:sSup>
                        </m:e>
                      </m:rad>
                    </m:oMath>
                  </m:oMathPara>
                </a14:m>
                <a:endParaRPr lang="en-IN" dirty="0"/>
              </a:p>
              <a:p>
                <a:pPr>
                  <a:lnSpc>
                    <a:spcPct val="100000"/>
                  </a:lnSpc>
                  <a:buFont typeface="Arial" panose="020B0604020202020204" pitchFamily="34" charset="0"/>
                  <a:buChar char="•"/>
                </a:pPr>
                <a:r>
                  <a:rPr lang="en-IN" sz="1900" dirty="0"/>
                  <a:t>Spectral Bandwidth:</a:t>
                </a:r>
              </a:p>
              <a:p>
                <a:pPr marL="292608" lvl="1" indent="0">
                  <a:lnSpc>
                    <a:spcPct val="100000"/>
                  </a:lnSpc>
                  <a:buNone/>
                </a:pPr>
                <a:r>
                  <a:rPr lang="en-US" sz="1400" dirty="0"/>
                  <a:t>The spectral bandwidth is defined as the extent of the power transfer function around the center frequency </a:t>
                </a:r>
                <a:r>
                  <a:rPr lang="en-IN" sz="1400" dirty="0"/>
                  <a:t>.</a:t>
                </a:r>
                <a:r>
                  <a:rPr lang="en-US" sz="1400" dirty="0"/>
                  <a:t> Here</a:t>
                </a:r>
                <a14:m>
                  <m:oMath xmlns:m="http://schemas.openxmlformats.org/officeDocument/2006/math">
                    <m:r>
                      <a:rPr lang="en-US" sz="1400" b="0" i="0" smtClean="0">
                        <a:latin typeface="Cambria Math" panose="02040503050406030204" pitchFamily="18" charset="0"/>
                        <a:ea typeface="Calibri" panose="020F0502020204030204" pitchFamily="34" charset="0"/>
                        <a:cs typeface="Times New Roman" panose="02020603050405020304" pitchFamily="18" charset="0"/>
                      </a:rPr>
                      <m:t> </m:t>
                    </m:r>
                    <m:r>
                      <a:rPr lang="en-IN" sz="1400" i="1">
                        <a:latin typeface="Cambria Math" panose="02040503050406030204" pitchFamily="18" charset="0"/>
                        <a:ea typeface="Calibri" panose="020F0502020204030204" pitchFamily="34" charset="0"/>
                        <a:cs typeface="Times New Roman" panose="02020603050405020304" pitchFamily="18" charset="0"/>
                      </a:rPr>
                      <m:t>𝑆</m:t>
                    </m:r>
                    <m:d>
                      <m:dPr>
                        <m:ctrlPr>
                          <a:rPr lang="en-IN" sz="1400" i="1">
                            <a:latin typeface="Cambria Math" panose="02040503050406030204" pitchFamily="18" charset="0"/>
                            <a:ea typeface="Calibri" panose="020F0502020204030204" pitchFamily="34" charset="0"/>
                            <a:cs typeface="Times New Roman" panose="02020603050405020304" pitchFamily="18" charset="0"/>
                          </a:rPr>
                        </m:ctrlPr>
                      </m:dPr>
                      <m:e>
                        <m:r>
                          <a:rPr lang="en-IN" sz="1400" i="1">
                            <a:latin typeface="Cambria Math" panose="02040503050406030204" pitchFamily="18" charset="0"/>
                            <a:ea typeface="Calibri" panose="020F0502020204030204" pitchFamily="34" charset="0"/>
                            <a:cs typeface="Times New Roman" panose="02020603050405020304" pitchFamily="18" charset="0"/>
                          </a:rPr>
                          <m:t>𝑘</m:t>
                        </m:r>
                      </m:e>
                    </m:d>
                    <m:r>
                      <a:rPr lang="en-US" sz="1400" b="0" i="1" smtClean="0">
                        <a:latin typeface="Cambria Math" panose="02040503050406030204" pitchFamily="18" charset="0"/>
                        <a:ea typeface="Calibri" panose="020F0502020204030204" pitchFamily="34" charset="0"/>
                        <a:cs typeface="Times New Roman" panose="02020603050405020304" pitchFamily="18" charset="0"/>
                      </a:rPr>
                      <m:t> </m:t>
                    </m:r>
                  </m:oMath>
                </a14:m>
                <a:r>
                  <a:rPr lang="en-US" sz="1400" dirty="0"/>
                  <a:t>is the spectral magnitude a</a:t>
                </a:r>
                <a14:m>
                  <m:oMath xmlns:m="http://schemas.openxmlformats.org/officeDocument/2006/math">
                    <m:r>
                      <m:rPr>
                        <m:sty m:val="p"/>
                      </m:rPr>
                      <a:rPr lang="en-US" sz="1400" b="0" i="0" smtClean="0">
                        <a:latin typeface="Cambria Math" panose="02040503050406030204" pitchFamily="18" charset="0"/>
                        <a:ea typeface="Calibri" panose="020F0502020204030204" pitchFamily="34" charset="0"/>
                        <a:cs typeface="Times New Roman" panose="02020603050405020304" pitchFamily="18" charset="0"/>
                      </a:rPr>
                      <m:t>nd</m:t>
                    </m:r>
                    <m:r>
                      <a:rPr lang="en-US" sz="1400" b="0" i="0" smtClean="0">
                        <a:latin typeface="Cambria Math" panose="02040503050406030204" pitchFamily="18" charset="0"/>
                        <a:ea typeface="Calibri" panose="020F0502020204030204" pitchFamily="34" charset="0"/>
                        <a:cs typeface="Times New Roman" panose="02020603050405020304" pitchFamily="18" charset="0"/>
                      </a:rPr>
                      <m:t> </m:t>
                    </m:r>
                    <m:r>
                      <a:rPr lang="en-IN" sz="1400" i="1">
                        <a:latin typeface="Cambria Math" panose="02040503050406030204" pitchFamily="18" charset="0"/>
                        <a:ea typeface="Calibri" panose="020F0502020204030204" pitchFamily="34" charset="0"/>
                        <a:cs typeface="Times New Roman" panose="02020603050405020304" pitchFamily="18" charset="0"/>
                      </a:rPr>
                      <m:t>𝑓</m:t>
                    </m:r>
                    <m:r>
                      <a:rPr lang="en-IN" sz="1400" i="1">
                        <a:latin typeface="Cambria Math" panose="02040503050406030204" pitchFamily="18" charset="0"/>
                        <a:ea typeface="Calibri" panose="020F0502020204030204" pitchFamily="34" charset="0"/>
                        <a:cs typeface="Times New Roman" panose="02020603050405020304" pitchFamily="18" charset="0"/>
                      </a:rPr>
                      <m:t>(</m:t>
                    </m:r>
                    <m:r>
                      <a:rPr lang="en-IN" sz="1400" i="1">
                        <a:latin typeface="Cambria Math" panose="02040503050406030204" pitchFamily="18" charset="0"/>
                        <a:ea typeface="Calibri" panose="020F0502020204030204" pitchFamily="34" charset="0"/>
                        <a:cs typeface="Times New Roman" panose="02020603050405020304" pitchFamily="18" charset="0"/>
                      </a:rPr>
                      <m:t>𝑘</m:t>
                    </m:r>
                    <m:r>
                      <a:rPr lang="en-IN" sz="1400" i="1">
                        <a:latin typeface="Cambria Math" panose="02040503050406030204" pitchFamily="18" charset="0"/>
                        <a:ea typeface="Calibri" panose="020F0502020204030204" pitchFamily="34" charset="0"/>
                        <a:cs typeface="Times New Roman" panose="02020603050405020304" pitchFamily="18" charset="0"/>
                      </a:rPr>
                      <m:t>)</m:t>
                    </m:r>
                  </m:oMath>
                </a14:m>
                <a:r>
                  <a:rPr lang="en-US" sz="1400" dirty="0"/>
                  <a:t> is the frequency at bin </a:t>
                </a:r>
                <a14:m>
                  <m:oMath xmlns:m="http://schemas.openxmlformats.org/officeDocument/2006/math">
                    <m:r>
                      <a:rPr lang="en-IN" sz="1400" i="1">
                        <a:latin typeface="Cambria Math" panose="02040503050406030204" pitchFamily="18" charset="0"/>
                        <a:ea typeface="Calibri" panose="020F0502020204030204" pitchFamily="34" charset="0"/>
                        <a:cs typeface="Times New Roman" panose="02020603050405020304" pitchFamily="18" charset="0"/>
                      </a:rPr>
                      <m:t>𝑘</m:t>
                    </m:r>
                  </m:oMath>
                </a14:m>
                <a:r>
                  <a:rPr lang="en-US" sz="1400" dirty="0"/>
                  <a:t>, and </a:t>
                </a:r>
                <a:r>
                  <a:rPr lang="en-IN" sz="1400" dirty="0"/>
                  <a:t> </a:t>
                </a:r>
                <a14:m>
                  <m:oMath xmlns:m="http://schemas.openxmlformats.org/officeDocument/2006/math">
                    <m:sSub>
                      <m:sSubPr>
                        <m:ctrlPr>
                          <a:rPr lang="en-IN" sz="1400" i="1">
                            <a:latin typeface="Cambria Math" panose="02040503050406030204" pitchFamily="18" charset="0"/>
                          </a:rPr>
                        </m:ctrlPr>
                      </m:sSubPr>
                      <m:e>
                        <m:r>
                          <a:rPr lang="en-IN" sz="1400" i="1">
                            <a:latin typeface="Cambria Math" panose="02040503050406030204" pitchFamily="18" charset="0"/>
                            <a:ea typeface="Calibri" panose="020F0502020204030204" pitchFamily="34" charset="0"/>
                            <a:cs typeface="Times New Roman" panose="02020603050405020304" pitchFamily="18" charset="0"/>
                          </a:rPr>
                          <m:t>𝑓</m:t>
                        </m:r>
                      </m:e>
                      <m:sub>
                        <m:r>
                          <a:rPr lang="en-IN" sz="1400" i="1">
                            <a:latin typeface="Cambria Math" panose="02040503050406030204" pitchFamily="18" charset="0"/>
                            <a:ea typeface="Calibri" panose="020F0502020204030204" pitchFamily="34" charset="0"/>
                            <a:cs typeface="Times New Roman" panose="02020603050405020304" pitchFamily="18" charset="0"/>
                          </a:rPr>
                          <m:t>𝑐</m:t>
                        </m:r>
                      </m:sub>
                    </m:sSub>
                  </m:oMath>
                </a14:m>
                <a:r>
                  <a:rPr lang="en-IN" sz="1400" dirty="0"/>
                  <a:t>  </a:t>
                </a:r>
                <a:r>
                  <a:rPr lang="en-US" sz="1400" dirty="0"/>
                  <a:t>is the spectral centroid.</a:t>
                </a:r>
                <a:endParaRPr lang="en-IN" sz="1400" dirty="0"/>
              </a:p>
              <a:p>
                <a:pPr marL="201168" lvl="1" indent="0" algn="ctr">
                  <a:lnSpc>
                    <a:spcPct val="100000"/>
                  </a:lnSpc>
                  <a:buNone/>
                </a:pPr>
                <a:r>
                  <a:rPr lang="en-IN" sz="1400" dirty="0"/>
                  <a:t>Spectral Bandwidth</a:t>
                </a:r>
                <a14:m>
                  <m:oMath xmlns:m="http://schemas.openxmlformats.org/officeDocument/2006/math">
                    <m:r>
                      <m:rPr>
                        <m:nor/>
                      </m:rPr>
                      <a:rPr lang="en-IN" sz="1400" smtClean="0"/>
                      <m:t> </m:t>
                    </m:r>
                    <m:r>
                      <a:rPr lang="en-IN" sz="1400" i="1">
                        <a:latin typeface="Cambria Math" panose="02040503050406030204" pitchFamily="18" charset="0"/>
                      </a:rPr>
                      <m:t>=</m:t>
                    </m:r>
                    <m:sSup>
                      <m:sSupPr>
                        <m:ctrlPr>
                          <a:rPr lang="en-IN" sz="1400" i="1">
                            <a:latin typeface="Cambria Math" panose="02040503050406030204" pitchFamily="18" charset="0"/>
                          </a:rPr>
                        </m:ctrlPr>
                      </m:sSupPr>
                      <m:e>
                        <m:d>
                          <m:dPr>
                            <m:ctrlPr>
                              <a:rPr lang="en-IN" sz="1400" i="1">
                                <a:latin typeface="Cambria Math" panose="02040503050406030204" pitchFamily="18" charset="0"/>
                              </a:rPr>
                            </m:ctrlPr>
                          </m:dPr>
                          <m:e>
                            <m:nary>
                              <m:naryPr>
                                <m:chr m:val="∑"/>
                                <m:limLoc m:val="undOvr"/>
                                <m:grow m:val="on"/>
                                <m:supHide m:val="on"/>
                                <m:ctrlPr>
                                  <a:rPr lang="en-IN" sz="1400" i="1">
                                    <a:latin typeface="Cambria Math" panose="02040503050406030204" pitchFamily="18" charset="0"/>
                                  </a:rPr>
                                </m:ctrlPr>
                              </m:naryPr>
                              <m:sub>
                                <m:r>
                                  <a:rPr lang="en-IN" sz="1400" i="1">
                                    <a:latin typeface="Cambria Math" panose="02040503050406030204" pitchFamily="18" charset="0"/>
                                    <a:ea typeface="Calibri" panose="020F0502020204030204" pitchFamily="34" charset="0"/>
                                    <a:cs typeface="Times New Roman" panose="02020603050405020304" pitchFamily="18" charset="0"/>
                                  </a:rPr>
                                  <m:t>𝑘</m:t>
                                </m:r>
                              </m:sub>
                              <m:sup/>
                              <m:e>
                                <m:r>
                                  <a:rPr lang="en-IN" sz="1400" i="1">
                                    <a:latin typeface="Cambria Math" panose="02040503050406030204" pitchFamily="18" charset="0"/>
                                    <a:ea typeface="Calibri" panose="020F0502020204030204" pitchFamily="34" charset="0"/>
                                    <a:cs typeface="Times New Roman" panose="02020603050405020304" pitchFamily="18" charset="0"/>
                                  </a:rPr>
                                  <m:t> </m:t>
                                </m:r>
                              </m:e>
                            </m:nary>
                            <m:r>
                              <a:rPr lang="en-IN" sz="1400" i="1">
                                <a:latin typeface="Cambria Math" panose="02040503050406030204" pitchFamily="18" charset="0"/>
                                <a:ea typeface="Calibri" panose="020F0502020204030204" pitchFamily="34" charset="0"/>
                                <a:cs typeface="Times New Roman" panose="02020603050405020304" pitchFamily="18" charset="0"/>
                              </a:rPr>
                              <m:t>𝑆</m:t>
                            </m:r>
                            <m:r>
                              <a:rPr lang="en-IN" sz="1400" i="1">
                                <a:latin typeface="Cambria Math" panose="02040503050406030204" pitchFamily="18" charset="0"/>
                                <a:ea typeface="Calibri" panose="020F0502020204030204" pitchFamily="34" charset="0"/>
                                <a:cs typeface="Times New Roman" panose="02020603050405020304" pitchFamily="18" charset="0"/>
                              </a:rPr>
                              <m:t>(</m:t>
                            </m:r>
                            <m:r>
                              <a:rPr lang="en-IN" sz="1400" i="1">
                                <a:latin typeface="Cambria Math" panose="02040503050406030204" pitchFamily="18" charset="0"/>
                                <a:ea typeface="Calibri" panose="020F0502020204030204" pitchFamily="34" charset="0"/>
                                <a:cs typeface="Times New Roman" panose="02020603050405020304" pitchFamily="18" charset="0"/>
                              </a:rPr>
                              <m:t>𝑘</m:t>
                            </m:r>
                            <m:r>
                              <a:rPr lang="en-IN" sz="1400" i="1">
                                <a:latin typeface="Cambria Math" panose="02040503050406030204" pitchFamily="18" charset="0"/>
                                <a:ea typeface="Calibri" panose="020F0502020204030204" pitchFamily="34" charset="0"/>
                                <a:cs typeface="Times New Roman" panose="02020603050405020304" pitchFamily="18" charset="0"/>
                              </a:rPr>
                              <m:t>)</m:t>
                            </m:r>
                            <m:sSup>
                              <m:sSupPr>
                                <m:ctrlPr>
                                  <a:rPr lang="en-IN" sz="1400" i="1">
                                    <a:latin typeface="Cambria Math" panose="02040503050406030204" pitchFamily="18" charset="0"/>
                                  </a:rPr>
                                </m:ctrlPr>
                              </m:sSupPr>
                              <m:e>
                                <m:d>
                                  <m:dPr>
                                    <m:ctrlPr>
                                      <a:rPr lang="en-IN" sz="1400" i="1">
                                        <a:latin typeface="Cambria Math" panose="02040503050406030204" pitchFamily="18" charset="0"/>
                                      </a:rPr>
                                    </m:ctrlPr>
                                  </m:dPr>
                                  <m:e>
                                    <m:r>
                                      <a:rPr lang="en-IN" sz="1400" i="1">
                                        <a:latin typeface="Cambria Math" panose="02040503050406030204" pitchFamily="18" charset="0"/>
                                        <a:ea typeface="Calibri" panose="020F0502020204030204" pitchFamily="34" charset="0"/>
                                        <a:cs typeface="Times New Roman" panose="02020603050405020304" pitchFamily="18" charset="0"/>
                                      </a:rPr>
                                      <m:t>𝑓</m:t>
                                    </m:r>
                                    <m:r>
                                      <a:rPr lang="en-IN" sz="1400" i="1">
                                        <a:latin typeface="Cambria Math" panose="02040503050406030204" pitchFamily="18" charset="0"/>
                                        <a:ea typeface="Calibri" panose="020F0502020204030204" pitchFamily="34" charset="0"/>
                                        <a:cs typeface="Times New Roman" panose="02020603050405020304" pitchFamily="18" charset="0"/>
                                      </a:rPr>
                                      <m:t>(</m:t>
                                    </m:r>
                                    <m:r>
                                      <a:rPr lang="en-IN" sz="1400" i="1">
                                        <a:latin typeface="Cambria Math" panose="02040503050406030204" pitchFamily="18" charset="0"/>
                                        <a:ea typeface="Calibri" panose="020F0502020204030204" pitchFamily="34" charset="0"/>
                                        <a:cs typeface="Times New Roman" panose="02020603050405020304" pitchFamily="18" charset="0"/>
                                      </a:rPr>
                                      <m:t>𝑘</m:t>
                                    </m:r>
                                    <m:r>
                                      <a:rPr lang="en-IN" sz="1400" i="1">
                                        <a:latin typeface="Cambria Math" panose="02040503050406030204" pitchFamily="18" charset="0"/>
                                        <a:ea typeface="Calibri" panose="020F0502020204030204" pitchFamily="34" charset="0"/>
                                        <a:cs typeface="Times New Roman" panose="02020603050405020304" pitchFamily="18" charset="0"/>
                                      </a:rPr>
                                      <m:t>)−</m:t>
                                    </m:r>
                                    <m:sSub>
                                      <m:sSubPr>
                                        <m:ctrlPr>
                                          <a:rPr lang="en-IN" sz="1400" i="1">
                                            <a:latin typeface="Cambria Math" panose="02040503050406030204" pitchFamily="18" charset="0"/>
                                          </a:rPr>
                                        </m:ctrlPr>
                                      </m:sSubPr>
                                      <m:e>
                                        <m:r>
                                          <a:rPr lang="en-IN" sz="1400" i="1">
                                            <a:latin typeface="Cambria Math" panose="02040503050406030204" pitchFamily="18" charset="0"/>
                                            <a:ea typeface="Calibri" panose="020F0502020204030204" pitchFamily="34" charset="0"/>
                                            <a:cs typeface="Times New Roman" panose="02020603050405020304" pitchFamily="18" charset="0"/>
                                          </a:rPr>
                                          <m:t>𝑓</m:t>
                                        </m:r>
                                      </m:e>
                                      <m:sub>
                                        <m:r>
                                          <a:rPr lang="en-IN" sz="1400" i="1">
                                            <a:latin typeface="Cambria Math" panose="02040503050406030204" pitchFamily="18" charset="0"/>
                                            <a:ea typeface="Calibri" panose="020F0502020204030204" pitchFamily="34" charset="0"/>
                                            <a:cs typeface="Times New Roman" panose="02020603050405020304" pitchFamily="18" charset="0"/>
                                          </a:rPr>
                                          <m:t>𝑐</m:t>
                                        </m:r>
                                      </m:sub>
                                    </m:sSub>
                                  </m:e>
                                </m:d>
                              </m:e>
                              <m:sup>
                                <m:r>
                                  <a:rPr lang="en-IN" sz="1400" i="1">
                                    <a:latin typeface="Cambria Math" panose="02040503050406030204" pitchFamily="18" charset="0"/>
                                    <a:ea typeface="Calibri" panose="020F0502020204030204" pitchFamily="34" charset="0"/>
                                    <a:cs typeface="Times New Roman" panose="02020603050405020304" pitchFamily="18" charset="0"/>
                                  </a:rPr>
                                  <m:t>𝑝</m:t>
                                </m:r>
                              </m:sup>
                            </m:sSup>
                          </m:e>
                        </m:d>
                      </m:e>
                      <m:sup>
                        <m:f>
                          <m:fPr>
                            <m:ctrlPr>
                              <a:rPr lang="en-IN" sz="1400" i="1">
                                <a:latin typeface="Cambria Math" panose="02040503050406030204" pitchFamily="18" charset="0"/>
                              </a:rPr>
                            </m:ctrlPr>
                          </m:fPr>
                          <m:num>
                            <m:r>
                              <a:rPr lang="en-IN" sz="1400" i="1">
                                <a:latin typeface="Cambria Math" panose="02040503050406030204" pitchFamily="18" charset="0"/>
                                <a:ea typeface="Calibri" panose="020F0502020204030204" pitchFamily="34" charset="0"/>
                                <a:cs typeface="Times New Roman" panose="02020603050405020304" pitchFamily="18" charset="0"/>
                              </a:rPr>
                              <m:t>1</m:t>
                            </m:r>
                          </m:num>
                          <m:den>
                            <m:r>
                              <a:rPr lang="en-IN" sz="1400" i="1">
                                <a:latin typeface="Cambria Math" panose="02040503050406030204" pitchFamily="18" charset="0"/>
                                <a:ea typeface="Calibri" panose="020F0502020204030204" pitchFamily="34" charset="0"/>
                                <a:cs typeface="Times New Roman" panose="02020603050405020304" pitchFamily="18" charset="0"/>
                              </a:rPr>
                              <m:t>𝑝</m:t>
                            </m:r>
                          </m:den>
                        </m:f>
                      </m:sup>
                    </m:sSup>
                  </m:oMath>
                </a14:m>
                <a:endParaRPr lang="en-IN" sz="1900" dirty="0"/>
              </a:p>
              <a:p>
                <a:pPr>
                  <a:lnSpc>
                    <a:spcPct val="100000"/>
                  </a:lnSpc>
                  <a:buFont typeface="Arial" panose="020B0604020202020204" pitchFamily="34" charset="0"/>
                  <a:buChar char="•"/>
                </a:pPr>
                <a:r>
                  <a:rPr lang="en-IN" sz="1900" dirty="0"/>
                  <a:t>Spectral Roll off:</a:t>
                </a:r>
              </a:p>
              <a:p>
                <a:pPr marL="292608" lvl="1" indent="0">
                  <a:lnSpc>
                    <a:spcPct val="100000"/>
                  </a:lnSpc>
                  <a:buNone/>
                </a:pPr>
                <a:r>
                  <a:rPr lang="en-US" sz="1400" dirty="0"/>
                  <a:t>Spectral roll off is the frequency below which a certain percentage of the total energy of spectrum lies</a:t>
                </a:r>
                <a:r>
                  <a:rPr lang="en-IN" sz="1400" dirty="0"/>
                  <a:t>.</a:t>
                </a:r>
                <a:r>
                  <a:rPr lang="en-US" sz="1400" dirty="0"/>
                  <a:t> Here </a:t>
                </a:r>
                <a14:m>
                  <m:oMath xmlns:m="http://schemas.openxmlformats.org/officeDocument/2006/math">
                    <m:r>
                      <a:rPr lang="en-IN" sz="1400" i="1" smtClean="0">
                        <a:latin typeface="Cambria Math" panose="02040503050406030204" pitchFamily="18" charset="0"/>
                      </a:rPr>
                      <m:t>𝑁</m:t>
                    </m:r>
                  </m:oMath>
                </a14:m>
                <a:r>
                  <a:rPr lang="en-US" sz="1400" dirty="0"/>
                  <a:t> is the percentile cutoff, </a:t>
                </a:r>
                <a14:m>
                  <m:oMath xmlns:m="http://schemas.openxmlformats.org/officeDocument/2006/math">
                    <m:sSub>
                      <m:sSubPr>
                        <m:ctrlPr>
                          <a:rPr lang="en-IN" sz="1400" i="1">
                            <a:latin typeface="Cambria Math" panose="02040503050406030204" pitchFamily="18" charset="0"/>
                          </a:rPr>
                        </m:ctrlPr>
                      </m:sSubPr>
                      <m:e>
                        <m:r>
                          <a:rPr lang="en-IN" sz="1400" i="1">
                            <a:latin typeface="Cambria Math" panose="02040503050406030204" pitchFamily="18" charset="0"/>
                          </a:rPr>
                          <m:t>𝑠</m:t>
                        </m:r>
                      </m:e>
                      <m:sub>
                        <m:r>
                          <a:rPr lang="en-IN" sz="1400" i="1">
                            <a:latin typeface="Cambria Math" panose="02040503050406030204" pitchFamily="18" charset="0"/>
                          </a:rPr>
                          <m:t>𝑘</m:t>
                        </m:r>
                      </m:sub>
                    </m:sSub>
                  </m:oMath>
                </a14:m>
                <a:r>
                  <a:rPr lang="en-US" sz="1400" dirty="0"/>
                  <a:t> is the spectral value at bin </a:t>
                </a:r>
                <a14:m>
                  <m:oMath xmlns:m="http://schemas.openxmlformats.org/officeDocument/2006/math">
                    <m:r>
                      <a:rPr lang="en-IN" sz="1400" i="1">
                        <a:latin typeface="Cambria Math" panose="02040503050406030204" pitchFamily="18" charset="0"/>
                      </a:rPr>
                      <m:t>𝑘</m:t>
                    </m:r>
                  </m:oMath>
                </a14:m>
                <a:r>
                  <a:rPr lang="en-US" sz="1400" dirty="0"/>
                  <a:t> and </a:t>
                </a:r>
                <a14:m>
                  <m:oMath xmlns:m="http://schemas.openxmlformats.org/officeDocument/2006/math">
                    <m:sSub>
                      <m:sSubPr>
                        <m:ctrlPr>
                          <a:rPr lang="en-IN" sz="1400" i="1">
                            <a:latin typeface="Cambria Math" panose="02040503050406030204" pitchFamily="18" charset="0"/>
                          </a:rPr>
                        </m:ctrlPr>
                      </m:sSubPr>
                      <m:e>
                        <m:r>
                          <a:rPr lang="en-IN" sz="1400" i="1">
                            <a:latin typeface="Cambria Math" panose="02040503050406030204" pitchFamily="18" charset="0"/>
                          </a:rPr>
                          <m:t>𝑏</m:t>
                        </m:r>
                      </m:e>
                      <m:sub>
                        <m:r>
                          <a:rPr lang="en-IN" sz="1400" i="1">
                            <a:latin typeface="Cambria Math" panose="02040503050406030204" pitchFamily="18" charset="0"/>
                          </a:rPr>
                          <m:t>1</m:t>
                        </m:r>
                      </m:sub>
                    </m:sSub>
                    <m:r>
                      <a:rPr lang="en-IN" sz="1400" i="1">
                        <a:latin typeface="Cambria Math" panose="02040503050406030204" pitchFamily="18" charset="0"/>
                      </a:rPr>
                      <m:t> </m:t>
                    </m:r>
                  </m:oMath>
                </a14:m>
                <a:r>
                  <a:rPr lang="en-US" sz="1400" dirty="0"/>
                  <a:t>and </a:t>
                </a:r>
                <a14:m>
                  <m:oMath xmlns:m="http://schemas.openxmlformats.org/officeDocument/2006/math">
                    <m:sSub>
                      <m:sSubPr>
                        <m:ctrlPr>
                          <a:rPr lang="en-IN" sz="1400" i="1">
                            <a:latin typeface="Cambria Math" panose="02040503050406030204" pitchFamily="18" charset="0"/>
                          </a:rPr>
                        </m:ctrlPr>
                      </m:sSubPr>
                      <m:e>
                        <m:r>
                          <a:rPr lang="en-IN" sz="1400" i="1">
                            <a:latin typeface="Cambria Math" panose="02040503050406030204" pitchFamily="18" charset="0"/>
                          </a:rPr>
                          <m:t>𝑏</m:t>
                        </m:r>
                      </m:e>
                      <m:sub>
                        <m:r>
                          <a:rPr lang="en-IN" sz="1400" i="1">
                            <a:latin typeface="Cambria Math" panose="02040503050406030204" pitchFamily="18" charset="0"/>
                          </a:rPr>
                          <m:t>2</m:t>
                        </m:r>
                      </m:sub>
                    </m:sSub>
                  </m:oMath>
                </a14:m>
                <a:r>
                  <a:rPr lang="en-US" sz="1400" dirty="0"/>
                  <a:t> are the band edges.</a:t>
                </a:r>
                <a:r>
                  <a:rPr lang="en-IN" sz="1400" dirty="0"/>
                  <a:t> </a:t>
                </a:r>
              </a:p>
              <a:p>
                <a:pPr marL="201168" lvl="1" indent="0">
                  <a:lnSpc>
                    <a:spcPct val="100000"/>
                  </a:lnSpc>
                  <a:buNone/>
                </a:pPr>
                <a14:m>
                  <m:oMathPara xmlns:m="http://schemas.openxmlformats.org/officeDocument/2006/math">
                    <m:oMathParaPr>
                      <m:jc m:val="centerGroup"/>
                    </m:oMathParaPr>
                    <m:oMath xmlns:m="http://schemas.openxmlformats.org/officeDocument/2006/math">
                      <m:r>
                        <m:rPr>
                          <m:nor/>
                        </m:rPr>
                        <a:rPr lang="en-IN" sz="1400"/>
                        <m:t>Roll</m:t>
                      </m:r>
                      <m:r>
                        <m:rPr>
                          <m:nor/>
                        </m:rPr>
                        <a:rPr lang="en-IN" sz="1400" i="1"/>
                        <m:t>−</m:t>
                      </m:r>
                      <m:r>
                        <m:rPr>
                          <m:nor/>
                        </m:rPr>
                        <a:rPr lang="en-IN" sz="1400"/>
                        <m:t>off</m:t>
                      </m:r>
                      <m:r>
                        <m:rPr>
                          <m:nor/>
                        </m:rPr>
                        <a:rPr lang="en-IN" sz="1400"/>
                        <m:t> </m:t>
                      </m:r>
                      <m:r>
                        <a:rPr lang="en-IN" sz="1400" i="1">
                          <a:latin typeface="Cambria Math" panose="02040503050406030204" pitchFamily="18" charset="0"/>
                        </a:rPr>
                        <m:t>=</m:t>
                      </m:r>
                      <m:nary>
                        <m:naryPr>
                          <m:chr m:val="∑"/>
                          <m:limLoc m:val="undOvr"/>
                          <m:grow m:val="on"/>
                          <m:ctrlPr>
                            <a:rPr lang="en-IN" sz="1400" i="1">
                              <a:latin typeface="Cambria Math" panose="02040503050406030204" pitchFamily="18" charset="0"/>
                            </a:rPr>
                          </m:ctrlPr>
                        </m:naryPr>
                        <m:sub>
                          <m:r>
                            <a:rPr lang="en-IN" sz="1400" i="1">
                              <a:latin typeface="Cambria Math" panose="02040503050406030204" pitchFamily="18" charset="0"/>
                            </a:rPr>
                            <m:t>𝑘</m:t>
                          </m:r>
                          <m:r>
                            <a:rPr lang="en-IN" sz="1400" i="1">
                              <a:latin typeface="Cambria Math" panose="02040503050406030204" pitchFamily="18" charset="0"/>
                            </a:rPr>
                            <m:t>=</m:t>
                          </m:r>
                          <m:sSub>
                            <m:sSubPr>
                              <m:ctrlPr>
                                <a:rPr lang="en-IN" sz="1400" i="1">
                                  <a:latin typeface="Cambria Math" panose="02040503050406030204" pitchFamily="18" charset="0"/>
                                </a:rPr>
                              </m:ctrlPr>
                            </m:sSubPr>
                            <m:e>
                              <m:r>
                                <a:rPr lang="en-IN" sz="1400" i="1">
                                  <a:latin typeface="Cambria Math" panose="02040503050406030204" pitchFamily="18" charset="0"/>
                                </a:rPr>
                                <m:t>𝑏</m:t>
                              </m:r>
                            </m:e>
                            <m:sub>
                              <m:r>
                                <a:rPr lang="en-IN" sz="1400" i="1">
                                  <a:latin typeface="Cambria Math" panose="02040503050406030204" pitchFamily="18" charset="0"/>
                                </a:rPr>
                                <m:t>1</m:t>
                              </m:r>
                            </m:sub>
                          </m:sSub>
                        </m:sub>
                        <m:sup>
                          <m:r>
                            <a:rPr lang="en-IN" sz="1400" i="1">
                              <a:latin typeface="Cambria Math" panose="02040503050406030204" pitchFamily="18" charset="0"/>
                            </a:rPr>
                            <m:t>𝑑</m:t>
                          </m:r>
                        </m:sup>
                        <m:e>
                          <m:r>
                            <a:rPr lang="en-IN" sz="1400" i="1">
                              <a:latin typeface="Cambria Math" panose="02040503050406030204" pitchFamily="18" charset="0"/>
                            </a:rPr>
                            <m:t> </m:t>
                          </m:r>
                        </m:e>
                      </m:nary>
                      <m:sSub>
                        <m:sSubPr>
                          <m:ctrlPr>
                            <a:rPr lang="en-IN" sz="1400" i="1">
                              <a:latin typeface="Cambria Math" panose="02040503050406030204" pitchFamily="18" charset="0"/>
                            </a:rPr>
                          </m:ctrlPr>
                        </m:sSubPr>
                        <m:e>
                          <m:r>
                            <a:rPr lang="en-IN" sz="1400" i="1">
                              <a:latin typeface="Cambria Math" panose="02040503050406030204" pitchFamily="18" charset="0"/>
                            </a:rPr>
                            <m:t>𝑠</m:t>
                          </m:r>
                        </m:e>
                        <m:sub>
                          <m:r>
                            <a:rPr lang="en-IN" sz="1400" i="1">
                              <a:latin typeface="Cambria Math" panose="02040503050406030204" pitchFamily="18" charset="0"/>
                            </a:rPr>
                            <m:t>𝑘</m:t>
                          </m:r>
                        </m:sub>
                      </m:sSub>
                      <m:r>
                        <a:rPr lang="en-IN" sz="1400" i="1">
                          <a:latin typeface="Cambria Math" panose="02040503050406030204" pitchFamily="18" charset="0"/>
                        </a:rPr>
                        <m:t>=</m:t>
                      </m:r>
                      <m:r>
                        <a:rPr lang="en-IN" sz="1400" i="1">
                          <a:latin typeface="Cambria Math" panose="02040503050406030204" pitchFamily="18" charset="0"/>
                        </a:rPr>
                        <m:t>𝑁</m:t>
                      </m:r>
                      <m:d>
                        <m:dPr>
                          <m:ctrlPr>
                            <a:rPr lang="en-IN" sz="1400" i="1">
                              <a:latin typeface="Cambria Math" panose="02040503050406030204" pitchFamily="18" charset="0"/>
                            </a:rPr>
                          </m:ctrlPr>
                        </m:dPr>
                        <m:e>
                          <m:nary>
                            <m:naryPr>
                              <m:chr m:val="∑"/>
                              <m:limLoc m:val="undOvr"/>
                              <m:grow m:val="on"/>
                              <m:ctrlPr>
                                <a:rPr lang="en-IN" sz="1400" i="1">
                                  <a:latin typeface="Cambria Math" panose="02040503050406030204" pitchFamily="18" charset="0"/>
                                </a:rPr>
                              </m:ctrlPr>
                            </m:naryPr>
                            <m:sub>
                              <m:r>
                                <a:rPr lang="en-IN" sz="1400" i="1">
                                  <a:latin typeface="Cambria Math" panose="02040503050406030204" pitchFamily="18" charset="0"/>
                                </a:rPr>
                                <m:t>𝑘</m:t>
                              </m:r>
                              <m:r>
                                <a:rPr lang="en-IN" sz="1400" i="1">
                                  <a:latin typeface="Cambria Math" panose="02040503050406030204" pitchFamily="18" charset="0"/>
                                </a:rPr>
                                <m:t>=</m:t>
                              </m:r>
                              <m:sSub>
                                <m:sSubPr>
                                  <m:ctrlPr>
                                    <a:rPr lang="en-IN" sz="1400" i="1">
                                      <a:latin typeface="Cambria Math" panose="02040503050406030204" pitchFamily="18" charset="0"/>
                                    </a:rPr>
                                  </m:ctrlPr>
                                </m:sSubPr>
                                <m:e>
                                  <m:r>
                                    <a:rPr lang="en-IN" sz="1400" i="1">
                                      <a:latin typeface="Cambria Math" panose="02040503050406030204" pitchFamily="18" charset="0"/>
                                    </a:rPr>
                                    <m:t>𝑏</m:t>
                                  </m:r>
                                </m:e>
                                <m:sub>
                                  <m:r>
                                    <a:rPr lang="en-IN" sz="1400" i="1">
                                      <a:latin typeface="Cambria Math" panose="02040503050406030204" pitchFamily="18" charset="0"/>
                                    </a:rPr>
                                    <m:t>1</m:t>
                                  </m:r>
                                </m:sub>
                              </m:sSub>
                            </m:sub>
                            <m:sup>
                              <m:sSub>
                                <m:sSubPr>
                                  <m:ctrlPr>
                                    <a:rPr lang="en-IN" sz="1400" i="1">
                                      <a:latin typeface="Cambria Math" panose="02040503050406030204" pitchFamily="18" charset="0"/>
                                    </a:rPr>
                                  </m:ctrlPr>
                                </m:sSubPr>
                                <m:e>
                                  <m:r>
                                    <a:rPr lang="en-IN" sz="1400" i="1">
                                      <a:latin typeface="Cambria Math" panose="02040503050406030204" pitchFamily="18" charset="0"/>
                                    </a:rPr>
                                    <m:t>𝑏</m:t>
                                  </m:r>
                                </m:e>
                                <m:sub>
                                  <m:r>
                                    <a:rPr lang="en-IN" sz="1400" i="1">
                                      <a:latin typeface="Cambria Math" panose="02040503050406030204" pitchFamily="18" charset="0"/>
                                    </a:rPr>
                                    <m:t>2</m:t>
                                  </m:r>
                                </m:sub>
                              </m:sSub>
                            </m:sup>
                            <m:e>
                              <m:r>
                                <a:rPr lang="en-IN" sz="1400" i="1">
                                  <a:latin typeface="Cambria Math" panose="02040503050406030204" pitchFamily="18" charset="0"/>
                                </a:rPr>
                                <m:t> </m:t>
                              </m:r>
                            </m:e>
                          </m:nary>
                          <m:sSub>
                            <m:sSubPr>
                              <m:ctrlPr>
                                <a:rPr lang="en-IN" sz="1400" i="1">
                                  <a:latin typeface="Cambria Math" panose="02040503050406030204" pitchFamily="18" charset="0"/>
                                </a:rPr>
                              </m:ctrlPr>
                            </m:sSubPr>
                            <m:e>
                              <m:r>
                                <a:rPr lang="en-IN" sz="1400" i="1">
                                  <a:latin typeface="Cambria Math" panose="02040503050406030204" pitchFamily="18" charset="0"/>
                                </a:rPr>
                                <m:t>𝑠</m:t>
                              </m:r>
                            </m:e>
                            <m:sub>
                              <m:r>
                                <a:rPr lang="en-IN" sz="1400" i="1">
                                  <a:latin typeface="Cambria Math" panose="02040503050406030204" pitchFamily="18" charset="0"/>
                                </a:rPr>
                                <m:t>𝑘</m:t>
                              </m:r>
                            </m:sub>
                          </m:sSub>
                        </m:e>
                      </m:d>
                    </m:oMath>
                  </m:oMathPara>
                </a14:m>
                <a:endParaRPr lang="en-IN" sz="2400" dirty="0"/>
              </a:p>
              <a:p>
                <a:pPr marL="749808" lvl="1" indent="-457200">
                  <a:lnSpc>
                    <a:spcPct val="100000"/>
                  </a:lnSpc>
                  <a:buFont typeface="+mj-lt"/>
                  <a:buAutoNum type="arabicPeriod"/>
                </a:pPr>
                <a:endParaRPr lang="en-IN" dirty="0"/>
              </a:p>
            </p:txBody>
          </p:sp>
        </mc:Choice>
        <mc:Fallback xmlns="">
          <p:sp>
            <p:nvSpPr>
              <p:cNvPr id="2" name="Content Placeholder 2">
                <a:extLst>
                  <a:ext uri="{FF2B5EF4-FFF2-40B4-BE49-F238E27FC236}">
                    <a16:creationId xmlns:a16="http://schemas.microsoft.com/office/drawing/2014/main" id="{BBCF9FDD-9278-437D-B77A-D67EA722EEC3}"/>
                  </a:ext>
                </a:extLst>
              </p:cNvPr>
              <p:cNvSpPr txBox="1">
                <a:spLocks noRot="1" noChangeAspect="1" noMove="1" noResize="1" noEditPoints="1" noAdjustHandles="1" noChangeArrowheads="1" noChangeShapeType="1" noTextEdit="1"/>
              </p:cNvSpPr>
              <p:nvPr/>
            </p:nvSpPr>
            <p:spPr>
              <a:xfrm>
                <a:off x="1066801" y="554815"/>
                <a:ext cx="5029200" cy="5745973"/>
              </a:xfrm>
              <a:prstGeom prst="rect">
                <a:avLst/>
              </a:prstGeom>
              <a:blipFill>
                <a:blip r:embed="rId3"/>
                <a:stretch>
                  <a:fillRect l="-2667" t="-530" r="-1818"/>
                </a:stretch>
              </a:blipFill>
            </p:spPr>
            <p:txBody>
              <a:bodyPr/>
              <a:lstStyle/>
              <a:p>
                <a:r>
                  <a:rPr lang="en-IN">
                    <a:noFill/>
                  </a:rPr>
                  <a:t> </a:t>
                </a:r>
              </a:p>
            </p:txBody>
          </p:sp>
        </mc:Fallback>
      </mc:AlternateContent>
      <p:sp>
        <p:nvSpPr>
          <p:cNvPr id="3" name="Slide Number Placeholder 7">
            <a:extLst>
              <a:ext uri="{FF2B5EF4-FFF2-40B4-BE49-F238E27FC236}">
                <a16:creationId xmlns:a16="http://schemas.microsoft.com/office/drawing/2014/main" id="{F75F4CF1-B7C7-4FA7-A19C-E12D8749004A}"/>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15</a:t>
            </a:fld>
            <a:endParaRPr lang="en-IN"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B13F364E-1408-43F2-9F66-4323D0F49C6D}"/>
                  </a:ext>
                </a:extLst>
              </p:cNvPr>
              <p:cNvSpPr txBox="1">
                <a:spLocks/>
              </p:cNvSpPr>
              <p:nvPr/>
            </p:nvSpPr>
            <p:spPr>
              <a:xfrm>
                <a:off x="6183283" y="554814"/>
                <a:ext cx="5029200"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buFont typeface="Arial" panose="020B0604020202020204" pitchFamily="34" charset="0"/>
                  <a:buChar char="•"/>
                </a:pPr>
                <a:r>
                  <a:rPr lang="en-IN" sz="1900" dirty="0"/>
                  <a:t>Spectral Centroid:</a:t>
                </a:r>
              </a:p>
              <a:p>
                <a:pPr marL="292608" lvl="1" indent="0">
                  <a:lnSpc>
                    <a:spcPct val="100000"/>
                  </a:lnSpc>
                  <a:buNone/>
                </a:pPr>
                <a:r>
                  <a:rPr lang="en-IN" sz="1400" dirty="0"/>
                  <a:t>Spectral centroid  indicates where </a:t>
                </a:r>
                <a:r>
                  <a:rPr lang="en-US" sz="1400" dirty="0"/>
                  <a:t>the amount of high-frequency content in a sound</a:t>
                </a:r>
                <a:r>
                  <a:rPr lang="en-IN" sz="1400" dirty="0"/>
                  <a:t>. </a:t>
                </a:r>
                <a:r>
                  <a:rPr lang="en-US" sz="1400" dirty="0"/>
                  <a:t>Here </a:t>
                </a:r>
                <a14:m>
                  <m:oMath xmlns:m="http://schemas.openxmlformats.org/officeDocument/2006/math">
                    <m:r>
                      <a:rPr lang="en-US" sz="1400" i="1" smtClean="0">
                        <a:latin typeface="Cambria Math" panose="02040503050406030204" pitchFamily="18" charset="0"/>
                      </a:rPr>
                      <m:t>𝑆</m:t>
                    </m:r>
                    <m:r>
                      <a:rPr lang="en-US" sz="1400" i="1" smtClean="0">
                        <a:latin typeface="Cambria Math" panose="02040503050406030204" pitchFamily="18" charset="0"/>
                      </a:rPr>
                      <m:t>(</m:t>
                    </m:r>
                    <m:r>
                      <a:rPr lang="en-US" sz="1400" i="1" smtClean="0">
                        <a:latin typeface="Cambria Math" panose="02040503050406030204" pitchFamily="18" charset="0"/>
                      </a:rPr>
                      <m:t>𝑘</m:t>
                    </m:r>
                    <m:r>
                      <a:rPr lang="en-US" sz="1400" i="1" smtClean="0">
                        <a:latin typeface="Cambria Math" panose="02040503050406030204" pitchFamily="18" charset="0"/>
                      </a:rPr>
                      <m:t>)</m:t>
                    </m:r>
                  </m:oMath>
                </a14:m>
                <a:r>
                  <a:rPr lang="en-US" sz="1400" dirty="0"/>
                  <a:t> is the spectral magnitude at frequency bin </a:t>
                </a:r>
                <a14:m>
                  <m:oMath xmlns:m="http://schemas.openxmlformats.org/officeDocument/2006/math">
                    <m:r>
                      <a:rPr lang="en-US" sz="1400" i="1">
                        <a:latin typeface="Cambria Math" panose="02040503050406030204" pitchFamily="18" charset="0"/>
                      </a:rPr>
                      <m:t>𝑘</m:t>
                    </m:r>
                  </m:oMath>
                </a14:m>
                <a:r>
                  <a:rPr lang="en-US" sz="1400" dirty="0"/>
                  <a:t>, </a:t>
                </a:r>
                <a14:m>
                  <m:oMath xmlns:m="http://schemas.openxmlformats.org/officeDocument/2006/math">
                    <m:r>
                      <a:rPr lang="en-US" sz="1400" i="1">
                        <a:latin typeface="Cambria Math" panose="02040503050406030204" pitchFamily="18" charset="0"/>
                      </a:rPr>
                      <m:t>𝑓</m:t>
                    </m:r>
                    <m:r>
                      <a:rPr lang="en-US" sz="1400" i="1">
                        <a:latin typeface="Cambria Math" panose="02040503050406030204" pitchFamily="18" charset="0"/>
                      </a:rPr>
                      <m:t>(</m:t>
                    </m:r>
                    <m:r>
                      <a:rPr lang="en-US" sz="1400" i="1">
                        <a:latin typeface="Cambria Math" panose="02040503050406030204" pitchFamily="18" charset="0"/>
                      </a:rPr>
                      <m:t>𝑘</m:t>
                    </m:r>
                    <m:r>
                      <a:rPr lang="en-US" sz="1400" i="1">
                        <a:latin typeface="Cambria Math" panose="02040503050406030204" pitchFamily="18" charset="0"/>
                      </a:rPr>
                      <m:t>)</m:t>
                    </m:r>
                  </m:oMath>
                </a14:m>
                <a:r>
                  <a:rPr lang="en-US" sz="1400" dirty="0"/>
                  <a:t> is the frequency at bin </a:t>
                </a:r>
                <a14:m>
                  <m:oMath xmlns:m="http://schemas.openxmlformats.org/officeDocument/2006/math">
                    <m:r>
                      <a:rPr lang="en-US" sz="1400" i="1">
                        <a:latin typeface="Cambria Math" panose="02040503050406030204" pitchFamily="18" charset="0"/>
                      </a:rPr>
                      <m:t>𝑘</m:t>
                    </m:r>
                  </m:oMath>
                </a14:m>
                <a:endParaRPr lang="en-IN" sz="1400" dirty="0"/>
              </a:p>
              <a:p>
                <a:pPr marL="201168" lvl="1" indent="0">
                  <a:lnSpc>
                    <a:spcPct val="100000"/>
                  </a:lnSpc>
                  <a:buNone/>
                </a:pPr>
                <a14:m>
                  <m:oMathPara xmlns:m="http://schemas.openxmlformats.org/officeDocument/2006/math">
                    <m:oMathParaPr>
                      <m:jc m:val="centerGroup"/>
                    </m:oMathParaPr>
                    <m:oMath xmlns:m="http://schemas.openxmlformats.org/officeDocument/2006/math">
                      <m:sSub>
                        <m:sSubPr>
                          <m:ctrlPr>
                            <a:rPr lang="en-IN" sz="1600" i="1">
                              <a:latin typeface="Cambria Math" panose="02040503050406030204" pitchFamily="18" charset="0"/>
                            </a:rPr>
                          </m:ctrlPr>
                        </m:sSubPr>
                        <m:e>
                          <m:r>
                            <a:rPr lang="en-US" sz="1600" i="1">
                              <a:latin typeface="Cambria Math" panose="02040503050406030204" pitchFamily="18" charset="0"/>
                            </a:rPr>
                            <m:t>𝑓</m:t>
                          </m:r>
                        </m:e>
                        <m:sub>
                          <m:r>
                            <a:rPr lang="en-US" sz="1600" i="1">
                              <a:latin typeface="Cambria Math" panose="02040503050406030204" pitchFamily="18" charset="0"/>
                            </a:rPr>
                            <m:t>𝑐</m:t>
                          </m:r>
                        </m:sub>
                      </m:sSub>
                      <m:r>
                        <a:rPr lang="en-US" sz="1600" i="1">
                          <a:latin typeface="Cambria Math" panose="02040503050406030204" pitchFamily="18" charset="0"/>
                        </a:rPr>
                        <m:t>=</m:t>
                      </m:r>
                      <m:f>
                        <m:fPr>
                          <m:ctrlPr>
                            <a:rPr lang="en-IN" sz="1600" i="1">
                              <a:latin typeface="Cambria Math" panose="02040503050406030204" pitchFamily="18" charset="0"/>
                            </a:rPr>
                          </m:ctrlPr>
                        </m:fPr>
                        <m:num>
                          <m:nary>
                            <m:naryPr>
                              <m:chr m:val="∑"/>
                              <m:limLoc m:val="undOvr"/>
                              <m:grow m:val="on"/>
                              <m:supHide m:val="on"/>
                              <m:ctrlPr>
                                <a:rPr lang="en-IN" sz="1600" i="1">
                                  <a:latin typeface="Cambria Math" panose="02040503050406030204" pitchFamily="18" charset="0"/>
                                </a:rPr>
                              </m:ctrlPr>
                            </m:naryPr>
                            <m:sub>
                              <m:r>
                                <a:rPr lang="en-US" sz="1600" i="1">
                                  <a:latin typeface="Cambria Math" panose="02040503050406030204" pitchFamily="18" charset="0"/>
                                </a:rPr>
                                <m:t>𝑘</m:t>
                              </m:r>
                            </m:sub>
                            <m:sup/>
                            <m:e>
                              <m:r>
                                <a:rPr lang="en-US" sz="1600" i="1">
                                  <a:latin typeface="Cambria Math" panose="02040503050406030204" pitchFamily="18" charset="0"/>
                                </a:rPr>
                                <m:t> </m:t>
                              </m:r>
                            </m:e>
                          </m:nary>
                          <m:r>
                            <a:rPr lang="en-US" sz="1600" i="1">
                              <a:latin typeface="Cambria Math" panose="02040503050406030204" pitchFamily="18" charset="0"/>
                            </a:rPr>
                            <m:t>𝑆</m:t>
                          </m:r>
                          <m:r>
                            <a:rPr lang="en-US" sz="1600" i="1">
                              <a:latin typeface="Cambria Math" panose="02040503050406030204" pitchFamily="18" charset="0"/>
                            </a:rPr>
                            <m:t>(</m:t>
                          </m:r>
                          <m:r>
                            <a:rPr lang="en-US" sz="1600" i="1">
                              <a:latin typeface="Cambria Math" panose="02040503050406030204" pitchFamily="18" charset="0"/>
                            </a:rPr>
                            <m:t>𝑘</m:t>
                          </m:r>
                          <m:r>
                            <a:rPr lang="en-US" sz="1600" i="1">
                              <a:latin typeface="Cambria Math" panose="02040503050406030204" pitchFamily="18" charset="0"/>
                            </a:rPr>
                            <m:t>)</m:t>
                          </m:r>
                          <m:r>
                            <a:rPr lang="en-US" sz="1600" i="1">
                              <a:latin typeface="Cambria Math" panose="02040503050406030204" pitchFamily="18" charset="0"/>
                            </a:rPr>
                            <m:t>𝑓</m:t>
                          </m:r>
                          <m:r>
                            <a:rPr lang="en-US" sz="1600" i="1">
                              <a:latin typeface="Cambria Math" panose="02040503050406030204" pitchFamily="18" charset="0"/>
                            </a:rPr>
                            <m:t>(</m:t>
                          </m:r>
                          <m:r>
                            <a:rPr lang="en-US" sz="1600" i="1">
                              <a:latin typeface="Cambria Math" panose="02040503050406030204" pitchFamily="18" charset="0"/>
                            </a:rPr>
                            <m:t>𝑘</m:t>
                          </m:r>
                          <m:r>
                            <a:rPr lang="en-US" sz="1600" i="1">
                              <a:latin typeface="Cambria Math" panose="02040503050406030204" pitchFamily="18" charset="0"/>
                            </a:rPr>
                            <m:t>)</m:t>
                          </m:r>
                        </m:num>
                        <m:den>
                          <m:nary>
                            <m:naryPr>
                              <m:chr m:val="∑"/>
                              <m:limLoc m:val="undOvr"/>
                              <m:grow m:val="on"/>
                              <m:supHide m:val="on"/>
                              <m:ctrlPr>
                                <a:rPr lang="en-IN" sz="1600" i="1">
                                  <a:latin typeface="Cambria Math" panose="02040503050406030204" pitchFamily="18" charset="0"/>
                                </a:rPr>
                              </m:ctrlPr>
                            </m:naryPr>
                            <m:sub>
                              <m:r>
                                <a:rPr lang="en-US" sz="1600" i="1">
                                  <a:latin typeface="Cambria Math" panose="02040503050406030204" pitchFamily="18" charset="0"/>
                                </a:rPr>
                                <m:t>𝑘</m:t>
                              </m:r>
                            </m:sub>
                            <m:sup/>
                            <m:e>
                              <m:r>
                                <a:rPr lang="en-US" sz="1600" i="1">
                                  <a:latin typeface="Cambria Math" panose="02040503050406030204" pitchFamily="18" charset="0"/>
                                </a:rPr>
                                <m:t> </m:t>
                              </m:r>
                            </m:e>
                          </m:nary>
                          <m:r>
                            <a:rPr lang="en-US" sz="1600" i="1">
                              <a:latin typeface="Cambria Math" panose="02040503050406030204" pitchFamily="18" charset="0"/>
                            </a:rPr>
                            <m:t>𝑆</m:t>
                          </m:r>
                          <m:r>
                            <a:rPr lang="en-US" sz="1600" i="1">
                              <a:latin typeface="Cambria Math" panose="02040503050406030204" pitchFamily="18" charset="0"/>
                            </a:rPr>
                            <m:t>(</m:t>
                          </m:r>
                          <m:r>
                            <a:rPr lang="en-US" sz="1600" i="1">
                              <a:latin typeface="Cambria Math" panose="02040503050406030204" pitchFamily="18" charset="0"/>
                            </a:rPr>
                            <m:t>𝑘</m:t>
                          </m:r>
                          <m:r>
                            <a:rPr lang="en-US" sz="1600" i="1">
                              <a:latin typeface="Cambria Math" panose="02040503050406030204" pitchFamily="18" charset="0"/>
                            </a:rPr>
                            <m:t>)</m:t>
                          </m:r>
                        </m:den>
                      </m:f>
                    </m:oMath>
                  </m:oMathPara>
                </a14:m>
                <a:endParaRPr lang="en-IN" dirty="0"/>
              </a:p>
              <a:p>
                <a:pPr>
                  <a:lnSpc>
                    <a:spcPct val="100000"/>
                  </a:lnSpc>
                  <a:buFont typeface="Arial" panose="020B0604020202020204" pitchFamily="34" charset="0"/>
                  <a:buChar char="•"/>
                </a:pPr>
                <a:r>
                  <a:rPr lang="en-IN" sz="1900" dirty="0"/>
                  <a:t>Zero-Crossing Rate:</a:t>
                </a:r>
              </a:p>
              <a:p>
                <a:pPr marL="292608" lvl="1" indent="0">
                  <a:lnSpc>
                    <a:spcPct val="100000"/>
                  </a:lnSpc>
                  <a:buNone/>
                </a:pPr>
                <a:r>
                  <a:rPr lang="en-US" sz="1400" dirty="0"/>
                  <a:t>The Zero Crossing Rate is the number of times the signal changes sign within a frame</a:t>
                </a:r>
                <a:r>
                  <a:rPr lang="en-IN" sz="1400" dirty="0"/>
                  <a:t>. Here </a:t>
                </a:r>
                <a:r>
                  <a:rPr lang="en-IN" sz="1400" dirty="0">
                    <a:latin typeface="Calibri" panose="020F0502020204030204" pitchFamily="34" charset="0"/>
                    <a:ea typeface="Calibri" panose="020F0502020204030204" pitchFamily="34" charset="0"/>
                  </a:rPr>
                  <a:t>if the sign of </a:t>
                </a:r>
                <a14:m>
                  <m:oMath xmlns:m="http://schemas.openxmlformats.org/officeDocument/2006/math">
                    <m:sSub>
                      <m:sSubPr>
                        <m:ctrlPr>
                          <a:rPr lang="en-IN" sz="1400" i="1">
                            <a:latin typeface="Cambria Math" panose="02040503050406030204" pitchFamily="18" charset="0"/>
                            <a:cs typeface="Calibri" panose="020F0502020204030204" pitchFamily="34" charset="0"/>
                          </a:rPr>
                        </m:ctrlPr>
                      </m:sSubPr>
                      <m:e>
                        <m:r>
                          <a:rPr lang="en-IN" sz="1400" i="1">
                            <a:latin typeface="Cambria Math" panose="02040503050406030204" pitchFamily="18" charset="0"/>
                            <a:ea typeface="Calibri" panose="020F0502020204030204" pitchFamily="34" charset="0"/>
                            <a:cs typeface="Calibri" panose="020F0502020204030204" pitchFamily="34" charset="0"/>
                          </a:rPr>
                          <m:t>𝑠</m:t>
                        </m:r>
                      </m:e>
                      <m:sub>
                        <m:r>
                          <a:rPr lang="en-IN" sz="1400" i="1">
                            <a:latin typeface="Cambria Math" panose="02040503050406030204" pitchFamily="18" charset="0"/>
                            <a:ea typeface="Calibri" panose="020F0502020204030204" pitchFamily="34" charset="0"/>
                            <a:cs typeface="Calibri" panose="020F0502020204030204" pitchFamily="34" charset="0"/>
                          </a:rPr>
                          <m:t>𝑡</m:t>
                        </m:r>
                      </m:sub>
                    </m:sSub>
                  </m:oMath>
                </a14:m>
                <a:r>
                  <a:rPr lang="en-IN" sz="1400" dirty="0">
                    <a:latin typeface="Calibri" panose="020F0502020204030204" pitchFamily="34" charset="0"/>
                    <a:ea typeface="Calibri" panose="020F0502020204030204" pitchFamily="34" charset="0"/>
                  </a:rPr>
                  <a:t> and </a:t>
                </a:r>
                <a14:m>
                  <m:oMath xmlns:m="http://schemas.openxmlformats.org/officeDocument/2006/math">
                    <m:sSub>
                      <m:sSubPr>
                        <m:ctrlPr>
                          <a:rPr lang="en-IN" sz="1400" i="1">
                            <a:latin typeface="Cambria Math" panose="02040503050406030204" pitchFamily="18" charset="0"/>
                            <a:cs typeface="Calibri" panose="020F0502020204030204" pitchFamily="34" charset="0"/>
                          </a:rPr>
                        </m:ctrlPr>
                      </m:sSubPr>
                      <m:e>
                        <m:r>
                          <a:rPr lang="en-IN" sz="1400" i="1">
                            <a:latin typeface="Cambria Math" panose="02040503050406030204" pitchFamily="18" charset="0"/>
                            <a:ea typeface="Calibri" panose="020F0502020204030204" pitchFamily="34" charset="0"/>
                            <a:cs typeface="Calibri" panose="020F0502020204030204" pitchFamily="34" charset="0"/>
                          </a:rPr>
                          <m:t>𝑠</m:t>
                        </m:r>
                      </m:e>
                      <m:sub>
                        <m:r>
                          <a:rPr lang="en-IN" sz="1400" i="1">
                            <a:latin typeface="Cambria Math" panose="02040503050406030204" pitchFamily="18" charset="0"/>
                            <a:ea typeface="Calibri" panose="020F0502020204030204" pitchFamily="34" charset="0"/>
                            <a:cs typeface="Calibri" panose="020F0502020204030204" pitchFamily="34" charset="0"/>
                          </a:rPr>
                          <m:t>𝑡</m:t>
                        </m:r>
                        <m:r>
                          <a:rPr lang="en-IN" sz="1400" i="1">
                            <a:latin typeface="Cambria Math" panose="02040503050406030204" pitchFamily="18" charset="0"/>
                            <a:ea typeface="Calibri" panose="020F0502020204030204" pitchFamily="34" charset="0"/>
                            <a:cs typeface="Calibri" panose="020F0502020204030204" pitchFamily="34" charset="0"/>
                          </a:rPr>
                          <m:t>−1</m:t>
                        </m:r>
                      </m:sub>
                    </m:sSub>
                  </m:oMath>
                </a14:m>
                <a:r>
                  <a:rPr lang="en-IN" sz="1400" dirty="0">
                    <a:latin typeface="Calibri" panose="020F0502020204030204" pitchFamily="34" charset="0"/>
                    <a:ea typeface="Calibri" panose="020F0502020204030204" pitchFamily="34" charset="0"/>
                  </a:rPr>
                  <a:t> differ then </a:t>
                </a:r>
                <a14:m>
                  <m:oMath xmlns:m="http://schemas.openxmlformats.org/officeDocument/2006/math">
                    <m:r>
                      <a:rPr lang="en-IN" sz="1400" i="1">
                        <a:latin typeface="Cambria Math" panose="02040503050406030204" pitchFamily="18" charset="0"/>
                        <a:ea typeface="Calibri" panose="020F0502020204030204" pitchFamily="34" charset="0"/>
                        <a:cs typeface="Calibri" panose="020F0502020204030204" pitchFamily="34" charset="0"/>
                      </a:rPr>
                      <m:t>𝜆</m:t>
                    </m:r>
                  </m:oMath>
                </a14:m>
                <a:r>
                  <a:rPr lang="en-IN" sz="1400" dirty="0">
                    <a:latin typeface="Calibri" panose="020F0502020204030204" pitchFamily="34" charset="0"/>
                    <a:ea typeface="Calibri" panose="020F0502020204030204" pitchFamily="34" charset="0"/>
                  </a:rPr>
                  <a:t> = 1 else </a:t>
                </a:r>
                <a14:m>
                  <m:oMath xmlns:m="http://schemas.openxmlformats.org/officeDocument/2006/math">
                    <m:r>
                      <a:rPr lang="en-IN" sz="1400" i="1">
                        <a:latin typeface="Cambria Math" panose="02040503050406030204" pitchFamily="18" charset="0"/>
                        <a:ea typeface="Calibri" panose="020F0502020204030204" pitchFamily="34" charset="0"/>
                        <a:cs typeface="Calibri" panose="020F0502020204030204" pitchFamily="34" charset="0"/>
                      </a:rPr>
                      <m:t>𝜆</m:t>
                    </m:r>
                  </m:oMath>
                </a14:m>
                <a:r>
                  <a:rPr lang="en-IN" sz="1400" dirty="0">
                    <a:latin typeface="Calibri" panose="020F0502020204030204" pitchFamily="34" charset="0"/>
                    <a:ea typeface="Calibri" panose="020F0502020204030204" pitchFamily="34" charset="0"/>
                  </a:rPr>
                  <a:t> = 0</a:t>
                </a:r>
                <a:r>
                  <a:rPr lang="en-IN" sz="1400" dirty="0"/>
                  <a:t> and </a:t>
                </a:r>
                <a14:m>
                  <m:oMath xmlns:m="http://schemas.openxmlformats.org/officeDocument/2006/math">
                    <m:r>
                      <a:rPr lang="en-IN" sz="1400" i="1">
                        <a:latin typeface="Cambria Math" panose="02040503050406030204" pitchFamily="18" charset="0"/>
                        <a:ea typeface="Calibri" panose="020F0502020204030204" pitchFamily="34" charset="0"/>
                        <a:cs typeface="Calibri" panose="020F0502020204030204" pitchFamily="34" charset="0"/>
                      </a:rPr>
                      <m:t>𝑠</m:t>
                    </m:r>
                  </m:oMath>
                </a14:m>
                <a:r>
                  <a:rPr lang="en-IN" sz="1400" dirty="0"/>
                  <a:t> is the signal of length </a:t>
                </a:r>
                <a14:m>
                  <m:oMath xmlns:m="http://schemas.openxmlformats.org/officeDocument/2006/math">
                    <m:r>
                      <a:rPr lang="en-IN" sz="1400" i="1">
                        <a:solidFill>
                          <a:prstClr val="black"/>
                        </a:solidFill>
                        <a:latin typeface="Cambria Math" panose="02040503050406030204" pitchFamily="18" charset="0"/>
                        <a:ea typeface="Calibri" panose="020F0502020204030204" pitchFamily="34" charset="0"/>
                        <a:cs typeface="Times New Roman" panose="02020603050405020304" pitchFamily="18" charset="0"/>
                      </a:rPr>
                      <m:t>𝑇</m:t>
                    </m:r>
                  </m:oMath>
                </a14:m>
                <a:r>
                  <a:rPr lang="en-IN" sz="1400" dirty="0"/>
                  <a:t>.</a:t>
                </a:r>
              </a:p>
              <a:p>
                <a:pPr marL="201168" lvl="1" indent="0">
                  <a:lnSpc>
                    <a:spcPct val="100000"/>
                  </a:lnSpc>
                  <a:buNone/>
                </a:pPr>
                <a14:m>
                  <m:oMathPara xmlns:m="http://schemas.openxmlformats.org/officeDocument/2006/math">
                    <m:oMathParaPr>
                      <m:jc m:val="centerGroup"/>
                    </m:oMathParaPr>
                    <m:oMath xmlns:m="http://schemas.openxmlformats.org/officeDocument/2006/math">
                      <m:r>
                        <a:rPr lang="en-IN" sz="1400" i="1">
                          <a:latin typeface="Cambria Math" panose="02040503050406030204" pitchFamily="18" charset="0"/>
                          <a:ea typeface="Calibri" panose="020F0502020204030204" pitchFamily="34" charset="0"/>
                          <a:cs typeface="Times New Roman" panose="02020603050405020304" pitchFamily="18" charset="0"/>
                        </a:rPr>
                        <m:t>𝑍𝐶𝑅</m:t>
                      </m:r>
                      <m:r>
                        <a:rPr lang="en-IN" sz="1400" i="1">
                          <a:latin typeface="Cambria Math" panose="02040503050406030204" pitchFamily="18" charset="0"/>
                          <a:ea typeface="Calibri" panose="020F0502020204030204" pitchFamily="34" charset="0"/>
                          <a:cs typeface="Times New Roman" panose="02020603050405020304" pitchFamily="18" charset="0"/>
                        </a:rPr>
                        <m:t>=</m:t>
                      </m:r>
                      <m:f>
                        <m:fPr>
                          <m:ctrlPr>
                            <a:rPr lang="en-IN" sz="1400" i="1">
                              <a:latin typeface="Cambria Math" panose="02040503050406030204" pitchFamily="18" charset="0"/>
                            </a:rPr>
                          </m:ctrlPr>
                        </m:fPr>
                        <m:num>
                          <m:r>
                            <a:rPr lang="en-IN" sz="1400" i="1">
                              <a:latin typeface="Cambria Math" panose="02040503050406030204" pitchFamily="18" charset="0"/>
                              <a:ea typeface="Calibri" panose="020F0502020204030204" pitchFamily="34" charset="0"/>
                              <a:cs typeface="Times New Roman" panose="02020603050405020304" pitchFamily="18" charset="0"/>
                            </a:rPr>
                            <m:t>1</m:t>
                          </m:r>
                        </m:num>
                        <m:den>
                          <m:r>
                            <a:rPr lang="en-IN" sz="1400" i="1">
                              <a:latin typeface="Cambria Math" panose="02040503050406030204" pitchFamily="18" charset="0"/>
                              <a:ea typeface="Calibri" panose="020F0502020204030204" pitchFamily="34" charset="0"/>
                              <a:cs typeface="Times New Roman" panose="02020603050405020304" pitchFamily="18" charset="0"/>
                            </a:rPr>
                            <m:t>𝑇</m:t>
                          </m:r>
                          <m:r>
                            <a:rPr lang="en-IN" sz="1400" i="1">
                              <a:latin typeface="Cambria Math" panose="02040503050406030204" pitchFamily="18" charset="0"/>
                              <a:ea typeface="Calibri" panose="020F0502020204030204" pitchFamily="34" charset="0"/>
                              <a:cs typeface="Times New Roman" panose="02020603050405020304" pitchFamily="18" charset="0"/>
                            </a:rPr>
                            <m:t>−1</m:t>
                          </m:r>
                        </m:den>
                      </m:f>
                      <m:nary>
                        <m:naryPr>
                          <m:chr m:val="∑"/>
                          <m:limLoc m:val="undOvr"/>
                          <m:grow m:val="on"/>
                          <m:ctrlPr>
                            <a:rPr lang="en-IN" sz="1400" i="1">
                              <a:latin typeface="Cambria Math" panose="02040503050406030204" pitchFamily="18" charset="0"/>
                            </a:rPr>
                          </m:ctrlPr>
                        </m:naryPr>
                        <m:sub>
                          <m:r>
                            <a:rPr lang="en-IN" sz="1400" i="1">
                              <a:latin typeface="Cambria Math" panose="02040503050406030204" pitchFamily="18" charset="0"/>
                              <a:ea typeface="Calibri" panose="020F0502020204030204" pitchFamily="34" charset="0"/>
                              <a:cs typeface="Times New Roman" panose="02020603050405020304" pitchFamily="18" charset="0"/>
                            </a:rPr>
                            <m:t>𝑡</m:t>
                          </m:r>
                          <m:r>
                            <a:rPr lang="en-IN" sz="1400" i="1">
                              <a:latin typeface="Cambria Math" panose="02040503050406030204" pitchFamily="18" charset="0"/>
                              <a:ea typeface="Calibri" panose="020F0502020204030204" pitchFamily="34" charset="0"/>
                              <a:cs typeface="Times New Roman" panose="02020603050405020304" pitchFamily="18" charset="0"/>
                            </a:rPr>
                            <m:t>=1</m:t>
                          </m:r>
                        </m:sub>
                        <m:sup>
                          <m:r>
                            <a:rPr lang="en-IN" sz="1400" i="1">
                              <a:latin typeface="Cambria Math" panose="02040503050406030204" pitchFamily="18" charset="0"/>
                              <a:ea typeface="Calibri" panose="020F0502020204030204" pitchFamily="34" charset="0"/>
                              <a:cs typeface="Times New Roman" panose="02020603050405020304" pitchFamily="18" charset="0"/>
                            </a:rPr>
                            <m:t>𝑇</m:t>
                          </m:r>
                          <m:r>
                            <a:rPr lang="en-IN" sz="1400" i="1">
                              <a:latin typeface="Cambria Math" panose="02040503050406030204" pitchFamily="18" charset="0"/>
                              <a:ea typeface="Calibri" panose="020F0502020204030204" pitchFamily="34" charset="0"/>
                              <a:cs typeface="Times New Roman" panose="02020603050405020304" pitchFamily="18" charset="0"/>
                            </a:rPr>
                            <m:t>−1</m:t>
                          </m:r>
                        </m:sup>
                        <m:e>
                          <m:r>
                            <a:rPr lang="en-IN" sz="1400" i="1">
                              <a:latin typeface="Cambria Math" panose="02040503050406030204" pitchFamily="18" charset="0"/>
                              <a:ea typeface="Calibri" panose="020F0502020204030204" pitchFamily="34" charset="0"/>
                              <a:cs typeface="Times New Roman" panose="02020603050405020304" pitchFamily="18" charset="0"/>
                            </a:rPr>
                            <m:t> </m:t>
                          </m:r>
                        </m:e>
                      </m:nary>
                      <m:r>
                        <a:rPr lang="en-IN" sz="1400" i="1">
                          <a:latin typeface="Cambria Math" panose="02040503050406030204" pitchFamily="18" charset="0"/>
                          <a:ea typeface="Calibri" panose="020F0502020204030204" pitchFamily="34" charset="0"/>
                          <a:cs typeface="Times New Roman" panose="02020603050405020304" pitchFamily="18" charset="0"/>
                        </a:rPr>
                        <m:t>𝜆</m:t>
                      </m:r>
                      <m:d>
                        <m:dPr>
                          <m:ctrlPr>
                            <a:rPr lang="en-IN" sz="1400" i="1">
                              <a:latin typeface="Cambria Math" panose="02040503050406030204" pitchFamily="18" charset="0"/>
                            </a:rPr>
                          </m:ctrlPr>
                        </m:dPr>
                        <m:e>
                          <m:sSub>
                            <m:sSubPr>
                              <m:ctrlPr>
                                <a:rPr lang="en-IN" sz="1400" i="1">
                                  <a:latin typeface="Cambria Math" panose="02040503050406030204" pitchFamily="18" charset="0"/>
                                </a:rPr>
                              </m:ctrlPr>
                            </m:sSubPr>
                            <m:e>
                              <m:r>
                                <a:rPr lang="en-IN" sz="1400" i="1">
                                  <a:latin typeface="Cambria Math" panose="02040503050406030204" pitchFamily="18" charset="0"/>
                                  <a:ea typeface="Calibri" panose="020F0502020204030204" pitchFamily="34" charset="0"/>
                                  <a:cs typeface="Times New Roman" panose="02020603050405020304" pitchFamily="18" charset="0"/>
                                </a:rPr>
                                <m:t>𝑠</m:t>
                              </m:r>
                            </m:e>
                            <m:sub>
                              <m:r>
                                <a:rPr lang="en-IN" sz="1400" i="1">
                                  <a:latin typeface="Cambria Math" panose="02040503050406030204" pitchFamily="18" charset="0"/>
                                  <a:ea typeface="Calibri" panose="020F0502020204030204" pitchFamily="34" charset="0"/>
                                  <a:cs typeface="Times New Roman" panose="02020603050405020304" pitchFamily="18" charset="0"/>
                                </a:rPr>
                                <m:t>𝑡</m:t>
                              </m:r>
                            </m:sub>
                          </m:sSub>
                          <m:sSub>
                            <m:sSubPr>
                              <m:ctrlPr>
                                <a:rPr lang="en-IN" sz="1400" i="1">
                                  <a:latin typeface="Cambria Math" panose="02040503050406030204" pitchFamily="18" charset="0"/>
                                </a:rPr>
                              </m:ctrlPr>
                            </m:sSubPr>
                            <m:e>
                              <m:r>
                                <a:rPr lang="en-IN" sz="1400" i="1">
                                  <a:latin typeface="Cambria Math" panose="02040503050406030204" pitchFamily="18" charset="0"/>
                                  <a:ea typeface="Calibri" panose="020F0502020204030204" pitchFamily="34" charset="0"/>
                                  <a:cs typeface="Times New Roman" panose="02020603050405020304" pitchFamily="18" charset="0"/>
                                </a:rPr>
                                <m:t>𝑠</m:t>
                              </m:r>
                            </m:e>
                            <m:sub>
                              <m:r>
                                <a:rPr lang="en-IN" sz="1400" i="1">
                                  <a:latin typeface="Cambria Math" panose="02040503050406030204" pitchFamily="18" charset="0"/>
                                  <a:ea typeface="Calibri" panose="020F0502020204030204" pitchFamily="34" charset="0"/>
                                  <a:cs typeface="Times New Roman" panose="02020603050405020304" pitchFamily="18" charset="0"/>
                                </a:rPr>
                                <m:t>𝑡</m:t>
                              </m:r>
                              <m:r>
                                <a:rPr lang="en-IN" sz="1400" i="1">
                                  <a:latin typeface="Cambria Math" panose="02040503050406030204" pitchFamily="18" charset="0"/>
                                  <a:ea typeface="Calibri" panose="020F0502020204030204" pitchFamily="34" charset="0"/>
                                  <a:cs typeface="Times New Roman" panose="02020603050405020304" pitchFamily="18" charset="0"/>
                                </a:rPr>
                                <m:t>−1</m:t>
                              </m:r>
                            </m:sub>
                          </m:sSub>
                          <m:r>
                            <a:rPr lang="en-IN" sz="1400" i="1">
                              <a:latin typeface="Cambria Math" panose="02040503050406030204" pitchFamily="18" charset="0"/>
                              <a:ea typeface="Calibri" panose="020F0502020204030204" pitchFamily="34" charset="0"/>
                              <a:cs typeface="Times New Roman" panose="02020603050405020304" pitchFamily="18" charset="0"/>
                            </a:rPr>
                            <m:t>&lt;0</m:t>
                          </m:r>
                        </m:e>
                      </m:d>
                    </m:oMath>
                  </m:oMathPara>
                </a14:m>
                <a:endParaRPr lang="en-IN" dirty="0"/>
              </a:p>
              <a:p>
                <a:pPr marL="749808" lvl="1" indent="-457200">
                  <a:buFont typeface="+mj-lt"/>
                  <a:buAutoNum type="arabicPeriod"/>
                </a:pPr>
                <a:endParaRPr lang="en-IN" dirty="0"/>
              </a:p>
            </p:txBody>
          </p:sp>
        </mc:Choice>
        <mc:Fallback xmlns="">
          <p:sp>
            <p:nvSpPr>
              <p:cNvPr id="4" name="Content Placeholder 2">
                <a:extLst>
                  <a:ext uri="{FF2B5EF4-FFF2-40B4-BE49-F238E27FC236}">
                    <a16:creationId xmlns:a16="http://schemas.microsoft.com/office/drawing/2014/main" id="{B13F364E-1408-43F2-9F66-4323D0F49C6D}"/>
                  </a:ext>
                </a:extLst>
              </p:cNvPr>
              <p:cNvSpPr txBox="1">
                <a:spLocks noRot="1" noChangeAspect="1" noMove="1" noResize="1" noEditPoints="1" noAdjustHandles="1" noChangeArrowheads="1" noChangeShapeType="1" noTextEdit="1"/>
              </p:cNvSpPr>
              <p:nvPr/>
            </p:nvSpPr>
            <p:spPr>
              <a:xfrm>
                <a:off x="6183283" y="554814"/>
                <a:ext cx="5029200" cy="5429125"/>
              </a:xfrm>
              <a:prstGeom prst="rect">
                <a:avLst/>
              </a:prstGeom>
              <a:blipFill>
                <a:blip r:embed="rId4"/>
                <a:stretch>
                  <a:fillRect l="-2667" t="-561" r="-1939"/>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3A02F348-CDB6-4609-87C8-F616E3A4D2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3283" y="4187970"/>
            <a:ext cx="5029200" cy="1986623"/>
          </a:xfrm>
          <a:prstGeom prst="rect">
            <a:avLst/>
          </a:prstGeom>
        </p:spPr>
      </p:pic>
    </p:spTree>
    <p:extLst>
      <p:ext uri="{BB962C8B-B14F-4D97-AF65-F5344CB8AC3E}">
        <p14:creationId xmlns:p14="http://schemas.microsoft.com/office/powerpoint/2010/main" val="1370672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BBCF9FDD-9278-437D-B77A-D67EA722EEC3}"/>
                  </a:ext>
                </a:extLst>
              </p:cNvPr>
              <p:cNvSpPr txBox="1">
                <a:spLocks/>
              </p:cNvSpPr>
              <p:nvPr/>
            </p:nvSpPr>
            <p:spPr>
              <a:xfrm>
                <a:off x="1066801" y="554815"/>
                <a:ext cx="5029200" cy="574597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buFont typeface="Arial" panose="020B0604020202020204" pitchFamily="34" charset="0"/>
                  <a:buChar char="•"/>
                </a:pPr>
                <a:r>
                  <a:rPr lang="en-IN" sz="1900" dirty="0">
                    <a:solidFill>
                      <a:srgbClr val="404040"/>
                    </a:solidFill>
                  </a:rPr>
                  <a:t>Logistic Regression:</a:t>
                </a:r>
              </a:p>
              <a:p>
                <a:pPr marL="292608" lvl="1" indent="0" algn="just">
                  <a:lnSpc>
                    <a:spcPct val="100000"/>
                  </a:lnSpc>
                  <a:buNone/>
                </a:pPr>
                <a:r>
                  <a:rPr lang="en-US" sz="1400" dirty="0">
                    <a:solidFill>
                      <a:srgbClr val="404040"/>
                    </a:solidFill>
                  </a:rPr>
                  <a:t>The output of a logistic regression model is given below:</a:t>
                </a:r>
              </a:p>
              <a:p>
                <a:pPr marL="292608" lvl="1" indent="0" algn="just">
                  <a:lnSpc>
                    <a:spcPct val="100000"/>
                  </a:lnSpc>
                  <a:buNone/>
                </a:pPr>
                <a14:m>
                  <m:oMathPara xmlns:m="http://schemas.openxmlformats.org/officeDocument/2006/math">
                    <m:oMathParaPr>
                      <m:jc m:val="centerGroup"/>
                    </m:oMathParaPr>
                    <m:oMath xmlns:m="http://schemas.openxmlformats.org/officeDocument/2006/math">
                      <m:r>
                        <a:rPr lang="en-IN" sz="1600" i="1">
                          <a:solidFill>
                            <a:srgbClr val="404040"/>
                          </a:solidFill>
                          <a:latin typeface="Cambria Math" panose="02040503050406030204" pitchFamily="18" charset="0"/>
                        </a:rPr>
                        <m:t>𝑃</m:t>
                      </m:r>
                      <m:r>
                        <a:rPr lang="en-IN" sz="1600" i="1">
                          <a:solidFill>
                            <a:srgbClr val="404040"/>
                          </a:solidFill>
                          <a:latin typeface="Cambria Math" panose="02040503050406030204" pitchFamily="18" charset="0"/>
                        </a:rPr>
                        <m:t>=</m:t>
                      </m:r>
                      <m:f>
                        <m:fPr>
                          <m:ctrlPr>
                            <a:rPr lang="en-IN" sz="1600" i="1">
                              <a:solidFill>
                                <a:srgbClr val="404040"/>
                              </a:solidFill>
                              <a:latin typeface="Cambria Math" panose="02040503050406030204" pitchFamily="18" charset="0"/>
                            </a:rPr>
                          </m:ctrlPr>
                        </m:fPr>
                        <m:num>
                          <m:r>
                            <a:rPr lang="en-IN" sz="1600" i="1">
                              <a:solidFill>
                                <a:srgbClr val="404040"/>
                              </a:solidFill>
                              <a:latin typeface="Cambria Math" panose="02040503050406030204" pitchFamily="18" charset="0"/>
                            </a:rPr>
                            <m:t>1</m:t>
                          </m:r>
                        </m:num>
                        <m:den>
                          <m:r>
                            <a:rPr lang="en-IN" sz="1600" i="1">
                              <a:solidFill>
                                <a:srgbClr val="404040"/>
                              </a:solidFill>
                              <a:latin typeface="Cambria Math" panose="02040503050406030204" pitchFamily="18" charset="0"/>
                            </a:rPr>
                            <m:t>1+</m:t>
                          </m:r>
                          <m:sSup>
                            <m:sSupPr>
                              <m:ctrlPr>
                                <a:rPr lang="en-IN" sz="1600" i="1">
                                  <a:solidFill>
                                    <a:srgbClr val="404040"/>
                                  </a:solidFill>
                                  <a:latin typeface="Cambria Math" panose="02040503050406030204" pitchFamily="18" charset="0"/>
                                </a:rPr>
                              </m:ctrlPr>
                            </m:sSupPr>
                            <m:e>
                              <m:r>
                                <a:rPr lang="en-IN" sz="1600" i="1">
                                  <a:solidFill>
                                    <a:srgbClr val="404040"/>
                                  </a:solidFill>
                                  <a:latin typeface="Cambria Math" panose="02040503050406030204" pitchFamily="18" charset="0"/>
                                </a:rPr>
                                <m:t>𝑒</m:t>
                              </m:r>
                            </m:e>
                            <m:sup>
                              <m:r>
                                <a:rPr lang="en-IN" sz="1600" i="1">
                                  <a:solidFill>
                                    <a:srgbClr val="404040"/>
                                  </a:solidFill>
                                  <a:latin typeface="Cambria Math" panose="02040503050406030204" pitchFamily="18" charset="0"/>
                                </a:rPr>
                                <m:t>−(</m:t>
                              </m:r>
                              <m:r>
                                <a:rPr lang="en-IN" sz="1600" i="1">
                                  <a:solidFill>
                                    <a:srgbClr val="404040"/>
                                  </a:solidFill>
                                  <a:latin typeface="Cambria Math" panose="02040503050406030204" pitchFamily="18" charset="0"/>
                                </a:rPr>
                                <m:t>𝑎</m:t>
                              </m:r>
                              <m:r>
                                <a:rPr lang="en-IN" sz="1600" i="1">
                                  <a:solidFill>
                                    <a:srgbClr val="404040"/>
                                  </a:solidFill>
                                  <a:latin typeface="Cambria Math" panose="02040503050406030204" pitchFamily="18" charset="0"/>
                                </a:rPr>
                                <m:t>+</m:t>
                              </m:r>
                              <m:r>
                                <a:rPr lang="en-IN" sz="1600" i="1">
                                  <a:solidFill>
                                    <a:srgbClr val="404040"/>
                                  </a:solidFill>
                                  <a:latin typeface="Cambria Math" panose="02040503050406030204" pitchFamily="18" charset="0"/>
                                </a:rPr>
                                <m:t>𝑏</m:t>
                              </m:r>
                              <m:r>
                                <a:rPr lang="en-IN" sz="1600" b="1" i="1">
                                  <a:solidFill>
                                    <a:srgbClr val="404040"/>
                                  </a:solidFill>
                                  <a:latin typeface="Cambria Math" panose="02040503050406030204" pitchFamily="18" charset="0"/>
                                </a:rPr>
                                <m:t>𝐱</m:t>
                              </m:r>
                              <m:r>
                                <a:rPr lang="en-IN" sz="1600" i="1">
                                  <a:solidFill>
                                    <a:srgbClr val="404040"/>
                                  </a:solidFill>
                                  <a:latin typeface="Cambria Math" panose="02040503050406030204" pitchFamily="18" charset="0"/>
                                </a:rPr>
                                <m:t>)</m:t>
                              </m:r>
                            </m:sup>
                          </m:sSup>
                        </m:den>
                      </m:f>
                    </m:oMath>
                  </m:oMathPara>
                </a14:m>
                <a:endParaRPr lang="en-US" sz="1400" dirty="0">
                  <a:solidFill>
                    <a:srgbClr val="404040"/>
                  </a:solidFill>
                </a:endParaRPr>
              </a:p>
              <a:p>
                <a:pPr marL="292608" lvl="1" indent="0" algn="just">
                  <a:lnSpc>
                    <a:spcPct val="100000"/>
                  </a:lnSpc>
                  <a:buNone/>
                </a:pPr>
                <a:r>
                  <a:rPr lang="en-IN" sz="1400" dirty="0">
                    <a:solidFill>
                      <a:srgbClr val="404040"/>
                    </a:solidFill>
                  </a:rPr>
                  <a:t>Here </a:t>
                </a:r>
                <a14:m>
                  <m:oMath xmlns:m="http://schemas.openxmlformats.org/officeDocument/2006/math">
                    <m:r>
                      <a:rPr lang="en-IN" sz="14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𝑃</m:t>
                    </m:r>
                  </m:oMath>
                </a14:m>
                <a:r>
                  <a:rPr lang="en-IN" sz="1400" dirty="0">
                    <a:solidFill>
                      <a:srgbClr val="404040"/>
                    </a:solidFill>
                    <a:ea typeface="Times New Roman" panose="02020603050405020304" pitchFamily="18" charset="0"/>
                    <a:cs typeface="Times New Roman" panose="02020603050405020304" pitchFamily="18" charset="0"/>
                  </a:rPr>
                  <a:t> is interpreted as probability and hence is used for binary classification</a:t>
                </a:r>
                <a:r>
                  <a:rPr lang="en-IN" sz="1400" dirty="0">
                    <a:solidFill>
                      <a:srgbClr val="404040"/>
                    </a:solidFill>
                    <a:ea typeface="Calibri" panose="020F0502020204030204" pitchFamily="34" charset="0"/>
                    <a:cs typeface="Times New Roman" panose="02020603050405020304" pitchFamily="18" charset="0"/>
                  </a:rPr>
                  <a:t> </a:t>
                </a:r>
                <a14:m>
                  <m:oMath xmlns:m="http://schemas.openxmlformats.org/officeDocument/2006/math">
                    <m:r>
                      <a:rPr lang="en-US" sz="1400" b="0" i="0" smtClean="0">
                        <a:solidFill>
                          <a:srgbClr val="404040"/>
                        </a:solidFill>
                        <a:latin typeface="Cambria Math" panose="02040503050406030204" pitchFamily="18" charset="0"/>
                        <a:ea typeface="Calibri" panose="020F0502020204030204" pitchFamily="34" charset="0"/>
                        <a:cs typeface="Times New Roman" panose="02020603050405020304" pitchFamily="18" charset="0"/>
                      </a:rPr>
                      <m:t>,</m:t>
                    </m:r>
                    <m:r>
                      <a:rPr lang="en-IN" sz="14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𝑎</m:t>
                    </m:r>
                  </m:oMath>
                </a14:m>
                <a:r>
                  <a:rPr lang="en-IN" sz="1400" dirty="0">
                    <a:solidFill>
                      <a:srgbClr val="404040"/>
                    </a:solidFill>
                    <a:ea typeface="Calibri" panose="020F0502020204030204" pitchFamily="34" charset="0"/>
                    <a:cs typeface="Times New Roman" panose="02020603050405020304" pitchFamily="18" charset="0"/>
                  </a:rPr>
                  <a:t> and </a:t>
                </a:r>
                <a14:m>
                  <m:oMath xmlns:m="http://schemas.openxmlformats.org/officeDocument/2006/math">
                    <m:r>
                      <a:rPr lang="en-IN" sz="14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𝑏</m:t>
                    </m:r>
                  </m:oMath>
                </a14:m>
                <a:r>
                  <a:rPr lang="en-IN" sz="1400" dirty="0">
                    <a:solidFill>
                      <a:srgbClr val="404040"/>
                    </a:solidFill>
                    <a:ea typeface="Calibri" panose="020F0502020204030204" pitchFamily="34" charset="0"/>
                    <a:cs typeface="Times New Roman" panose="02020603050405020304" pitchFamily="18" charset="0"/>
                  </a:rPr>
                  <a:t> are the model parameters.</a:t>
                </a:r>
                <a:endParaRPr lang="en-IN" dirty="0">
                  <a:solidFill>
                    <a:srgbClr val="404040"/>
                  </a:solidFill>
                </a:endParaRPr>
              </a:p>
              <a:p>
                <a:pPr algn="just">
                  <a:lnSpc>
                    <a:spcPct val="100000"/>
                  </a:lnSpc>
                  <a:spcBef>
                    <a:spcPts val="0"/>
                  </a:spcBef>
                  <a:spcAft>
                    <a:spcPts val="0"/>
                  </a:spcAft>
                  <a:buFont typeface="Arial" panose="020B0604020202020204" pitchFamily="34" charset="0"/>
                  <a:buChar char="•"/>
                </a:pPr>
                <a:r>
                  <a:rPr lang="en-IN" sz="1900" dirty="0">
                    <a:solidFill>
                      <a:srgbClr val="404040"/>
                    </a:solidFill>
                  </a:rPr>
                  <a:t>Explainable Boosting Machine:</a:t>
                </a:r>
              </a:p>
              <a:p>
                <a:pPr marL="292608" lvl="1" indent="0" algn="just">
                  <a:lnSpc>
                    <a:spcPct val="100000"/>
                  </a:lnSpc>
                  <a:buNone/>
                </a:pPr>
                <a:r>
                  <a:rPr lang="en-US" sz="1400" dirty="0">
                    <a:solidFill>
                      <a:srgbClr val="404040"/>
                    </a:solidFill>
                  </a:rPr>
                  <a:t>It is a glass-box model created by Microsoft </a:t>
                </a:r>
                <a:r>
                  <a:rPr lang="en-IN" sz="1400" dirty="0">
                    <a:solidFill>
                      <a:srgbClr val="404040"/>
                    </a:solidFill>
                    <a:latin typeface="Calibri" panose="020F0502020204030204" pitchFamily="34" charset="0"/>
                    <a:ea typeface="Calibri" panose="020F0502020204030204" pitchFamily="34" charset="0"/>
                  </a:rPr>
                  <a:t>Where </a:t>
                </a:r>
                <a14:m>
                  <m:oMath xmlns:m="http://schemas.openxmlformats.org/officeDocument/2006/math">
                    <m:r>
                      <a:rPr lang="en-IN" sz="14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𝑔</m:t>
                    </m:r>
                  </m:oMath>
                </a14:m>
                <a:r>
                  <a:rPr lang="en-IN" sz="1400" dirty="0">
                    <a:solidFill>
                      <a:srgbClr val="404040"/>
                    </a:solidFill>
                    <a:latin typeface="Calibri" panose="020F0502020204030204" pitchFamily="34" charset="0"/>
                    <a:ea typeface="Calibri" panose="020F0502020204030204" pitchFamily="34" charset="0"/>
                  </a:rPr>
                  <a:t> is the link function that adapts the GAM,</a:t>
                </a:r>
                <a:r>
                  <a:rPr lang="en-IN" sz="1600" dirty="0">
                    <a:solidFill>
                      <a:srgbClr val="404040"/>
                    </a:solidFill>
                    <a:latin typeface="Calibri" panose="020F0502020204030204" pitchFamily="34" charset="0"/>
                    <a:ea typeface="Calibri" panose="020F0502020204030204" pitchFamily="34" charset="0"/>
                  </a:rPr>
                  <a:t> </a:t>
                </a:r>
                <a14:m>
                  <m:oMath xmlns:m="http://schemas.openxmlformats.org/officeDocument/2006/math">
                    <m:sSub>
                      <m:sSubPr>
                        <m:ctrlPr>
                          <a:rPr lang="en-IN" sz="1400" i="1">
                            <a:solidFill>
                              <a:srgbClr val="404040"/>
                            </a:solidFill>
                            <a:latin typeface="Cambria Math" panose="02040503050406030204" pitchFamily="18" charset="0"/>
                            <a:cs typeface="Calibri" panose="020F0502020204030204" pitchFamily="34" charset="0"/>
                          </a:rPr>
                        </m:ctrlPr>
                      </m:sSubPr>
                      <m:e>
                        <m:r>
                          <a:rPr lang="en-IN" sz="1400" i="1">
                            <a:solidFill>
                              <a:srgbClr val="404040"/>
                            </a:solidFill>
                            <a:latin typeface="Cambria Math" panose="02040503050406030204" pitchFamily="18" charset="0"/>
                            <a:ea typeface="Calibri" panose="020F0502020204030204" pitchFamily="34" charset="0"/>
                            <a:cs typeface="Calibri" panose="020F0502020204030204" pitchFamily="34" charset="0"/>
                          </a:rPr>
                          <m:t>𝑓</m:t>
                        </m:r>
                      </m:e>
                      <m:sub>
                        <m:r>
                          <a:rPr lang="en-IN" sz="1400" i="1">
                            <a:solidFill>
                              <a:srgbClr val="404040"/>
                            </a:solidFill>
                            <a:latin typeface="Cambria Math" panose="02040503050406030204" pitchFamily="18" charset="0"/>
                            <a:ea typeface="Calibri" panose="020F0502020204030204" pitchFamily="34" charset="0"/>
                            <a:cs typeface="Calibri" panose="020F0502020204030204" pitchFamily="34" charset="0"/>
                          </a:rPr>
                          <m:t>𝑖</m:t>
                        </m:r>
                      </m:sub>
                    </m:sSub>
                  </m:oMath>
                </a14:m>
                <a:r>
                  <a:rPr lang="en-IN" sz="1400" dirty="0">
                    <a:solidFill>
                      <a:srgbClr val="404040"/>
                    </a:solidFill>
                    <a:latin typeface="Calibri" panose="020F0502020204030204" pitchFamily="34" charset="0"/>
                    <a:ea typeface="Times New Roman" panose="02020603050405020304" pitchFamily="18" charset="0"/>
                  </a:rPr>
                  <a:t> is a feature function learnt by EBM, </a:t>
                </a:r>
                <a14:m>
                  <m:oMath xmlns:m="http://schemas.openxmlformats.org/officeDocument/2006/math">
                    <m:sSub>
                      <m:sSubPr>
                        <m:ctrlPr>
                          <a:rPr lang="en-IN" sz="1400" i="1">
                            <a:solidFill>
                              <a:srgbClr val="404040"/>
                            </a:solidFill>
                            <a:latin typeface="Cambria Math" panose="02040503050406030204" pitchFamily="18" charset="0"/>
                          </a:rPr>
                        </m:ctrlPr>
                      </m:sSubPr>
                      <m:e>
                        <m:r>
                          <a:rPr lang="en-IN" sz="14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𝑓</m:t>
                        </m:r>
                      </m:e>
                      <m:sub>
                        <m:r>
                          <a:rPr lang="en-IN" sz="14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𝑖</m:t>
                        </m:r>
                        <m:r>
                          <a:rPr lang="en-IN" sz="14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m:t>
                        </m:r>
                        <m:r>
                          <a:rPr lang="en-IN" sz="14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𝑗</m:t>
                        </m:r>
                      </m:sub>
                    </m:sSub>
                  </m:oMath>
                </a14:m>
                <a:r>
                  <a:rPr lang="en-IN" sz="1400" dirty="0">
                    <a:solidFill>
                      <a:srgbClr val="404040"/>
                    </a:solidFill>
                    <a:latin typeface="Calibri" panose="020F0502020204030204" pitchFamily="34" charset="0"/>
                    <a:ea typeface="Times New Roman" panose="02020603050405020304" pitchFamily="18" charset="0"/>
                  </a:rPr>
                  <a:t> represents the pairwise interaction function of these features</a:t>
                </a:r>
                <a:r>
                  <a:rPr lang="en-US" sz="1400" dirty="0">
                    <a:solidFill>
                      <a:srgbClr val="404040"/>
                    </a:solidFill>
                  </a:rPr>
                  <a:t>.</a:t>
                </a:r>
                <a:endParaRPr lang="en-IN" sz="1400" dirty="0">
                  <a:solidFill>
                    <a:srgbClr val="404040"/>
                  </a:solidFill>
                </a:endParaRPr>
              </a:p>
              <a:p>
                <a:pPr marL="137160" indent="0" algn="just">
                  <a:lnSpc>
                    <a:spcPct val="106000"/>
                  </a:lnSpc>
                  <a:spcAft>
                    <a:spcPts val="800"/>
                  </a:spcAft>
                  <a:buNone/>
                </a:pPr>
                <a14:m>
                  <m:oMathPara xmlns:m="http://schemas.openxmlformats.org/officeDocument/2006/math">
                    <m:oMathParaPr>
                      <m:jc m:val="center"/>
                    </m:oMathParaPr>
                    <m:oMath xmlns:m="http://schemas.openxmlformats.org/officeDocument/2006/math">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𝑔</m:t>
                      </m:r>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m:t>
                      </m:r>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𝐸</m:t>
                      </m:r>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m:t>
                      </m:r>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𝑦</m:t>
                      </m:r>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IN"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𝛽</m:t>
                          </m:r>
                        </m:e>
                        <m:sub>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0</m:t>
                          </m:r>
                        </m:sub>
                      </m:sSub>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IN"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𝑓</m:t>
                          </m:r>
                        </m:e>
                        <m:sub>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𝑖</m:t>
                          </m:r>
                        </m:sub>
                      </m:sSub>
                      <m:d>
                        <m:dPr>
                          <m:ctrlPr>
                            <a:rPr lang="en-IN"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𝑥</m:t>
                              </m:r>
                            </m:e>
                            <m:sub>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𝑖</m:t>
                              </m:r>
                            </m:sub>
                          </m:sSub>
                        </m:e>
                      </m:d>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IN"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𝑓</m:t>
                          </m:r>
                        </m:e>
                        <m:sub>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𝑖</m:t>
                          </m:r>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m:t>
                          </m:r>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𝑗</m:t>
                          </m:r>
                        </m:sub>
                      </m:sSub>
                      <m:d>
                        <m:dPr>
                          <m:ctrlPr>
                            <a:rPr lang="en-IN"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𝑥</m:t>
                              </m:r>
                            </m:e>
                            <m:sub>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𝑖</m:t>
                              </m:r>
                            </m:sub>
                          </m:sSub>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IN"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𝑥</m:t>
                              </m:r>
                            </m:e>
                            <m:sub>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𝑗</m:t>
                              </m:r>
                            </m:sub>
                          </m:sSub>
                        </m:e>
                      </m:d>
                    </m:oMath>
                  </m:oMathPara>
                </a14:m>
                <a:endParaRPr lang="en-IN"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Font typeface="Arial" panose="020B0604020202020204" pitchFamily="34" charset="0"/>
                  <a:buChar char="•"/>
                </a:pPr>
                <a:r>
                  <a:rPr lang="en-IN" sz="1900" dirty="0">
                    <a:solidFill>
                      <a:srgbClr val="404040"/>
                    </a:solidFill>
                  </a:rPr>
                  <a:t>XG Boost:</a:t>
                </a:r>
              </a:p>
              <a:p>
                <a:pPr marL="292608" lvl="1" indent="0" algn="just">
                  <a:lnSpc>
                    <a:spcPct val="100000"/>
                  </a:lnSpc>
                  <a:buNone/>
                </a:pPr>
                <a:r>
                  <a:rPr lang="en-US" sz="1400" dirty="0">
                    <a:solidFill>
                      <a:srgbClr val="404040"/>
                    </a:solidFill>
                  </a:rPr>
                  <a:t>Extreme Gradient Boosting is a supervised learning algorithm implements boosting that corrects for deficiencies in previous models. </a:t>
                </a:r>
                <a:r>
                  <a:rPr lang="en-US" sz="1400" b="0" i="0" dirty="0">
                    <a:solidFill>
                      <a:srgbClr val="404040"/>
                    </a:solidFill>
                    <a:effectLst/>
                    <a:latin typeface="charter"/>
                  </a:rPr>
                  <a:t>The objective function (loss function and regularization) at iteration</a:t>
                </a:r>
                <a:r>
                  <a:rPr lang="en-IN" sz="1400" dirty="0">
                    <a:solidFill>
                      <a:prstClr val="black"/>
                    </a:solidFill>
                    <a:ea typeface="Calibri" panose="020F0502020204030204" pitchFamily="34" charset="0"/>
                    <a:cs typeface="Times New Roman" panose="02020603050405020304" pitchFamily="18" charset="0"/>
                  </a:rPr>
                  <a:t> </a:t>
                </a:r>
                <a14:m>
                  <m:oMath xmlns:m="http://schemas.openxmlformats.org/officeDocument/2006/math">
                    <m:r>
                      <a:rPr lang="en-US" sz="1400" b="1" i="1" smtClean="0">
                        <a:solidFill>
                          <a:prstClr val="black"/>
                        </a:solidFill>
                        <a:latin typeface="Cambria Math" panose="02040503050406030204" pitchFamily="18" charset="0"/>
                        <a:ea typeface="Calibri" panose="020F0502020204030204" pitchFamily="34" charset="0"/>
                        <a:cs typeface="Times New Roman" panose="02020603050405020304" pitchFamily="18" charset="0"/>
                      </a:rPr>
                      <m:t>𝒕</m:t>
                    </m:r>
                    <m:r>
                      <a:rPr lang="en-IN" sz="1400" i="1">
                        <a:solidFill>
                          <a:prstClr val="black"/>
                        </a:solidFill>
                        <a:latin typeface="Cambria Math" panose="02040503050406030204" pitchFamily="18" charset="0"/>
                        <a:ea typeface="Calibri" panose="020F0502020204030204" pitchFamily="34" charset="0"/>
                        <a:cs typeface="Times New Roman" panose="02020603050405020304" pitchFamily="18" charset="0"/>
                      </a:rPr>
                      <m:t> </m:t>
                    </m:r>
                  </m:oMath>
                </a14:m>
                <a:r>
                  <a:rPr lang="en-US" sz="1400" b="0" i="0" dirty="0">
                    <a:solidFill>
                      <a:srgbClr val="404040"/>
                    </a:solidFill>
                    <a:effectLst/>
                    <a:latin typeface="charter"/>
                  </a:rPr>
                  <a:t>that we need to minimize is the following:</a:t>
                </a:r>
                <a:endParaRPr lang="en-IN" sz="1400" dirty="0">
                  <a:solidFill>
                    <a:srgbClr val="404040"/>
                  </a:solidFill>
                </a:endParaRPr>
              </a:p>
              <a:p>
                <a:pPr marL="201168" lvl="1" indent="0" algn="just">
                  <a:lnSpc>
                    <a:spcPct val="100000"/>
                  </a:lnSpc>
                  <a:buNone/>
                </a:pPr>
                <a:endParaRPr lang="en-IN" sz="2400" dirty="0">
                  <a:solidFill>
                    <a:srgbClr val="404040"/>
                  </a:solidFill>
                </a:endParaRPr>
              </a:p>
              <a:p>
                <a:pPr marL="749808" lvl="1" indent="-457200" algn="just">
                  <a:lnSpc>
                    <a:spcPct val="100000"/>
                  </a:lnSpc>
                  <a:buFont typeface="+mj-lt"/>
                  <a:buAutoNum type="arabicPeriod"/>
                </a:pPr>
                <a:endParaRPr lang="en-IN" dirty="0">
                  <a:solidFill>
                    <a:srgbClr val="404040"/>
                  </a:solidFill>
                </a:endParaRPr>
              </a:p>
            </p:txBody>
          </p:sp>
        </mc:Choice>
        <mc:Fallback xmlns="">
          <p:sp>
            <p:nvSpPr>
              <p:cNvPr id="2" name="Content Placeholder 2">
                <a:extLst>
                  <a:ext uri="{FF2B5EF4-FFF2-40B4-BE49-F238E27FC236}">
                    <a16:creationId xmlns:a16="http://schemas.microsoft.com/office/drawing/2014/main" id="{BBCF9FDD-9278-437D-B77A-D67EA722EEC3}"/>
                  </a:ext>
                </a:extLst>
              </p:cNvPr>
              <p:cNvSpPr txBox="1">
                <a:spLocks noRot="1" noChangeAspect="1" noMove="1" noResize="1" noEditPoints="1" noAdjustHandles="1" noChangeArrowheads="1" noChangeShapeType="1" noTextEdit="1"/>
              </p:cNvSpPr>
              <p:nvPr/>
            </p:nvSpPr>
            <p:spPr>
              <a:xfrm>
                <a:off x="1066801" y="554815"/>
                <a:ext cx="5029200" cy="5745973"/>
              </a:xfrm>
              <a:prstGeom prst="rect">
                <a:avLst/>
              </a:prstGeom>
              <a:blipFill>
                <a:blip r:embed="rId3"/>
                <a:stretch>
                  <a:fillRect l="-2667" t="-530" r="-2182"/>
                </a:stretch>
              </a:blipFill>
            </p:spPr>
            <p:txBody>
              <a:bodyPr/>
              <a:lstStyle/>
              <a:p>
                <a:r>
                  <a:rPr lang="en-IN">
                    <a:noFill/>
                  </a:rPr>
                  <a:t> </a:t>
                </a:r>
              </a:p>
            </p:txBody>
          </p:sp>
        </mc:Fallback>
      </mc:AlternateContent>
      <p:sp>
        <p:nvSpPr>
          <p:cNvPr id="3" name="Slide Number Placeholder 7">
            <a:extLst>
              <a:ext uri="{FF2B5EF4-FFF2-40B4-BE49-F238E27FC236}">
                <a16:creationId xmlns:a16="http://schemas.microsoft.com/office/drawing/2014/main" id="{F75F4CF1-B7C7-4FA7-A19C-E12D8749004A}"/>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16</a:t>
            </a:fld>
            <a:endParaRPr lang="en-IN"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B13F364E-1408-43F2-9F66-4323D0F49C6D}"/>
                  </a:ext>
                </a:extLst>
              </p:cNvPr>
              <p:cNvSpPr txBox="1">
                <a:spLocks/>
              </p:cNvSpPr>
              <p:nvPr/>
            </p:nvSpPr>
            <p:spPr>
              <a:xfrm>
                <a:off x="6183283" y="554814"/>
                <a:ext cx="5029200"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buFont typeface="Arial" panose="020B0604020202020204" pitchFamily="34" charset="0"/>
                  <a:buChar char="•"/>
                </a:pPr>
                <a:r>
                  <a:rPr lang="en-IN" sz="1900" dirty="0">
                    <a:solidFill>
                      <a:srgbClr val="404040"/>
                    </a:solidFill>
                  </a:rPr>
                  <a:t>Decision Tree Classifier :</a:t>
                </a:r>
              </a:p>
              <a:p>
                <a:pPr marL="292608" lvl="1" indent="0" algn="just">
                  <a:lnSpc>
                    <a:spcPct val="100000"/>
                  </a:lnSpc>
                  <a:buNone/>
                </a:pPr>
                <a:r>
                  <a:rPr lang="en-US" sz="1400" dirty="0">
                    <a:solidFill>
                      <a:srgbClr val="404040"/>
                    </a:solidFill>
                  </a:rPr>
                  <a:t>Decision Tree Classifier [30] is a tree-structured classifier that replicates the human thinking ability while making a decision</a:t>
                </a:r>
                <a:r>
                  <a:rPr lang="en-IN" sz="1400" dirty="0">
                    <a:solidFill>
                      <a:srgbClr val="404040"/>
                    </a:solidFill>
                  </a:rPr>
                  <a:t>. </a:t>
                </a:r>
                <a:r>
                  <a:rPr lang="en-IN" sz="1400" dirty="0">
                    <a:solidFill>
                      <a:srgbClr val="404040"/>
                    </a:solidFill>
                    <a:latin typeface="Calibri" panose="020F0502020204030204" pitchFamily="34" charset="0"/>
                    <a:ea typeface="Calibri" panose="020F0502020204030204" pitchFamily="34" charset="0"/>
                  </a:rPr>
                  <a:t>The relation between outcome </a:t>
                </a:r>
                <a14:m>
                  <m:oMath xmlns:m="http://schemas.openxmlformats.org/officeDocument/2006/math">
                    <m:acc>
                      <m:accPr>
                        <m:chr m:val="̂"/>
                        <m:ctrlPr>
                          <a:rPr lang="en-IN" sz="1400" i="1">
                            <a:solidFill>
                              <a:srgbClr val="404040"/>
                            </a:solidFill>
                            <a:latin typeface="Cambria Math" panose="02040503050406030204" pitchFamily="18" charset="0"/>
                            <a:cs typeface="Calibri" panose="020F0502020204030204" pitchFamily="34" charset="0"/>
                          </a:rPr>
                        </m:ctrlPr>
                      </m:accPr>
                      <m:e>
                        <m:r>
                          <a:rPr lang="en-IN" sz="1400" i="1">
                            <a:solidFill>
                              <a:srgbClr val="404040"/>
                            </a:solidFill>
                            <a:latin typeface="Cambria Math" panose="02040503050406030204" pitchFamily="18" charset="0"/>
                            <a:ea typeface="Calibri" panose="020F0502020204030204" pitchFamily="34" charset="0"/>
                            <a:cs typeface="Calibri" panose="020F0502020204030204" pitchFamily="34" charset="0"/>
                          </a:rPr>
                          <m:t>𝑦</m:t>
                        </m:r>
                      </m:e>
                    </m:acc>
                  </m:oMath>
                </a14:m>
                <a:r>
                  <a:rPr lang="en-IN" sz="1400" dirty="0">
                    <a:solidFill>
                      <a:srgbClr val="404040"/>
                    </a:solidFill>
                    <a:latin typeface="Calibri" panose="020F0502020204030204" pitchFamily="34" charset="0"/>
                    <a:ea typeface="Calibri" panose="020F0502020204030204" pitchFamily="34" charset="0"/>
                  </a:rPr>
                  <a:t> and features </a:t>
                </a:r>
                <a14:m>
                  <m:oMath xmlns:m="http://schemas.openxmlformats.org/officeDocument/2006/math">
                    <m:r>
                      <a:rPr lang="en-IN" sz="1400" i="1">
                        <a:solidFill>
                          <a:srgbClr val="404040"/>
                        </a:solidFill>
                        <a:latin typeface="Cambria Math" panose="02040503050406030204" pitchFamily="18" charset="0"/>
                        <a:ea typeface="Calibri" panose="020F0502020204030204" pitchFamily="34" charset="0"/>
                        <a:cs typeface="Calibri" panose="020F0502020204030204" pitchFamily="34" charset="0"/>
                      </a:rPr>
                      <m:t>𝑥</m:t>
                    </m:r>
                  </m:oMath>
                </a14:m>
                <a:r>
                  <a:rPr lang="en-IN" sz="1400" dirty="0">
                    <a:solidFill>
                      <a:srgbClr val="404040"/>
                    </a:solidFill>
                    <a:latin typeface="Calibri" panose="020F0502020204030204" pitchFamily="34" charset="0"/>
                    <a:ea typeface="Calibri" panose="020F0502020204030204" pitchFamily="34" charset="0"/>
                  </a:rPr>
                  <a:t> is given by </a:t>
                </a:r>
                <a:endParaRPr lang="en-US" sz="1400" i="1" dirty="0">
                  <a:solidFill>
                    <a:srgbClr val="404040"/>
                  </a:solidFill>
                </a:endParaRPr>
              </a:p>
              <a:p>
                <a:pPr marL="292608" lvl="1" indent="0" algn="just">
                  <a:lnSpc>
                    <a:spcPct val="100000"/>
                  </a:lnSpc>
                  <a:buNone/>
                </a:pPr>
                <a14:m>
                  <m:oMathPara xmlns:m="http://schemas.openxmlformats.org/officeDocument/2006/math">
                    <m:oMathParaPr>
                      <m:jc m:val="centerGroup"/>
                    </m:oMathParaPr>
                    <m:oMath xmlns:m="http://schemas.openxmlformats.org/officeDocument/2006/math">
                      <m:acc>
                        <m:accPr>
                          <m:chr m:val="̂"/>
                          <m:ctrlPr>
                            <a:rPr lang="en-IN" sz="1400" i="1">
                              <a:solidFill>
                                <a:srgbClr val="404040"/>
                              </a:solidFill>
                              <a:latin typeface="Cambria Math" panose="02040503050406030204" pitchFamily="18" charset="0"/>
                            </a:rPr>
                          </m:ctrlPr>
                        </m:accPr>
                        <m:e>
                          <m:r>
                            <a:rPr lang="en-IN" sz="1400" i="1">
                              <a:solidFill>
                                <a:srgbClr val="404040"/>
                              </a:solidFill>
                              <a:latin typeface="Cambria Math" panose="02040503050406030204" pitchFamily="18" charset="0"/>
                            </a:rPr>
                            <m:t>𝑦</m:t>
                          </m:r>
                        </m:e>
                      </m:acc>
                      <m:r>
                        <a:rPr lang="en-IN" sz="1400" i="1">
                          <a:solidFill>
                            <a:srgbClr val="404040"/>
                          </a:solidFill>
                          <a:latin typeface="Cambria Math" panose="02040503050406030204" pitchFamily="18" charset="0"/>
                        </a:rPr>
                        <m:t>=</m:t>
                      </m:r>
                      <m:acc>
                        <m:accPr>
                          <m:chr m:val="̂"/>
                          <m:ctrlPr>
                            <a:rPr lang="en-IN" sz="1400" i="1">
                              <a:solidFill>
                                <a:srgbClr val="404040"/>
                              </a:solidFill>
                              <a:latin typeface="Cambria Math" panose="02040503050406030204" pitchFamily="18" charset="0"/>
                            </a:rPr>
                          </m:ctrlPr>
                        </m:accPr>
                        <m:e>
                          <m:r>
                            <a:rPr lang="en-IN" sz="1400" i="1">
                              <a:solidFill>
                                <a:srgbClr val="404040"/>
                              </a:solidFill>
                              <a:latin typeface="Cambria Math" panose="02040503050406030204" pitchFamily="18" charset="0"/>
                            </a:rPr>
                            <m:t>𝑓</m:t>
                          </m:r>
                        </m:e>
                      </m:acc>
                      <m:r>
                        <a:rPr lang="en-IN" sz="1400" i="1">
                          <a:solidFill>
                            <a:srgbClr val="404040"/>
                          </a:solidFill>
                          <a:latin typeface="Cambria Math" panose="02040503050406030204" pitchFamily="18" charset="0"/>
                        </a:rPr>
                        <m:t>(</m:t>
                      </m:r>
                      <m:r>
                        <a:rPr lang="en-IN" sz="1400" i="1">
                          <a:solidFill>
                            <a:srgbClr val="404040"/>
                          </a:solidFill>
                          <a:latin typeface="Cambria Math" panose="02040503050406030204" pitchFamily="18" charset="0"/>
                        </a:rPr>
                        <m:t>𝑥</m:t>
                      </m:r>
                      <m:r>
                        <a:rPr lang="en-IN" sz="1400" i="1">
                          <a:solidFill>
                            <a:srgbClr val="404040"/>
                          </a:solidFill>
                          <a:latin typeface="Cambria Math" panose="02040503050406030204" pitchFamily="18" charset="0"/>
                        </a:rPr>
                        <m:t>)=</m:t>
                      </m:r>
                      <m:nary>
                        <m:naryPr>
                          <m:chr m:val="∑"/>
                          <m:limLoc m:val="undOvr"/>
                          <m:grow m:val="on"/>
                          <m:ctrlPr>
                            <a:rPr lang="en-IN" sz="1400" i="1">
                              <a:solidFill>
                                <a:srgbClr val="404040"/>
                              </a:solidFill>
                              <a:latin typeface="Cambria Math" panose="02040503050406030204" pitchFamily="18" charset="0"/>
                            </a:rPr>
                          </m:ctrlPr>
                        </m:naryPr>
                        <m:sub>
                          <m:r>
                            <a:rPr lang="en-IN" sz="1400" i="1">
                              <a:solidFill>
                                <a:srgbClr val="404040"/>
                              </a:solidFill>
                              <a:latin typeface="Cambria Math" panose="02040503050406030204" pitchFamily="18" charset="0"/>
                            </a:rPr>
                            <m:t>𝑚</m:t>
                          </m:r>
                          <m:r>
                            <a:rPr lang="en-IN" sz="1400" i="1">
                              <a:solidFill>
                                <a:srgbClr val="404040"/>
                              </a:solidFill>
                              <a:latin typeface="Cambria Math" panose="02040503050406030204" pitchFamily="18" charset="0"/>
                            </a:rPr>
                            <m:t>=1</m:t>
                          </m:r>
                        </m:sub>
                        <m:sup>
                          <m:r>
                            <a:rPr lang="en-IN" sz="1400" i="1">
                              <a:solidFill>
                                <a:srgbClr val="404040"/>
                              </a:solidFill>
                              <a:latin typeface="Cambria Math" panose="02040503050406030204" pitchFamily="18" charset="0"/>
                            </a:rPr>
                            <m:t>𝑀</m:t>
                          </m:r>
                        </m:sup>
                        <m:e>
                          <m:r>
                            <a:rPr lang="en-IN" sz="1400" i="1">
                              <a:solidFill>
                                <a:srgbClr val="404040"/>
                              </a:solidFill>
                              <a:latin typeface="Cambria Math" panose="02040503050406030204" pitchFamily="18" charset="0"/>
                            </a:rPr>
                            <m:t> </m:t>
                          </m:r>
                        </m:e>
                      </m:nary>
                      <m:sSub>
                        <m:sSubPr>
                          <m:ctrlPr>
                            <a:rPr lang="en-IN" sz="1400" i="1">
                              <a:solidFill>
                                <a:srgbClr val="404040"/>
                              </a:solidFill>
                              <a:latin typeface="Cambria Math" panose="02040503050406030204" pitchFamily="18" charset="0"/>
                            </a:rPr>
                          </m:ctrlPr>
                        </m:sSubPr>
                        <m:e>
                          <m:r>
                            <a:rPr lang="en-IN" sz="1400" i="1">
                              <a:solidFill>
                                <a:srgbClr val="404040"/>
                              </a:solidFill>
                              <a:latin typeface="Cambria Math" panose="02040503050406030204" pitchFamily="18" charset="0"/>
                            </a:rPr>
                            <m:t>𝑐</m:t>
                          </m:r>
                        </m:e>
                        <m:sub>
                          <m:r>
                            <a:rPr lang="en-IN" sz="1400" i="1">
                              <a:solidFill>
                                <a:srgbClr val="404040"/>
                              </a:solidFill>
                              <a:latin typeface="Cambria Math" panose="02040503050406030204" pitchFamily="18" charset="0"/>
                            </a:rPr>
                            <m:t>𝑚</m:t>
                          </m:r>
                        </m:sub>
                      </m:sSub>
                      <m:r>
                        <m:rPr>
                          <m:sty m:val="p"/>
                        </m:rPr>
                        <a:rPr lang="en-IN" sz="1400">
                          <a:solidFill>
                            <a:srgbClr val="404040"/>
                          </a:solidFill>
                          <a:latin typeface="Cambria Math" panose="02040503050406030204" pitchFamily="18" charset="0"/>
                        </a:rPr>
                        <m:t>I</m:t>
                      </m:r>
                      <m:d>
                        <m:dPr>
                          <m:begChr m:val="{"/>
                          <m:endChr m:val="}"/>
                          <m:ctrlPr>
                            <a:rPr lang="en-IN" sz="1400" i="1">
                              <a:solidFill>
                                <a:srgbClr val="404040"/>
                              </a:solidFill>
                              <a:latin typeface="Cambria Math" panose="02040503050406030204" pitchFamily="18" charset="0"/>
                            </a:rPr>
                          </m:ctrlPr>
                        </m:dPr>
                        <m:e>
                          <m:r>
                            <a:rPr lang="en-IN" sz="1400" i="1">
                              <a:solidFill>
                                <a:srgbClr val="404040"/>
                              </a:solidFill>
                              <a:latin typeface="Cambria Math" panose="02040503050406030204" pitchFamily="18" charset="0"/>
                            </a:rPr>
                            <m:t>𝑥</m:t>
                          </m:r>
                          <m:r>
                            <a:rPr lang="en-IN" sz="1400" i="1">
                              <a:solidFill>
                                <a:srgbClr val="404040"/>
                              </a:solidFill>
                              <a:latin typeface="Cambria Math" panose="02040503050406030204" pitchFamily="18" charset="0"/>
                            </a:rPr>
                            <m:t>∈</m:t>
                          </m:r>
                          <m:sSub>
                            <m:sSubPr>
                              <m:ctrlPr>
                                <a:rPr lang="en-IN" sz="1400" i="1">
                                  <a:solidFill>
                                    <a:srgbClr val="404040"/>
                                  </a:solidFill>
                                  <a:latin typeface="Cambria Math" panose="02040503050406030204" pitchFamily="18" charset="0"/>
                                </a:rPr>
                              </m:ctrlPr>
                            </m:sSubPr>
                            <m:e>
                              <m:r>
                                <a:rPr lang="en-IN" sz="1400" i="1">
                                  <a:solidFill>
                                    <a:srgbClr val="404040"/>
                                  </a:solidFill>
                                  <a:latin typeface="Cambria Math" panose="02040503050406030204" pitchFamily="18" charset="0"/>
                                </a:rPr>
                                <m:t>𝑅</m:t>
                              </m:r>
                            </m:e>
                            <m:sub>
                              <m:r>
                                <a:rPr lang="en-IN" sz="1400" i="1">
                                  <a:solidFill>
                                    <a:srgbClr val="404040"/>
                                  </a:solidFill>
                                  <a:latin typeface="Cambria Math" panose="02040503050406030204" pitchFamily="18" charset="0"/>
                                </a:rPr>
                                <m:t>𝑚</m:t>
                              </m:r>
                            </m:sub>
                          </m:sSub>
                        </m:e>
                      </m:d>
                    </m:oMath>
                  </m:oMathPara>
                </a14:m>
                <a:endParaRPr lang="en-IN" dirty="0">
                  <a:solidFill>
                    <a:srgbClr val="404040"/>
                  </a:solidFill>
                </a:endParaRPr>
              </a:p>
              <a:p>
                <a:pPr marL="292608" lvl="1" indent="0" algn="just">
                  <a:lnSpc>
                    <a:spcPct val="100000"/>
                  </a:lnSpc>
                  <a:buNone/>
                </a:pPr>
                <a:r>
                  <a:rPr lang="en-IN" sz="1400" dirty="0">
                    <a:solidFill>
                      <a:srgbClr val="404040"/>
                    </a:solidFill>
                    <a:effectLst/>
                    <a:latin typeface="Calibri" panose="020F0502020204030204" pitchFamily="34" charset="0"/>
                    <a:ea typeface="Calibri" panose="020F0502020204030204" pitchFamily="34" charset="0"/>
                  </a:rPr>
                  <a:t>Where </a:t>
                </a:r>
                <a14:m>
                  <m:oMath xmlns:m="http://schemas.openxmlformats.org/officeDocument/2006/math">
                    <m:r>
                      <m:rPr>
                        <m:sty m:val="p"/>
                      </m:rPr>
                      <a:rPr lang="en-IN" sz="1400">
                        <a:solidFill>
                          <a:srgbClr val="404040"/>
                        </a:solidFill>
                        <a:effectLst/>
                        <a:latin typeface="Cambria Math" panose="02040503050406030204" pitchFamily="18" charset="0"/>
                        <a:ea typeface="Calibri" panose="020F0502020204030204" pitchFamily="34" charset="0"/>
                        <a:cs typeface="Calibri" panose="020F0502020204030204" pitchFamily="34" charset="0"/>
                      </a:rPr>
                      <m:t>I</m:t>
                    </m:r>
                    <m:d>
                      <m:dPr>
                        <m:begChr m:val="{"/>
                        <m:endChr m:val="}"/>
                        <m:ctrlPr>
                          <a:rPr lang="en-IN" sz="1400" i="1">
                            <a:solidFill>
                              <a:srgbClr val="404040"/>
                            </a:solidFill>
                            <a:effectLst/>
                            <a:latin typeface="Cambria Math" panose="02040503050406030204" pitchFamily="18" charset="0"/>
                            <a:cs typeface="Calibri" panose="020F0502020204030204" pitchFamily="34" charset="0"/>
                          </a:rPr>
                        </m:ctrlPr>
                      </m:dPr>
                      <m:e>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𝑥</m:t>
                        </m:r>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sSub>
                          <m:sSubPr>
                            <m:ctrlPr>
                              <a:rPr lang="en-IN" sz="1400" i="1">
                                <a:solidFill>
                                  <a:srgbClr val="404040"/>
                                </a:solidFill>
                                <a:effectLst/>
                                <a:latin typeface="Cambria Math" panose="02040503050406030204" pitchFamily="18" charset="0"/>
                                <a:cs typeface="Calibri" panose="020F0502020204030204" pitchFamily="34" charset="0"/>
                              </a:rPr>
                            </m:ctrlPr>
                          </m:sSubPr>
                          <m:e>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𝑅</m:t>
                            </m:r>
                          </m:e>
                          <m:sub>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𝑚</m:t>
                            </m:r>
                          </m:sub>
                        </m:sSub>
                      </m:e>
                    </m:d>
                  </m:oMath>
                </a14:m>
                <a:r>
                  <a:rPr lang="en-IN" sz="1400" dirty="0">
                    <a:solidFill>
                      <a:srgbClr val="404040"/>
                    </a:solidFill>
                    <a:effectLst/>
                    <a:latin typeface="Calibri" panose="020F0502020204030204" pitchFamily="34" charset="0"/>
                    <a:ea typeface="Times New Roman" panose="02020603050405020304" pitchFamily="18" charset="0"/>
                  </a:rPr>
                  <a:t> is an identity function that returns one if </a:t>
                </a:r>
                <a14:m>
                  <m:oMath xmlns:m="http://schemas.openxmlformats.org/officeDocument/2006/math">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𝑥</m:t>
                    </m:r>
                  </m:oMath>
                </a14:m>
                <a:r>
                  <a:rPr lang="en-IN" sz="1400" dirty="0">
                    <a:solidFill>
                      <a:srgbClr val="404040"/>
                    </a:solidFill>
                    <a:effectLst/>
                    <a:latin typeface="Calibri" panose="020F0502020204030204" pitchFamily="34" charset="0"/>
                    <a:ea typeface="Times New Roman" panose="02020603050405020304" pitchFamily="18" charset="0"/>
                  </a:rPr>
                  <a:t> is a subset of </a:t>
                </a:r>
                <a14:m>
                  <m:oMath xmlns:m="http://schemas.openxmlformats.org/officeDocument/2006/math">
                    <m:sSub>
                      <m:sSubPr>
                        <m:ctrlPr>
                          <a:rPr lang="en-IN" sz="1400" i="1">
                            <a:solidFill>
                              <a:srgbClr val="404040"/>
                            </a:solidFill>
                            <a:effectLst/>
                            <a:latin typeface="Cambria Math" panose="02040503050406030204" pitchFamily="18" charset="0"/>
                            <a:cs typeface="Calibri" panose="020F0502020204030204" pitchFamily="34" charset="0"/>
                          </a:rPr>
                        </m:ctrlPr>
                      </m:sSubPr>
                      <m:e>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𝑅</m:t>
                        </m:r>
                      </m:e>
                      <m:sub>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𝑚</m:t>
                        </m:r>
                      </m:sub>
                    </m:sSub>
                  </m:oMath>
                </a14:m>
                <a:r>
                  <a:rPr lang="en-IN" sz="1400" dirty="0">
                    <a:solidFill>
                      <a:srgbClr val="404040"/>
                    </a:solidFill>
                    <a:effectLst/>
                    <a:latin typeface="Calibri" panose="020F0502020204030204" pitchFamily="34" charset="0"/>
                    <a:ea typeface="Times New Roman" panose="02020603050405020304" pitchFamily="18" charset="0"/>
                  </a:rPr>
                  <a:t> otherwise 0</a:t>
                </a:r>
              </a:p>
              <a:p>
                <a:pPr marL="292608" lvl="1" indent="0" algn="just">
                  <a:lnSpc>
                    <a:spcPct val="100000"/>
                  </a:lnSpc>
                  <a:buNone/>
                </a:pPr>
                <a:endParaRPr lang="en-IN" sz="1400" dirty="0">
                  <a:solidFill>
                    <a:srgbClr val="404040"/>
                  </a:solidFill>
                </a:endParaRPr>
              </a:p>
              <a:p>
                <a:pPr algn="just">
                  <a:lnSpc>
                    <a:spcPct val="100000"/>
                  </a:lnSpc>
                  <a:spcBef>
                    <a:spcPts val="0"/>
                  </a:spcBef>
                  <a:spcAft>
                    <a:spcPts val="0"/>
                  </a:spcAft>
                  <a:buFont typeface="Arial" panose="020B0604020202020204" pitchFamily="34" charset="0"/>
                  <a:buChar char="•"/>
                </a:pPr>
                <a:r>
                  <a:rPr lang="en-IN" sz="1900" dirty="0">
                    <a:solidFill>
                      <a:srgbClr val="404040"/>
                    </a:solidFill>
                  </a:rPr>
                  <a:t>Random Forest Classifier:</a:t>
                </a:r>
              </a:p>
              <a:p>
                <a:pPr marL="292608" lvl="1" indent="0" algn="just">
                  <a:lnSpc>
                    <a:spcPct val="100000"/>
                  </a:lnSpc>
                  <a:buNone/>
                </a:pPr>
                <a:r>
                  <a:rPr lang="en-US" sz="1400" dirty="0">
                    <a:solidFill>
                      <a:srgbClr val="404040"/>
                    </a:solidFill>
                  </a:rPr>
                  <a:t>Random Forest Classifier is a supervised learning algorithm that selects the best solution among decision trees by voting and aggregation</a:t>
                </a:r>
                <a:r>
                  <a:rPr lang="en-IN" sz="1400" dirty="0">
                    <a:solidFill>
                      <a:srgbClr val="404040"/>
                    </a:solidFill>
                  </a:rPr>
                  <a:t>. </a:t>
                </a:r>
                <a:r>
                  <a:rPr lang="en-US" sz="1400" dirty="0">
                    <a:solidFill>
                      <a:srgbClr val="404040"/>
                    </a:solidFill>
                    <a:effectLst/>
                    <a:latin typeface="Calibri" panose="020F0502020204030204" pitchFamily="34" charset="0"/>
                    <a:ea typeface="Times New Roman" panose="02020603050405020304" pitchFamily="18" charset="0"/>
                    <a:cs typeface="Calibri" panose="020F0502020204030204" pitchFamily="34" charset="0"/>
                  </a:rPr>
                  <a:t>Here Importance of node </a:t>
                </a:r>
                <a14:m>
                  <m:oMath xmlns:m="http://schemas.openxmlformats.org/officeDocument/2006/math">
                    <m:r>
                      <a:rPr lang="en-US"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𝑛</m:t>
                    </m:r>
                    <m:sSub>
                      <m:sSubPr>
                        <m:ctrlP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𝑖</m:t>
                        </m:r>
                      </m:e>
                      <m:sub>
                        <m:r>
                          <a:rPr lang="en-US"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sub>
                    </m:sSub>
                  </m:oMath>
                </a14:m>
                <a:r>
                  <a:rPr lang="en-US" sz="1400" dirty="0">
                    <a:solidFill>
                      <a:srgbClr val="404040"/>
                    </a:solidFill>
                    <a:effectLst/>
                    <a:latin typeface="Calibri" panose="020F0502020204030204" pitchFamily="34" charset="0"/>
                    <a:ea typeface="Times New Roman" panose="02020603050405020304" pitchFamily="18" charset="0"/>
                    <a:cs typeface="Calibri" panose="020F0502020204030204" pitchFamily="34" charset="0"/>
                  </a:rPr>
                  <a:t> is given by:</a:t>
                </a:r>
                <a:endPar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6000"/>
                  </a:lnSpc>
                  <a:spcAft>
                    <a:spcPts val="800"/>
                  </a:spcAft>
                </a:pPr>
                <a14:m>
                  <m:oMath xmlns:m="http://schemas.openxmlformats.org/officeDocument/2006/math">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𝑛</m:t>
                    </m:r>
                    <m:sSub>
                      <m:sSubPr>
                        <m:ctrlPr>
                          <a:rPr lang="en-IN"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𝑖</m:t>
                        </m:r>
                      </m:e>
                      <m:sub>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sub>
                    </m:sSub>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sSub>
                      <m:sSubPr>
                        <m:ctrlPr>
                          <a:rPr lang="en-IN"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𝑤</m:t>
                        </m:r>
                      </m:e>
                      <m:sub>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sub>
                    </m:sSub>
                    <m:sSub>
                      <m:sSubPr>
                        <m:ctrlPr>
                          <a:rPr lang="en-IN"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𝐶</m:t>
                        </m:r>
                      </m:e>
                      <m:sub>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sub>
                    </m:sSub>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sSub>
                      <m:sSubPr>
                        <m:ctrlPr>
                          <a:rPr lang="en-IN"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𝑤</m:t>
                        </m:r>
                      </m:e>
                      <m:sub>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𝑙𝑒𝑓𝑡</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sub>
                    </m:sSub>
                    <m:sSub>
                      <m:sSubPr>
                        <m:ctrlPr>
                          <a:rPr lang="en-IN"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𝐶</m:t>
                        </m:r>
                      </m:e>
                      <m:sub>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𝑙𝑒𝑓𝑡</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sub>
                    </m:sSub>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sSub>
                      <m:sSubPr>
                        <m:ctrlPr>
                          <a:rPr lang="en-IN"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𝑤</m:t>
                        </m:r>
                      </m:e>
                      <m:sub>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𝑟𝑖𝑔h𝑡</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sub>
                    </m:sSub>
                    <m:sSub>
                      <m:sSubPr>
                        <m:ctrlPr>
                          <a:rPr lang="en-IN"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𝐶</m:t>
                        </m:r>
                      </m:e>
                      <m:sub>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𝑟𝑖𝑔h𝑡</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sub>
                    </m:sSub>
                  </m:oMath>
                </a14:m>
                <a:endPar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201168" lvl="1" indent="0" algn="just">
                  <a:lnSpc>
                    <a:spcPct val="107000"/>
                  </a:lnSpc>
                  <a:spcAft>
                    <a:spcPts val="800"/>
                  </a:spcAft>
                  <a:buNone/>
                </a:pPr>
                <a:r>
                  <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Where </a:t>
                </a:r>
                <a14:m>
                  <m:oMath xmlns:m="http://schemas.openxmlformats.org/officeDocument/2006/math">
                    <m:sSub>
                      <m:sSubPr>
                        <m:ctrlP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𝑤</m:t>
                        </m:r>
                      </m:e>
                      <m:sub>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sub>
                    </m:sSub>
                  </m:oMath>
                </a14:m>
                <a:r>
                  <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is the weighted number of samples reaching node </a:t>
                </a:r>
                <a14:m>
                  <m:oMath xmlns:m="http://schemas.openxmlformats.org/officeDocument/2006/math">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oMath>
                </a14:m>
                <a:r>
                  <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sSub>
                      <m:sSubPr>
                        <m:ctrlP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𝐶</m:t>
                        </m:r>
                      </m:e>
                      <m:sub>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sub>
                    </m:sSub>
                  </m:oMath>
                </a14:m>
                <a:r>
                  <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is the impurity value of node </a:t>
                </a:r>
                <a14:m>
                  <m:oMath xmlns:m="http://schemas.openxmlformats.org/officeDocument/2006/math">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oMath>
                </a14:m>
                <a:r>
                  <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𝑙𝑒𝑓𝑡</m:t>
                    </m:r>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 </m:t>
                    </m:r>
                  </m:oMath>
                </a14:m>
                <a:r>
                  <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is the child node from left split on node </a:t>
                </a:r>
                <a14:m>
                  <m:oMath xmlns:m="http://schemas.openxmlformats.org/officeDocument/2006/math">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oMath>
                </a14:m>
                <a:r>
                  <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and </a:t>
                </a:r>
                <a14:m>
                  <m:oMath xmlns:m="http://schemas.openxmlformats.org/officeDocument/2006/math">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𝑟𝑖𝑔h𝑡</m:t>
                    </m:r>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 </m:t>
                    </m:r>
                  </m:oMath>
                </a14:m>
                <a:r>
                  <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is the child node from right split on node </a:t>
                </a:r>
                <a14:m>
                  <m:oMath xmlns:m="http://schemas.openxmlformats.org/officeDocument/2006/math">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oMath>
                </a14:m>
                <a:r>
                  <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2000" dirty="0">
                  <a:solidFill>
                    <a:srgbClr val="404040"/>
                  </a:solidFill>
                </a:endParaRPr>
              </a:p>
              <a:p>
                <a:pPr marL="749808" lvl="1" indent="-457200">
                  <a:buFont typeface="+mj-lt"/>
                  <a:buAutoNum type="arabicPeriod"/>
                </a:pPr>
                <a:endParaRPr lang="en-IN" dirty="0">
                  <a:solidFill>
                    <a:srgbClr val="404040"/>
                  </a:solidFill>
                </a:endParaRPr>
              </a:p>
            </p:txBody>
          </p:sp>
        </mc:Choice>
        <mc:Fallback xmlns="">
          <p:sp>
            <p:nvSpPr>
              <p:cNvPr id="4" name="Content Placeholder 2">
                <a:extLst>
                  <a:ext uri="{FF2B5EF4-FFF2-40B4-BE49-F238E27FC236}">
                    <a16:creationId xmlns:a16="http://schemas.microsoft.com/office/drawing/2014/main" id="{B13F364E-1408-43F2-9F66-4323D0F49C6D}"/>
                  </a:ext>
                </a:extLst>
              </p:cNvPr>
              <p:cNvSpPr txBox="1">
                <a:spLocks noRot="1" noChangeAspect="1" noMove="1" noResize="1" noEditPoints="1" noAdjustHandles="1" noChangeArrowheads="1" noChangeShapeType="1" noTextEdit="1"/>
              </p:cNvSpPr>
              <p:nvPr/>
            </p:nvSpPr>
            <p:spPr>
              <a:xfrm>
                <a:off x="6183283" y="554814"/>
                <a:ext cx="5029200" cy="5429125"/>
              </a:xfrm>
              <a:prstGeom prst="rect">
                <a:avLst/>
              </a:prstGeom>
              <a:blipFill>
                <a:blip r:embed="rId4"/>
                <a:stretch>
                  <a:fillRect l="-2667" t="-561" r="-2182"/>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98F3337D-3C5F-4A09-BB42-50586913BAEC}"/>
              </a:ext>
            </a:extLst>
          </p:cNvPr>
          <p:cNvPicPr>
            <a:picLocks noChangeAspect="1"/>
          </p:cNvPicPr>
          <p:nvPr/>
        </p:nvPicPr>
        <p:blipFill>
          <a:blip r:embed="rId5"/>
          <a:stretch>
            <a:fillRect/>
          </a:stretch>
        </p:blipFill>
        <p:spPr>
          <a:xfrm>
            <a:off x="1738308" y="5088420"/>
            <a:ext cx="3418960" cy="1212368"/>
          </a:xfrm>
          <a:prstGeom prst="rect">
            <a:avLst/>
          </a:prstGeom>
        </p:spPr>
      </p:pic>
    </p:spTree>
    <p:extLst>
      <p:ext uri="{BB962C8B-B14F-4D97-AF65-F5344CB8AC3E}">
        <p14:creationId xmlns:p14="http://schemas.microsoft.com/office/powerpoint/2010/main" val="1034694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F35A97AB-994C-437E-AEDC-71D0883BA4C9}"/>
              </a:ext>
            </a:extLst>
          </p:cNvPr>
          <p:cNvSpPr txBox="1">
            <a:spLocks/>
          </p:cNvSpPr>
          <p:nvPr/>
        </p:nvSpPr>
        <p:spPr>
          <a:xfrm>
            <a:off x="1066800" y="554815"/>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IN" sz="2400" b="1" dirty="0"/>
              <a:t>Ensemble Model</a:t>
            </a:r>
            <a:r>
              <a:rPr lang="en-IN" sz="2400" dirty="0"/>
              <a:t>:</a:t>
            </a:r>
            <a:endParaRPr lang="en-IN" dirty="0"/>
          </a:p>
          <a:p>
            <a:pPr marL="749808" lvl="1" indent="-457200">
              <a:buFont typeface="+mj-lt"/>
              <a:buAutoNum type="arabicPeriod"/>
            </a:pPr>
            <a:endParaRPr lang="en-IN" dirty="0"/>
          </a:p>
        </p:txBody>
      </p:sp>
      <p:sp>
        <p:nvSpPr>
          <p:cNvPr id="3" name="Slide Number Placeholder 7">
            <a:extLst>
              <a:ext uri="{FF2B5EF4-FFF2-40B4-BE49-F238E27FC236}">
                <a16:creationId xmlns:a16="http://schemas.microsoft.com/office/drawing/2014/main" id="{63A0B9E7-168D-4E70-A1C9-3F418791B7B6}"/>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17</a:t>
            </a:fld>
            <a:endParaRPr lang="en-IN" dirty="0"/>
          </a:p>
        </p:txBody>
      </p:sp>
      <p:sp>
        <p:nvSpPr>
          <p:cNvPr id="10" name="Content Placeholder 1">
            <a:extLst>
              <a:ext uri="{FF2B5EF4-FFF2-40B4-BE49-F238E27FC236}">
                <a16:creationId xmlns:a16="http://schemas.microsoft.com/office/drawing/2014/main" id="{7424C491-FA38-4038-AFC7-1DD711A2B531}"/>
              </a:ext>
            </a:extLst>
          </p:cNvPr>
          <p:cNvSpPr txBox="1">
            <a:spLocks/>
          </p:cNvSpPr>
          <p:nvPr/>
        </p:nvSpPr>
        <p:spPr>
          <a:xfrm>
            <a:off x="1097279" y="1631414"/>
            <a:ext cx="10224437" cy="452398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0000" algn="just">
              <a:lnSpc>
                <a:spcPct val="100000"/>
              </a:lnSpc>
              <a:spcBef>
                <a:spcPts val="300"/>
              </a:spcBef>
              <a:spcAft>
                <a:spcPts val="300"/>
              </a:spcAft>
              <a:buFont typeface="Arial" panose="020B0604020202020204" pitchFamily="34" charset="0"/>
              <a:buChar char="•"/>
            </a:pPr>
            <a:r>
              <a:rPr lang="en-US" dirty="0"/>
              <a:t> Stacking Ensemble used to combine predictions of different models</a:t>
            </a:r>
          </a:p>
          <a:p>
            <a:pPr marL="268560" indent="0" algn="just">
              <a:lnSpc>
                <a:spcPct val="100000"/>
              </a:lnSpc>
              <a:spcBef>
                <a:spcPts val="300"/>
              </a:spcBef>
              <a:spcAft>
                <a:spcPts val="300"/>
              </a:spcAft>
              <a:buNone/>
            </a:pPr>
            <a:endParaRPr lang="en-IN" dirty="0"/>
          </a:p>
          <a:p>
            <a:pPr marL="360000" algn="just">
              <a:lnSpc>
                <a:spcPct val="100000"/>
              </a:lnSpc>
              <a:spcBef>
                <a:spcPts val="300"/>
              </a:spcBef>
              <a:spcAft>
                <a:spcPts val="300"/>
              </a:spcAft>
              <a:buFont typeface="Arial" panose="020B0604020202020204" pitchFamily="34" charset="0"/>
              <a:buChar char="•"/>
            </a:pPr>
            <a:r>
              <a:rPr lang="en-IN" dirty="0"/>
              <a:t> Ensemble Techniques are known to increase classification accuracy and avoid overfitting </a:t>
            </a:r>
          </a:p>
        </p:txBody>
      </p:sp>
      <p:sp>
        <p:nvSpPr>
          <p:cNvPr id="13" name="Footer Placeholder 6">
            <a:extLst>
              <a:ext uri="{FF2B5EF4-FFF2-40B4-BE49-F238E27FC236}">
                <a16:creationId xmlns:a16="http://schemas.microsoft.com/office/drawing/2014/main" id="{CC4EF1A1-3D5F-4A5D-AE47-0F46403F4271}"/>
              </a:ext>
            </a:extLst>
          </p:cNvPr>
          <p:cNvSpPr>
            <a:spLocks noGrp="1"/>
          </p:cNvSpPr>
          <p:nvPr>
            <p:ph type="ftr" sz="quarter" idx="11"/>
          </p:nvPr>
        </p:nvSpPr>
        <p:spPr>
          <a:xfrm>
            <a:off x="150483" y="6459785"/>
            <a:ext cx="4822804" cy="365125"/>
          </a:xfrm>
        </p:spPr>
        <p:txBody>
          <a:bodyPr/>
          <a:lstStyle/>
          <a:p>
            <a:pPr algn="l"/>
            <a:r>
              <a:rPr lang="en-IN" dirty="0">
                <a:solidFill>
                  <a:schemeClr val="bg1"/>
                </a:solidFill>
              </a:rPr>
              <a:t>Source: Towards data science</a:t>
            </a:r>
            <a:endParaRPr lang="en-US" i="0" dirty="0">
              <a:solidFill>
                <a:srgbClr val="FFFFFF"/>
              </a:solidFill>
              <a:effectLst/>
            </a:endParaRPr>
          </a:p>
        </p:txBody>
      </p:sp>
      <p:pic>
        <p:nvPicPr>
          <p:cNvPr id="2" name="Picture 1">
            <a:extLst>
              <a:ext uri="{FF2B5EF4-FFF2-40B4-BE49-F238E27FC236}">
                <a16:creationId xmlns:a16="http://schemas.microsoft.com/office/drawing/2014/main" id="{7B76C770-3283-4E53-8BE4-AECC88550B6A}"/>
              </a:ext>
            </a:extLst>
          </p:cNvPr>
          <p:cNvPicPr>
            <a:picLocks noChangeAspect="1"/>
          </p:cNvPicPr>
          <p:nvPr/>
        </p:nvPicPr>
        <p:blipFill>
          <a:blip r:embed="rId3"/>
          <a:stretch>
            <a:fillRect/>
          </a:stretch>
        </p:blipFill>
        <p:spPr>
          <a:xfrm>
            <a:off x="852355" y="3260409"/>
            <a:ext cx="6304203" cy="2809259"/>
          </a:xfrm>
          <a:prstGeom prst="rect">
            <a:avLst/>
          </a:prstGeom>
          <a:ln w="3175">
            <a:solidFill>
              <a:schemeClr val="tx1"/>
            </a:solidFill>
          </a:ln>
        </p:spPr>
      </p:pic>
      <p:pic>
        <p:nvPicPr>
          <p:cNvPr id="7" name="Picture 6">
            <a:extLst>
              <a:ext uri="{FF2B5EF4-FFF2-40B4-BE49-F238E27FC236}">
                <a16:creationId xmlns:a16="http://schemas.microsoft.com/office/drawing/2014/main" id="{26233396-6F80-4B57-A1AB-845884F9B89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2296" t="12670" r="16170" b="6522"/>
          <a:stretch/>
        </p:blipFill>
        <p:spPr bwMode="auto">
          <a:xfrm>
            <a:off x="7835672" y="3260409"/>
            <a:ext cx="2922764" cy="2809259"/>
          </a:xfrm>
          <a:prstGeom prst="rect">
            <a:avLst/>
          </a:prstGeom>
          <a:noFill/>
          <a:ln w="3175">
            <a:solidFill>
              <a:schemeClr val="tx1"/>
            </a:solidFill>
          </a:ln>
        </p:spPr>
      </p:pic>
    </p:spTree>
    <p:extLst>
      <p:ext uri="{BB962C8B-B14F-4D97-AF65-F5344CB8AC3E}">
        <p14:creationId xmlns:p14="http://schemas.microsoft.com/office/powerpoint/2010/main" val="1157080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53BDEB-788F-4B5F-8C1C-00335AC45A5B}"/>
              </a:ext>
            </a:extLst>
          </p:cNvPr>
          <p:cNvSpPr>
            <a:spLocks noGrp="1"/>
          </p:cNvSpPr>
          <p:nvPr>
            <p:ph type="title"/>
          </p:nvPr>
        </p:nvSpPr>
        <p:spPr/>
        <p:txBody>
          <a:bodyPr/>
          <a:lstStyle/>
          <a:p>
            <a:r>
              <a:rPr lang="en-IN" dirty="0"/>
              <a:t>Results</a:t>
            </a:r>
          </a:p>
        </p:txBody>
      </p:sp>
      <p:pic>
        <p:nvPicPr>
          <p:cNvPr id="4" name="Content Placeholder 3">
            <a:extLst>
              <a:ext uri="{FF2B5EF4-FFF2-40B4-BE49-F238E27FC236}">
                <a16:creationId xmlns:a16="http://schemas.microsoft.com/office/drawing/2014/main" id="{54B681DB-F646-4843-9C9A-EF1759B42843}"/>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54416" y="4649575"/>
            <a:ext cx="5206705" cy="1450757"/>
          </a:xfrm>
          <a:prstGeom prst="rect">
            <a:avLst/>
          </a:prstGeom>
          <a:noFill/>
          <a:ln>
            <a:noFill/>
          </a:ln>
        </p:spPr>
      </p:pic>
      <p:sp>
        <p:nvSpPr>
          <p:cNvPr id="9" name="Content Placeholder 1">
            <a:extLst>
              <a:ext uri="{FF2B5EF4-FFF2-40B4-BE49-F238E27FC236}">
                <a16:creationId xmlns:a16="http://schemas.microsoft.com/office/drawing/2014/main" id="{BD7C1F15-6801-4463-8000-1D9B0B00A70C}"/>
              </a:ext>
            </a:extLst>
          </p:cNvPr>
          <p:cNvSpPr txBox="1">
            <a:spLocks/>
          </p:cNvSpPr>
          <p:nvPr/>
        </p:nvSpPr>
        <p:spPr>
          <a:xfrm>
            <a:off x="1097281" y="2002611"/>
            <a:ext cx="6217920" cy="245315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0000" algn="just">
              <a:lnSpc>
                <a:spcPct val="100000"/>
              </a:lnSpc>
              <a:spcBef>
                <a:spcPts val="300"/>
              </a:spcBef>
              <a:spcAft>
                <a:spcPts val="300"/>
              </a:spcAft>
              <a:buFont typeface="Arial" panose="020B0604020202020204" pitchFamily="34" charset="0"/>
              <a:buChar char="•"/>
            </a:pPr>
            <a:r>
              <a:rPr lang="en-US" dirty="0"/>
              <a:t> Two Important Metrics: </a:t>
            </a:r>
          </a:p>
          <a:p>
            <a:pPr marL="812628" lvl="1" indent="-342900">
              <a:lnSpc>
                <a:spcPct val="100000"/>
              </a:lnSpc>
              <a:spcBef>
                <a:spcPts val="300"/>
              </a:spcBef>
              <a:spcAft>
                <a:spcPts val="300"/>
              </a:spcAft>
              <a:buFont typeface="+mj-lt"/>
              <a:buAutoNum type="arabicPeriod"/>
            </a:pPr>
            <a:r>
              <a:rPr lang="en-US" dirty="0"/>
              <a:t>Correct Detection of COVID-19 Positive Patients (Recall)          </a:t>
            </a:r>
          </a:p>
          <a:p>
            <a:pPr marL="812628" lvl="1" indent="-342900">
              <a:lnSpc>
                <a:spcPct val="100000"/>
              </a:lnSpc>
              <a:spcBef>
                <a:spcPts val="300"/>
              </a:spcBef>
              <a:spcAft>
                <a:spcPts val="300"/>
              </a:spcAft>
              <a:buFont typeface="+mj-lt"/>
              <a:buAutoNum type="arabicPeriod"/>
            </a:pPr>
            <a:r>
              <a:rPr lang="en-US" dirty="0"/>
              <a:t>Precise detection of such Patients (Precision)</a:t>
            </a:r>
          </a:p>
          <a:p>
            <a:pPr marL="268560" indent="0" algn="just">
              <a:lnSpc>
                <a:spcPct val="100000"/>
              </a:lnSpc>
              <a:spcBef>
                <a:spcPts val="300"/>
              </a:spcBef>
              <a:spcAft>
                <a:spcPts val="300"/>
              </a:spcAft>
              <a:buNone/>
            </a:pPr>
            <a:endParaRPr lang="en-IN" dirty="0"/>
          </a:p>
          <a:p>
            <a:pPr marL="268560" indent="0" algn="just">
              <a:lnSpc>
                <a:spcPct val="100000"/>
              </a:lnSpc>
              <a:spcBef>
                <a:spcPts val="300"/>
              </a:spcBef>
              <a:spcAft>
                <a:spcPts val="300"/>
              </a:spcAft>
              <a:buNone/>
            </a:pPr>
            <a:r>
              <a:rPr lang="en-IN" dirty="0"/>
              <a:t>Here Recall and ROC curve was used to evaluated the model as wrongly identifying an infected patient can lead to further transmission of the Virus  </a:t>
            </a:r>
          </a:p>
        </p:txBody>
      </p:sp>
      <p:pic>
        <p:nvPicPr>
          <p:cNvPr id="10" name="Picture 9">
            <a:extLst>
              <a:ext uri="{FF2B5EF4-FFF2-40B4-BE49-F238E27FC236}">
                <a16:creationId xmlns:a16="http://schemas.microsoft.com/office/drawing/2014/main" id="{715DF74A-8492-4215-8214-CAD19E8ABBD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86665" y="1941425"/>
            <a:ext cx="3971709" cy="2646964"/>
          </a:xfrm>
          <a:prstGeom prst="rect">
            <a:avLst/>
          </a:prstGeom>
          <a:noFill/>
          <a:ln>
            <a:noFill/>
          </a:ln>
        </p:spPr>
      </p:pic>
      <p:pic>
        <p:nvPicPr>
          <p:cNvPr id="11" name="Picture 10">
            <a:extLst>
              <a:ext uri="{FF2B5EF4-FFF2-40B4-BE49-F238E27FC236}">
                <a16:creationId xmlns:a16="http://schemas.microsoft.com/office/drawing/2014/main" id="{F5078C14-15C4-4AE3-9F8C-307EE03964E7}"/>
              </a:ext>
            </a:extLst>
          </p:cNvPr>
          <p:cNvPicPr>
            <a:picLocks noChangeAspect="1"/>
          </p:cNvPicPr>
          <p:nvPr/>
        </p:nvPicPr>
        <p:blipFill>
          <a:blip r:embed="rId5"/>
          <a:stretch>
            <a:fillRect/>
          </a:stretch>
        </p:blipFill>
        <p:spPr>
          <a:xfrm>
            <a:off x="6642994" y="4735302"/>
            <a:ext cx="4512686" cy="1213398"/>
          </a:xfrm>
          <a:prstGeom prst="rect">
            <a:avLst/>
          </a:prstGeom>
        </p:spPr>
      </p:pic>
      <p:sp>
        <p:nvSpPr>
          <p:cNvPr id="12" name="Slide Number Placeholder 7">
            <a:extLst>
              <a:ext uri="{FF2B5EF4-FFF2-40B4-BE49-F238E27FC236}">
                <a16:creationId xmlns:a16="http://schemas.microsoft.com/office/drawing/2014/main" id="{916BEBD0-7433-4CCA-8E20-AE8B9DBBA28C}"/>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18</a:t>
            </a:fld>
            <a:endParaRPr lang="en-IN" dirty="0"/>
          </a:p>
        </p:txBody>
      </p:sp>
    </p:spTree>
    <p:extLst>
      <p:ext uri="{BB962C8B-B14F-4D97-AF65-F5344CB8AC3E}">
        <p14:creationId xmlns:p14="http://schemas.microsoft.com/office/powerpoint/2010/main" val="3208466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F3AB52D-DB21-45BC-B452-569B8B238271}"/>
              </a:ext>
            </a:extLst>
          </p:cNvPr>
          <p:cNvSpPr>
            <a:spLocks noGrp="1"/>
          </p:cNvSpPr>
          <p:nvPr>
            <p:ph type="title"/>
          </p:nvPr>
        </p:nvSpPr>
        <p:spPr/>
        <p:txBody>
          <a:bodyPr/>
          <a:lstStyle/>
          <a:p>
            <a:r>
              <a:rPr lang="en-IN" dirty="0"/>
              <a:t>Web Application</a:t>
            </a:r>
          </a:p>
        </p:txBody>
      </p:sp>
      <p:sp>
        <p:nvSpPr>
          <p:cNvPr id="4" name="Content Placeholder 3">
            <a:extLst>
              <a:ext uri="{FF2B5EF4-FFF2-40B4-BE49-F238E27FC236}">
                <a16:creationId xmlns:a16="http://schemas.microsoft.com/office/drawing/2014/main" id="{D61699FF-0BEE-45B8-A8AC-6A959210C998}"/>
              </a:ext>
            </a:extLst>
          </p:cNvPr>
          <p:cNvSpPr>
            <a:spLocks noGrp="1"/>
          </p:cNvSpPr>
          <p:nvPr>
            <p:ph sz="half" idx="1"/>
          </p:nvPr>
        </p:nvSpPr>
        <p:spPr/>
        <p:txBody>
          <a:bodyPr/>
          <a:lstStyle/>
          <a:p>
            <a:pPr>
              <a:buFont typeface="Arial" panose="020B0604020202020204" pitchFamily="34" charset="0"/>
              <a:buChar char="•"/>
            </a:pPr>
            <a:r>
              <a:rPr lang="en-IN" dirty="0"/>
              <a:t> Application created using Python and Streamlit Library</a:t>
            </a:r>
          </a:p>
          <a:p>
            <a:pPr>
              <a:buFont typeface="Arial" panose="020B0604020202020204" pitchFamily="34" charset="0"/>
              <a:buChar char="•"/>
            </a:pPr>
            <a:r>
              <a:rPr lang="en-IN" dirty="0"/>
              <a:t> Ensemble Model Preloaded to reduce Waiting times </a:t>
            </a:r>
          </a:p>
        </p:txBody>
      </p:sp>
      <p:sp>
        <p:nvSpPr>
          <p:cNvPr id="9" name="Content Placeholder 8">
            <a:extLst>
              <a:ext uri="{FF2B5EF4-FFF2-40B4-BE49-F238E27FC236}">
                <a16:creationId xmlns:a16="http://schemas.microsoft.com/office/drawing/2014/main" id="{5A7448C6-A6F0-4641-8EFA-B60AB4D6AEAD}"/>
              </a:ext>
            </a:extLst>
          </p:cNvPr>
          <p:cNvSpPr>
            <a:spLocks noGrp="1"/>
          </p:cNvSpPr>
          <p:nvPr>
            <p:ph sz="half" idx="2"/>
          </p:nvPr>
        </p:nvSpPr>
        <p:spPr/>
        <p:txBody>
          <a:bodyPr/>
          <a:lstStyle/>
          <a:p>
            <a:pPr>
              <a:buFont typeface="Arial" panose="020B0604020202020204" pitchFamily="34" charset="0"/>
              <a:buChar char="•"/>
            </a:pPr>
            <a:r>
              <a:rPr lang="en-IN" dirty="0"/>
              <a:t> User prompted to input their name and record their cough for 5 seconds</a:t>
            </a:r>
          </a:p>
        </p:txBody>
      </p:sp>
      <p:pic>
        <p:nvPicPr>
          <p:cNvPr id="8" name="Picture 7">
            <a:extLst>
              <a:ext uri="{FF2B5EF4-FFF2-40B4-BE49-F238E27FC236}">
                <a16:creationId xmlns:a16="http://schemas.microsoft.com/office/drawing/2014/main" id="{324D5F9E-CB4C-477D-A25C-AED93FF95F0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1317" y="3429000"/>
            <a:ext cx="4319264" cy="2440094"/>
          </a:xfrm>
          <a:prstGeom prst="rect">
            <a:avLst/>
          </a:prstGeom>
          <a:noFill/>
          <a:ln>
            <a:noFill/>
          </a:ln>
        </p:spPr>
      </p:pic>
      <p:pic>
        <p:nvPicPr>
          <p:cNvPr id="10" name="Picture 9">
            <a:extLst>
              <a:ext uri="{FF2B5EF4-FFF2-40B4-BE49-F238E27FC236}">
                <a16:creationId xmlns:a16="http://schemas.microsoft.com/office/drawing/2014/main" id="{DD622B96-1A73-4815-B4A2-491E7AC8FFC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42095" y="3416195"/>
            <a:ext cx="4398588" cy="2452899"/>
          </a:xfrm>
          <a:prstGeom prst="rect">
            <a:avLst/>
          </a:prstGeom>
          <a:noFill/>
          <a:ln>
            <a:noFill/>
          </a:ln>
        </p:spPr>
      </p:pic>
      <p:sp>
        <p:nvSpPr>
          <p:cNvPr id="11" name="Slide Number Placeholder 7">
            <a:extLst>
              <a:ext uri="{FF2B5EF4-FFF2-40B4-BE49-F238E27FC236}">
                <a16:creationId xmlns:a16="http://schemas.microsoft.com/office/drawing/2014/main" id="{8B80F3BF-F387-4CC5-98E2-876E68E6AC15}"/>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19</a:t>
            </a:fld>
            <a:endParaRPr lang="en-IN" dirty="0"/>
          </a:p>
        </p:txBody>
      </p:sp>
    </p:spTree>
    <p:extLst>
      <p:ext uri="{BB962C8B-B14F-4D97-AF65-F5344CB8AC3E}">
        <p14:creationId xmlns:p14="http://schemas.microsoft.com/office/powerpoint/2010/main" val="1107960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B7449-A711-4B20-A01E-895673345F5E}"/>
              </a:ext>
            </a:extLst>
          </p:cNvPr>
          <p:cNvSpPr>
            <a:spLocks noGrp="1"/>
          </p:cNvSpPr>
          <p:nvPr>
            <p:ph type="title"/>
          </p:nvPr>
        </p:nvSpPr>
        <p:spPr>
          <a:xfrm>
            <a:off x="1097280" y="286603"/>
            <a:ext cx="10058400" cy="1450757"/>
          </a:xfrm>
        </p:spPr>
        <p:txBody>
          <a:bodyPr/>
          <a:lstStyle/>
          <a:p>
            <a:r>
              <a:rPr lang="en-IN" dirty="0"/>
              <a:t>Introduction</a:t>
            </a:r>
          </a:p>
        </p:txBody>
      </p:sp>
      <p:sp>
        <p:nvSpPr>
          <p:cNvPr id="3" name="Content Placeholder 2">
            <a:extLst>
              <a:ext uri="{FF2B5EF4-FFF2-40B4-BE49-F238E27FC236}">
                <a16:creationId xmlns:a16="http://schemas.microsoft.com/office/drawing/2014/main" id="{956AC4A4-2724-465B-B60B-6300F4E596E8}"/>
              </a:ext>
            </a:extLst>
          </p:cNvPr>
          <p:cNvSpPr>
            <a:spLocks noGrp="1"/>
          </p:cNvSpPr>
          <p:nvPr>
            <p:ph idx="4294967295"/>
          </p:nvPr>
        </p:nvSpPr>
        <p:spPr>
          <a:xfrm>
            <a:off x="1097280" y="1845734"/>
            <a:ext cx="10058400" cy="4023360"/>
          </a:xfrm>
        </p:spPr>
        <p:txBody>
          <a:bodyPr>
            <a:normAutofit/>
          </a:bodyPr>
          <a:lstStyle/>
          <a:p>
            <a:pPr marL="720000" lvl="1" indent="-457200">
              <a:lnSpc>
                <a:spcPct val="200000"/>
              </a:lnSpc>
              <a:spcBef>
                <a:spcPts val="600"/>
              </a:spcBef>
              <a:spcAft>
                <a:spcPts val="600"/>
              </a:spcAft>
              <a:buFont typeface="+mj-lt"/>
              <a:buAutoNum type="arabicPeriod"/>
            </a:pPr>
            <a:r>
              <a:rPr lang="en-IN" dirty="0"/>
              <a:t>Creating a Model for Detection of Cough in Audio Recordings</a:t>
            </a:r>
          </a:p>
          <a:p>
            <a:pPr marL="720000" lvl="1" indent="-457200">
              <a:lnSpc>
                <a:spcPct val="200000"/>
              </a:lnSpc>
              <a:spcBef>
                <a:spcPts val="600"/>
              </a:spcBef>
              <a:spcAft>
                <a:spcPts val="600"/>
              </a:spcAft>
              <a:buFont typeface="+mj-lt"/>
              <a:buAutoNum type="arabicPeriod"/>
            </a:pPr>
            <a:r>
              <a:rPr lang="en-IN" dirty="0"/>
              <a:t>COVID-19 Cough Pattern Analysis </a:t>
            </a:r>
          </a:p>
        </p:txBody>
      </p:sp>
      <p:sp>
        <p:nvSpPr>
          <p:cNvPr id="4" name="Slide Number Placeholder 7">
            <a:extLst>
              <a:ext uri="{FF2B5EF4-FFF2-40B4-BE49-F238E27FC236}">
                <a16:creationId xmlns:a16="http://schemas.microsoft.com/office/drawing/2014/main" id="{DB8F176A-3D31-4A60-ACD6-19A5CD05D01A}"/>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2</a:t>
            </a:fld>
            <a:endParaRPr lang="en-IN" dirty="0"/>
          </a:p>
        </p:txBody>
      </p:sp>
      <p:pic>
        <p:nvPicPr>
          <p:cNvPr id="5" name="Picture 4">
            <a:extLst>
              <a:ext uri="{FF2B5EF4-FFF2-40B4-BE49-F238E27FC236}">
                <a16:creationId xmlns:a16="http://schemas.microsoft.com/office/drawing/2014/main" id="{EDB0B10A-0903-4E2D-BBEE-BDD27C81959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6283" y="3373146"/>
            <a:ext cx="7179433" cy="2692854"/>
          </a:xfrm>
          <a:prstGeom prst="rect">
            <a:avLst/>
          </a:prstGeom>
          <a:noFill/>
          <a:ln>
            <a:noFill/>
          </a:ln>
        </p:spPr>
      </p:pic>
    </p:spTree>
    <p:extLst>
      <p:ext uri="{BB962C8B-B14F-4D97-AF65-F5344CB8AC3E}">
        <p14:creationId xmlns:p14="http://schemas.microsoft.com/office/powerpoint/2010/main" val="1840517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F3AB52D-DB21-45BC-B452-569B8B238271}"/>
              </a:ext>
            </a:extLst>
          </p:cNvPr>
          <p:cNvSpPr>
            <a:spLocks noGrp="1"/>
          </p:cNvSpPr>
          <p:nvPr>
            <p:ph type="title"/>
          </p:nvPr>
        </p:nvSpPr>
        <p:spPr/>
        <p:txBody>
          <a:bodyPr/>
          <a:lstStyle/>
          <a:p>
            <a:r>
              <a:rPr lang="en-IN" dirty="0"/>
              <a:t>Web Application</a:t>
            </a:r>
          </a:p>
        </p:txBody>
      </p:sp>
      <p:sp>
        <p:nvSpPr>
          <p:cNvPr id="4" name="Content Placeholder 3">
            <a:extLst>
              <a:ext uri="{FF2B5EF4-FFF2-40B4-BE49-F238E27FC236}">
                <a16:creationId xmlns:a16="http://schemas.microsoft.com/office/drawing/2014/main" id="{D61699FF-0BEE-45B8-A8AC-6A959210C998}"/>
              </a:ext>
            </a:extLst>
          </p:cNvPr>
          <p:cNvSpPr>
            <a:spLocks noGrp="1"/>
          </p:cNvSpPr>
          <p:nvPr>
            <p:ph sz="half" idx="1"/>
          </p:nvPr>
        </p:nvSpPr>
        <p:spPr/>
        <p:txBody>
          <a:bodyPr/>
          <a:lstStyle/>
          <a:p>
            <a:pPr>
              <a:buFont typeface="Arial" panose="020B0604020202020204" pitchFamily="34" charset="0"/>
              <a:buChar char="•"/>
            </a:pPr>
            <a:r>
              <a:rPr lang="en-IN" dirty="0"/>
              <a:t> </a:t>
            </a:r>
            <a:r>
              <a:rPr lang="en-US" dirty="0"/>
              <a:t>After the recording is completed, the recording and the corresponding waveform (Amplitude vs Time) is displayed to the user</a:t>
            </a:r>
            <a:endParaRPr lang="en-IN" dirty="0"/>
          </a:p>
        </p:txBody>
      </p:sp>
      <p:sp>
        <p:nvSpPr>
          <p:cNvPr id="9" name="Content Placeholder 8">
            <a:extLst>
              <a:ext uri="{FF2B5EF4-FFF2-40B4-BE49-F238E27FC236}">
                <a16:creationId xmlns:a16="http://schemas.microsoft.com/office/drawing/2014/main" id="{5A7448C6-A6F0-4641-8EFA-B60AB4D6AEAD}"/>
              </a:ext>
            </a:extLst>
          </p:cNvPr>
          <p:cNvSpPr>
            <a:spLocks noGrp="1"/>
          </p:cNvSpPr>
          <p:nvPr>
            <p:ph sz="half" idx="2"/>
          </p:nvPr>
        </p:nvSpPr>
        <p:spPr/>
        <p:txBody>
          <a:bodyPr/>
          <a:lstStyle/>
          <a:p>
            <a:pPr>
              <a:buFont typeface="Arial" panose="020B0604020202020204" pitchFamily="34" charset="0"/>
              <a:buChar char="•"/>
            </a:pPr>
            <a:r>
              <a:rPr lang="en-US" dirty="0"/>
              <a:t> The recording is classified using the Ensemble Model. </a:t>
            </a:r>
          </a:p>
          <a:p>
            <a:pPr>
              <a:buFont typeface="Arial" panose="020B0604020202020204" pitchFamily="34" charset="0"/>
              <a:buChar char="•"/>
            </a:pPr>
            <a:r>
              <a:rPr lang="en-US" dirty="0"/>
              <a:t>After the classification, the user is displayed with the test result</a:t>
            </a:r>
            <a:endParaRPr lang="en-IN" dirty="0"/>
          </a:p>
        </p:txBody>
      </p:sp>
      <p:pic>
        <p:nvPicPr>
          <p:cNvPr id="7" name="Picture 6">
            <a:extLst>
              <a:ext uri="{FF2B5EF4-FFF2-40B4-BE49-F238E27FC236}">
                <a16:creationId xmlns:a16="http://schemas.microsoft.com/office/drawing/2014/main" id="{B634C8C2-1893-4EC1-B617-4E9463B371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29764" y="2915919"/>
            <a:ext cx="2813685" cy="3394191"/>
          </a:xfrm>
          <a:prstGeom prst="rect">
            <a:avLst/>
          </a:prstGeom>
          <a:noFill/>
          <a:ln>
            <a:noFill/>
          </a:ln>
        </p:spPr>
      </p:pic>
      <p:pic>
        <p:nvPicPr>
          <p:cNvPr id="11" name="Picture 10">
            <a:extLst>
              <a:ext uri="{FF2B5EF4-FFF2-40B4-BE49-F238E27FC236}">
                <a16:creationId xmlns:a16="http://schemas.microsoft.com/office/drawing/2014/main" id="{0D5D0CE9-38B4-4040-A4E8-64FECFCB5E2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90235" y="3542404"/>
            <a:ext cx="5775960" cy="2141220"/>
          </a:xfrm>
          <a:prstGeom prst="rect">
            <a:avLst/>
          </a:prstGeom>
          <a:noFill/>
          <a:ln>
            <a:noFill/>
          </a:ln>
        </p:spPr>
      </p:pic>
      <p:sp>
        <p:nvSpPr>
          <p:cNvPr id="12" name="Slide Number Placeholder 7">
            <a:extLst>
              <a:ext uri="{FF2B5EF4-FFF2-40B4-BE49-F238E27FC236}">
                <a16:creationId xmlns:a16="http://schemas.microsoft.com/office/drawing/2014/main" id="{0FA01069-AB72-4DAD-A3E4-0AE53738FAC4}"/>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20</a:t>
            </a:fld>
            <a:endParaRPr lang="en-IN" dirty="0"/>
          </a:p>
        </p:txBody>
      </p:sp>
    </p:spTree>
    <p:extLst>
      <p:ext uri="{BB962C8B-B14F-4D97-AF65-F5344CB8AC3E}">
        <p14:creationId xmlns:p14="http://schemas.microsoft.com/office/powerpoint/2010/main" val="2283698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03AB319-6705-45CC-9B92-664CBDCA9653}"/>
              </a:ext>
            </a:extLst>
          </p:cNvPr>
          <p:cNvSpPr>
            <a:spLocks noGrp="1"/>
          </p:cNvSpPr>
          <p:nvPr>
            <p:ph idx="1"/>
          </p:nvPr>
        </p:nvSpPr>
        <p:spPr/>
        <p:txBody>
          <a:bodyPr/>
          <a:lstStyle/>
          <a:p>
            <a:pPr>
              <a:buFont typeface="Arial" panose="020B0604020202020204" pitchFamily="34" charset="0"/>
              <a:buChar char="•"/>
            </a:pPr>
            <a:r>
              <a:rPr lang="en-IN" dirty="0"/>
              <a:t>The app was tested in real time on COVID-19 Positive Patients admitted in Visakhapatnam Steel General Hospital(VSGH)</a:t>
            </a:r>
          </a:p>
          <a:p>
            <a:pPr marL="0" indent="0">
              <a:buNone/>
            </a:pPr>
            <a:endParaRPr lang="en-IN" dirty="0"/>
          </a:p>
        </p:txBody>
      </p:sp>
      <p:sp>
        <p:nvSpPr>
          <p:cNvPr id="5" name="Title 4">
            <a:extLst>
              <a:ext uri="{FF2B5EF4-FFF2-40B4-BE49-F238E27FC236}">
                <a16:creationId xmlns:a16="http://schemas.microsoft.com/office/drawing/2014/main" id="{4F3AB52D-DB21-45BC-B452-569B8B238271}"/>
              </a:ext>
            </a:extLst>
          </p:cNvPr>
          <p:cNvSpPr>
            <a:spLocks noGrp="1"/>
          </p:cNvSpPr>
          <p:nvPr>
            <p:ph type="title"/>
          </p:nvPr>
        </p:nvSpPr>
        <p:spPr/>
        <p:txBody>
          <a:bodyPr/>
          <a:lstStyle/>
          <a:p>
            <a:r>
              <a:rPr lang="en-IN" dirty="0"/>
              <a:t>App Results</a:t>
            </a:r>
          </a:p>
        </p:txBody>
      </p:sp>
      <p:graphicFrame>
        <p:nvGraphicFramePr>
          <p:cNvPr id="8" name="Chart 7">
            <a:extLst>
              <a:ext uri="{FF2B5EF4-FFF2-40B4-BE49-F238E27FC236}">
                <a16:creationId xmlns:a16="http://schemas.microsoft.com/office/drawing/2014/main" id="{48D55B3F-E871-456B-99C9-A2785414C3CD}"/>
              </a:ext>
            </a:extLst>
          </p:cNvPr>
          <p:cNvGraphicFramePr/>
          <p:nvPr>
            <p:extLst>
              <p:ext uri="{D42A27DB-BD31-4B8C-83A1-F6EECF244321}">
                <p14:modId xmlns:p14="http://schemas.microsoft.com/office/powerpoint/2010/main" val="1404475059"/>
              </p:ext>
            </p:extLst>
          </p:nvPr>
        </p:nvGraphicFramePr>
        <p:xfrm>
          <a:off x="1844992" y="2787434"/>
          <a:ext cx="8562975" cy="3441917"/>
        </p:xfrm>
        <a:graphic>
          <a:graphicData uri="http://schemas.openxmlformats.org/drawingml/2006/chart">
            <c:chart xmlns:c="http://schemas.openxmlformats.org/drawingml/2006/chart" xmlns:r="http://schemas.openxmlformats.org/officeDocument/2006/relationships" r:id="rId3"/>
          </a:graphicData>
        </a:graphic>
      </p:graphicFrame>
      <p:sp>
        <p:nvSpPr>
          <p:cNvPr id="9" name="Slide Number Placeholder 7">
            <a:extLst>
              <a:ext uri="{FF2B5EF4-FFF2-40B4-BE49-F238E27FC236}">
                <a16:creationId xmlns:a16="http://schemas.microsoft.com/office/drawing/2014/main" id="{B27B5567-6AE3-4AEB-8353-19A6B0B0681B}"/>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21</a:t>
            </a:fld>
            <a:endParaRPr lang="en-IN" dirty="0"/>
          </a:p>
        </p:txBody>
      </p:sp>
    </p:spTree>
    <p:extLst>
      <p:ext uri="{BB962C8B-B14F-4D97-AF65-F5344CB8AC3E}">
        <p14:creationId xmlns:p14="http://schemas.microsoft.com/office/powerpoint/2010/main" val="1024754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03AB319-6705-45CC-9B92-664CBDCA9653}"/>
              </a:ext>
            </a:extLst>
          </p:cNvPr>
          <p:cNvSpPr>
            <a:spLocks noGrp="1"/>
          </p:cNvSpPr>
          <p:nvPr>
            <p:ph idx="1"/>
          </p:nvPr>
        </p:nvSpPr>
        <p:spPr/>
        <p:txBody>
          <a:bodyPr/>
          <a:lstStyle/>
          <a:p>
            <a:pPr>
              <a:buFont typeface="Arial" panose="020B0604020202020204" pitchFamily="34" charset="0"/>
              <a:buChar char="•"/>
            </a:pPr>
            <a:r>
              <a:rPr lang="en-IN" dirty="0"/>
              <a:t> The available dataset was divided into two parts – First Wave Data and Second Wave Data</a:t>
            </a:r>
          </a:p>
          <a:p>
            <a:pPr>
              <a:buFont typeface="Arial" panose="020B0604020202020204" pitchFamily="34" charset="0"/>
              <a:buChar char="•"/>
            </a:pPr>
            <a:r>
              <a:rPr lang="en-IN" dirty="0"/>
              <a:t> Mean value of Higher Order MFCCs showed Significant relative differences for the two waves</a:t>
            </a:r>
          </a:p>
          <a:p>
            <a:pPr>
              <a:buFont typeface="Arial" panose="020B0604020202020204" pitchFamily="34" charset="0"/>
              <a:buChar char="•"/>
            </a:pPr>
            <a:r>
              <a:rPr lang="en-IN" dirty="0"/>
              <a:t> </a:t>
            </a:r>
            <a:r>
              <a:rPr lang="en-US" dirty="0"/>
              <a:t>This meant that both waves showed differences in </a:t>
            </a:r>
            <a:r>
              <a:rPr lang="en-US" i="1" dirty="0"/>
              <a:t>vocal tract movements </a:t>
            </a:r>
            <a:r>
              <a:rPr lang="en-US" dirty="0"/>
              <a:t>at </a:t>
            </a:r>
            <a:r>
              <a:rPr lang="en-US" i="1" dirty="0"/>
              <a:t>higher frequencies</a:t>
            </a:r>
            <a:endParaRPr lang="en-IN" i="1" dirty="0"/>
          </a:p>
        </p:txBody>
      </p:sp>
      <p:sp>
        <p:nvSpPr>
          <p:cNvPr id="5" name="Title 4">
            <a:extLst>
              <a:ext uri="{FF2B5EF4-FFF2-40B4-BE49-F238E27FC236}">
                <a16:creationId xmlns:a16="http://schemas.microsoft.com/office/drawing/2014/main" id="{4F3AB52D-DB21-45BC-B452-569B8B238271}"/>
              </a:ext>
            </a:extLst>
          </p:cNvPr>
          <p:cNvSpPr>
            <a:spLocks noGrp="1"/>
          </p:cNvSpPr>
          <p:nvPr>
            <p:ph type="title"/>
          </p:nvPr>
        </p:nvSpPr>
        <p:spPr/>
        <p:txBody>
          <a:bodyPr/>
          <a:lstStyle/>
          <a:p>
            <a:r>
              <a:rPr lang="en-IN" dirty="0"/>
              <a:t>COVID 1</a:t>
            </a:r>
            <a:r>
              <a:rPr lang="en-IN" baseline="30000" dirty="0"/>
              <a:t>ST</a:t>
            </a:r>
            <a:r>
              <a:rPr lang="en-IN" dirty="0"/>
              <a:t> AND 2</a:t>
            </a:r>
            <a:r>
              <a:rPr lang="en-IN" baseline="30000" dirty="0"/>
              <a:t>ND</a:t>
            </a:r>
            <a:r>
              <a:rPr lang="en-IN" dirty="0"/>
              <a:t> WAVE COMPARISON</a:t>
            </a:r>
          </a:p>
        </p:txBody>
      </p:sp>
      <p:sp>
        <p:nvSpPr>
          <p:cNvPr id="4" name="Slide Number Placeholder 7">
            <a:extLst>
              <a:ext uri="{FF2B5EF4-FFF2-40B4-BE49-F238E27FC236}">
                <a16:creationId xmlns:a16="http://schemas.microsoft.com/office/drawing/2014/main" id="{A8F81AF4-5006-4CFA-8941-E9E7B4981BF6}"/>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22</a:t>
            </a:fld>
            <a:endParaRPr lang="en-IN" dirty="0"/>
          </a:p>
        </p:txBody>
      </p:sp>
      <p:pic>
        <p:nvPicPr>
          <p:cNvPr id="2" name="Picture 1">
            <a:extLst>
              <a:ext uri="{FF2B5EF4-FFF2-40B4-BE49-F238E27FC236}">
                <a16:creationId xmlns:a16="http://schemas.microsoft.com/office/drawing/2014/main" id="{AF53981B-97AA-4BF8-B767-707BBAA3753D}"/>
              </a:ext>
            </a:extLst>
          </p:cNvPr>
          <p:cNvPicPr>
            <a:picLocks noChangeAspect="1"/>
          </p:cNvPicPr>
          <p:nvPr/>
        </p:nvPicPr>
        <p:blipFill>
          <a:blip r:embed="rId3"/>
          <a:stretch>
            <a:fillRect/>
          </a:stretch>
        </p:blipFill>
        <p:spPr>
          <a:xfrm>
            <a:off x="4277080" y="3482391"/>
            <a:ext cx="3131396" cy="2682048"/>
          </a:xfrm>
          <a:prstGeom prst="rect">
            <a:avLst/>
          </a:prstGeom>
          <a:ln w="3175">
            <a:solidFill>
              <a:schemeClr val="tx1"/>
            </a:solidFill>
          </a:ln>
        </p:spPr>
      </p:pic>
      <p:pic>
        <p:nvPicPr>
          <p:cNvPr id="7" name="Picture 6">
            <a:extLst>
              <a:ext uri="{FF2B5EF4-FFF2-40B4-BE49-F238E27FC236}">
                <a16:creationId xmlns:a16="http://schemas.microsoft.com/office/drawing/2014/main" id="{A7CD5687-7061-49D9-BEAF-425F90EFFF2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26624" y="3482392"/>
            <a:ext cx="3129056" cy="2682048"/>
          </a:xfrm>
          <a:prstGeom prst="rect">
            <a:avLst/>
          </a:prstGeom>
          <a:noFill/>
          <a:ln w="3175">
            <a:solidFill>
              <a:schemeClr val="tx1"/>
            </a:solidFill>
          </a:ln>
        </p:spPr>
      </p:pic>
      <p:pic>
        <p:nvPicPr>
          <p:cNvPr id="9" name="Picture 8">
            <a:extLst>
              <a:ext uri="{FF2B5EF4-FFF2-40B4-BE49-F238E27FC236}">
                <a16:creationId xmlns:a16="http://schemas.microsoft.com/office/drawing/2014/main" id="{69F92898-2B34-41B2-A28B-ADE08B7230E2}"/>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684" y="3482391"/>
            <a:ext cx="3129249" cy="2682047"/>
          </a:xfrm>
          <a:prstGeom prst="rect">
            <a:avLst/>
          </a:prstGeom>
          <a:noFill/>
          <a:ln w="3175">
            <a:solidFill>
              <a:schemeClr val="tx1"/>
            </a:solidFill>
          </a:ln>
        </p:spPr>
      </p:pic>
    </p:spTree>
    <p:extLst>
      <p:ext uri="{BB962C8B-B14F-4D97-AF65-F5344CB8AC3E}">
        <p14:creationId xmlns:p14="http://schemas.microsoft.com/office/powerpoint/2010/main" val="1450444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002AA-2261-4EBF-93F1-1214A928EC3B}"/>
              </a:ext>
            </a:extLst>
          </p:cNvPr>
          <p:cNvSpPr>
            <a:spLocks noGrp="1"/>
          </p:cNvSpPr>
          <p:nvPr>
            <p:ph type="title"/>
          </p:nvPr>
        </p:nvSpPr>
        <p:spPr>
          <a:xfrm>
            <a:off x="1097280" y="224866"/>
            <a:ext cx="10058400" cy="1450757"/>
          </a:xfrm>
        </p:spPr>
        <p:txBody>
          <a:bodyPr/>
          <a:lstStyle/>
          <a:p>
            <a:r>
              <a:rPr lang="en-IN" dirty="0"/>
              <a:t>Motivation and Existing Solution</a:t>
            </a:r>
          </a:p>
        </p:txBody>
      </p:sp>
      <p:sp>
        <p:nvSpPr>
          <p:cNvPr id="4" name="Content Placeholder 2">
            <a:extLst>
              <a:ext uri="{FF2B5EF4-FFF2-40B4-BE49-F238E27FC236}">
                <a16:creationId xmlns:a16="http://schemas.microsoft.com/office/drawing/2014/main" id="{A42024B4-9448-4077-B91E-7350C0BC75CD}"/>
              </a:ext>
            </a:extLst>
          </p:cNvPr>
          <p:cNvSpPr>
            <a:spLocks noGrp="1"/>
          </p:cNvSpPr>
          <p:nvPr>
            <p:ph idx="4294967295"/>
          </p:nvPr>
        </p:nvSpPr>
        <p:spPr>
          <a:xfrm>
            <a:off x="1097280" y="1845734"/>
            <a:ext cx="10058400" cy="4023360"/>
          </a:xfrm>
        </p:spPr>
        <p:txBody>
          <a:bodyPr/>
          <a:lstStyle/>
          <a:p>
            <a:pPr lvl="1" algn="just">
              <a:lnSpc>
                <a:spcPct val="150000"/>
              </a:lnSpc>
              <a:buFont typeface="Arial" panose="020B0604020202020204" pitchFamily="34" charset="0"/>
              <a:buChar char="•"/>
            </a:pPr>
            <a:r>
              <a:rPr lang="en-US" sz="1600" dirty="0"/>
              <a:t>Increased rate of Testing has led to significant prevention in transmission of COVID 19</a:t>
            </a:r>
            <a:endParaRPr lang="en-IN" sz="1600" dirty="0"/>
          </a:p>
          <a:p>
            <a:pPr lvl="1" algn="just">
              <a:lnSpc>
                <a:spcPct val="150000"/>
              </a:lnSpc>
              <a:buFont typeface="Arial" panose="020B0604020202020204" pitchFamily="34" charset="0"/>
              <a:buChar char="•"/>
            </a:pPr>
            <a:r>
              <a:rPr lang="en-IN" sz="1600" dirty="0"/>
              <a:t>Frequent Testing can be really affective at catching COVID – 19 infections and potentially blocking transmission</a:t>
            </a:r>
          </a:p>
          <a:p>
            <a:pPr marL="201168" lvl="1" indent="0" algn="just">
              <a:lnSpc>
                <a:spcPct val="150000"/>
              </a:lnSpc>
              <a:buNone/>
            </a:pPr>
            <a:endParaRPr lang="en-IN" sz="1600" dirty="0"/>
          </a:p>
          <a:p>
            <a:pPr lvl="1" algn="just">
              <a:lnSpc>
                <a:spcPct val="150000"/>
              </a:lnSpc>
              <a:buFont typeface="Arial" panose="020B0604020202020204" pitchFamily="34" charset="0"/>
              <a:buChar char="•"/>
            </a:pPr>
            <a:r>
              <a:rPr lang="en-IN" dirty="0"/>
              <a:t>Existing Solution: RTPCR Kits</a:t>
            </a:r>
          </a:p>
          <a:p>
            <a:pPr lvl="2" algn="just">
              <a:lnSpc>
                <a:spcPct val="200000"/>
              </a:lnSpc>
              <a:buFont typeface="Arial" panose="020B0604020202020204" pitchFamily="34" charset="0"/>
              <a:buChar char="•"/>
            </a:pPr>
            <a:r>
              <a:rPr lang="en-IN" dirty="0"/>
              <a:t>Takes at least 24 hours to get results</a:t>
            </a:r>
          </a:p>
          <a:p>
            <a:pPr lvl="2" algn="just">
              <a:lnSpc>
                <a:spcPct val="200000"/>
              </a:lnSpc>
              <a:buFont typeface="Arial" panose="020B0604020202020204" pitchFamily="34" charset="0"/>
              <a:buChar char="•"/>
            </a:pPr>
            <a:r>
              <a:rPr lang="en-IN" dirty="0"/>
              <a:t>Limited frequency of tests</a:t>
            </a:r>
          </a:p>
          <a:p>
            <a:pPr lvl="2" algn="just">
              <a:lnSpc>
                <a:spcPct val="200000"/>
              </a:lnSpc>
              <a:buFont typeface="Arial" panose="020B0604020202020204" pitchFamily="34" charset="0"/>
              <a:buChar char="•"/>
            </a:pPr>
            <a:r>
              <a:rPr lang="en-IN" dirty="0"/>
              <a:t>Doesn’t account for new strains</a:t>
            </a:r>
          </a:p>
          <a:p>
            <a:pPr lvl="2" algn="just">
              <a:lnSpc>
                <a:spcPct val="200000"/>
              </a:lnSpc>
              <a:buFont typeface="Arial" panose="020B0604020202020204" pitchFamily="34" charset="0"/>
              <a:buChar char="•"/>
            </a:pPr>
            <a:r>
              <a:rPr lang="en-IN" dirty="0"/>
              <a:t>Can be performed only by medical professionals </a:t>
            </a:r>
          </a:p>
          <a:p>
            <a:pPr lvl="2" algn="just">
              <a:buFont typeface="Arial" panose="020B0604020202020204" pitchFamily="34" charset="0"/>
              <a:buChar char="•"/>
            </a:pPr>
            <a:endParaRPr lang="en-IN" dirty="0"/>
          </a:p>
          <a:p>
            <a:pPr lvl="2" algn="just">
              <a:buFont typeface="Arial" panose="020B0604020202020204" pitchFamily="34" charset="0"/>
              <a:buChar char="•"/>
            </a:pPr>
            <a:endParaRPr lang="en-IN" dirty="0"/>
          </a:p>
          <a:p>
            <a:pPr lvl="2" algn="just">
              <a:buFont typeface="Arial" panose="020B0604020202020204" pitchFamily="34" charset="0"/>
              <a:buChar char="•"/>
            </a:pPr>
            <a:endParaRPr lang="en-US" dirty="0"/>
          </a:p>
        </p:txBody>
      </p:sp>
      <p:sp>
        <p:nvSpPr>
          <p:cNvPr id="7" name="Footer Placeholder 6">
            <a:extLst>
              <a:ext uri="{FF2B5EF4-FFF2-40B4-BE49-F238E27FC236}">
                <a16:creationId xmlns:a16="http://schemas.microsoft.com/office/drawing/2014/main" id="{AAC67DC8-AB9E-4243-9508-BCAC1035F2A5}"/>
              </a:ext>
            </a:extLst>
          </p:cNvPr>
          <p:cNvSpPr>
            <a:spLocks noGrp="1"/>
          </p:cNvSpPr>
          <p:nvPr>
            <p:ph type="ftr" sz="quarter" idx="11"/>
          </p:nvPr>
        </p:nvSpPr>
        <p:spPr>
          <a:xfrm>
            <a:off x="150483" y="6459785"/>
            <a:ext cx="4822804" cy="365125"/>
          </a:xfrm>
        </p:spPr>
        <p:txBody>
          <a:bodyPr/>
          <a:lstStyle/>
          <a:p>
            <a:pPr algn="l"/>
            <a:r>
              <a:rPr lang="en-IN" dirty="0"/>
              <a:t>Source:  CDC, IHME, OXFORD</a:t>
            </a:r>
          </a:p>
        </p:txBody>
      </p:sp>
      <p:sp>
        <p:nvSpPr>
          <p:cNvPr id="8" name="Slide Number Placeholder 7">
            <a:extLst>
              <a:ext uri="{FF2B5EF4-FFF2-40B4-BE49-F238E27FC236}">
                <a16:creationId xmlns:a16="http://schemas.microsoft.com/office/drawing/2014/main" id="{B8942129-8F19-4A75-82CD-1A7F232C25D9}"/>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3</a:t>
            </a:fld>
            <a:endParaRPr lang="en-IN" dirty="0"/>
          </a:p>
        </p:txBody>
      </p:sp>
      <p:pic>
        <p:nvPicPr>
          <p:cNvPr id="13" name="Content Placeholder 12">
            <a:extLst>
              <a:ext uri="{FF2B5EF4-FFF2-40B4-BE49-F238E27FC236}">
                <a16:creationId xmlns:a16="http://schemas.microsoft.com/office/drawing/2014/main" id="{6E1996CE-5208-4497-8996-1CC9A7BDFB6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89702" y="3217982"/>
            <a:ext cx="4670029" cy="2668588"/>
          </a:xfrm>
          <a:prstGeom prst="rect">
            <a:avLst/>
          </a:prstGeom>
          <a:ln>
            <a:solidFill>
              <a:schemeClr val="tx1"/>
            </a:solidFill>
          </a:ln>
        </p:spPr>
      </p:pic>
    </p:spTree>
    <p:extLst>
      <p:ext uri="{BB962C8B-B14F-4D97-AF65-F5344CB8AC3E}">
        <p14:creationId xmlns:p14="http://schemas.microsoft.com/office/powerpoint/2010/main" val="3405813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002AA-2261-4EBF-93F1-1214A928EC3B}"/>
              </a:ext>
            </a:extLst>
          </p:cNvPr>
          <p:cNvSpPr>
            <a:spLocks noGrp="1"/>
          </p:cNvSpPr>
          <p:nvPr>
            <p:ph type="title"/>
          </p:nvPr>
        </p:nvSpPr>
        <p:spPr>
          <a:xfrm>
            <a:off x="1097280" y="224866"/>
            <a:ext cx="10058400" cy="1450757"/>
          </a:xfrm>
        </p:spPr>
        <p:txBody>
          <a:bodyPr/>
          <a:lstStyle/>
          <a:p>
            <a:r>
              <a:rPr lang="en-IN" dirty="0"/>
              <a:t>Motivation</a:t>
            </a:r>
          </a:p>
        </p:txBody>
      </p:sp>
      <p:sp>
        <p:nvSpPr>
          <p:cNvPr id="4" name="Content Placeholder 2">
            <a:extLst>
              <a:ext uri="{FF2B5EF4-FFF2-40B4-BE49-F238E27FC236}">
                <a16:creationId xmlns:a16="http://schemas.microsoft.com/office/drawing/2014/main" id="{A42024B4-9448-4077-B91E-7350C0BC75CD}"/>
              </a:ext>
            </a:extLst>
          </p:cNvPr>
          <p:cNvSpPr>
            <a:spLocks noGrp="1"/>
          </p:cNvSpPr>
          <p:nvPr>
            <p:ph idx="4294967295"/>
          </p:nvPr>
        </p:nvSpPr>
        <p:spPr>
          <a:xfrm>
            <a:off x="1097280" y="1845734"/>
            <a:ext cx="10058400" cy="4023360"/>
          </a:xfrm>
        </p:spPr>
        <p:txBody>
          <a:bodyPr/>
          <a:lstStyle/>
          <a:p>
            <a:pPr lvl="1" algn="just">
              <a:lnSpc>
                <a:spcPct val="150000"/>
              </a:lnSpc>
              <a:buFont typeface="Arial" panose="020B0604020202020204" pitchFamily="34" charset="0"/>
              <a:buChar char="•"/>
            </a:pPr>
            <a:r>
              <a:rPr lang="en-US" sz="1600" dirty="0"/>
              <a:t>Increased rate of Testing has led to significant prevention in transmission of COVID 19</a:t>
            </a:r>
            <a:endParaRPr lang="en-IN" sz="1600" dirty="0"/>
          </a:p>
          <a:p>
            <a:pPr lvl="1" algn="just">
              <a:lnSpc>
                <a:spcPct val="150000"/>
              </a:lnSpc>
              <a:buFont typeface="Arial" panose="020B0604020202020204" pitchFamily="34" charset="0"/>
              <a:buChar char="•"/>
            </a:pPr>
            <a:r>
              <a:rPr lang="en-IN" sz="1600" dirty="0"/>
              <a:t>Frequent Testing can be really affective at catching COVID – 19 infections and potentially blocking transmission</a:t>
            </a:r>
          </a:p>
          <a:p>
            <a:pPr marL="201168" lvl="1" indent="0" algn="just">
              <a:lnSpc>
                <a:spcPct val="150000"/>
              </a:lnSpc>
              <a:buNone/>
            </a:pPr>
            <a:endParaRPr lang="en-IN" sz="1600" dirty="0"/>
          </a:p>
          <a:p>
            <a:pPr lvl="1" algn="just">
              <a:lnSpc>
                <a:spcPct val="150000"/>
              </a:lnSpc>
              <a:buFont typeface="Arial" panose="020B0604020202020204" pitchFamily="34" charset="0"/>
              <a:buChar char="•"/>
            </a:pPr>
            <a:r>
              <a:rPr lang="en-IN" dirty="0"/>
              <a:t>Existing Solution: RTPCR Kits</a:t>
            </a:r>
          </a:p>
          <a:p>
            <a:pPr lvl="2" algn="just">
              <a:lnSpc>
                <a:spcPct val="200000"/>
              </a:lnSpc>
              <a:buFont typeface="Arial" panose="020B0604020202020204" pitchFamily="34" charset="0"/>
              <a:buChar char="•"/>
            </a:pPr>
            <a:r>
              <a:rPr lang="en-IN" dirty="0"/>
              <a:t>Takes at least 24 hours to get results</a:t>
            </a:r>
          </a:p>
          <a:p>
            <a:pPr lvl="2" algn="just">
              <a:lnSpc>
                <a:spcPct val="200000"/>
              </a:lnSpc>
              <a:buFont typeface="Arial" panose="020B0604020202020204" pitchFamily="34" charset="0"/>
              <a:buChar char="•"/>
            </a:pPr>
            <a:r>
              <a:rPr lang="en-IN" dirty="0"/>
              <a:t>Limited frequency of tests</a:t>
            </a:r>
          </a:p>
          <a:p>
            <a:pPr lvl="2" algn="just">
              <a:lnSpc>
                <a:spcPct val="200000"/>
              </a:lnSpc>
              <a:buFont typeface="Arial" panose="020B0604020202020204" pitchFamily="34" charset="0"/>
              <a:buChar char="•"/>
            </a:pPr>
            <a:r>
              <a:rPr lang="en-IN" dirty="0"/>
              <a:t>Doesn’t account for new strains</a:t>
            </a:r>
          </a:p>
          <a:p>
            <a:pPr lvl="2" algn="just">
              <a:lnSpc>
                <a:spcPct val="200000"/>
              </a:lnSpc>
              <a:buFont typeface="Arial" panose="020B0604020202020204" pitchFamily="34" charset="0"/>
              <a:buChar char="•"/>
            </a:pPr>
            <a:r>
              <a:rPr lang="en-IN" dirty="0"/>
              <a:t>Can be performed only by medical professionals </a:t>
            </a:r>
          </a:p>
          <a:p>
            <a:pPr lvl="2" algn="just">
              <a:buFont typeface="Arial" panose="020B0604020202020204" pitchFamily="34" charset="0"/>
              <a:buChar char="•"/>
            </a:pPr>
            <a:endParaRPr lang="en-IN" dirty="0"/>
          </a:p>
          <a:p>
            <a:pPr lvl="2" algn="just">
              <a:buFont typeface="Arial" panose="020B0604020202020204" pitchFamily="34" charset="0"/>
              <a:buChar char="•"/>
            </a:pPr>
            <a:endParaRPr lang="en-IN" dirty="0"/>
          </a:p>
          <a:p>
            <a:pPr lvl="2" algn="just">
              <a:buFont typeface="Arial" panose="020B0604020202020204" pitchFamily="34" charset="0"/>
              <a:buChar char="•"/>
            </a:pPr>
            <a:endParaRPr lang="en-US" dirty="0"/>
          </a:p>
        </p:txBody>
      </p:sp>
      <p:sp>
        <p:nvSpPr>
          <p:cNvPr id="7" name="Footer Placeholder 6">
            <a:extLst>
              <a:ext uri="{FF2B5EF4-FFF2-40B4-BE49-F238E27FC236}">
                <a16:creationId xmlns:a16="http://schemas.microsoft.com/office/drawing/2014/main" id="{AAC67DC8-AB9E-4243-9508-BCAC1035F2A5}"/>
              </a:ext>
            </a:extLst>
          </p:cNvPr>
          <p:cNvSpPr>
            <a:spLocks noGrp="1"/>
          </p:cNvSpPr>
          <p:nvPr>
            <p:ph type="ftr" sz="quarter" idx="11"/>
          </p:nvPr>
        </p:nvSpPr>
        <p:spPr>
          <a:xfrm>
            <a:off x="150483" y="6459785"/>
            <a:ext cx="4822804" cy="365125"/>
          </a:xfrm>
        </p:spPr>
        <p:txBody>
          <a:bodyPr/>
          <a:lstStyle/>
          <a:p>
            <a:pPr algn="l"/>
            <a:r>
              <a:rPr lang="en-IN" dirty="0"/>
              <a:t>Source:  CDC, IHME, OXFORD</a:t>
            </a:r>
          </a:p>
        </p:txBody>
      </p:sp>
      <p:sp>
        <p:nvSpPr>
          <p:cNvPr id="8" name="Slide Number Placeholder 7">
            <a:extLst>
              <a:ext uri="{FF2B5EF4-FFF2-40B4-BE49-F238E27FC236}">
                <a16:creationId xmlns:a16="http://schemas.microsoft.com/office/drawing/2014/main" id="{B8942129-8F19-4A75-82CD-1A7F232C25D9}"/>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4</a:t>
            </a:fld>
            <a:endParaRPr lang="en-IN" dirty="0"/>
          </a:p>
        </p:txBody>
      </p:sp>
      <p:sp>
        <p:nvSpPr>
          <p:cNvPr id="5" name="Content Placeholder 4">
            <a:extLst>
              <a:ext uri="{FF2B5EF4-FFF2-40B4-BE49-F238E27FC236}">
                <a16:creationId xmlns:a16="http://schemas.microsoft.com/office/drawing/2014/main" id="{D34E1F8D-8096-4EE2-8C84-3B3BFD2B3F7C}"/>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192677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9DA05-AD31-47D2-91BC-E383F294E06F}"/>
              </a:ext>
            </a:extLst>
          </p:cNvPr>
          <p:cNvSpPr>
            <a:spLocks noGrp="1"/>
          </p:cNvSpPr>
          <p:nvPr>
            <p:ph type="title"/>
          </p:nvPr>
        </p:nvSpPr>
        <p:spPr>
          <a:xfrm>
            <a:off x="1097280" y="286603"/>
            <a:ext cx="10058400" cy="1450757"/>
          </a:xfrm>
        </p:spPr>
        <p:txBody>
          <a:bodyPr/>
          <a:lstStyle/>
          <a:p>
            <a:r>
              <a:rPr lang="en-IN" dirty="0"/>
              <a:t>Problem Statement</a:t>
            </a:r>
          </a:p>
        </p:txBody>
      </p:sp>
      <p:sp>
        <p:nvSpPr>
          <p:cNvPr id="3" name="Content Placeholder 2">
            <a:extLst>
              <a:ext uri="{FF2B5EF4-FFF2-40B4-BE49-F238E27FC236}">
                <a16:creationId xmlns:a16="http://schemas.microsoft.com/office/drawing/2014/main" id="{4284D76E-E3CD-4144-BFD2-CCD129EF25A7}"/>
              </a:ext>
            </a:extLst>
          </p:cNvPr>
          <p:cNvSpPr>
            <a:spLocks noGrp="1"/>
          </p:cNvSpPr>
          <p:nvPr>
            <p:ph idx="4294967295"/>
          </p:nvPr>
        </p:nvSpPr>
        <p:spPr>
          <a:xfrm>
            <a:off x="1097280" y="1845734"/>
            <a:ext cx="10058400" cy="4023360"/>
          </a:xfrm>
        </p:spPr>
        <p:txBody>
          <a:bodyPr/>
          <a:lstStyle/>
          <a:p>
            <a:pPr>
              <a:lnSpc>
                <a:spcPct val="200000"/>
              </a:lnSpc>
            </a:pPr>
            <a:r>
              <a:rPr lang="en-IN" dirty="0"/>
              <a:t>Can we make a COVID-19 detection method which:</a:t>
            </a:r>
          </a:p>
          <a:p>
            <a:pPr marL="749808" lvl="1" indent="-457200">
              <a:lnSpc>
                <a:spcPct val="200000"/>
              </a:lnSpc>
              <a:buFont typeface="+mj-lt"/>
              <a:buAutoNum type="arabicPeriod"/>
            </a:pPr>
            <a:r>
              <a:rPr lang="en-IN" dirty="0"/>
              <a:t>Can give accurate test results in relatively less time?</a:t>
            </a:r>
          </a:p>
          <a:p>
            <a:pPr marL="749808" lvl="1" indent="-457200">
              <a:lnSpc>
                <a:spcPct val="200000"/>
              </a:lnSpc>
              <a:buFont typeface="+mj-lt"/>
              <a:buAutoNum type="arabicPeriod"/>
            </a:pPr>
            <a:r>
              <a:rPr lang="en-IN" dirty="0"/>
              <a:t>Can be performed more frequently (hourly/daily)?</a:t>
            </a:r>
          </a:p>
          <a:p>
            <a:pPr marL="749808" lvl="1" indent="-457200">
              <a:lnSpc>
                <a:spcPct val="200000"/>
              </a:lnSpc>
              <a:buFont typeface="+mj-lt"/>
              <a:buAutoNum type="arabicPeriod"/>
            </a:pPr>
            <a:r>
              <a:rPr lang="en-IN" dirty="0"/>
              <a:t>Can detect New Strains?</a:t>
            </a:r>
          </a:p>
          <a:p>
            <a:pPr marL="749808" lvl="1" indent="-457200">
              <a:lnSpc>
                <a:spcPct val="200000"/>
              </a:lnSpc>
              <a:buFont typeface="+mj-lt"/>
              <a:buAutoNum type="arabicPeriod"/>
            </a:pPr>
            <a:r>
              <a:rPr lang="en-IN" dirty="0"/>
              <a:t>Can be performed without Medical Assistance?</a:t>
            </a:r>
          </a:p>
          <a:p>
            <a:pPr marL="749808" lvl="1" indent="-457200">
              <a:lnSpc>
                <a:spcPct val="200000"/>
              </a:lnSpc>
              <a:buFont typeface="+mj-lt"/>
              <a:buAutoNum type="arabicPeriod"/>
            </a:pPr>
            <a:r>
              <a:rPr lang="en-IN" dirty="0"/>
              <a:t>Can be cheaper than RTPCR?</a:t>
            </a:r>
          </a:p>
          <a:p>
            <a:pPr marL="749808" lvl="1" indent="-457200">
              <a:buFont typeface="+mj-lt"/>
              <a:buAutoNum type="arabicPeriod"/>
            </a:pPr>
            <a:endParaRPr lang="en-IN" dirty="0"/>
          </a:p>
          <a:p>
            <a:pPr marL="749808" lvl="1" indent="-457200">
              <a:buFont typeface="+mj-lt"/>
              <a:buAutoNum type="arabicPeriod"/>
            </a:pPr>
            <a:endParaRPr lang="en-IN" dirty="0"/>
          </a:p>
        </p:txBody>
      </p:sp>
      <p:sp>
        <p:nvSpPr>
          <p:cNvPr id="4" name="Footer Placeholder 6">
            <a:extLst>
              <a:ext uri="{FF2B5EF4-FFF2-40B4-BE49-F238E27FC236}">
                <a16:creationId xmlns:a16="http://schemas.microsoft.com/office/drawing/2014/main" id="{ECCB67AC-C8F4-4C0C-B5DB-D2F87CA54052}"/>
              </a:ext>
            </a:extLst>
          </p:cNvPr>
          <p:cNvSpPr>
            <a:spLocks noGrp="1"/>
          </p:cNvSpPr>
          <p:nvPr>
            <p:ph type="ftr" sz="quarter" idx="11"/>
          </p:nvPr>
        </p:nvSpPr>
        <p:spPr>
          <a:xfrm>
            <a:off x="150483" y="6459785"/>
            <a:ext cx="4822804" cy="365125"/>
          </a:xfrm>
        </p:spPr>
        <p:txBody>
          <a:bodyPr/>
          <a:lstStyle/>
          <a:p>
            <a:pPr algn="l"/>
            <a:r>
              <a:rPr lang="en-IN" dirty="0"/>
              <a:t>Source:  health-desk, Times of INDIA</a:t>
            </a:r>
          </a:p>
        </p:txBody>
      </p:sp>
      <p:sp>
        <p:nvSpPr>
          <p:cNvPr id="5" name="Slide Number Placeholder 7">
            <a:extLst>
              <a:ext uri="{FF2B5EF4-FFF2-40B4-BE49-F238E27FC236}">
                <a16:creationId xmlns:a16="http://schemas.microsoft.com/office/drawing/2014/main" id="{E499982F-FF0E-44B7-9D60-25C5EF36B14B}"/>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5</a:t>
            </a:fld>
            <a:endParaRPr lang="en-IN" dirty="0"/>
          </a:p>
        </p:txBody>
      </p:sp>
    </p:spTree>
    <p:extLst>
      <p:ext uri="{BB962C8B-B14F-4D97-AF65-F5344CB8AC3E}">
        <p14:creationId xmlns:p14="http://schemas.microsoft.com/office/powerpoint/2010/main" val="3339107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FD7F9B-150E-49EE-8390-4412BFF8C53E}"/>
              </a:ext>
            </a:extLst>
          </p:cNvPr>
          <p:cNvSpPr>
            <a:spLocks noGrp="1"/>
          </p:cNvSpPr>
          <p:nvPr>
            <p:ph idx="1"/>
          </p:nvPr>
        </p:nvSpPr>
        <p:spPr/>
        <p:txBody>
          <a:bodyPr>
            <a:noAutofit/>
          </a:bodyPr>
          <a:lstStyle/>
          <a:p>
            <a:pPr marL="0" algn="just">
              <a:lnSpc>
                <a:spcPct val="100000"/>
              </a:lnSpc>
              <a:spcBef>
                <a:spcPts val="1500"/>
              </a:spcBef>
              <a:spcAft>
                <a:spcPts val="1500"/>
              </a:spcAft>
              <a:buFont typeface="Arial" panose="020B0604020202020204" pitchFamily="34" charset="0"/>
              <a:buChar char="•"/>
            </a:pPr>
            <a:r>
              <a:rPr lang="en-IN" sz="1800" dirty="0"/>
              <a:t> In recent years, studies have suggested the use of acoustic features for identifying respiratory diseases in cough signals</a:t>
            </a:r>
          </a:p>
          <a:p>
            <a:pPr marL="0" algn="just">
              <a:lnSpc>
                <a:spcPct val="100000"/>
              </a:lnSpc>
              <a:spcBef>
                <a:spcPts val="1500"/>
              </a:spcBef>
              <a:spcAft>
                <a:spcPts val="1500"/>
              </a:spcAft>
              <a:buFont typeface="Arial" panose="020B0604020202020204" pitchFamily="34" charset="0"/>
              <a:buChar char="•"/>
            </a:pPr>
            <a:r>
              <a:rPr lang="en-IN" sz="1800" dirty="0"/>
              <a:t> Several studies have used Machine Learning techniques to process respiratory data and cough sounds</a:t>
            </a:r>
          </a:p>
          <a:p>
            <a:pPr marL="0" algn="just">
              <a:lnSpc>
                <a:spcPct val="100000"/>
              </a:lnSpc>
              <a:spcBef>
                <a:spcPts val="1500"/>
              </a:spcBef>
              <a:spcAft>
                <a:spcPts val="1500"/>
              </a:spcAft>
              <a:buFont typeface="Arial" panose="020B0604020202020204" pitchFamily="34" charset="0"/>
              <a:buChar char="•"/>
            </a:pPr>
            <a:r>
              <a:rPr lang="en-IN" sz="1800" dirty="0"/>
              <a:t> Researchers have also found some alteration in frequency characteristics of sound due to presence of COVID-19 in the lungs </a:t>
            </a:r>
          </a:p>
          <a:p>
            <a:pPr marL="0" algn="just">
              <a:lnSpc>
                <a:spcPct val="100000"/>
              </a:lnSpc>
              <a:spcBef>
                <a:spcPts val="1500"/>
              </a:spcBef>
              <a:spcAft>
                <a:spcPts val="1500"/>
              </a:spcAft>
              <a:buFont typeface="Arial" panose="020B0604020202020204" pitchFamily="34" charset="0"/>
              <a:buChar char="•"/>
            </a:pPr>
            <a:r>
              <a:rPr lang="en-IN" sz="1800" dirty="0"/>
              <a:t> Certain metrics like MFCCs(Mel Frequency Cepstral Coefficients), Zero Crossing Rate, Spectral Centroid have become state-of-the-art features to extract information out of sounds</a:t>
            </a:r>
          </a:p>
          <a:p>
            <a:pPr marL="0" algn="just">
              <a:lnSpc>
                <a:spcPct val="100000"/>
              </a:lnSpc>
              <a:spcBef>
                <a:spcPts val="1500"/>
              </a:spcBef>
              <a:spcAft>
                <a:spcPts val="1500"/>
              </a:spcAft>
              <a:buFont typeface="Arial" panose="020B0604020202020204" pitchFamily="34" charset="0"/>
              <a:buChar char="•"/>
            </a:pPr>
            <a:r>
              <a:rPr lang="en-IN" sz="1800" dirty="0"/>
              <a:t> Techniques like Deep Learning, Hidden Markov Models, Support Vector Machines have been used to detect cough sounds in voice recordings and to detect presence of COVID – 19 in cough sounds</a:t>
            </a:r>
          </a:p>
        </p:txBody>
      </p:sp>
      <p:sp>
        <p:nvSpPr>
          <p:cNvPr id="3" name="Title 2">
            <a:extLst>
              <a:ext uri="{FF2B5EF4-FFF2-40B4-BE49-F238E27FC236}">
                <a16:creationId xmlns:a16="http://schemas.microsoft.com/office/drawing/2014/main" id="{39500148-CB77-4283-9A61-8D5D6485058D}"/>
              </a:ext>
            </a:extLst>
          </p:cNvPr>
          <p:cNvSpPr>
            <a:spLocks noGrp="1"/>
          </p:cNvSpPr>
          <p:nvPr>
            <p:ph type="title"/>
          </p:nvPr>
        </p:nvSpPr>
        <p:spPr/>
        <p:txBody>
          <a:bodyPr/>
          <a:lstStyle/>
          <a:p>
            <a:r>
              <a:rPr lang="en-IN" dirty="0"/>
              <a:t>Literature Review</a:t>
            </a:r>
          </a:p>
        </p:txBody>
      </p:sp>
      <p:sp>
        <p:nvSpPr>
          <p:cNvPr id="4" name="Slide Number Placeholder 7">
            <a:extLst>
              <a:ext uri="{FF2B5EF4-FFF2-40B4-BE49-F238E27FC236}">
                <a16:creationId xmlns:a16="http://schemas.microsoft.com/office/drawing/2014/main" id="{36BE0F84-9931-41E7-BBC1-5AC031A8069F}"/>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6</a:t>
            </a:fld>
            <a:endParaRPr lang="en-IN" dirty="0"/>
          </a:p>
        </p:txBody>
      </p:sp>
    </p:spTree>
    <p:extLst>
      <p:ext uri="{BB962C8B-B14F-4D97-AF65-F5344CB8AC3E}">
        <p14:creationId xmlns:p14="http://schemas.microsoft.com/office/powerpoint/2010/main" val="3076061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16A2-300E-4ED8-ADB2-26E47A10E3C9}"/>
              </a:ext>
            </a:extLst>
          </p:cNvPr>
          <p:cNvSpPr>
            <a:spLocks noGrp="1"/>
          </p:cNvSpPr>
          <p:nvPr>
            <p:ph type="title"/>
          </p:nvPr>
        </p:nvSpPr>
        <p:spPr/>
        <p:txBody>
          <a:bodyPr/>
          <a:lstStyle/>
          <a:p>
            <a:r>
              <a:rPr lang="en-IN" dirty="0"/>
              <a:t>Novelty</a:t>
            </a:r>
          </a:p>
        </p:txBody>
      </p:sp>
      <p:sp>
        <p:nvSpPr>
          <p:cNvPr id="3" name="Content Placeholder 2">
            <a:extLst>
              <a:ext uri="{FF2B5EF4-FFF2-40B4-BE49-F238E27FC236}">
                <a16:creationId xmlns:a16="http://schemas.microsoft.com/office/drawing/2014/main" id="{D89E9168-8057-439D-B39B-B4E65E3066AD}"/>
              </a:ext>
            </a:extLst>
          </p:cNvPr>
          <p:cNvSpPr>
            <a:spLocks noGrp="1"/>
          </p:cNvSpPr>
          <p:nvPr>
            <p:ph idx="1"/>
          </p:nvPr>
        </p:nvSpPr>
        <p:spPr/>
        <p:txBody>
          <a:bodyPr>
            <a:normAutofit fontScale="77500" lnSpcReduction="20000"/>
          </a:bodyPr>
          <a:lstStyle/>
          <a:p>
            <a:pPr algn="just">
              <a:lnSpc>
                <a:spcPct val="300000"/>
              </a:lnSpc>
              <a:buFont typeface="Arial" panose="020B0604020202020204" pitchFamily="34" charset="0"/>
              <a:buChar char="•"/>
            </a:pPr>
            <a:r>
              <a:rPr lang="en-IN" dirty="0"/>
              <a:t> Usage of Interpretable Models to understand the output of Individual Models</a:t>
            </a:r>
          </a:p>
          <a:p>
            <a:pPr>
              <a:lnSpc>
                <a:spcPct val="300000"/>
              </a:lnSpc>
              <a:buFont typeface="Arial" panose="020B0604020202020204" pitchFamily="34" charset="0"/>
              <a:buChar char="•"/>
            </a:pPr>
            <a:r>
              <a:rPr lang="en-IN" dirty="0"/>
              <a:t> Usage of Ensemble learning to combine the output of these Models</a:t>
            </a:r>
          </a:p>
          <a:p>
            <a:pPr>
              <a:lnSpc>
                <a:spcPct val="300000"/>
              </a:lnSpc>
              <a:buFont typeface="Arial" panose="020B0604020202020204" pitchFamily="34" charset="0"/>
              <a:buChar char="•"/>
            </a:pPr>
            <a:r>
              <a:rPr lang="en-IN" dirty="0"/>
              <a:t> Creation of Web Application for increasing the usability of the Model</a:t>
            </a:r>
          </a:p>
          <a:p>
            <a:pPr>
              <a:lnSpc>
                <a:spcPct val="300000"/>
              </a:lnSpc>
              <a:buFont typeface="Arial" panose="020B0604020202020204" pitchFamily="34" charset="0"/>
              <a:buChar char="•"/>
            </a:pPr>
            <a:r>
              <a:rPr lang="en-IN" dirty="0"/>
              <a:t> Tested the Application in Real time on COVID-19 positive patients admitted in Visakhapatnam Steel General Hospital</a:t>
            </a:r>
          </a:p>
        </p:txBody>
      </p:sp>
      <p:sp>
        <p:nvSpPr>
          <p:cNvPr id="6" name="Slide Number Placeholder 7">
            <a:extLst>
              <a:ext uri="{FF2B5EF4-FFF2-40B4-BE49-F238E27FC236}">
                <a16:creationId xmlns:a16="http://schemas.microsoft.com/office/drawing/2014/main" id="{DFB1070A-AD14-4528-89F3-6DC69E029479}"/>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7</a:t>
            </a:fld>
            <a:endParaRPr lang="en-IN" dirty="0"/>
          </a:p>
        </p:txBody>
      </p:sp>
    </p:spTree>
    <p:extLst>
      <p:ext uri="{BB962C8B-B14F-4D97-AF65-F5344CB8AC3E}">
        <p14:creationId xmlns:p14="http://schemas.microsoft.com/office/powerpoint/2010/main" val="2640666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E2D71-581E-4469-A5AC-FBCEC2A53235}"/>
              </a:ext>
            </a:extLst>
          </p:cNvPr>
          <p:cNvSpPr>
            <a:spLocks noGrp="1"/>
          </p:cNvSpPr>
          <p:nvPr>
            <p:ph idx="1"/>
          </p:nvPr>
        </p:nvSpPr>
        <p:spPr/>
        <p:txBody>
          <a:bodyPr/>
          <a:lstStyle/>
          <a:p>
            <a:pPr algn="just"/>
            <a:r>
              <a:rPr lang="en-IN" dirty="0"/>
              <a:t>Data Sources Used in the Project:</a:t>
            </a:r>
          </a:p>
          <a:p>
            <a:pPr marL="457200" indent="-457200" algn="just">
              <a:lnSpc>
                <a:spcPct val="100000"/>
              </a:lnSpc>
              <a:spcBef>
                <a:spcPts val="200"/>
              </a:spcBef>
              <a:buFont typeface="+mj-lt"/>
              <a:buAutoNum type="arabicPeriod"/>
            </a:pPr>
            <a:r>
              <a:rPr lang="en-IN" dirty="0"/>
              <a:t>1279 Cough Recordings were obtained from </a:t>
            </a:r>
            <a:r>
              <a:rPr lang="en-IN" i="1" dirty="0"/>
              <a:t>The</a:t>
            </a:r>
            <a:r>
              <a:rPr lang="en-IN" dirty="0"/>
              <a:t> </a:t>
            </a:r>
            <a:r>
              <a:rPr lang="en-IN" i="1" dirty="0"/>
              <a:t>Indian Institute of Science, Bangalore </a:t>
            </a:r>
            <a:r>
              <a:rPr lang="en-IN" dirty="0"/>
              <a:t>and is available on GitHub</a:t>
            </a:r>
          </a:p>
          <a:p>
            <a:pPr marL="457200" indent="-457200" algn="just">
              <a:lnSpc>
                <a:spcPct val="100000"/>
              </a:lnSpc>
              <a:spcBef>
                <a:spcPts val="200"/>
              </a:spcBef>
              <a:buFont typeface="+mj-lt"/>
              <a:buAutoNum type="arabicPeriod"/>
            </a:pPr>
            <a:r>
              <a:rPr lang="en-IN" dirty="0"/>
              <a:t>164 Cough Recordings were obtained from </a:t>
            </a:r>
            <a:r>
              <a:rPr lang="en-IN" i="1" dirty="0"/>
              <a:t>The University of Manchester </a:t>
            </a:r>
            <a:r>
              <a:rPr lang="en-IN" dirty="0"/>
              <a:t>and is available on Mendeley </a:t>
            </a:r>
          </a:p>
        </p:txBody>
      </p:sp>
      <p:sp>
        <p:nvSpPr>
          <p:cNvPr id="3" name="Title 2">
            <a:extLst>
              <a:ext uri="{FF2B5EF4-FFF2-40B4-BE49-F238E27FC236}">
                <a16:creationId xmlns:a16="http://schemas.microsoft.com/office/drawing/2014/main" id="{8DC2DEE3-812F-4A57-B9C5-3311624A7D18}"/>
              </a:ext>
            </a:extLst>
          </p:cNvPr>
          <p:cNvSpPr>
            <a:spLocks noGrp="1"/>
          </p:cNvSpPr>
          <p:nvPr>
            <p:ph type="title"/>
          </p:nvPr>
        </p:nvSpPr>
        <p:spPr/>
        <p:txBody>
          <a:bodyPr/>
          <a:lstStyle/>
          <a:p>
            <a:r>
              <a:rPr lang="en-IN" dirty="0"/>
              <a:t>Methodology</a:t>
            </a:r>
          </a:p>
        </p:txBody>
      </p:sp>
      <p:sp>
        <p:nvSpPr>
          <p:cNvPr id="4" name="Slide Number Placeholder 7">
            <a:extLst>
              <a:ext uri="{FF2B5EF4-FFF2-40B4-BE49-F238E27FC236}">
                <a16:creationId xmlns:a16="http://schemas.microsoft.com/office/drawing/2014/main" id="{231C7536-1BFF-416E-ADAA-7A2ADB3F1A35}"/>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8</a:t>
            </a:fld>
            <a:endParaRPr lang="en-IN" dirty="0"/>
          </a:p>
        </p:txBody>
      </p:sp>
      <p:sp>
        <p:nvSpPr>
          <p:cNvPr id="5" name="Footer Placeholder 6">
            <a:extLst>
              <a:ext uri="{FF2B5EF4-FFF2-40B4-BE49-F238E27FC236}">
                <a16:creationId xmlns:a16="http://schemas.microsoft.com/office/drawing/2014/main" id="{6785A4F8-A973-4D5A-959E-E25853C6D76C}"/>
              </a:ext>
            </a:extLst>
          </p:cNvPr>
          <p:cNvSpPr>
            <a:spLocks noGrp="1"/>
          </p:cNvSpPr>
          <p:nvPr>
            <p:ph type="ftr" sz="quarter" idx="11"/>
          </p:nvPr>
        </p:nvSpPr>
        <p:spPr>
          <a:xfrm>
            <a:off x="150483" y="6459785"/>
            <a:ext cx="4822804" cy="365125"/>
          </a:xfrm>
        </p:spPr>
        <p:txBody>
          <a:bodyPr/>
          <a:lstStyle/>
          <a:p>
            <a:pPr algn="l"/>
            <a:r>
              <a:rPr lang="en-IN" dirty="0">
                <a:solidFill>
                  <a:schemeClr val="bg1"/>
                </a:solidFill>
              </a:rPr>
              <a:t>Source: </a:t>
            </a:r>
            <a:r>
              <a:rPr lang="en-IN" dirty="0">
                <a:solidFill>
                  <a:schemeClr val="bg1"/>
                </a:solidFill>
                <a:hlinkClick r:id="rId3">
                  <a:extLst>
                    <a:ext uri="{A12FA001-AC4F-418D-AE19-62706E023703}">
                      <ahyp:hlinkClr xmlns:ahyp="http://schemas.microsoft.com/office/drawing/2018/hyperlinkcolor" val="tx"/>
                    </a:ext>
                  </a:extLst>
                </a:hlinkClick>
              </a:rPr>
              <a:t> GitHub</a:t>
            </a:r>
            <a:r>
              <a:rPr lang="en-IN" dirty="0">
                <a:solidFill>
                  <a:schemeClr val="bg1"/>
                </a:solidFill>
              </a:rPr>
              <a:t>, </a:t>
            </a:r>
            <a:r>
              <a:rPr lang="en-IN" dirty="0">
                <a:solidFill>
                  <a:schemeClr val="bg1"/>
                </a:solidFill>
                <a:hlinkClick r:id="rId4">
                  <a:extLst>
                    <a:ext uri="{A12FA001-AC4F-418D-AE19-62706E023703}">
                      <ahyp:hlinkClr xmlns:ahyp="http://schemas.microsoft.com/office/drawing/2018/hyperlinkcolor" val="tx"/>
                    </a:ext>
                  </a:extLst>
                </a:hlinkClick>
              </a:rPr>
              <a:t>Mendeley</a:t>
            </a:r>
            <a:r>
              <a:rPr lang="en-IN" dirty="0">
                <a:solidFill>
                  <a:schemeClr val="bg1"/>
                </a:solidFill>
              </a:rPr>
              <a:t>,</a:t>
            </a:r>
            <a:r>
              <a:rPr lang="en-US" i="0" dirty="0">
                <a:solidFill>
                  <a:srgbClr val="FFFFFF"/>
                </a:solidFill>
                <a:effectLst/>
              </a:rPr>
              <a:t> Centre for Evidence-Based Medicine</a:t>
            </a:r>
          </a:p>
        </p:txBody>
      </p:sp>
      <p:graphicFrame>
        <p:nvGraphicFramePr>
          <p:cNvPr id="13" name="Chart 12">
            <a:extLst>
              <a:ext uri="{FF2B5EF4-FFF2-40B4-BE49-F238E27FC236}">
                <a16:creationId xmlns:a16="http://schemas.microsoft.com/office/drawing/2014/main" id="{5171FE52-0716-4716-9163-21A464D2FB54}"/>
              </a:ext>
            </a:extLst>
          </p:cNvPr>
          <p:cNvGraphicFramePr/>
          <p:nvPr>
            <p:extLst>
              <p:ext uri="{D42A27DB-BD31-4B8C-83A1-F6EECF244321}">
                <p14:modId xmlns:p14="http://schemas.microsoft.com/office/powerpoint/2010/main" val="1412338842"/>
              </p:ext>
            </p:extLst>
          </p:nvPr>
        </p:nvGraphicFramePr>
        <p:xfrm>
          <a:off x="1588168" y="3826044"/>
          <a:ext cx="5233739" cy="2286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9" name="Chart 18">
            <a:extLst>
              <a:ext uri="{FF2B5EF4-FFF2-40B4-BE49-F238E27FC236}">
                <a16:creationId xmlns:a16="http://schemas.microsoft.com/office/drawing/2014/main" id="{AB8803BE-58B1-4AAB-BCD8-185F45E919E8}"/>
              </a:ext>
            </a:extLst>
          </p:cNvPr>
          <p:cNvGraphicFramePr/>
          <p:nvPr>
            <p:extLst>
              <p:ext uri="{D42A27DB-BD31-4B8C-83A1-F6EECF244321}">
                <p14:modId xmlns:p14="http://schemas.microsoft.com/office/powerpoint/2010/main" val="793463363"/>
              </p:ext>
            </p:extLst>
          </p:nvPr>
        </p:nvGraphicFramePr>
        <p:xfrm>
          <a:off x="7182852" y="3838076"/>
          <a:ext cx="3801980" cy="22860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948148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E2D71-581E-4469-A5AC-FBCEC2A53235}"/>
              </a:ext>
            </a:extLst>
          </p:cNvPr>
          <p:cNvSpPr>
            <a:spLocks noGrp="1"/>
          </p:cNvSpPr>
          <p:nvPr>
            <p:ph idx="1"/>
          </p:nvPr>
        </p:nvSpPr>
        <p:spPr/>
        <p:txBody>
          <a:bodyPr/>
          <a:lstStyle/>
          <a:p>
            <a:pPr algn="just"/>
            <a:r>
              <a:rPr lang="en-IN" dirty="0"/>
              <a:t>Data Sources Used in the Project:</a:t>
            </a:r>
          </a:p>
          <a:p>
            <a:pPr marL="457200" indent="-457200" algn="just">
              <a:lnSpc>
                <a:spcPct val="100000"/>
              </a:lnSpc>
              <a:spcBef>
                <a:spcPts val="200"/>
              </a:spcBef>
              <a:buFont typeface="+mj-lt"/>
              <a:buAutoNum type="arabicPeriod"/>
            </a:pPr>
            <a:r>
              <a:rPr lang="en-IN" dirty="0"/>
              <a:t>1279 Cough Recordings were obtained from </a:t>
            </a:r>
            <a:r>
              <a:rPr lang="en-IN" i="1" dirty="0"/>
              <a:t>The</a:t>
            </a:r>
            <a:r>
              <a:rPr lang="en-IN" dirty="0"/>
              <a:t> </a:t>
            </a:r>
            <a:r>
              <a:rPr lang="en-IN" i="1" dirty="0"/>
              <a:t>Indian Institute of Science, Bangalore </a:t>
            </a:r>
            <a:r>
              <a:rPr lang="en-IN" dirty="0"/>
              <a:t>and is available on GitHub</a:t>
            </a:r>
          </a:p>
          <a:p>
            <a:pPr marL="457200" indent="-457200" algn="just">
              <a:lnSpc>
                <a:spcPct val="100000"/>
              </a:lnSpc>
              <a:spcBef>
                <a:spcPts val="200"/>
              </a:spcBef>
              <a:buFont typeface="+mj-lt"/>
              <a:buAutoNum type="arabicPeriod"/>
            </a:pPr>
            <a:r>
              <a:rPr lang="en-IN" dirty="0"/>
              <a:t>164 Cough Recordings were obtained from </a:t>
            </a:r>
            <a:r>
              <a:rPr lang="en-IN" i="1" dirty="0"/>
              <a:t>The University of Manchester </a:t>
            </a:r>
            <a:r>
              <a:rPr lang="en-IN" dirty="0"/>
              <a:t>and is available on Mendeley </a:t>
            </a:r>
          </a:p>
        </p:txBody>
      </p:sp>
      <p:sp>
        <p:nvSpPr>
          <p:cNvPr id="3" name="Title 2">
            <a:extLst>
              <a:ext uri="{FF2B5EF4-FFF2-40B4-BE49-F238E27FC236}">
                <a16:creationId xmlns:a16="http://schemas.microsoft.com/office/drawing/2014/main" id="{8DC2DEE3-812F-4A57-B9C5-3311624A7D18}"/>
              </a:ext>
            </a:extLst>
          </p:cNvPr>
          <p:cNvSpPr>
            <a:spLocks noGrp="1"/>
          </p:cNvSpPr>
          <p:nvPr>
            <p:ph type="title"/>
          </p:nvPr>
        </p:nvSpPr>
        <p:spPr/>
        <p:txBody>
          <a:bodyPr/>
          <a:lstStyle/>
          <a:p>
            <a:r>
              <a:rPr lang="en-IN" dirty="0"/>
              <a:t>Methodology</a:t>
            </a:r>
          </a:p>
        </p:txBody>
      </p:sp>
      <p:sp>
        <p:nvSpPr>
          <p:cNvPr id="4" name="Slide Number Placeholder 7">
            <a:extLst>
              <a:ext uri="{FF2B5EF4-FFF2-40B4-BE49-F238E27FC236}">
                <a16:creationId xmlns:a16="http://schemas.microsoft.com/office/drawing/2014/main" id="{231C7536-1BFF-416E-ADAA-7A2ADB3F1A35}"/>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9</a:t>
            </a:fld>
            <a:endParaRPr lang="en-IN" dirty="0"/>
          </a:p>
        </p:txBody>
      </p:sp>
      <p:sp>
        <p:nvSpPr>
          <p:cNvPr id="5" name="Footer Placeholder 6">
            <a:extLst>
              <a:ext uri="{FF2B5EF4-FFF2-40B4-BE49-F238E27FC236}">
                <a16:creationId xmlns:a16="http://schemas.microsoft.com/office/drawing/2014/main" id="{6785A4F8-A973-4D5A-959E-E25853C6D76C}"/>
              </a:ext>
            </a:extLst>
          </p:cNvPr>
          <p:cNvSpPr>
            <a:spLocks noGrp="1"/>
          </p:cNvSpPr>
          <p:nvPr>
            <p:ph type="ftr" sz="quarter" idx="11"/>
          </p:nvPr>
        </p:nvSpPr>
        <p:spPr>
          <a:xfrm>
            <a:off x="150483" y="6459785"/>
            <a:ext cx="4822804" cy="365125"/>
          </a:xfrm>
        </p:spPr>
        <p:txBody>
          <a:bodyPr/>
          <a:lstStyle/>
          <a:p>
            <a:pPr algn="l"/>
            <a:r>
              <a:rPr lang="en-IN" dirty="0">
                <a:solidFill>
                  <a:schemeClr val="bg1"/>
                </a:solidFill>
              </a:rPr>
              <a:t>Source: </a:t>
            </a:r>
            <a:r>
              <a:rPr lang="en-IN" dirty="0">
                <a:solidFill>
                  <a:schemeClr val="bg1"/>
                </a:solidFill>
                <a:hlinkClick r:id="rId3">
                  <a:extLst>
                    <a:ext uri="{A12FA001-AC4F-418D-AE19-62706E023703}">
                      <ahyp:hlinkClr xmlns:ahyp="http://schemas.microsoft.com/office/drawing/2018/hyperlinkcolor" val="tx"/>
                    </a:ext>
                  </a:extLst>
                </a:hlinkClick>
              </a:rPr>
              <a:t> GitHub</a:t>
            </a:r>
            <a:r>
              <a:rPr lang="en-IN" dirty="0">
                <a:solidFill>
                  <a:schemeClr val="bg1"/>
                </a:solidFill>
              </a:rPr>
              <a:t>, </a:t>
            </a:r>
            <a:r>
              <a:rPr lang="en-IN" dirty="0">
                <a:solidFill>
                  <a:schemeClr val="bg1"/>
                </a:solidFill>
                <a:hlinkClick r:id="rId4">
                  <a:extLst>
                    <a:ext uri="{A12FA001-AC4F-418D-AE19-62706E023703}">
                      <ahyp:hlinkClr xmlns:ahyp="http://schemas.microsoft.com/office/drawing/2018/hyperlinkcolor" val="tx"/>
                    </a:ext>
                  </a:extLst>
                </a:hlinkClick>
              </a:rPr>
              <a:t>Mendeley</a:t>
            </a:r>
            <a:r>
              <a:rPr lang="en-IN" dirty="0">
                <a:solidFill>
                  <a:schemeClr val="bg1"/>
                </a:solidFill>
              </a:rPr>
              <a:t>,</a:t>
            </a:r>
            <a:r>
              <a:rPr lang="en-US" i="0" dirty="0">
                <a:solidFill>
                  <a:srgbClr val="FFFFFF"/>
                </a:solidFill>
                <a:effectLst/>
              </a:rPr>
              <a:t> Centre for Evidence-Based Medicine</a:t>
            </a:r>
          </a:p>
        </p:txBody>
      </p:sp>
      <p:graphicFrame>
        <p:nvGraphicFramePr>
          <p:cNvPr id="19" name="Chart 18">
            <a:extLst>
              <a:ext uri="{FF2B5EF4-FFF2-40B4-BE49-F238E27FC236}">
                <a16:creationId xmlns:a16="http://schemas.microsoft.com/office/drawing/2014/main" id="{AB8803BE-58B1-4AAB-BCD8-185F45E919E8}"/>
              </a:ext>
            </a:extLst>
          </p:cNvPr>
          <p:cNvGraphicFramePr/>
          <p:nvPr/>
        </p:nvGraphicFramePr>
        <p:xfrm>
          <a:off x="7182852" y="3838076"/>
          <a:ext cx="3801980" cy="2286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Chart 9">
            <a:extLst>
              <a:ext uri="{FF2B5EF4-FFF2-40B4-BE49-F238E27FC236}">
                <a16:creationId xmlns:a16="http://schemas.microsoft.com/office/drawing/2014/main" id="{3ECF8BAD-8745-4078-8BB2-2ADCCAB01129}"/>
              </a:ext>
            </a:extLst>
          </p:cNvPr>
          <p:cNvGraphicFramePr/>
          <p:nvPr>
            <p:extLst>
              <p:ext uri="{D42A27DB-BD31-4B8C-83A1-F6EECF244321}">
                <p14:modId xmlns:p14="http://schemas.microsoft.com/office/powerpoint/2010/main" val="3421326598"/>
              </p:ext>
            </p:extLst>
          </p:nvPr>
        </p:nvGraphicFramePr>
        <p:xfrm>
          <a:off x="1417667" y="3857414"/>
          <a:ext cx="6073140" cy="223266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4682809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9B93165D420748A94852C5ABD932FF" ma:contentTypeVersion="12" ma:contentTypeDescription="Create a new document." ma:contentTypeScope="" ma:versionID="53e7b934e3fe1a65e33cb0ba8b72b9f7">
  <xsd:schema xmlns:xsd="http://www.w3.org/2001/XMLSchema" xmlns:xs="http://www.w3.org/2001/XMLSchema" xmlns:p="http://schemas.microsoft.com/office/2006/metadata/properties" xmlns:ns2="592d9fb0-1a1d-4a9a-9e0b-69a672cb261c" xmlns:ns3="5d2c7095-18b8-4183-aadd-e425b6bf220a" targetNamespace="http://schemas.microsoft.com/office/2006/metadata/properties" ma:root="true" ma:fieldsID="fd5b825e4f5b1d3cdcd8aa45c8a11bc1" ns2:_="" ns3:_="">
    <xsd:import namespace="592d9fb0-1a1d-4a9a-9e0b-69a672cb261c"/>
    <xsd:import namespace="5d2c7095-18b8-4183-aadd-e425b6bf220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2d9fb0-1a1d-4a9a-9e0b-69a672cb26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d2c7095-18b8-4183-aadd-e425b6bf220a"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C2CE1C4-9E24-4DB7-8F89-E1FC52F9E3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2d9fb0-1a1d-4a9a-9e0b-69a672cb261c"/>
    <ds:schemaRef ds:uri="5d2c7095-18b8-4183-aadd-e425b6bf22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6538482-182C-4EDB-AE0D-E73B444CFC7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9336D99-013F-4F23-AD82-4B56D2839D5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3628</TotalTime>
  <Words>4102</Words>
  <Application>Microsoft Office PowerPoint</Application>
  <PresentationFormat>Widescreen</PresentationFormat>
  <Paragraphs>356</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Cambria Math</vt:lpstr>
      <vt:lpstr>charter</vt:lpstr>
      <vt:lpstr>Helvetica Neue</vt:lpstr>
      <vt:lpstr>Open Sans</vt:lpstr>
      <vt:lpstr>Retrospect</vt:lpstr>
      <vt:lpstr>BTP Presentation</vt:lpstr>
      <vt:lpstr>Introduction</vt:lpstr>
      <vt:lpstr>Motivation and Existing Solution</vt:lpstr>
      <vt:lpstr>Motivation</vt:lpstr>
      <vt:lpstr>Problem Statement</vt:lpstr>
      <vt:lpstr>Literature Review</vt:lpstr>
      <vt:lpstr>Novelty</vt:lpstr>
      <vt:lpstr>Methodology</vt:lpstr>
      <vt:lpstr>Methodology</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Web Application</vt:lpstr>
      <vt:lpstr>Web Application</vt:lpstr>
      <vt:lpstr>App Results</vt:lpstr>
      <vt:lpstr>COVID 1ST AND 2ND WAVE COMPARISON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BTP Presentation</dc:title>
  <dc:creator>HImanshu Himan</dc:creator>
  <cp:lastModifiedBy>Himanshu</cp:lastModifiedBy>
  <cp:revision>678</cp:revision>
  <dcterms:created xsi:type="dcterms:W3CDTF">2021-11-10T06:43:38Z</dcterms:created>
  <dcterms:modified xsi:type="dcterms:W3CDTF">2022-03-30T13:41:07Z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0x010100E09B93165D420748A94852C5ABD932FF</vt:lpwstr>
  </property>
</Properties>
</file>