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0" r:id="rId2"/>
    <p:sldId id="454" r:id="rId3"/>
    <p:sldId id="983" r:id="rId4"/>
    <p:sldId id="984" r:id="rId5"/>
    <p:sldId id="985" r:id="rId6"/>
    <p:sldId id="986" r:id="rId7"/>
    <p:sldId id="987" r:id="rId8"/>
    <p:sldId id="9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023B9-CF66-4999-9AF2-490A528FBA83}" v="9" dt="2022-01-12T06:55:41.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Goel" userId="041a0b5b-d116-409f-afcf-6c7d72e48e8a" providerId="ADAL" clId="{A3A023B9-CF66-4999-9AF2-490A528FBA83}"/>
    <pc:docChg chg="custSel modSld">
      <pc:chgData name="Karan Goel" userId="041a0b5b-d116-409f-afcf-6c7d72e48e8a" providerId="ADAL" clId="{A3A023B9-CF66-4999-9AF2-490A528FBA83}" dt="2022-01-12T06:55:41.662" v="16" actId="1076"/>
      <pc:docMkLst>
        <pc:docMk/>
      </pc:docMkLst>
      <pc:sldChg chg="delSp modSp mod">
        <pc:chgData name="Karan Goel" userId="041a0b5b-d116-409f-afcf-6c7d72e48e8a" providerId="ADAL" clId="{A3A023B9-CF66-4999-9AF2-490A528FBA83}" dt="2022-01-12T06:55:41.662" v="16" actId="1076"/>
        <pc:sldMkLst>
          <pc:docMk/>
          <pc:sldMk cId="3921790580" sldId="454"/>
        </pc:sldMkLst>
        <pc:spChg chg="mod">
          <ac:chgData name="Karan Goel" userId="041a0b5b-d116-409f-afcf-6c7d72e48e8a" providerId="ADAL" clId="{A3A023B9-CF66-4999-9AF2-490A528FBA83}" dt="2022-01-12T06:48:11.714" v="4" actId="20577"/>
          <ac:spMkLst>
            <pc:docMk/>
            <pc:sldMk cId="3921790580" sldId="454"/>
            <ac:spMk id="2" creationId="{9ABC1711-1F4F-4B0F-A5CF-584AB6B9FEBF}"/>
          </ac:spMkLst>
        </pc:spChg>
        <pc:spChg chg="del mod">
          <ac:chgData name="Karan Goel" userId="041a0b5b-d116-409f-afcf-6c7d72e48e8a" providerId="ADAL" clId="{A3A023B9-CF66-4999-9AF2-490A528FBA83}" dt="2022-01-12T06:55:16.010" v="10" actId="478"/>
          <ac:spMkLst>
            <pc:docMk/>
            <pc:sldMk cId="3921790580" sldId="454"/>
            <ac:spMk id="7" creationId="{99344A39-9CF0-449D-B13D-BB0381F564B8}"/>
          </ac:spMkLst>
        </pc:spChg>
        <pc:spChg chg="del">
          <ac:chgData name="Karan Goel" userId="041a0b5b-d116-409f-afcf-6c7d72e48e8a" providerId="ADAL" clId="{A3A023B9-CF66-4999-9AF2-490A528FBA83}" dt="2022-01-12T06:55:17.826" v="11" actId="478"/>
          <ac:spMkLst>
            <pc:docMk/>
            <pc:sldMk cId="3921790580" sldId="454"/>
            <ac:spMk id="8" creationId="{0CB9F7F3-473C-4195-AF28-895B224D8C68}"/>
          </ac:spMkLst>
        </pc:spChg>
        <pc:spChg chg="del mod">
          <ac:chgData name="Karan Goel" userId="041a0b5b-d116-409f-afcf-6c7d72e48e8a" providerId="ADAL" clId="{A3A023B9-CF66-4999-9AF2-490A528FBA83}" dt="2022-01-12T06:55:13.204" v="9" actId="478"/>
          <ac:spMkLst>
            <pc:docMk/>
            <pc:sldMk cId="3921790580" sldId="454"/>
            <ac:spMk id="9" creationId="{2DFCE55E-2CBC-4D85-9277-C8BEBE089924}"/>
          </ac:spMkLst>
        </pc:spChg>
        <pc:spChg chg="del">
          <ac:chgData name="Karan Goel" userId="041a0b5b-d116-409f-afcf-6c7d72e48e8a" providerId="ADAL" clId="{A3A023B9-CF66-4999-9AF2-490A528FBA83}" dt="2022-01-12T06:55:01.537" v="5" actId="478"/>
          <ac:spMkLst>
            <pc:docMk/>
            <pc:sldMk cId="3921790580" sldId="454"/>
            <ac:spMk id="11" creationId="{803C9874-D30D-447D-BBDB-114509FBEA5C}"/>
          </ac:spMkLst>
        </pc:spChg>
        <pc:spChg chg="mod">
          <ac:chgData name="Karan Goel" userId="041a0b5b-d116-409f-afcf-6c7d72e48e8a" providerId="ADAL" clId="{A3A023B9-CF66-4999-9AF2-490A528FBA83}" dt="2022-01-12T06:55:41.662" v="16" actId="1076"/>
          <ac:spMkLst>
            <pc:docMk/>
            <pc:sldMk cId="3921790580" sldId="454"/>
            <ac:spMk id="12" creationId="{45D703E5-DE55-467B-8F6C-57F4DC5F436E}"/>
          </ac:spMkLst>
        </pc:spChg>
        <pc:spChg chg="del">
          <ac:chgData name="Karan Goel" userId="041a0b5b-d116-409f-afcf-6c7d72e48e8a" providerId="ADAL" clId="{A3A023B9-CF66-4999-9AF2-490A528FBA83}" dt="2022-01-12T06:55:20.193" v="12" actId="478"/>
          <ac:spMkLst>
            <pc:docMk/>
            <pc:sldMk cId="3921790580" sldId="454"/>
            <ac:spMk id="13" creationId="{FA4B4AB9-9D2A-443B-B8A5-DD1BE8B37057}"/>
          </ac:spMkLst>
        </pc:spChg>
        <pc:picChg chg="del">
          <ac:chgData name="Karan Goel" userId="041a0b5b-d116-409f-afcf-6c7d72e48e8a" providerId="ADAL" clId="{A3A023B9-CF66-4999-9AF2-490A528FBA83}" dt="2022-01-12T06:55:03.583" v="6" actId="478"/>
          <ac:picMkLst>
            <pc:docMk/>
            <pc:sldMk cId="3921790580" sldId="454"/>
            <ac:picMk id="6" creationId="{C1FFC801-FAFC-466C-AE49-39392EF6DB6B}"/>
          </ac:picMkLst>
        </pc:picChg>
        <pc:picChg chg="mod">
          <ac:chgData name="Karan Goel" userId="041a0b5b-d116-409f-afcf-6c7d72e48e8a" providerId="ADAL" clId="{A3A023B9-CF66-4999-9AF2-490A528FBA83}" dt="2022-01-12T06:55:33.754" v="15" actId="14100"/>
          <ac:picMkLst>
            <pc:docMk/>
            <pc:sldMk cId="3921790580" sldId="454"/>
            <ac:picMk id="10" creationId="{78F20317-FCFC-4FE9-99BC-B53A6507D0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35289-8124-4C44-973B-A0A3CAD12B81}"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4B1AB-0AAC-43B8-8593-C1BBF4D83E61}" type="slidenum">
              <a:rPr lang="en-US" smtClean="0"/>
              <a:t>‹#›</a:t>
            </a:fld>
            <a:endParaRPr lang="en-US"/>
          </a:p>
        </p:txBody>
      </p:sp>
    </p:spTree>
    <p:extLst>
      <p:ext uri="{BB962C8B-B14F-4D97-AF65-F5344CB8AC3E}">
        <p14:creationId xmlns:p14="http://schemas.microsoft.com/office/powerpoint/2010/main" val="194056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a:p>
        </p:txBody>
      </p:sp>
      <p:sp>
        <p:nvSpPr>
          <p:cNvPr id="4" name="Slide Number Placeholder 3"/>
          <p:cNvSpPr>
            <a:spLocks noGrp="1"/>
          </p:cNvSpPr>
          <p:nvPr>
            <p:ph type="sldNum" sz="quarter" idx="5"/>
          </p:nvPr>
        </p:nvSpPr>
        <p:spPr/>
        <p:txBody>
          <a:bodyPr/>
          <a:lstStyle/>
          <a:p>
            <a:fld id="{B44BD0DB-DBA5-CC42-9658-2AE30D9BBD30}" type="slidenum">
              <a:rPr lang="en-PT" smtClean="0"/>
              <a:t>1</a:t>
            </a:fld>
            <a:endParaRPr lang="en-PT"/>
          </a:p>
        </p:txBody>
      </p:sp>
    </p:spTree>
    <p:extLst>
      <p:ext uri="{BB962C8B-B14F-4D97-AF65-F5344CB8AC3E}">
        <p14:creationId xmlns:p14="http://schemas.microsoft.com/office/powerpoint/2010/main" val="369327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B1F-F749-4190-A154-4457F72D7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A57DC7-7263-4BDA-86B0-2FE3E2CC6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4B651-058C-44D4-836F-C769B28F1768}"/>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48E24F78-681E-4865-8783-78FD5696F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40772-039F-407E-9DBC-63F56DF47505}"/>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317865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6C23-4C41-4BD3-9347-04196B441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DAD89-1468-4EDA-A9B9-C785BCACF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5F39B-E214-4DEF-A059-0862C63F34A0}"/>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190C629E-402D-4D33-AC1C-2DA665450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3D38A-665B-4871-8F84-8DBABBA271D9}"/>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328897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A0FF5-3CA3-471F-BEF8-2184E8522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9FDED9-F5D6-4C7D-A14F-A63761901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E11FF-5B65-4EC2-8101-2BA86E9CF490}"/>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21DADF4E-05AD-40E7-878B-1E737D795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79663-D0EF-4BD0-9778-E7125931EDFA}"/>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188678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784543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17464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F336-3ABC-4E4D-A89D-FAC3C9DC3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E5526-3D73-4084-B874-A2891E5BD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971DF-42C8-401F-8662-390920C704C7}"/>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661A3936-EDE0-4D04-9EA1-AA34E2E0E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2C449-E40C-4E41-BD02-0E99B992FCE1}"/>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23597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8A37-7E29-4977-8A72-BF63599CA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67179F-3F50-485B-B7EF-539A13E86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A7C2B-12BA-4358-B8EE-3FB4BA102D7A}"/>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54BE32D3-A1C1-42A6-94EB-09A34F101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B225A-F279-41DE-B3F5-DE0EF6EC0736}"/>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112444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E7D3-DE77-475A-A602-5ED693514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7CDED-991F-4412-88C3-659D74CD01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9B3FF3-388F-4970-94DC-30396A58A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8A8F4-328D-4FEA-9DD7-CAD279F1ECF4}"/>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6" name="Footer Placeholder 5">
            <a:extLst>
              <a:ext uri="{FF2B5EF4-FFF2-40B4-BE49-F238E27FC236}">
                <a16:creationId xmlns:a16="http://schemas.microsoft.com/office/drawing/2014/main" id="{8530EEAD-2604-420C-98EC-E7A28A294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82977-62E2-4D01-AEDB-C084513D1D76}"/>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204125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AA1B-0DDA-4E01-8314-10827D5097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245BC-5D87-46A9-9F54-A233F12DF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86C31-B73B-4A31-BAD8-4BCEA8F66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C7364-58FB-4DAB-BCCE-575B58336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EB3190-8637-49FF-82C0-7FCFCA6F1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FE6D2-FEAF-41AD-B96D-587477F70990}"/>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8" name="Footer Placeholder 7">
            <a:extLst>
              <a:ext uri="{FF2B5EF4-FFF2-40B4-BE49-F238E27FC236}">
                <a16:creationId xmlns:a16="http://schemas.microsoft.com/office/drawing/2014/main" id="{E1A0D74A-4379-42B0-8D25-F4D98BD96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042ED-B6E6-4BA5-A368-CBD570EF7457}"/>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190518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98-A232-4545-ABFA-A8974B6293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8EBF6-9462-4E00-A56A-64C212DA9652}"/>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4" name="Footer Placeholder 3">
            <a:extLst>
              <a:ext uri="{FF2B5EF4-FFF2-40B4-BE49-F238E27FC236}">
                <a16:creationId xmlns:a16="http://schemas.microsoft.com/office/drawing/2014/main" id="{C91BAE3F-C38E-4A94-9440-9CDFF70BE5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4429A4-0C1D-462D-96C1-FA92987E83F5}"/>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401965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16B07-E952-4EB8-9C31-8CC58603E7F7}"/>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3" name="Footer Placeholder 2">
            <a:extLst>
              <a:ext uri="{FF2B5EF4-FFF2-40B4-BE49-F238E27FC236}">
                <a16:creationId xmlns:a16="http://schemas.microsoft.com/office/drawing/2014/main" id="{FD566AF8-740B-49A0-A3A8-F7065A8D7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C85E83-6DA4-4160-A31A-BE7C09582806}"/>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342213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EBB4-BC60-4E7D-BDF8-95014834C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C4B35B-2DCC-4F3C-968A-8AB743C31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2567B-C494-448A-8EA9-D697EF85F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EA00B-33D1-4BC4-84A4-97409687D18E}"/>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6" name="Footer Placeholder 5">
            <a:extLst>
              <a:ext uri="{FF2B5EF4-FFF2-40B4-BE49-F238E27FC236}">
                <a16:creationId xmlns:a16="http://schemas.microsoft.com/office/drawing/2014/main" id="{D1E73635-410B-430E-B996-4DA71076F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BB607-00F4-4C0A-BB66-1032D4F5D773}"/>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77960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9BC3-7322-412F-B8B1-2861FAB60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081F80-C62B-4070-81F8-20DCAEACD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CAEDA-DF6C-46A9-969F-E5498DC73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C7F2D-04EA-44CD-8708-AC0959FFE2BA}"/>
              </a:ext>
            </a:extLst>
          </p:cNvPr>
          <p:cNvSpPr>
            <a:spLocks noGrp="1"/>
          </p:cNvSpPr>
          <p:nvPr>
            <p:ph type="dt" sz="half" idx="10"/>
          </p:nvPr>
        </p:nvSpPr>
        <p:spPr/>
        <p:txBody>
          <a:bodyPr/>
          <a:lstStyle/>
          <a:p>
            <a:fld id="{408AB810-A04C-4FE5-A0B5-ACE7916F46F7}" type="datetimeFigureOut">
              <a:rPr lang="en-US" smtClean="0"/>
              <a:t>1/12/2022</a:t>
            </a:fld>
            <a:endParaRPr lang="en-US"/>
          </a:p>
        </p:txBody>
      </p:sp>
      <p:sp>
        <p:nvSpPr>
          <p:cNvPr id="6" name="Footer Placeholder 5">
            <a:extLst>
              <a:ext uri="{FF2B5EF4-FFF2-40B4-BE49-F238E27FC236}">
                <a16:creationId xmlns:a16="http://schemas.microsoft.com/office/drawing/2014/main" id="{8327CE6B-70EA-4C4D-A4D1-1DADBD25B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E9F6A-D57F-473F-B88B-5F543C292A59}"/>
              </a:ext>
            </a:extLst>
          </p:cNvPr>
          <p:cNvSpPr>
            <a:spLocks noGrp="1"/>
          </p:cNvSpPr>
          <p:nvPr>
            <p:ph type="sldNum" sz="quarter" idx="12"/>
          </p:nvPr>
        </p:nvSpPr>
        <p:spPr/>
        <p:txBody>
          <a:bodyPr/>
          <a:lstStyle/>
          <a:p>
            <a:fld id="{BAB1C4D4-F261-4D0F-8272-A14D666676CE}" type="slidenum">
              <a:rPr lang="en-US" smtClean="0"/>
              <a:t>‹#›</a:t>
            </a:fld>
            <a:endParaRPr lang="en-US"/>
          </a:p>
        </p:txBody>
      </p:sp>
    </p:spTree>
    <p:extLst>
      <p:ext uri="{BB962C8B-B14F-4D97-AF65-F5344CB8AC3E}">
        <p14:creationId xmlns:p14="http://schemas.microsoft.com/office/powerpoint/2010/main" val="319244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8FAF6-D1AC-45DA-BDD7-13E3A02BE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CA10E5-192F-46D5-BC8E-565E931A8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5CBE0-E79C-43E0-BEC2-5FB551682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AB810-A04C-4FE5-A0B5-ACE7916F46F7}" type="datetimeFigureOut">
              <a:rPr lang="en-US" smtClean="0"/>
              <a:t>1/12/2022</a:t>
            </a:fld>
            <a:endParaRPr lang="en-US"/>
          </a:p>
        </p:txBody>
      </p:sp>
      <p:sp>
        <p:nvSpPr>
          <p:cNvPr id="5" name="Footer Placeholder 4">
            <a:extLst>
              <a:ext uri="{FF2B5EF4-FFF2-40B4-BE49-F238E27FC236}">
                <a16:creationId xmlns:a16="http://schemas.microsoft.com/office/drawing/2014/main" id="{74FCD96B-D77B-4DE0-B8CB-EF5B7EA6A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649CB0-BB7A-4EDF-9122-21E5EE3FB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1C4D4-F261-4D0F-8272-A14D666676CE}" type="slidenum">
              <a:rPr lang="en-US" smtClean="0"/>
              <a:t>‹#›</a:t>
            </a:fld>
            <a:endParaRPr lang="en-US"/>
          </a:p>
        </p:txBody>
      </p:sp>
    </p:spTree>
    <p:extLst>
      <p:ext uri="{BB962C8B-B14F-4D97-AF65-F5344CB8AC3E}">
        <p14:creationId xmlns:p14="http://schemas.microsoft.com/office/powerpoint/2010/main" val="317793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5275-17A3-474C-9F7F-D4534485A6C2}"/>
              </a:ext>
            </a:extLst>
          </p:cNvPr>
          <p:cNvSpPr>
            <a:spLocks noGrp="1"/>
          </p:cNvSpPr>
          <p:nvPr>
            <p:ph type="title"/>
          </p:nvPr>
        </p:nvSpPr>
        <p:spPr>
          <a:xfrm>
            <a:off x="838998" y="2389933"/>
            <a:ext cx="10184601" cy="2661562"/>
          </a:xfrm>
        </p:spPr>
        <p:txBody>
          <a:bodyPr/>
          <a:lstStyle/>
          <a:p>
            <a:pPr algn="ctr" eaLnBrk="1" hangingPunct="1">
              <a:spcBef>
                <a:spcPct val="0"/>
              </a:spcBef>
              <a:buFontTx/>
              <a:buNone/>
            </a:pPr>
            <a:r>
              <a:rPr lang="en-IN" altLang="en-US" sz="6600" b="1" dirty="0"/>
              <a:t>Model Performance </a:t>
            </a:r>
            <a:r>
              <a:rPr lang="en-IN" altLang="en-US" sz="6600" dirty="0"/>
              <a:t>M</a:t>
            </a:r>
            <a:r>
              <a:rPr lang="en-IN" altLang="en-US" sz="6600" b="1" dirty="0"/>
              <a:t>easures </a:t>
            </a:r>
          </a:p>
        </p:txBody>
      </p:sp>
    </p:spTree>
    <p:extLst>
      <p:ext uri="{BB962C8B-B14F-4D97-AF65-F5344CB8AC3E}">
        <p14:creationId xmlns:p14="http://schemas.microsoft.com/office/powerpoint/2010/main" val="71127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397" y="1210809"/>
            <a:ext cx="11032203" cy="3543905"/>
          </a:xfrm>
        </p:spPr>
        <p:txBody>
          <a:bodyPr/>
          <a:lstStyle/>
          <a:p>
            <a:pPr marL="53975" indent="0">
              <a:buNone/>
            </a:pPr>
            <a:r>
              <a:rPr lang="en-US" altLang="en-US" dirty="0"/>
              <a:t>A new data point (shown with “?”) needs to be classified i.e. does it belong to class A or B. </a:t>
            </a:r>
          </a:p>
          <a:p>
            <a:pPr marL="396875" indent="-342900">
              <a:buFont typeface="Arial" panose="020B0604020202020204" pitchFamily="34" charset="0"/>
              <a:buAutoNum type="alphaLcPeriod"/>
            </a:pPr>
            <a:endParaRPr lang="en-US" altLang="en-US" dirty="0"/>
          </a:p>
          <a:p>
            <a:pPr marL="53975" indent="0">
              <a:buNone/>
            </a:pPr>
            <a:r>
              <a:rPr lang="en-US" altLang="en-US" dirty="0"/>
              <a:t>Given the distribution, closer the point is to the origin, it is unlikely to belong to class A. Farther away it is from the origin, likely it belongs to class B</a:t>
            </a:r>
          </a:p>
          <a:p>
            <a:pPr marL="53975" indent="0">
              <a:buNone/>
            </a:pPr>
            <a:endParaRPr lang="en-US" altLang="en-US" dirty="0"/>
          </a:p>
          <a:p>
            <a:pPr marL="53975" indent="0">
              <a:buNone/>
            </a:pPr>
            <a:r>
              <a:rPr lang="en-US" altLang="en-US" dirty="0"/>
              <a:t>The  question is , given the query point, does it belong to red cluster or blue cluster</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p:txBody>
          <a:bodyPr/>
          <a:lstStyle/>
          <a:p>
            <a:r>
              <a:rPr lang="en-US" dirty="0"/>
              <a:t>Power of a test</a:t>
            </a:r>
          </a:p>
        </p:txBody>
      </p:sp>
      <p:pic>
        <p:nvPicPr>
          <p:cNvPr id="10" name="Picture 14">
            <a:extLst>
              <a:ext uri="{FF2B5EF4-FFF2-40B4-BE49-F238E27FC236}">
                <a16:creationId xmlns:a16="http://schemas.microsoft.com/office/drawing/2014/main" id="{78F20317-FCFC-4FE9-99BC-B53A6507D0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5399808"/>
            <a:ext cx="4934868" cy="59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
            <a:extLst>
              <a:ext uri="{FF2B5EF4-FFF2-40B4-BE49-F238E27FC236}">
                <a16:creationId xmlns:a16="http://schemas.microsoft.com/office/drawing/2014/main" id="{45D703E5-DE55-467B-8F6C-57F4DC5F436E}"/>
              </a:ext>
            </a:extLst>
          </p:cNvPr>
          <p:cNvSpPr txBox="1">
            <a:spLocks noChangeArrowheads="1"/>
          </p:cNvSpPr>
          <p:nvPr/>
        </p:nvSpPr>
        <p:spPr bwMode="auto">
          <a:xfrm>
            <a:off x="6911178" y="5030476"/>
            <a:ext cx="2997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t>?</a:t>
            </a:r>
          </a:p>
        </p:txBody>
      </p:sp>
    </p:spTree>
    <p:extLst>
      <p:ext uri="{BB962C8B-B14F-4D97-AF65-F5344CB8AC3E}">
        <p14:creationId xmlns:p14="http://schemas.microsoft.com/office/powerpoint/2010/main" val="392179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5854F3-8D06-4B16-83FF-7899675692E9}"/>
              </a:ext>
            </a:extLst>
          </p:cNvPr>
          <p:cNvSpPr>
            <a:spLocks noGrp="1"/>
          </p:cNvSpPr>
          <p:nvPr>
            <p:ph type="title"/>
          </p:nvPr>
        </p:nvSpPr>
        <p:spPr/>
        <p:txBody>
          <a:bodyPr/>
          <a:lstStyle/>
          <a:p>
            <a:r>
              <a:rPr lang="en-US" dirty="0"/>
              <a:t>Confusion Matrix</a:t>
            </a:r>
          </a:p>
        </p:txBody>
      </p:sp>
      <p:sp>
        <p:nvSpPr>
          <p:cNvPr id="6" name="Rectangle 3">
            <a:extLst>
              <a:ext uri="{FF2B5EF4-FFF2-40B4-BE49-F238E27FC236}">
                <a16:creationId xmlns:a16="http://schemas.microsoft.com/office/drawing/2014/main" id="{CD534FC1-8EB5-43BE-AD6A-B10F49E429F5}"/>
              </a:ext>
            </a:extLst>
          </p:cNvPr>
          <p:cNvSpPr txBox="1">
            <a:spLocks noGrp="1" noChangeArrowheads="1"/>
          </p:cNvSpPr>
          <p:nvPr>
            <p:ph sz="quarter" idx="11"/>
          </p:nvPr>
        </p:nvSpPr>
        <p:spPr bwMode="auto">
          <a:xfrm>
            <a:off x="627061" y="1209675"/>
            <a:ext cx="10853737"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572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854075" indent="-342900" defTabSz="45720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lvl="1" eaLnBrk="1" hangingPunct="1">
              <a:buFont typeface="Arial" panose="020B0604020202020204" pitchFamily="34" charset="0"/>
              <a:buAutoNum type="alphaLcPeriod"/>
            </a:pPr>
            <a:r>
              <a:rPr lang="en-IN" altLang="en-US" sz="1400" dirty="0"/>
              <a:t>Confusion Matrix – A 2X2 tabular structure reflecting the performance of the model in four blocks </a:t>
            </a:r>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r>
              <a:rPr lang="en-IN" altLang="en-US" sz="1400" dirty="0"/>
              <a:t>Accuracy – How accurately / cleanly does the model classify the data points. Lesser the false predictions, more the accuracy </a:t>
            </a:r>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r>
              <a:rPr lang="en-IN" altLang="en-US" sz="1400" dirty="0"/>
              <a:t>Sensitivity  / Recall – How many of the actual True data points are identified as True data points by the model . Remember, False Negatives are those data points which should have been identified as True. </a:t>
            </a:r>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r>
              <a:rPr lang="en-IN" altLang="en-US" sz="1400" dirty="0"/>
              <a:t>Specificity – How many of the actual Negative data points are identified as negative by the model</a:t>
            </a:r>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endParaRPr lang="en-IN" altLang="en-US" sz="1400" dirty="0"/>
          </a:p>
          <a:p>
            <a:pPr lvl="1" eaLnBrk="1" hangingPunct="1">
              <a:buFont typeface="Arial" panose="020B0604020202020204" pitchFamily="34" charset="0"/>
              <a:buAutoNum type="alphaLcPeriod"/>
            </a:pPr>
            <a:r>
              <a:rPr lang="en-IN" altLang="en-US" sz="1400" dirty="0"/>
              <a:t>Precision – Among the points identified as Positive by the model, how many are really Positive</a:t>
            </a:r>
          </a:p>
        </p:txBody>
      </p:sp>
      <p:graphicFrame>
        <p:nvGraphicFramePr>
          <p:cNvPr id="7" name="Table 7">
            <a:extLst>
              <a:ext uri="{FF2B5EF4-FFF2-40B4-BE49-F238E27FC236}">
                <a16:creationId xmlns:a16="http://schemas.microsoft.com/office/drawing/2014/main" id="{476CCF41-65D9-499D-83F1-8160D667347A}"/>
              </a:ext>
            </a:extLst>
          </p:cNvPr>
          <p:cNvGraphicFramePr>
            <a:graphicFrameLocks noGrp="1"/>
          </p:cNvGraphicFramePr>
          <p:nvPr>
            <p:extLst>
              <p:ext uri="{D42A27DB-BD31-4B8C-83A1-F6EECF244321}">
                <p14:modId xmlns:p14="http://schemas.microsoft.com/office/powerpoint/2010/main" val="3327075411"/>
              </p:ext>
            </p:extLst>
          </p:nvPr>
        </p:nvGraphicFramePr>
        <p:xfrm>
          <a:off x="1833218" y="158534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99506360"/>
                    </a:ext>
                  </a:extLst>
                </a:gridCol>
                <a:gridCol w="2709333">
                  <a:extLst>
                    <a:ext uri="{9D8B030D-6E8A-4147-A177-3AD203B41FA5}">
                      <a16:colId xmlns:a16="http://schemas.microsoft.com/office/drawing/2014/main" val="2398973456"/>
                    </a:ext>
                  </a:extLst>
                </a:gridCol>
                <a:gridCol w="2709333">
                  <a:extLst>
                    <a:ext uri="{9D8B030D-6E8A-4147-A177-3AD203B41FA5}">
                      <a16:colId xmlns:a16="http://schemas.microsoft.com/office/drawing/2014/main" val="3874831157"/>
                    </a:ext>
                  </a:extLst>
                </a:gridCol>
              </a:tblGrid>
              <a:tr h="370840">
                <a:tc>
                  <a:txBody>
                    <a:bodyPr/>
                    <a:lstStyle/>
                    <a:p>
                      <a:r>
                        <a:rPr lang="en-US" dirty="0"/>
                        <a:t>Confusion Matrix</a:t>
                      </a:r>
                    </a:p>
                  </a:txBody>
                  <a:tcPr/>
                </a:tc>
                <a:tc>
                  <a:txBody>
                    <a:bodyPr/>
                    <a:lstStyle/>
                    <a:p>
                      <a:r>
                        <a:rPr lang="en-US" dirty="0"/>
                        <a:t>Predicted Negative</a:t>
                      </a:r>
                    </a:p>
                  </a:txBody>
                  <a:tcPr/>
                </a:tc>
                <a:tc>
                  <a:txBody>
                    <a:bodyPr/>
                    <a:lstStyle/>
                    <a:p>
                      <a:r>
                        <a:rPr lang="en-US" dirty="0"/>
                        <a:t>Predicted Positive</a:t>
                      </a:r>
                    </a:p>
                  </a:txBody>
                  <a:tcPr/>
                </a:tc>
                <a:extLst>
                  <a:ext uri="{0D108BD9-81ED-4DB2-BD59-A6C34878D82A}">
                    <a16:rowId xmlns:a16="http://schemas.microsoft.com/office/drawing/2014/main" val="246863328"/>
                  </a:ext>
                </a:extLst>
              </a:tr>
              <a:tr h="370840">
                <a:tc>
                  <a:txBody>
                    <a:bodyPr/>
                    <a:lstStyle/>
                    <a:p>
                      <a:r>
                        <a:rPr lang="en-US" dirty="0"/>
                        <a:t>Actual Negative</a:t>
                      </a:r>
                    </a:p>
                  </a:txBody>
                  <a:tcPr/>
                </a:tc>
                <a:tc>
                  <a:txBody>
                    <a:bodyPr/>
                    <a:lstStyle/>
                    <a:p>
                      <a:r>
                        <a:rPr lang="en-US" dirty="0"/>
                        <a:t>True Negative</a:t>
                      </a:r>
                    </a:p>
                  </a:txBody>
                  <a:tcPr/>
                </a:tc>
                <a:tc>
                  <a:txBody>
                    <a:bodyPr/>
                    <a:lstStyle/>
                    <a:p>
                      <a:r>
                        <a:rPr lang="en-US" dirty="0"/>
                        <a:t>False Positive</a:t>
                      </a:r>
                    </a:p>
                  </a:txBody>
                  <a:tcPr/>
                </a:tc>
                <a:extLst>
                  <a:ext uri="{0D108BD9-81ED-4DB2-BD59-A6C34878D82A}">
                    <a16:rowId xmlns:a16="http://schemas.microsoft.com/office/drawing/2014/main" val="3117708985"/>
                  </a:ext>
                </a:extLst>
              </a:tr>
              <a:tr h="370840">
                <a:tc>
                  <a:txBody>
                    <a:bodyPr/>
                    <a:lstStyle/>
                    <a:p>
                      <a:r>
                        <a:rPr lang="en-US" dirty="0"/>
                        <a:t>Actual Positive</a:t>
                      </a:r>
                    </a:p>
                  </a:txBody>
                  <a:tcPr/>
                </a:tc>
                <a:tc>
                  <a:txBody>
                    <a:bodyPr/>
                    <a:lstStyle/>
                    <a:p>
                      <a:r>
                        <a:rPr lang="en-US" dirty="0"/>
                        <a:t>False Negative</a:t>
                      </a:r>
                    </a:p>
                  </a:txBody>
                  <a:tcPr/>
                </a:tc>
                <a:tc>
                  <a:txBody>
                    <a:bodyPr/>
                    <a:lstStyle/>
                    <a:p>
                      <a:r>
                        <a:rPr lang="en-US" dirty="0"/>
                        <a:t>True Positive</a:t>
                      </a:r>
                    </a:p>
                  </a:txBody>
                  <a:tcPr/>
                </a:tc>
                <a:extLst>
                  <a:ext uri="{0D108BD9-81ED-4DB2-BD59-A6C34878D82A}">
                    <a16:rowId xmlns:a16="http://schemas.microsoft.com/office/drawing/2014/main" val="3147555348"/>
                  </a:ext>
                </a:extLst>
              </a:tr>
            </a:tbl>
          </a:graphicData>
        </a:graphic>
      </p:graphicFrame>
      <p:pic>
        <p:nvPicPr>
          <p:cNvPr id="9" name="Picture 2">
            <a:extLst>
              <a:ext uri="{FF2B5EF4-FFF2-40B4-BE49-F238E27FC236}">
                <a16:creationId xmlns:a16="http://schemas.microsoft.com/office/drawing/2014/main" id="{9AA4755F-8C8A-4E64-9681-DF0AE7A52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66" y="3259330"/>
            <a:ext cx="458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450F2A5A-DE5D-4F6B-AC55-E09710E12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4" y="4339861"/>
            <a:ext cx="2343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a:extLst>
              <a:ext uri="{FF2B5EF4-FFF2-40B4-BE49-F238E27FC236}">
                <a16:creationId xmlns:a16="http://schemas.microsoft.com/office/drawing/2014/main" id="{95ABEB4B-D2F5-4657-A630-416811AB5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799" y="5021036"/>
            <a:ext cx="1524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FB7D8450-607C-4F16-A1AE-107D77149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7" y="6072114"/>
            <a:ext cx="2562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508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82CA0-F09B-44D7-91F8-22936E9777B5}"/>
              </a:ext>
            </a:extLst>
          </p:cNvPr>
          <p:cNvSpPr>
            <a:spLocks noGrp="1"/>
          </p:cNvSpPr>
          <p:nvPr>
            <p:ph sz="quarter" idx="11"/>
          </p:nvPr>
        </p:nvSpPr>
        <p:spPr>
          <a:xfrm>
            <a:off x="626398" y="1393527"/>
            <a:ext cx="10854000" cy="4450681"/>
          </a:xfrm>
        </p:spPr>
        <p:txBody>
          <a:bodyPr/>
          <a:lstStyle/>
          <a:p>
            <a:pPr marL="0" indent="0" eaLnBrk="1" hangingPunct="1">
              <a:buNone/>
              <a:defRPr/>
            </a:pPr>
            <a:r>
              <a:rPr lang="en-US" sz="2000" dirty="0">
                <a:latin typeface="Arial" charset="0"/>
              </a:rPr>
              <a:t>Assume model is identifying defaulters. In this binary classification defaulter class is class of interest and labeled as +</a:t>
            </a:r>
            <a:r>
              <a:rPr lang="en-US" sz="2000" dirty="0" err="1">
                <a:latin typeface="Arial" charset="0"/>
              </a:rPr>
              <a:t>ve</a:t>
            </a:r>
            <a:r>
              <a:rPr lang="en-US" sz="2000" dirty="0">
                <a:latin typeface="Arial" charset="0"/>
              </a:rPr>
              <a:t> (positive - 1) class, other class is –</a:t>
            </a:r>
            <a:r>
              <a:rPr lang="en-US" sz="2000" dirty="0" err="1">
                <a:latin typeface="Arial" charset="0"/>
              </a:rPr>
              <a:t>ve</a:t>
            </a:r>
            <a:r>
              <a:rPr lang="en-US" sz="2000" dirty="0">
                <a:latin typeface="Arial" charset="0"/>
              </a:rPr>
              <a:t> (negative - 0)</a:t>
            </a:r>
          </a:p>
          <a:p>
            <a:pPr eaLnBrk="1" hangingPunct="1">
              <a:defRPr/>
            </a:pPr>
            <a:endParaRPr lang="en-US" sz="2000" dirty="0">
              <a:latin typeface="Arial" charset="0"/>
            </a:endParaRPr>
          </a:p>
          <a:p>
            <a:pPr marL="342900" indent="-342900" eaLnBrk="1" hangingPunct="1">
              <a:lnSpc>
                <a:spcPct val="150000"/>
              </a:lnSpc>
              <a:buFont typeface="+mj-lt"/>
              <a:buAutoNum type="arabicPeriod"/>
              <a:defRPr/>
            </a:pPr>
            <a:r>
              <a:rPr lang="en-US" sz="2000" dirty="0">
                <a:latin typeface="Arial" charset="0"/>
              </a:rPr>
              <a:t>True Positives - cases where the actual class of the data point and the predicted is same. For e.g. a defaulter (1) predicted as defaulter (1)</a:t>
            </a:r>
          </a:p>
          <a:p>
            <a:pPr marL="342900" indent="-342900" eaLnBrk="1" hangingPunct="1">
              <a:lnSpc>
                <a:spcPct val="150000"/>
              </a:lnSpc>
              <a:buFont typeface="+mj-lt"/>
              <a:buAutoNum type="arabicPeriod"/>
              <a:defRPr/>
            </a:pPr>
            <a:r>
              <a:rPr lang="en-US" sz="2000" dirty="0">
                <a:latin typeface="Arial" charset="0"/>
              </a:rPr>
              <a:t>True Negatives – cases where the actual class was non-defaulter and the prediction also was non-defaulter</a:t>
            </a:r>
          </a:p>
          <a:p>
            <a:pPr marL="342900" indent="-342900" eaLnBrk="1" hangingPunct="1">
              <a:lnSpc>
                <a:spcPct val="150000"/>
              </a:lnSpc>
              <a:buFont typeface="+mj-lt"/>
              <a:buAutoNum type="arabicPeriod"/>
              <a:defRPr/>
            </a:pPr>
            <a:r>
              <a:rPr lang="en-US" sz="2000" dirty="0">
                <a:latin typeface="Arial" charset="0"/>
              </a:rPr>
              <a:t>False Positives – cases where actual class was negative (0) but predicted as defaulter (1)</a:t>
            </a:r>
          </a:p>
          <a:p>
            <a:pPr marL="342900" indent="-342900" eaLnBrk="1" hangingPunct="1">
              <a:lnSpc>
                <a:spcPct val="150000"/>
              </a:lnSpc>
              <a:buFont typeface="+mj-lt"/>
              <a:buAutoNum type="arabicPeriod"/>
              <a:defRPr/>
            </a:pPr>
            <a:r>
              <a:rPr lang="en-US" sz="2000" dirty="0">
                <a:latin typeface="Arial" charset="0"/>
              </a:rPr>
              <a:t>False Negatives – cases where the actual class was positive (1) but predicted as non-defaulter (0)</a:t>
            </a:r>
          </a:p>
          <a:p>
            <a:pPr marL="342900" indent="-342900" eaLnBrk="1" hangingPunct="1">
              <a:lnSpc>
                <a:spcPct val="150000"/>
              </a:lnSpc>
              <a:buFont typeface="+mj-lt"/>
              <a:buAutoNum type="arabicPeriod"/>
              <a:defRPr/>
            </a:pPr>
            <a:r>
              <a:rPr lang="en-US" sz="2000" dirty="0">
                <a:latin typeface="Arial" charset="0"/>
              </a:rPr>
              <a:t>Ideal scenario will be when all positives are predicted as positives and all negatives are predicted as negatives</a:t>
            </a:r>
          </a:p>
          <a:p>
            <a:endParaRPr lang="en-US" sz="3200" dirty="0"/>
          </a:p>
        </p:txBody>
      </p:sp>
      <p:sp>
        <p:nvSpPr>
          <p:cNvPr id="3" name="Title 2">
            <a:extLst>
              <a:ext uri="{FF2B5EF4-FFF2-40B4-BE49-F238E27FC236}">
                <a16:creationId xmlns:a16="http://schemas.microsoft.com/office/drawing/2014/main" id="{24C3615C-F883-4546-AC8B-6A5AB797033C}"/>
              </a:ext>
            </a:extLst>
          </p:cNvPr>
          <p:cNvSpPr>
            <a:spLocks noGrp="1"/>
          </p:cNvSpPr>
          <p:nvPr>
            <p:ph type="title"/>
          </p:nvPr>
        </p:nvSpPr>
        <p:spPr>
          <a:xfrm>
            <a:off x="626398" y="411551"/>
            <a:ext cx="7200000" cy="488201"/>
          </a:xfrm>
        </p:spPr>
        <p:txBody>
          <a:bodyPr/>
          <a:lstStyle/>
          <a:p>
            <a:r>
              <a:rPr lang="en-US" dirty="0"/>
              <a:t>Confusion Matrix contd.</a:t>
            </a:r>
          </a:p>
        </p:txBody>
      </p:sp>
    </p:spTree>
    <p:extLst>
      <p:ext uri="{BB962C8B-B14F-4D97-AF65-F5344CB8AC3E}">
        <p14:creationId xmlns:p14="http://schemas.microsoft.com/office/powerpoint/2010/main" val="366700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6263C-C0EC-4225-8DFB-AD1901129321}"/>
              </a:ext>
            </a:extLst>
          </p:cNvPr>
          <p:cNvSpPr>
            <a:spLocks noGrp="1"/>
          </p:cNvSpPr>
          <p:nvPr>
            <p:ph sz="quarter" idx="11"/>
          </p:nvPr>
        </p:nvSpPr>
        <p:spPr>
          <a:xfrm>
            <a:off x="669000" y="855859"/>
            <a:ext cx="10854000" cy="5604576"/>
          </a:xfrm>
        </p:spPr>
        <p:txBody>
          <a:bodyPr/>
          <a:lstStyle/>
          <a:p>
            <a:pPr marL="342900" indent="-342900" eaLnBrk="1" hangingPunct="1">
              <a:lnSpc>
                <a:spcPct val="150000"/>
              </a:lnSpc>
              <a:buFont typeface="+mj-lt"/>
              <a:buAutoNum type="arabicPeriod" startAt="6"/>
              <a:defRPr/>
            </a:pPr>
            <a:r>
              <a:rPr lang="en-US" sz="2000" dirty="0">
                <a:latin typeface="Arial" charset="0"/>
              </a:rPr>
              <a:t>In practical world this will never be the case. There will be some false positives and false negatives</a:t>
            </a:r>
          </a:p>
          <a:p>
            <a:pPr marL="342900" indent="-342900" eaLnBrk="1" hangingPunct="1">
              <a:lnSpc>
                <a:spcPct val="150000"/>
              </a:lnSpc>
              <a:buFont typeface="+mj-lt"/>
              <a:buAutoNum type="arabicPeriod" startAt="6"/>
              <a:defRPr/>
            </a:pPr>
            <a:r>
              <a:rPr lang="en-US" sz="2000" dirty="0">
                <a:latin typeface="Arial" charset="0"/>
              </a:rPr>
              <a:t>Our objective will be to minimize both but the problem is, when we minimize one the other will increase and vice versa!</a:t>
            </a:r>
          </a:p>
          <a:p>
            <a:pPr marL="342900" indent="-342900" eaLnBrk="1" hangingPunct="1">
              <a:lnSpc>
                <a:spcPct val="150000"/>
              </a:lnSpc>
              <a:buFont typeface="+mj-lt"/>
              <a:buAutoNum type="arabicPeriod" startAt="6"/>
              <a:defRPr/>
            </a:pPr>
            <a:r>
              <a:rPr lang="en-US" sz="2000" dirty="0">
                <a:latin typeface="Arial" charset="0"/>
              </a:rPr>
              <a:t>The problem is in the overlap region in the distributions</a:t>
            </a:r>
          </a:p>
          <a:p>
            <a:pPr marL="342900" indent="-342900" eaLnBrk="1" hangingPunct="1">
              <a:lnSpc>
                <a:spcPct val="150000"/>
              </a:lnSpc>
              <a:buFont typeface="+mj-lt"/>
              <a:buAutoNum type="arabicPeriod" startAt="6"/>
              <a:defRPr/>
            </a:pPr>
            <a:endParaRPr lang="en-US" sz="2000" dirty="0">
              <a:latin typeface="Arial" charset="0"/>
            </a:endParaRPr>
          </a:p>
          <a:p>
            <a:pPr marL="342900" indent="-342900" eaLnBrk="1" hangingPunct="1">
              <a:lnSpc>
                <a:spcPct val="150000"/>
              </a:lnSpc>
              <a:buFont typeface="+mj-lt"/>
              <a:buAutoNum type="arabicPeriod" startAt="6"/>
              <a:defRPr/>
            </a:pPr>
            <a:endParaRPr lang="en-US" sz="2000" dirty="0">
              <a:latin typeface="Arial" charset="0"/>
            </a:endParaRPr>
          </a:p>
          <a:p>
            <a:pPr marL="342900" indent="-342900" eaLnBrk="1" hangingPunct="1">
              <a:lnSpc>
                <a:spcPct val="150000"/>
              </a:lnSpc>
              <a:buFont typeface="+mj-lt"/>
              <a:buAutoNum type="arabicPeriod" startAt="6"/>
              <a:defRPr/>
            </a:pPr>
            <a:endParaRPr lang="en-US" sz="2000" dirty="0">
              <a:latin typeface="Arial" charset="0"/>
            </a:endParaRPr>
          </a:p>
          <a:p>
            <a:pPr marL="342900" indent="-342900" eaLnBrk="1" hangingPunct="1">
              <a:lnSpc>
                <a:spcPct val="150000"/>
              </a:lnSpc>
              <a:buFont typeface="+mj-lt"/>
              <a:buAutoNum type="arabicPeriod" startAt="6"/>
              <a:defRPr/>
            </a:pPr>
            <a:endParaRPr lang="en-US" sz="2000" dirty="0">
              <a:latin typeface="Arial" charset="0"/>
            </a:endParaRPr>
          </a:p>
          <a:p>
            <a:pPr marL="342900" indent="-342900" eaLnBrk="1" hangingPunct="1">
              <a:lnSpc>
                <a:spcPct val="150000"/>
              </a:lnSpc>
              <a:buFont typeface="+mj-lt"/>
              <a:buAutoNum type="arabicPeriod" startAt="6"/>
              <a:defRPr/>
            </a:pPr>
            <a:endParaRPr lang="en-US" sz="2000" dirty="0">
              <a:latin typeface="Arial" charset="0"/>
            </a:endParaRPr>
          </a:p>
          <a:p>
            <a:pPr marL="342900" indent="-342900" eaLnBrk="1" hangingPunct="1">
              <a:lnSpc>
                <a:spcPct val="150000"/>
              </a:lnSpc>
              <a:buFont typeface="+mj-lt"/>
              <a:buAutoNum type="arabicPeriod" startAt="6"/>
              <a:defRPr/>
            </a:pPr>
            <a:r>
              <a:rPr lang="en-US" sz="2000" dirty="0">
                <a:latin typeface="Arial" charset="0"/>
              </a:rPr>
              <a:t>Objective will be to minimize one of the error types, either the false positive or false negative</a:t>
            </a:r>
          </a:p>
          <a:p>
            <a:pPr eaLnBrk="1" hangingPunct="1">
              <a:lnSpc>
                <a:spcPct val="150000"/>
              </a:lnSpc>
              <a:defRPr/>
            </a:pPr>
            <a:endParaRPr lang="en-US" sz="2000" dirty="0">
              <a:latin typeface="Arial" charset="0"/>
            </a:endParaRPr>
          </a:p>
          <a:p>
            <a:endParaRPr lang="en-US" sz="2000" dirty="0"/>
          </a:p>
        </p:txBody>
      </p:sp>
      <p:grpSp>
        <p:nvGrpSpPr>
          <p:cNvPr id="6" name="Group 47">
            <a:extLst>
              <a:ext uri="{FF2B5EF4-FFF2-40B4-BE49-F238E27FC236}">
                <a16:creationId xmlns:a16="http://schemas.microsoft.com/office/drawing/2014/main" id="{11A482B0-EE8B-45BB-AB62-2A52822CCFFE}"/>
              </a:ext>
            </a:extLst>
          </p:cNvPr>
          <p:cNvGrpSpPr>
            <a:grpSpLocks/>
          </p:cNvGrpSpPr>
          <p:nvPr/>
        </p:nvGrpSpPr>
        <p:grpSpPr bwMode="auto">
          <a:xfrm>
            <a:off x="4333461" y="3558278"/>
            <a:ext cx="3883025" cy="2020887"/>
            <a:chOff x="3048000" y="3388525"/>
            <a:chExt cx="3883073" cy="2021675"/>
          </a:xfrm>
        </p:grpSpPr>
        <p:pic>
          <p:nvPicPr>
            <p:cNvPr id="7" name="Picture 1">
              <a:extLst>
                <a:ext uri="{FF2B5EF4-FFF2-40B4-BE49-F238E27FC236}">
                  <a16:creationId xmlns:a16="http://schemas.microsoft.com/office/drawing/2014/main" id="{36994709-2079-4EFA-8F2B-A5C3023C81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75855"/>
              <a:ext cx="2549573" cy="145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a:extLst>
                <a:ext uri="{FF2B5EF4-FFF2-40B4-BE49-F238E27FC236}">
                  <a16:creationId xmlns:a16="http://schemas.microsoft.com/office/drawing/2014/main" id="{CC18DC2C-3896-4BF5-A720-568B3060E15E}"/>
                </a:ext>
              </a:extLst>
            </p:cNvPr>
            <p:cNvSpPr txBox="1">
              <a:spLocks noChangeArrowheads="1"/>
            </p:cNvSpPr>
            <p:nvPr/>
          </p:nvSpPr>
          <p:spPr bwMode="auto">
            <a:xfrm>
              <a:off x="3581400" y="5133201"/>
              <a:ext cx="99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t>Attribute x</a:t>
              </a:r>
            </a:p>
          </p:txBody>
        </p:sp>
        <p:sp>
          <p:nvSpPr>
            <p:cNvPr id="9" name="TextBox 6">
              <a:extLst>
                <a:ext uri="{FF2B5EF4-FFF2-40B4-BE49-F238E27FC236}">
                  <a16:creationId xmlns:a16="http://schemas.microsoft.com/office/drawing/2014/main" id="{70FD7CAC-9DF2-4FA5-9ABF-35589981CFB0}"/>
                </a:ext>
              </a:extLst>
            </p:cNvPr>
            <p:cNvSpPr txBox="1">
              <a:spLocks noChangeArrowheads="1"/>
            </p:cNvSpPr>
            <p:nvPr/>
          </p:nvSpPr>
          <p:spPr bwMode="auto">
            <a:xfrm>
              <a:off x="3086100" y="3914001"/>
              <a:ext cx="99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t>Non-default</a:t>
              </a:r>
            </a:p>
          </p:txBody>
        </p:sp>
        <p:sp>
          <p:nvSpPr>
            <p:cNvPr id="10" name="TextBox 7">
              <a:extLst>
                <a:ext uri="{FF2B5EF4-FFF2-40B4-BE49-F238E27FC236}">
                  <a16:creationId xmlns:a16="http://schemas.microsoft.com/office/drawing/2014/main" id="{83B0A3FC-227D-4BCA-9149-032E9B8439F8}"/>
                </a:ext>
              </a:extLst>
            </p:cNvPr>
            <p:cNvSpPr txBox="1">
              <a:spLocks noChangeArrowheads="1"/>
            </p:cNvSpPr>
            <p:nvPr/>
          </p:nvSpPr>
          <p:spPr bwMode="auto">
            <a:xfrm>
              <a:off x="4872109" y="3968663"/>
              <a:ext cx="99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t>Default</a:t>
              </a:r>
            </a:p>
          </p:txBody>
        </p:sp>
        <p:sp>
          <p:nvSpPr>
            <p:cNvPr id="11" name="Oval 10">
              <a:extLst>
                <a:ext uri="{FF2B5EF4-FFF2-40B4-BE49-F238E27FC236}">
                  <a16:creationId xmlns:a16="http://schemas.microsoft.com/office/drawing/2014/main" id="{82B76912-EE26-46CC-B1D1-16ED595211E7}"/>
                </a:ext>
              </a:extLst>
            </p:cNvPr>
            <p:cNvSpPr/>
            <p:nvPr/>
          </p:nvSpPr>
          <p:spPr>
            <a:xfrm>
              <a:off x="4248165" y="4563733"/>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FCBA509A-A1FD-4EC9-9A8D-ED0916FFEDF9}"/>
                </a:ext>
              </a:extLst>
            </p:cNvPr>
            <p:cNvSpPr/>
            <p:nvPr/>
          </p:nvSpPr>
          <p:spPr>
            <a:xfrm>
              <a:off x="4519631" y="4034889"/>
              <a:ext cx="76201" cy="112757"/>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3" name="Oval 12">
              <a:extLst>
                <a:ext uri="{FF2B5EF4-FFF2-40B4-BE49-F238E27FC236}">
                  <a16:creationId xmlns:a16="http://schemas.microsoft.com/office/drawing/2014/main" id="{E3744ED4-3830-4CE8-B9F8-DBC9036738FF}"/>
                </a:ext>
              </a:extLst>
            </p:cNvPr>
            <p:cNvSpPr/>
            <p:nvPr/>
          </p:nvSpPr>
          <p:spPr>
            <a:xfrm>
              <a:off x="4481531" y="4809891"/>
              <a:ext cx="76201" cy="112757"/>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92864429-ECD3-4422-829A-2DCECDEB6EF6}"/>
                </a:ext>
              </a:extLst>
            </p:cNvPr>
            <p:cNvSpPr/>
            <p:nvPr/>
          </p:nvSpPr>
          <p:spPr>
            <a:xfrm>
              <a:off x="4267215" y="4792422"/>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5" name="Oval 14">
              <a:extLst>
                <a:ext uri="{FF2B5EF4-FFF2-40B4-BE49-F238E27FC236}">
                  <a16:creationId xmlns:a16="http://schemas.microsoft.com/office/drawing/2014/main" id="{C6C8BECB-AD69-4A16-9954-050112E3168E}"/>
                </a:ext>
              </a:extLst>
            </p:cNvPr>
            <p:cNvSpPr/>
            <p:nvPr/>
          </p:nvSpPr>
          <p:spPr>
            <a:xfrm>
              <a:off x="4114813" y="4716192"/>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99351C86-9941-44AC-90BC-C63244353384}"/>
                </a:ext>
              </a:extLst>
            </p:cNvPr>
            <p:cNvSpPr/>
            <p:nvPr/>
          </p:nvSpPr>
          <p:spPr>
            <a:xfrm>
              <a:off x="4038612" y="4295340"/>
              <a:ext cx="76201" cy="111168"/>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7" name="Oval 16">
              <a:extLst>
                <a:ext uri="{FF2B5EF4-FFF2-40B4-BE49-F238E27FC236}">
                  <a16:creationId xmlns:a16="http://schemas.microsoft.com/office/drawing/2014/main" id="{B394741C-7A6D-456F-B998-9F331751AF3A}"/>
                </a:ext>
              </a:extLst>
            </p:cNvPr>
            <p:cNvSpPr/>
            <p:nvPr/>
          </p:nvSpPr>
          <p:spPr>
            <a:xfrm>
              <a:off x="4038612" y="4066651"/>
              <a:ext cx="76201" cy="111168"/>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8" name="Oval 17">
              <a:extLst>
                <a:ext uri="{FF2B5EF4-FFF2-40B4-BE49-F238E27FC236}">
                  <a16:creationId xmlns:a16="http://schemas.microsoft.com/office/drawing/2014/main" id="{FE7F3493-4168-4173-B779-893FAB56B124}"/>
                </a:ext>
              </a:extLst>
            </p:cNvPr>
            <p:cNvSpPr/>
            <p:nvPr/>
          </p:nvSpPr>
          <p:spPr>
            <a:xfrm>
              <a:off x="3886210" y="4219111"/>
              <a:ext cx="76201" cy="111168"/>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9" name="Oval 18">
              <a:extLst>
                <a:ext uri="{FF2B5EF4-FFF2-40B4-BE49-F238E27FC236}">
                  <a16:creationId xmlns:a16="http://schemas.microsoft.com/office/drawing/2014/main" id="{3BDBD9D0-2B59-4E56-B92E-B2E711B95297}"/>
                </a:ext>
              </a:extLst>
            </p:cNvPr>
            <p:cNvSpPr/>
            <p:nvPr/>
          </p:nvSpPr>
          <p:spPr>
            <a:xfrm>
              <a:off x="3886210" y="4411274"/>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0" name="Oval 19">
              <a:extLst>
                <a:ext uri="{FF2B5EF4-FFF2-40B4-BE49-F238E27FC236}">
                  <a16:creationId xmlns:a16="http://schemas.microsoft.com/office/drawing/2014/main" id="{F26D98CE-493D-42A4-B4A6-1B493296710A}"/>
                </a:ext>
              </a:extLst>
            </p:cNvPr>
            <p:cNvSpPr/>
            <p:nvPr/>
          </p:nvSpPr>
          <p:spPr>
            <a:xfrm>
              <a:off x="3810009" y="4563733"/>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1" name="Oval 20">
              <a:extLst>
                <a:ext uri="{FF2B5EF4-FFF2-40B4-BE49-F238E27FC236}">
                  <a16:creationId xmlns:a16="http://schemas.microsoft.com/office/drawing/2014/main" id="{E29FFE48-2BED-4B08-944A-F0E0108D90A0}"/>
                </a:ext>
              </a:extLst>
            </p:cNvPr>
            <p:cNvSpPr/>
            <p:nvPr/>
          </p:nvSpPr>
          <p:spPr>
            <a:xfrm>
              <a:off x="3657608" y="4716192"/>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2" name="Oval 21">
              <a:extLst>
                <a:ext uri="{FF2B5EF4-FFF2-40B4-BE49-F238E27FC236}">
                  <a16:creationId xmlns:a16="http://schemas.microsoft.com/office/drawing/2014/main" id="{69CB8CA2-0C8A-4470-BCE3-C0A686DC9E03}"/>
                </a:ext>
              </a:extLst>
            </p:cNvPr>
            <p:cNvSpPr/>
            <p:nvPr/>
          </p:nvSpPr>
          <p:spPr>
            <a:xfrm>
              <a:off x="3962411" y="4487503"/>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3" name="Oval 22">
              <a:extLst>
                <a:ext uri="{FF2B5EF4-FFF2-40B4-BE49-F238E27FC236}">
                  <a16:creationId xmlns:a16="http://schemas.microsoft.com/office/drawing/2014/main" id="{AFF7B3B2-03E7-4CE3-B942-B4A25871D076}"/>
                </a:ext>
              </a:extLst>
            </p:cNvPr>
            <p:cNvSpPr/>
            <p:nvPr/>
          </p:nvSpPr>
          <p:spPr>
            <a:xfrm>
              <a:off x="4038612" y="4792422"/>
              <a:ext cx="76201" cy="11275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4" name="Oval 23">
              <a:extLst>
                <a:ext uri="{FF2B5EF4-FFF2-40B4-BE49-F238E27FC236}">
                  <a16:creationId xmlns:a16="http://schemas.microsoft.com/office/drawing/2014/main" id="{7764EC1D-84BE-4B32-8DF3-F72F59DAD9CF}"/>
                </a:ext>
              </a:extLst>
            </p:cNvPr>
            <p:cNvSpPr/>
            <p:nvPr/>
          </p:nvSpPr>
          <p:spPr>
            <a:xfrm>
              <a:off x="4726009" y="4479562"/>
              <a:ext cx="76201" cy="112757"/>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5" name="Oval 24">
              <a:extLst>
                <a:ext uri="{FF2B5EF4-FFF2-40B4-BE49-F238E27FC236}">
                  <a16:creationId xmlns:a16="http://schemas.microsoft.com/office/drawing/2014/main" id="{E4C82659-FBA2-4E52-822D-16748329E973}"/>
                </a:ext>
              </a:extLst>
            </p:cNvPr>
            <p:cNvSpPr/>
            <p:nvPr/>
          </p:nvSpPr>
          <p:spPr>
            <a:xfrm>
              <a:off x="4502168" y="4300105"/>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6" name="Oval 25">
              <a:extLst>
                <a:ext uri="{FF2B5EF4-FFF2-40B4-BE49-F238E27FC236}">
                  <a16:creationId xmlns:a16="http://schemas.microsoft.com/office/drawing/2014/main" id="{B8037611-05C2-4DD7-951A-D4B022F4BBC8}"/>
                </a:ext>
              </a:extLst>
            </p:cNvPr>
            <p:cNvSpPr/>
            <p:nvPr/>
          </p:nvSpPr>
          <p:spPr>
            <a:xfrm>
              <a:off x="4608532" y="4423979"/>
              <a:ext cx="76201" cy="112756"/>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7" name="Oval 26">
              <a:extLst>
                <a:ext uri="{FF2B5EF4-FFF2-40B4-BE49-F238E27FC236}">
                  <a16:creationId xmlns:a16="http://schemas.microsoft.com/office/drawing/2014/main" id="{FF8C7933-B32D-492F-B5E9-372E0C5493C3}"/>
                </a:ext>
              </a:extLst>
            </p:cNvPr>
            <p:cNvSpPr/>
            <p:nvPr/>
          </p:nvSpPr>
          <p:spPr>
            <a:xfrm>
              <a:off x="4262453" y="4396980"/>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8" name="Oval 27">
              <a:extLst>
                <a:ext uri="{FF2B5EF4-FFF2-40B4-BE49-F238E27FC236}">
                  <a16:creationId xmlns:a16="http://schemas.microsoft.com/office/drawing/2014/main" id="{5D33337F-F844-4FAA-8B6D-903FC57CBDA2}"/>
                </a:ext>
              </a:extLst>
            </p:cNvPr>
            <p:cNvSpPr/>
            <p:nvPr/>
          </p:nvSpPr>
          <p:spPr>
            <a:xfrm>
              <a:off x="3900499" y="4854358"/>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29" name="Oval 28">
              <a:extLst>
                <a:ext uri="{FF2B5EF4-FFF2-40B4-BE49-F238E27FC236}">
                  <a16:creationId xmlns:a16="http://schemas.microsoft.com/office/drawing/2014/main" id="{F640B34D-83C0-46C4-B2DC-DF310C69C138}"/>
                </a:ext>
              </a:extLst>
            </p:cNvPr>
            <p:cNvSpPr/>
            <p:nvPr/>
          </p:nvSpPr>
          <p:spPr>
            <a:xfrm>
              <a:off x="4443430" y="4639963"/>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0" name="Oval 29">
              <a:extLst>
                <a:ext uri="{FF2B5EF4-FFF2-40B4-BE49-F238E27FC236}">
                  <a16:creationId xmlns:a16="http://schemas.microsoft.com/office/drawing/2014/main" id="{E334D02A-7827-4F93-8158-AF58237247B7}"/>
                </a:ext>
              </a:extLst>
            </p:cNvPr>
            <p:cNvSpPr/>
            <p:nvPr/>
          </p:nvSpPr>
          <p:spPr>
            <a:xfrm>
              <a:off x="4878411" y="4632022"/>
              <a:ext cx="76201" cy="112757"/>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1" name="Oval 30">
              <a:extLst>
                <a:ext uri="{FF2B5EF4-FFF2-40B4-BE49-F238E27FC236}">
                  <a16:creationId xmlns:a16="http://schemas.microsoft.com/office/drawing/2014/main" id="{91E509FE-79A3-4E76-B0E6-9440F67953F5}"/>
                </a:ext>
              </a:extLst>
            </p:cNvPr>
            <p:cNvSpPr/>
            <p:nvPr/>
          </p:nvSpPr>
          <p:spPr>
            <a:xfrm>
              <a:off x="4876823" y="4784481"/>
              <a:ext cx="76201" cy="112757"/>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2" name="Oval 31">
              <a:extLst>
                <a:ext uri="{FF2B5EF4-FFF2-40B4-BE49-F238E27FC236}">
                  <a16:creationId xmlns:a16="http://schemas.microsoft.com/office/drawing/2014/main" id="{8652AC2C-9A26-4812-99C6-2F8D77695F8F}"/>
                </a:ext>
              </a:extLst>
            </p:cNvPr>
            <p:cNvSpPr/>
            <p:nvPr/>
          </p:nvSpPr>
          <p:spPr>
            <a:xfrm>
              <a:off x="4724421" y="4676489"/>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3" name="Oval 32">
              <a:extLst>
                <a:ext uri="{FF2B5EF4-FFF2-40B4-BE49-F238E27FC236}">
                  <a16:creationId xmlns:a16="http://schemas.microsoft.com/office/drawing/2014/main" id="{1DA4EF6A-7B7D-4BDD-BE80-86719B6A9F33}"/>
                </a:ext>
              </a:extLst>
            </p:cNvPr>
            <p:cNvSpPr/>
            <p:nvPr/>
          </p:nvSpPr>
          <p:spPr>
            <a:xfrm>
              <a:off x="4572019" y="4600259"/>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4" name="Oval 33">
              <a:extLst>
                <a:ext uri="{FF2B5EF4-FFF2-40B4-BE49-F238E27FC236}">
                  <a16:creationId xmlns:a16="http://schemas.microsoft.com/office/drawing/2014/main" id="{2229F678-7F21-4183-A928-72A9A0C34BAC}"/>
                </a:ext>
              </a:extLst>
            </p:cNvPr>
            <p:cNvSpPr/>
            <p:nvPr/>
          </p:nvSpPr>
          <p:spPr>
            <a:xfrm>
              <a:off x="4572019" y="4182585"/>
              <a:ext cx="76201" cy="112756"/>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5" name="Oval 34">
              <a:extLst>
                <a:ext uri="{FF2B5EF4-FFF2-40B4-BE49-F238E27FC236}">
                  <a16:creationId xmlns:a16="http://schemas.microsoft.com/office/drawing/2014/main" id="{5C3C9A42-C63D-453C-8759-C867D083C1E3}"/>
                </a:ext>
              </a:extLst>
            </p:cNvPr>
            <p:cNvSpPr/>
            <p:nvPr/>
          </p:nvSpPr>
          <p:spPr>
            <a:xfrm>
              <a:off x="4419617" y="4142881"/>
              <a:ext cx="76201" cy="111168"/>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6" name="Oval 35">
              <a:extLst>
                <a:ext uri="{FF2B5EF4-FFF2-40B4-BE49-F238E27FC236}">
                  <a16:creationId xmlns:a16="http://schemas.microsoft.com/office/drawing/2014/main" id="{D7CC5227-E38C-4140-9385-7DFAF0B7C335}"/>
                </a:ext>
              </a:extLst>
            </p:cNvPr>
            <p:cNvSpPr/>
            <p:nvPr/>
          </p:nvSpPr>
          <p:spPr>
            <a:xfrm>
              <a:off x="4495818" y="4487503"/>
              <a:ext cx="76201" cy="112756"/>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37" name="Oval 36">
              <a:extLst>
                <a:ext uri="{FF2B5EF4-FFF2-40B4-BE49-F238E27FC236}">
                  <a16:creationId xmlns:a16="http://schemas.microsoft.com/office/drawing/2014/main" id="{AB5C511D-0039-4BA4-AFC3-9BF230778C3C}"/>
                </a:ext>
              </a:extLst>
            </p:cNvPr>
            <p:cNvSpPr/>
            <p:nvPr/>
          </p:nvSpPr>
          <p:spPr>
            <a:xfrm>
              <a:off x="3956061" y="4384275"/>
              <a:ext cx="615958" cy="74959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cxnSp>
          <p:nvCxnSpPr>
            <p:cNvPr id="38" name="Straight Arrow Connector 37">
              <a:extLst>
                <a:ext uri="{FF2B5EF4-FFF2-40B4-BE49-F238E27FC236}">
                  <a16:creationId xmlns:a16="http://schemas.microsoft.com/office/drawing/2014/main" id="{9AF3EF1C-CBF3-40BA-9339-FCB5A9984AAE}"/>
                </a:ext>
              </a:extLst>
            </p:cNvPr>
            <p:cNvCxnSpPr>
              <a:cxnSpLocks/>
              <a:stCxn id="29" idx="4"/>
            </p:cNvCxnSpPr>
            <p:nvPr/>
          </p:nvCxnSpPr>
          <p:spPr>
            <a:xfrm flipV="1">
              <a:off x="4481531" y="4384275"/>
              <a:ext cx="1381142" cy="366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TextBox 38">
              <a:extLst>
                <a:ext uri="{FF2B5EF4-FFF2-40B4-BE49-F238E27FC236}">
                  <a16:creationId xmlns:a16="http://schemas.microsoft.com/office/drawing/2014/main" id="{EFE2D1D8-D061-4B97-AA1C-4C1AEA686FAA}"/>
                </a:ext>
              </a:extLst>
            </p:cNvPr>
            <p:cNvSpPr txBox="1">
              <a:spLocks noChangeArrowheads="1"/>
            </p:cNvSpPr>
            <p:nvPr/>
          </p:nvSpPr>
          <p:spPr bwMode="auto">
            <a:xfrm>
              <a:off x="5788073" y="4197096"/>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t>Problem region</a:t>
              </a:r>
            </a:p>
          </p:txBody>
        </p:sp>
        <p:cxnSp>
          <p:nvCxnSpPr>
            <p:cNvPr id="40" name="Straight Connector 39">
              <a:extLst>
                <a:ext uri="{FF2B5EF4-FFF2-40B4-BE49-F238E27FC236}">
                  <a16:creationId xmlns:a16="http://schemas.microsoft.com/office/drawing/2014/main" id="{C46F108B-D98A-4114-8210-E53A7948397F}"/>
                </a:ext>
              </a:extLst>
            </p:cNvPr>
            <p:cNvCxnSpPr>
              <a:cxnSpLocks/>
            </p:cNvCxnSpPr>
            <p:nvPr/>
          </p:nvCxnSpPr>
          <p:spPr>
            <a:xfrm flipH="1">
              <a:off x="4292615" y="3672798"/>
              <a:ext cx="20638" cy="135625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41" name="TextBox 46">
              <a:extLst>
                <a:ext uri="{FF2B5EF4-FFF2-40B4-BE49-F238E27FC236}">
                  <a16:creationId xmlns:a16="http://schemas.microsoft.com/office/drawing/2014/main" id="{28CABE35-A03B-4BDD-BDA9-13904422715E}"/>
                </a:ext>
              </a:extLst>
            </p:cNvPr>
            <p:cNvSpPr txBox="1">
              <a:spLocks noChangeArrowheads="1"/>
            </p:cNvSpPr>
            <p:nvPr/>
          </p:nvSpPr>
          <p:spPr bwMode="auto">
            <a:xfrm>
              <a:off x="3864062" y="3388525"/>
              <a:ext cx="13562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Threshold</a:t>
              </a:r>
            </a:p>
          </p:txBody>
        </p:sp>
      </p:grpSp>
    </p:spTree>
    <p:extLst>
      <p:ext uri="{BB962C8B-B14F-4D97-AF65-F5344CB8AC3E}">
        <p14:creationId xmlns:p14="http://schemas.microsoft.com/office/powerpoint/2010/main" val="161855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89F4E4-63AB-4A79-98D1-9F649DFEB713}"/>
              </a:ext>
            </a:extLst>
          </p:cNvPr>
          <p:cNvSpPr>
            <a:spLocks noGrp="1"/>
          </p:cNvSpPr>
          <p:nvPr>
            <p:ph sz="quarter" idx="11"/>
          </p:nvPr>
        </p:nvSpPr>
        <p:spPr>
          <a:xfrm>
            <a:off x="669000" y="717667"/>
            <a:ext cx="10854000" cy="5355141"/>
          </a:xfrm>
        </p:spPr>
        <p:txBody>
          <a:bodyPr/>
          <a:lstStyle/>
          <a:p>
            <a:pPr eaLnBrk="1" hangingPunct="1">
              <a:lnSpc>
                <a:spcPct val="150000"/>
              </a:lnSpc>
              <a:spcBef>
                <a:spcPct val="0"/>
              </a:spcBef>
              <a:buFont typeface="Arial" panose="020B0604020202020204" pitchFamily="34" charset="0"/>
              <a:buAutoNum type="arabicPeriod" startAt="10"/>
            </a:pPr>
            <a:r>
              <a:rPr lang="en-US" altLang="en-US" sz="2000" dirty="0"/>
              <a:t>Minimize false negatives -  if predicting a positive case as negative is going to be more detrimental for e.g. predicting a cancer patient (positive) as non-cancer (negative)</a:t>
            </a:r>
          </a:p>
          <a:p>
            <a:pPr eaLnBrk="1" hangingPunct="1">
              <a:lnSpc>
                <a:spcPct val="150000"/>
              </a:lnSpc>
              <a:spcBef>
                <a:spcPct val="0"/>
              </a:spcBef>
              <a:buFont typeface="Arial" panose="020B0604020202020204" pitchFamily="34" charset="0"/>
              <a:buAutoNum type="arabicPeriod" startAt="10"/>
            </a:pPr>
            <a:r>
              <a:rPr lang="en-US" altLang="en-US" sz="2000" dirty="0"/>
              <a:t>Minimize false positives – if predicting a negative as positive is going to be more detrimental for e.g. predicting a boss’s mail as spam! </a:t>
            </a:r>
          </a:p>
          <a:p>
            <a:pPr eaLnBrk="1" hangingPunct="1">
              <a:lnSpc>
                <a:spcPct val="150000"/>
              </a:lnSpc>
              <a:spcBef>
                <a:spcPct val="0"/>
              </a:spcBef>
              <a:buFont typeface="Arial" panose="020B0604020202020204" pitchFamily="34" charset="0"/>
              <a:buAutoNum type="arabicPeriod" startAt="10"/>
            </a:pPr>
            <a:r>
              <a:rPr lang="en-US" altLang="en-US" sz="2000" dirty="0"/>
              <a:t>Accuracy – over all correct predictions from all the classes to total number of cases. Should rely on this metrics only when all classes are equally represented. Not reliable if class representation is lopsided as algorithms are biased towards over represented class </a:t>
            </a:r>
          </a:p>
          <a:p>
            <a:pPr eaLnBrk="1" hangingPunct="1">
              <a:lnSpc>
                <a:spcPct val="150000"/>
              </a:lnSpc>
              <a:spcBef>
                <a:spcPct val="0"/>
              </a:spcBef>
              <a:buFont typeface="Arial" panose="020B0604020202020204" pitchFamily="34" charset="0"/>
              <a:buAutoNum type="arabicPeriod" startAt="10"/>
            </a:pPr>
            <a:r>
              <a:rPr lang="en-US" altLang="en-US" sz="2000" dirty="0"/>
              <a:t>Precision -  TP/ TP+ FP. When we focus on minimizing false positives, TP will increase but along with it FP will also increase. How much increase in TP starts hurting (due to increase in FP) ?</a:t>
            </a:r>
          </a:p>
          <a:p>
            <a:pPr>
              <a:lnSpc>
                <a:spcPct val="150000"/>
              </a:lnSpc>
              <a:spcBef>
                <a:spcPct val="0"/>
              </a:spcBef>
              <a:buFont typeface="Arial" panose="020B0604020202020204" pitchFamily="34" charset="0"/>
              <a:buAutoNum type="arabicPeriod" startAt="10"/>
            </a:pPr>
            <a:r>
              <a:rPr lang="en-US" altLang="en-US" sz="2000" dirty="0"/>
              <a:t>Recall – TP / TP + FN : When we focus on minimizing false positives. Recall and precision will oppose each other. We want recall to be as close to 1 as possible without precision being too bad</a:t>
            </a:r>
          </a:p>
          <a:p>
            <a:pPr eaLnBrk="1" hangingPunct="1">
              <a:lnSpc>
                <a:spcPct val="150000"/>
              </a:lnSpc>
              <a:spcBef>
                <a:spcPct val="0"/>
              </a:spcBef>
              <a:buFont typeface="Arial" panose="020B0604020202020204" pitchFamily="34" charset="0"/>
              <a:buAutoNum type="arabicPeriod" startAt="10"/>
            </a:pPr>
            <a:endParaRPr lang="en-US" altLang="en-US" sz="2000" dirty="0"/>
          </a:p>
          <a:p>
            <a:endParaRPr lang="en-US" sz="2000" dirty="0"/>
          </a:p>
        </p:txBody>
      </p:sp>
    </p:spTree>
    <p:extLst>
      <p:ext uri="{BB962C8B-B14F-4D97-AF65-F5344CB8AC3E}">
        <p14:creationId xmlns:p14="http://schemas.microsoft.com/office/powerpoint/2010/main" val="353115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EE72DCE-3268-4E5E-BA8A-63D47B78E359}"/>
              </a:ext>
            </a:extLst>
          </p:cNvPr>
          <p:cNvPicPr>
            <a:picLocks noGrp="1" noChangeAspect="1"/>
          </p:cNvPicPr>
          <p:nvPr>
            <p:ph sz="quarter" idx="11"/>
          </p:nvPr>
        </p:nvPicPr>
        <p:blipFill>
          <a:blip r:embed="rId2"/>
          <a:stretch>
            <a:fillRect/>
          </a:stretch>
        </p:blipFill>
        <p:spPr>
          <a:xfrm>
            <a:off x="2904788" y="1823085"/>
            <a:ext cx="6305550" cy="2124075"/>
          </a:xfrm>
        </p:spPr>
      </p:pic>
      <p:sp>
        <p:nvSpPr>
          <p:cNvPr id="3" name="Title 2">
            <a:extLst>
              <a:ext uri="{FF2B5EF4-FFF2-40B4-BE49-F238E27FC236}">
                <a16:creationId xmlns:a16="http://schemas.microsoft.com/office/drawing/2014/main" id="{D0B6F255-A519-483A-90BB-D5E87D0C19FC}"/>
              </a:ext>
            </a:extLst>
          </p:cNvPr>
          <p:cNvSpPr>
            <a:spLocks noGrp="1"/>
          </p:cNvSpPr>
          <p:nvPr>
            <p:ph type="title"/>
          </p:nvPr>
        </p:nvSpPr>
        <p:spPr>
          <a:xfrm>
            <a:off x="626398" y="481125"/>
            <a:ext cx="7200000" cy="488201"/>
          </a:xfrm>
        </p:spPr>
        <p:txBody>
          <a:bodyPr/>
          <a:lstStyle/>
          <a:p>
            <a:r>
              <a:rPr lang="en-US" dirty="0"/>
              <a:t>Classification Report</a:t>
            </a:r>
          </a:p>
        </p:txBody>
      </p:sp>
      <p:sp>
        <p:nvSpPr>
          <p:cNvPr id="8" name="TextBox 7">
            <a:extLst>
              <a:ext uri="{FF2B5EF4-FFF2-40B4-BE49-F238E27FC236}">
                <a16:creationId xmlns:a16="http://schemas.microsoft.com/office/drawing/2014/main" id="{5930E2CB-5220-427E-80B1-ACFA73787369}"/>
              </a:ext>
            </a:extLst>
          </p:cNvPr>
          <p:cNvSpPr txBox="1"/>
          <p:nvPr/>
        </p:nvSpPr>
        <p:spPr>
          <a:xfrm>
            <a:off x="3906520" y="4732850"/>
            <a:ext cx="4378960" cy="369332"/>
          </a:xfrm>
          <a:prstGeom prst="rect">
            <a:avLst/>
          </a:prstGeom>
          <a:noFill/>
        </p:spPr>
        <p:txBody>
          <a:bodyPr wrap="square" rtlCol="0">
            <a:spAutoFit/>
          </a:bodyPr>
          <a:lstStyle/>
          <a:p>
            <a:r>
              <a:rPr lang="en-US" dirty="0"/>
              <a:t>F1-score = Harmonic Mean(Precision, Recall)</a:t>
            </a:r>
          </a:p>
        </p:txBody>
      </p:sp>
    </p:spTree>
    <p:extLst>
      <p:ext uri="{BB962C8B-B14F-4D97-AF65-F5344CB8AC3E}">
        <p14:creationId xmlns:p14="http://schemas.microsoft.com/office/powerpoint/2010/main" val="211525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107C5B-290D-42BE-AEAF-6DFAA542BD39}"/>
              </a:ext>
            </a:extLst>
          </p:cNvPr>
          <p:cNvSpPr>
            <a:spLocks noGrp="1"/>
          </p:cNvSpPr>
          <p:nvPr>
            <p:ph type="title"/>
          </p:nvPr>
        </p:nvSpPr>
        <p:spPr>
          <a:xfrm>
            <a:off x="626398" y="481125"/>
            <a:ext cx="7200000" cy="857533"/>
          </a:xfrm>
        </p:spPr>
        <p:txBody>
          <a:bodyPr/>
          <a:lstStyle/>
          <a:p>
            <a:r>
              <a:rPr lang="en-US" dirty="0"/>
              <a:t>Overfitting vs Underfitting</a:t>
            </a:r>
            <a:br>
              <a:rPr lang="en-US" dirty="0"/>
            </a:br>
            <a:endParaRPr lang="en-US" dirty="0"/>
          </a:p>
        </p:txBody>
      </p:sp>
      <p:pic>
        <p:nvPicPr>
          <p:cNvPr id="1026" name="Picture 2" descr="Model Fit: Underfitting vs. Overfitting - Amazon Machine Learning">
            <a:extLst>
              <a:ext uri="{FF2B5EF4-FFF2-40B4-BE49-F238E27FC236}">
                <a16:creationId xmlns:a16="http://schemas.microsoft.com/office/drawing/2014/main" id="{41FA0DE3-F678-4527-80FF-A6F06FF550D8}"/>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652375" y="1724343"/>
            <a:ext cx="6810375"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CB1440-704E-4281-B8D3-2B60FF302156}"/>
              </a:ext>
            </a:extLst>
          </p:cNvPr>
          <p:cNvSpPr txBox="1"/>
          <p:nvPr/>
        </p:nvSpPr>
        <p:spPr>
          <a:xfrm>
            <a:off x="1376680" y="4182797"/>
            <a:ext cx="9438640" cy="1200329"/>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Overfitting</a:t>
            </a:r>
            <a:r>
              <a:rPr lang="en-US" b="0"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Good performance on the training data, poor </a:t>
            </a:r>
            <a:r>
              <a:rPr lang="en-US" b="0" i="0" dirty="0" err="1">
                <a:solidFill>
                  <a:srgbClr val="202124"/>
                </a:solidFill>
                <a:effectLst/>
                <a:latin typeface="arial" panose="020B0604020202020204" pitchFamily="34" charset="0"/>
              </a:rPr>
              <a:t>generliazation</a:t>
            </a:r>
            <a:r>
              <a:rPr lang="en-US" b="0" i="0" dirty="0">
                <a:solidFill>
                  <a:srgbClr val="202124"/>
                </a:solidFill>
                <a:effectLst/>
                <a:latin typeface="arial" panose="020B0604020202020204" pitchFamily="34" charset="0"/>
              </a:rPr>
              <a:t> to other data.</a:t>
            </a:r>
          </a:p>
          <a:p>
            <a:endParaRPr lang="en-US" dirty="0">
              <a:solidFill>
                <a:srgbClr val="202124"/>
              </a:solidFill>
              <a:latin typeface="arial" panose="020B0604020202020204" pitchFamily="34" charset="0"/>
            </a:endParaRPr>
          </a:p>
          <a:p>
            <a:endParaRPr lang="en-US" b="0" i="0" dirty="0">
              <a:solidFill>
                <a:srgbClr val="202124"/>
              </a:solidFill>
              <a:effectLst/>
              <a:latin typeface="arial" panose="020B0604020202020204" pitchFamily="34" charset="0"/>
            </a:endParaRPr>
          </a:p>
          <a:p>
            <a:r>
              <a:rPr lang="en-US" b="1" i="0" dirty="0">
                <a:solidFill>
                  <a:srgbClr val="202124"/>
                </a:solidFill>
                <a:effectLst/>
                <a:latin typeface="arial" panose="020B0604020202020204" pitchFamily="34" charset="0"/>
              </a:rPr>
              <a:t>Underfitting</a:t>
            </a:r>
            <a:r>
              <a:rPr lang="en-US" b="0" i="0" dirty="0">
                <a:solidFill>
                  <a:srgbClr val="202124"/>
                </a:solidFill>
                <a:effectLst/>
                <a:latin typeface="arial" panose="020B0604020202020204" pitchFamily="34" charset="0"/>
              </a:rPr>
              <a:t>: Poor performance on the training data and poor generalization to other data.</a:t>
            </a:r>
            <a:endParaRPr lang="en-US" dirty="0"/>
          </a:p>
        </p:txBody>
      </p:sp>
    </p:spTree>
    <p:extLst>
      <p:ext uri="{BB962C8B-B14F-4D97-AF65-F5344CB8AC3E}">
        <p14:creationId xmlns:p14="http://schemas.microsoft.com/office/powerpoint/2010/main" val="153068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678</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Equip Extended</vt:lpstr>
      <vt:lpstr>Equip Extended Light</vt:lpstr>
      <vt:lpstr>Office Theme</vt:lpstr>
      <vt:lpstr>Model Performance Measures </vt:lpstr>
      <vt:lpstr>Power of a test</vt:lpstr>
      <vt:lpstr>Confusion Matrix</vt:lpstr>
      <vt:lpstr>Confusion Matrix contd.</vt:lpstr>
      <vt:lpstr>PowerPoint Presentation</vt:lpstr>
      <vt:lpstr>PowerPoint Presentation</vt:lpstr>
      <vt:lpstr>Classification Report</vt:lpstr>
      <vt:lpstr>Overfitting vs Underfitting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Performance Measures </dc:title>
  <dc:creator>Karan Goel</dc:creator>
  <cp:lastModifiedBy>Karan Goel</cp:lastModifiedBy>
  <cp:revision>1</cp:revision>
  <dcterms:created xsi:type="dcterms:W3CDTF">2022-01-11T17:21:31Z</dcterms:created>
  <dcterms:modified xsi:type="dcterms:W3CDTF">2022-01-12T06:56:01Z</dcterms:modified>
</cp:coreProperties>
</file>