
<file path=[Content_Types].xml><?xml version="1.0" encoding="utf-8"?>
<Types xmlns="http://schemas.openxmlformats.org/package/2006/content-types">
  <Default Extension="emf" ContentType="image/x-emf"/>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350" r:id="rId2"/>
    <p:sldId id="454" r:id="rId3"/>
    <p:sldId id="428" r:id="rId4"/>
    <p:sldId id="444" r:id="rId5"/>
    <p:sldId id="463" r:id="rId6"/>
    <p:sldId id="430" r:id="rId7"/>
    <p:sldId id="456" r:id="rId8"/>
    <p:sldId id="431" r:id="rId9"/>
    <p:sldId id="445" r:id="rId10"/>
    <p:sldId id="447" r:id="rId11"/>
    <p:sldId id="432" r:id="rId12"/>
    <p:sldId id="453" r:id="rId13"/>
    <p:sldId id="461" r:id="rId14"/>
    <p:sldId id="451" r:id="rId15"/>
    <p:sldId id="452" r:id="rId16"/>
    <p:sldId id="459" r:id="rId17"/>
    <p:sldId id="448" r:id="rId18"/>
    <p:sldId id="449" r:id="rId19"/>
    <p:sldId id="458" r:id="rId20"/>
    <p:sldId id="460" r:id="rId21"/>
    <p:sldId id="443" r:id="rId22"/>
    <p:sldId id="435" r:id="rId23"/>
    <p:sldId id="43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7E1B41F-B5B2-4E1A-8701-4292823FE1C2}" v="480" dt="2021-09-11T10:34:13.714"/>
  </p1510:revLst>
</p1510:revInfo>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0"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diagrams/_rels/data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E08B504-0C19-43DA-AC8E-E1938F9A0EFE}" type="doc">
      <dgm:prSet loTypeId="urn:microsoft.com/office/officeart/2005/8/layout/pList2" loCatId="list" qsTypeId="urn:microsoft.com/office/officeart/2005/8/quickstyle/simple1" qsCatId="simple" csTypeId="urn:microsoft.com/office/officeart/2005/8/colors/accent1_2" csCatId="accent1" phldr="1"/>
      <dgm:spPr/>
    </dgm:pt>
    <dgm:pt modelId="{DCB34CDD-7921-4FD9-A94B-E9EE77B865F9}">
      <dgm:prSet phldrT="[Text]" custT="1"/>
      <dgm:spPr/>
      <dgm:t>
        <a:bodyPr/>
        <a:lstStyle/>
        <a:p>
          <a:r>
            <a:rPr lang="en-IN" sz="3200" dirty="0"/>
            <a:t>Multiple Linear Regression</a:t>
          </a:r>
        </a:p>
        <a:p>
          <a:endParaRPr lang="en-IN" sz="3200" dirty="0"/>
        </a:p>
        <a:p>
          <a:r>
            <a:rPr lang="en-IN" sz="2000" dirty="0"/>
            <a:t>X1, X2, X3 --------&gt; Y</a:t>
          </a:r>
        </a:p>
      </dgm:t>
    </dgm:pt>
    <dgm:pt modelId="{15ECA767-0154-4FDD-968A-45D5A0B13F8C}" type="parTrans" cxnId="{AC53D200-96BA-438E-B8AA-A53527E2DB9A}">
      <dgm:prSet/>
      <dgm:spPr/>
      <dgm:t>
        <a:bodyPr/>
        <a:lstStyle/>
        <a:p>
          <a:endParaRPr lang="en-IN"/>
        </a:p>
      </dgm:t>
    </dgm:pt>
    <dgm:pt modelId="{D8D74DAB-B513-45E5-BF18-876D89F7C3F6}" type="sibTrans" cxnId="{AC53D200-96BA-438E-B8AA-A53527E2DB9A}">
      <dgm:prSet/>
      <dgm:spPr/>
      <dgm:t>
        <a:bodyPr/>
        <a:lstStyle/>
        <a:p>
          <a:endParaRPr lang="en-IN"/>
        </a:p>
      </dgm:t>
    </dgm:pt>
    <dgm:pt modelId="{AF7D1063-12D9-4275-84CD-C146377C42CE}">
      <dgm:prSet phldrT="[Text]" custT="1"/>
      <dgm:spPr/>
      <dgm:t>
        <a:bodyPr/>
        <a:lstStyle/>
        <a:p>
          <a:r>
            <a:rPr lang="en-IN" sz="3200" dirty="0"/>
            <a:t>Non-Linear Regression</a:t>
          </a:r>
        </a:p>
        <a:p>
          <a:endParaRPr lang="en-IN" sz="3200" dirty="0"/>
        </a:p>
        <a:p>
          <a:r>
            <a:rPr lang="en-IN" sz="2000" dirty="0"/>
            <a:t>X1, X2^2, X3^3 -----&gt; Y</a:t>
          </a:r>
        </a:p>
      </dgm:t>
    </dgm:pt>
    <dgm:pt modelId="{E87938D4-F7E9-4559-88E8-FBC91A015884}" type="parTrans" cxnId="{3F0DCE08-06C1-4EE9-BF74-5F339A5B8BEF}">
      <dgm:prSet/>
      <dgm:spPr/>
      <dgm:t>
        <a:bodyPr/>
        <a:lstStyle/>
        <a:p>
          <a:endParaRPr lang="en-IN"/>
        </a:p>
      </dgm:t>
    </dgm:pt>
    <dgm:pt modelId="{B7C36E46-CE55-4E14-A88E-BB121CC45676}" type="sibTrans" cxnId="{3F0DCE08-06C1-4EE9-BF74-5F339A5B8BEF}">
      <dgm:prSet/>
      <dgm:spPr/>
      <dgm:t>
        <a:bodyPr/>
        <a:lstStyle/>
        <a:p>
          <a:endParaRPr lang="en-IN"/>
        </a:p>
      </dgm:t>
    </dgm:pt>
    <dgm:pt modelId="{5A249556-6DC5-445E-8CFC-804A82F30E75}">
      <dgm:prSet phldrT="[Text]" custT="1"/>
      <dgm:spPr/>
      <dgm:t>
        <a:bodyPr/>
        <a:lstStyle/>
        <a:p>
          <a:r>
            <a:rPr lang="en-IN" sz="3200" dirty="0"/>
            <a:t>Simple Linear Regression</a:t>
          </a:r>
        </a:p>
        <a:p>
          <a:endParaRPr lang="en-IN" sz="3200" dirty="0"/>
        </a:p>
        <a:p>
          <a:r>
            <a:rPr lang="en-IN" sz="2000" dirty="0"/>
            <a:t>X ----------&gt; Y</a:t>
          </a:r>
        </a:p>
      </dgm:t>
    </dgm:pt>
    <dgm:pt modelId="{D2085C3C-560C-4B6B-999A-DA64E79EC89E}" type="sibTrans" cxnId="{664BA618-C7A5-4C14-856C-243D73456A0A}">
      <dgm:prSet/>
      <dgm:spPr/>
      <dgm:t>
        <a:bodyPr/>
        <a:lstStyle/>
        <a:p>
          <a:endParaRPr lang="en-IN"/>
        </a:p>
      </dgm:t>
    </dgm:pt>
    <dgm:pt modelId="{34EECCDD-1699-406B-8B82-EBA6CD38D9CA}" type="parTrans" cxnId="{664BA618-C7A5-4C14-856C-243D73456A0A}">
      <dgm:prSet/>
      <dgm:spPr/>
      <dgm:t>
        <a:bodyPr/>
        <a:lstStyle/>
        <a:p>
          <a:endParaRPr lang="en-IN"/>
        </a:p>
      </dgm:t>
    </dgm:pt>
    <dgm:pt modelId="{82E58A96-5CA2-4B19-AAE6-A7371D2C899B}" type="pres">
      <dgm:prSet presAssocID="{FE08B504-0C19-43DA-AC8E-E1938F9A0EFE}" presName="Name0" presStyleCnt="0">
        <dgm:presLayoutVars>
          <dgm:dir/>
          <dgm:resizeHandles val="exact"/>
        </dgm:presLayoutVars>
      </dgm:prSet>
      <dgm:spPr/>
    </dgm:pt>
    <dgm:pt modelId="{E5B23EDF-D198-475C-818C-A583BA79EEB6}" type="pres">
      <dgm:prSet presAssocID="{FE08B504-0C19-43DA-AC8E-E1938F9A0EFE}" presName="bkgdShp" presStyleLbl="alignAccFollowNode1" presStyleIdx="0" presStyleCnt="1"/>
      <dgm:spPr/>
    </dgm:pt>
    <dgm:pt modelId="{90133C65-8FD0-4EBB-BB98-7EFB8CC4EB17}" type="pres">
      <dgm:prSet presAssocID="{FE08B504-0C19-43DA-AC8E-E1938F9A0EFE}" presName="linComp" presStyleCnt="0"/>
      <dgm:spPr/>
    </dgm:pt>
    <dgm:pt modelId="{52933674-8608-4002-B786-A3D9AA684BB7}" type="pres">
      <dgm:prSet presAssocID="{5A249556-6DC5-445E-8CFC-804A82F30E75}" presName="compNode" presStyleCnt="0"/>
      <dgm:spPr/>
    </dgm:pt>
    <dgm:pt modelId="{288E58A3-05D6-4F54-99E0-BB1122548890}" type="pres">
      <dgm:prSet presAssocID="{5A249556-6DC5-445E-8CFC-804A82F30E75}" presName="node" presStyleLbl="node1" presStyleIdx="0" presStyleCnt="3" custLinFactNeighborX="304" custLinFactNeighborY="990">
        <dgm:presLayoutVars>
          <dgm:bulletEnabled val="1"/>
        </dgm:presLayoutVars>
      </dgm:prSet>
      <dgm:spPr/>
    </dgm:pt>
    <dgm:pt modelId="{027F17AC-1DD2-4789-A6CA-C3A2B684BAEE}" type="pres">
      <dgm:prSet presAssocID="{5A249556-6DC5-445E-8CFC-804A82F30E75}" presName="invisiNode" presStyleLbl="node1" presStyleIdx="0" presStyleCnt="3"/>
      <dgm:spPr/>
    </dgm:pt>
    <dgm:pt modelId="{70B8051C-3B04-4EC3-BF7B-124000400CA5}" type="pres">
      <dgm:prSet presAssocID="{5A249556-6DC5-445E-8CFC-804A82F30E75}" presName="imagNode" presStyleLbl="fgImgPlace1" presStyleIdx="0" presStyleCnt="3" custScaleY="119174"/>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l="-5000" r="-5000"/>
          </a:stretch>
        </a:blipFill>
      </dgm:spPr>
    </dgm:pt>
    <dgm:pt modelId="{7B45D781-88D0-4E14-86CF-D926CAF0FD97}" type="pres">
      <dgm:prSet presAssocID="{D2085C3C-560C-4B6B-999A-DA64E79EC89E}" presName="sibTrans" presStyleLbl="sibTrans2D1" presStyleIdx="0" presStyleCnt="0"/>
      <dgm:spPr/>
    </dgm:pt>
    <dgm:pt modelId="{CD78AB4E-E0B3-46B7-A958-4A082CB949B3}" type="pres">
      <dgm:prSet presAssocID="{DCB34CDD-7921-4FD9-A94B-E9EE77B865F9}" presName="compNode" presStyleCnt="0"/>
      <dgm:spPr/>
    </dgm:pt>
    <dgm:pt modelId="{880EE014-1B78-4158-BDD7-B040EEBEB228}" type="pres">
      <dgm:prSet presAssocID="{DCB34CDD-7921-4FD9-A94B-E9EE77B865F9}" presName="node" presStyleLbl="node1" presStyleIdx="1" presStyleCnt="3">
        <dgm:presLayoutVars>
          <dgm:bulletEnabled val="1"/>
        </dgm:presLayoutVars>
      </dgm:prSet>
      <dgm:spPr/>
    </dgm:pt>
    <dgm:pt modelId="{4B28B4B1-71EA-4D93-9DAE-4BD88BBF37D8}" type="pres">
      <dgm:prSet presAssocID="{DCB34CDD-7921-4FD9-A94B-E9EE77B865F9}" presName="invisiNode" presStyleLbl="node1" presStyleIdx="1" presStyleCnt="3"/>
      <dgm:spPr/>
    </dgm:pt>
    <dgm:pt modelId="{0C6F2D12-F321-4F9C-B89F-509760967B7F}" type="pres">
      <dgm:prSet presAssocID="{DCB34CDD-7921-4FD9-A94B-E9EE77B865F9}" presName="imagNode" presStyleLbl="fgImgPlace1" presStyleIdx="1" presStyleCnt="3" custScaleY="119174"/>
      <dgm:spPr>
        <a:blipFill rotWithShape="1">
          <a:blip xmlns:r="http://schemas.openxmlformats.org/officeDocument/2006/relationships" r:embed="rId2">
            <a:extLst>
              <a:ext uri="{28A0092B-C50C-407E-A947-70E740481C1C}">
                <a14:useLocalDpi xmlns:a14="http://schemas.microsoft.com/office/drawing/2010/main" val="0"/>
              </a:ext>
            </a:extLst>
          </a:blip>
          <a:srcRect/>
          <a:stretch>
            <a:fillRect l="-2000" r="-2000"/>
          </a:stretch>
        </a:blipFill>
      </dgm:spPr>
    </dgm:pt>
    <dgm:pt modelId="{114CB124-1DB4-413C-ABB1-CADE98C8B51E}" type="pres">
      <dgm:prSet presAssocID="{D8D74DAB-B513-45E5-BF18-876D89F7C3F6}" presName="sibTrans" presStyleLbl="sibTrans2D1" presStyleIdx="0" presStyleCnt="0"/>
      <dgm:spPr/>
    </dgm:pt>
    <dgm:pt modelId="{DE3190B4-5E4D-43AF-A700-E81453C207B8}" type="pres">
      <dgm:prSet presAssocID="{AF7D1063-12D9-4275-84CD-C146377C42CE}" presName="compNode" presStyleCnt="0"/>
      <dgm:spPr/>
    </dgm:pt>
    <dgm:pt modelId="{8088E924-50C2-4B6A-80FE-B104E0EF91CD}" type="pres">
      <dgm:prSet presAssocID="{AF7D1063-12D9-4275-84CD-C146377C42CE}" presName="node" presStyleLbl="node1" presStyleIdx="2" presStyleCnt="3">
        <dgm:presLayoutVars>
          <dgm:bulletEnabled val="1"/>
        </dgm:presLayoutVars>
      </dgm:prSet>
      <dgm:spPr/>
    </dgm:pt>
    <dgm:pt modelId="{93309A6E-915C-4654-B478-56A4B4E4FB63}" type="pres">
      <dgm:prSet presAssocID="{AF7D1063-12D9-4275-84CD-C146377C42CE}" presName="invisiNode" presStyleLbl="node1" presStyleIdx="2" presStyleCnt="3"/>
      <dgm:spPr/>
    </dgm:pt>
    <dgm:pt modelId="{20B46F5C-5A28-4E66-81DB-8449342D51E5}" type="pres">
      <dgm:prSet presAssocID="{AF7D1063-12D9-4275-84CD-C146377C42CE}" presName="imagNode" presStyleLbl="fgImgPlace1" presStyleIdx="2" presStyleCnt="3" custScaleY="119174"/>
      <dgm:spPr>
        <a:blipFill rotWithShape="1">
          <a:blip xmlns:r="http://schemas.openxmlformats.org/officeDocument/2006/relationships" r:embed="rId3">
            <a:extLst>
              <a:ext uri="{28A0092B-C50C-407E-A947-70E740481C1C}">
                <a14:useLocalDpi xmlns:a14="http://schemas.microsoft.com/office/drawing/2010/main" val="0"/>
              </a:ext>
            </a:extLst>
          </a:blip>
          <a:srcRect/>
          <a:stretch>
            <a:fillRect t="-10000" b="-10000"/>
          </a:stretch>
        </a:blipFill>
      </dgm:spPr>
    </dgm:pt>
  </dgm:ptLst>
  <dgm:cxnLst>
    <dgm:cxn modelId="{AC53D200-96BA-438E-B8AA-A53527E2DB9A}" srcId="{FE08B504-0C19-43DA-AC8E-E1938F9A0EFE}" destId="{DCB34CDD-7921-4FD9-A94B-E9EE77B865F9}" srcOrd="1" destOrd="0" parTransId="{15ECA767-0154-4FDD-968A-45D5A0B13F8C}" sibTransId="{D8D74DAB-B513-45E5-BF18-876D89F7C3F6}"/>
    <dgm:cxn modelId="{3F0DCE08-06C1-4EE9-BF74-5F339A5B8BEF}" srcId="{FE08B504-0C19-43DA-AC8E-E1938F9A0EFE}" destId="{AF7D1063-12D9-4275-84CD-C146377C42CE}" srcOrd="2" destOrd="0" parTransId="{E87938D4-F7E9-4559-88E8-FBC91A015884}" sibTransId="{B7C36E46-CE55-4E14-A88E-BB121CC45676}"/>
    <dgm:cxn modelId="{664BA618-C7A5-4C14-856C-243D73456A0A}" srcId="{FE08B504-0C19-43DA-AC8E-E1938F9A0EFE}" destId="{5A249556-6DC5-445E-8CFC-804A82F30E75}" srcOrd="0" destOrd="0" parTransId="{34EECCDD-1699-406B-8B82-EBA6CD38D9CA}" sibTransId="{D2085C3C-560C-4B6B-999A-DA64E79EC89E}"/>
    <dgm:cxn modelId="{2270C08A-2C6D-4D7A-B98F-DFA88D034EDF}" type="presOf" srcId="{DCB34CDD-7921-4FD9-A94B-E9EE77B865F9}" destId="{880EE014-1B78-4158-BDD7-B040EEBEB228}" srcOrd="0" destOrd="0" presId="urn:microsoft.com/office/officeart/2005/8/layout/pList2"/>
    <dgm:cxn modelId="{381B238B-E449-4E77-A923-9F365338C319}" type="presOf" srcId="{FE08B504-0C19-43DA-AC8E-E1938F9A0EFE}" destId="{82E58A96-5CA2-4B19-AAE6-A7371D2C899B}" srcOrd="0" destOrd="0" presId="urn:microsoft.com/office/officeart/2005/8/layout/pList2"/>
    <dgm:cxn modelId="{A46A768F-8C06-4F70-A651-BBB13665A1E7}" type="presOf" srcId="{5A249556-6DC5-445E-8CFC-804A82F30E75}" destId="{288E58A3-05D6-4F54-99E0-BB1122548890}" srcOrd="0" destOrd="0" presId="urn:microsoft.com/office/officeart/2005/8/layout/pList2"/>
    <dgm:cxn modelId="{2E562BB7-635E-42CD-8C15-35C029AE5973}" type="presOf" srcId="{D2085C3C-560C-4B6B-999A-DA64E79EC89E}" destId="{7B45D781-88D0-4E14-86CF-D926CAF0FD97}" srcOrd="0" destOrd="0" presId="urn:microsoft.com/office/officeart/2005/8/layout/pList2"/>
    <dgm:cxn modelId="{8F724DDA-58CE-4045-BEF7-968FB77EB349}" type="presOf" srcId="{AF7D1063-12D9-4275-84CD-C146377C42CE}" destId="{8088E924-50C2-4B6A-80FE-B104E0EF91CD}" srcOrd="0" destOrd="0" presId="urn:microsoft.com/office/officeart/2005/8/layout/pList2"/>
    <dgm:cxn modelId="{9E6848F7-DFCA-4F97-BFCC-DDC83941B8AF}" type="presOf" srcId="{D8D74DAB-B513-45E5-BF18-876D89F7C3F6}" destId="{114CB124-1DB4-413C-ABB1-CADE98C8B51E}" srcOrd="0" destOrd="0" presId="urn:microsoft.com/office/officeart/2005/8/layout/pList2"/>
    <dgm:cxn modelId="{27269094-3591-4AEF-AA40-203DD96E96B9}" type="presParOf" srcId="{82E58A96-5CA2-4B19-AAE6-A7371D2C899B}" destId="{E5B23EDF-D198-475C-818C-A583BA79EEB6}" srcOrd="0" destOrd="0" presId="urn:microsoft.com/office/officeart/2005/8/layout/pList2"/>
    <dgm:cxn modelId="{F8CD5DF9-D634-4CAC-8158-CB8902517D2E}" type="presParOf" srcId="{82E58A96-5CA2-4B19-AAE6-A7371D2C899B}" destId="{90133C65-8FD0-4EBB-BB98-7EFB8CC4EB17}" srcOrd="1" destOrd="0" presId="urn:microsoft.com/office/officeart/2005/8/layout/pList2"/>
    <dgm:cxn modelId="{FD273647-9F38-450E-B32C-A5B6DC208F43}" type="presParOf" srcId="{90133C65-8FD0-4EBB-BB98-7EFB8CC4EB17}" destId="{52933674-8608-4002-B786-A3D9AA684BB7}" srcOrd="0" destOrd="0" presId="urn:microsoft.com/office/officeart/2005/8/layout/pList2"/>
    <dgm:cxn modelId="{3C2B58C7-C5AF-460D-A70B-88A97EFDBE60}" type="presParOf" srcId="{52933674-8608-4002-B786-A3D9AA684BB7}" destId="{288E58A3-05D6-4F54-99E0-BB1122548890}" srcOrd="0" destOrd="0" presId="urn:microsoft.com/office/officeart/2005/8/layout/pList2"/>
    <dgm:cxn modelId="{D72E08A1-9D46-4A7C-BDD6-982A422A42C5}" type="presParOf" srcId="{52933674-8608-4002-B786-A3D9AA684BB7}" destId="{027F17AC-1DD2-4789-A6CA-C3A2B684BAEE}" srcOrd="1" destOrd="0" presId="urn:microsoft.com/office/officeart/2005/8/layout/pList2"/>
    <dgm:cxn modelId="{75E6311C-E026-43F1-9120-0EEF13DE561A}" type="presParOf" srcId="{52933674-8608-4002-B786-A3D9AA684BB7}" destId="{70B8051C-3B04-4EC3-BF7B-124000400CA5}" srcOrd="2" destOrd="0" presId="urn:microsoft.com/office/officeart/2005/8/layout/pList2"/>
    <dgm:cxn modelId="{66EA1E9E-4CE3-4640-AD75-1B2AE73BE17E}" type="presParOf" srcId="{90133C65-8FD0-4EBB-BB98-7EFB8CC4EB17}" destId="{7B45D781-88D0-4E14-86CF-D926CAF0FD97}" srcOrd="1" destOrd="0" presId="urn:microsoft.com/office/officeart/2005/8/layout/pList2"/>
    <dgm:cxn modelId="{ED999546-9277-499D-9A3D-3C4F94CD9D4C}" type="presParOf" srcId="{90133C65-8FD0-4EBB-BB98-7EFB8CC4EB17}" destId="{CD78AB4E-E0B3-46B7-A958-4A082CB949B3}" srcOrd="2" destOrd="0" presId="urn:microsoft.com/office/officeart/2005/8/layout/pList2"/>
    <dgm:cxn modelId="{26E04678-2809-416A-B3CB-76229680599D}" type="presParOf" srcId="{CD78AB4E-E0B3-46B7-A958-4A082CB949B3}" destId="{880EE014-1B78-4158-BDD7-B040EEBEB228}" srcOrd="0" destOrd="0" presId="urn:microsoft.com/office/officeart/2005/8/layout/pList2"/>
    <dgm:cxn modelId="{AEC429E8-6CD2-4C3F-9E7C-540C9E149814}" type="presParOf" srcId="{CD78AB4E-E0B3-46B7-A958-4A082CB949B3}" destId="{4B28B4B1-71EA-4D93-9DAE-4BD88BBF37D8}" srcOrd="1" destOrd="0" presId="urn:microsoft.com/office/officeart/2005/8/layout/pList2"/>
    <dgm:cxn modelId="{0C04B872-EFC7-448B-ACA6-0A1AB7102667}" type="presParOf" srcId="{CD78AB4E-E0B3-46B7-A958-4A082CB949B3}" destId="{0C6F2D12-F321-4F9C-B89F-509760967B7F}" srcOrd="2" destOrd="0" presId="urn:microsoft.com/office/officeart/2005/8/layout/pList2"/>
    <dgm:cxn modelId="{DF65F182-4D11-452A-84E7-E1C16A68463E}" type="presParOf" srcId="{90133C65-8FD0-4EBB-BB98-7EFB8CC4EB17}" destId="{114CB124-1DB4-413C-ABB1-CADE98C8B51E}" srcOrd="3" destOrd="0" presId="urn:microsoft.com/office/officeart/2005/8/layout/pList2"/>
    <dgm:cxn modelId="{01AA3F86-30E5-450F-B0E5-B298DB2E066A}" type="presParOf" srcId="{90133C65-8FD0-4EBB-BB98-7EFB8CC4EB17}" destId="{DE3190B4-5E4D-43AF-A700-E81453C207B8}" srcOrd="4" destOrd="0" presId="urn:microsoft.com/office/officeart/2005/8/layout/pList2"/>
    <dgm:cxn modelId="{264E6F52-1C05-49D2-84A6-588E1387E991}" type="presParOf" srcId="{DE3190B4-5E4D-43AF-A700-E81453C207B8}" destId="{8088E924-50C2-4B6A-80FE-B104E0EF91CD}" srcOrd="0" destOrd="0" presId="urn:microsoft.com/office/officeart/2005/8/layout/pList2"/>
    <dgm:cxn modelId="{8C6C338F-8661-416B-BF64-D065C6877325}" type="presParOf" srcId="{DE3190B4-5E4D-43AF-A700-E81453C207B8}" destId="{93309A6E-915C-4654-B478-56A4B4E4FB63}" srcOrd="1" destOrd="0" presId="urn:microsoft.com/office/officeart/2005/8/layout/pList2"/>
    <dgm:cxn modelId="{EB223F7C-3E8C-479C-A4FD-31C6B029EC8C}" type="presParOf" srcId="{DE3190B4-5E4D-43AF-A700-E81453C207B8}" destId="{20B46F5C-5A28-4E66-81DB-8449342D51E5}" srcOrd="2" destOrd="0" presId="urn:microsoft.com/office/officeart/2005/8/layout/p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5B1EE7E-D593-4B06-A6F2-F67D9B8848FA}"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2559C48D-9565-444D-89D5-88CEC0BEBAED}">
      <dgm:prSet phldrT="[Text]"/>
      <dgm:spPr/>
      <dgm:t>
        <a:bodyPr/>
        <a:lstStyle/>
        <a:p>
          <a:r>
            <a:rPr lang="en-IN" dirty="0"/>
            <a:t>Sales Forecasting</a:t>
          </a:r>
        </a:p>
      </dgm:t>
    </dgm:pt>
    <dgm:pt modelId="{89EC545B-6889-4A27-B44E-6955E861A461}" type="parTrans" cxnId="{FC41F7FF-6890-4A23-B233-3F56755ECE55}">
      <dgm:prSet/>
      <dgm:spPr/>
      <dgm:t>
        <a:bodyPr/>
        <a:lstStyle/>
        <a:p>
          <a:endParaRPr lang="en-IN"/>
        </a:p>
      </dgm:t>
    </dgm:pt>
    <dgm:pt modelId="{49118E99-73B0-486C-A5EE-DC6FD904325E}" type="sibTrans" cxnId="{FC41F7FF-6890-4A23-B233-3F56755ECE55}">
      <dgm:prSet/>
      <dgm:spPr/>
      <dgm:t>
        <a:bodyPr/>
        <a:lstStyle/>
        <a:p>
          <a:endParaRPr lang="en-IN"/>
        </a:p>
      </dgm:t>
    </dgm:pt>
    <dgm:pt modelId="{845537D9-29E3-4022-86E0-8039AB4DD508}">
      <dgm:prSet phldrT="[Text]"/>
      <dgm:spPr/>
      <dgm:t>
        <a:bodyPr/>
        <a:lstStyle/>
        <a:p>
          <a:r>
            <a:rPr lang="en-IN" dirty="0"/>
            <a:t>Risk Analysis</a:t>
          </a:r>
        </a:p>
      </dgm:t>
    </dgm:pt>
    <dgm:pt modelId="{8E1E311D-57D9-4867-9779-8F6A10899CA8}" type="parTrans" cxnId="{DC2EE9EA-6997-4FF6-84EF-E82844E5D9FF}">
      <dgm:prSet/>
      <dgm:spPr/>
      <dgm:t>
        <a:bodyPr/>
        <a:lstStyle/>
        <a:p>
          <a:endParaRPr lang="en-IN"/>
        </a:p>
      </dgm:t>
    </dgm:pt>
    <dgm:pt modelId="{9AD5A0DE-A91C-45DA-BAE8-97D2C8D619DF}" type="sibTrans" cxnId="{DC2EE9EA-6997-4FF6-84EF-E82844E5D9FF}">
      <dgm:prSet/>
      <dgm:spPr/>
      <dgm:t>
        <a:bodyPr/>
        <a:lstStyle/>
        <a:p>
          <a:endParaRPr lang="en-IN"/>
        </a:p>
      </dgm:t>
    </dgm:pt>
    <dgm:pt modelId="{E9B99740-3963-4968-AE0B-200CD1194259}">
      <dgm:prSet phldrT="[Text]"/>
      <dgm:spPr/>
      <dgm:t>
        <a:bodyPr/>
        <a:lstStyle/>
        <a:p>
          <a:r>
            <a:rPr lang="en-IN" dirty="0"/>
            <a:t>Housing Applications</a:t>
          </a:r>
        </a:p>
      </dgm:t>
    </dgm:pt>
    <dgm:pt modelId="{62B177E0-675C-4C58-B786-76F7A17EB3EA}" type="parTrans" cxnId="{559F574E-6100-45FE-8921-B73D529238E0}">
      <dgm:prSet/>
      <dgm:spPr/>
      <dgm:t>
        <a:bodyPr/>
        <a:lstStyle/>
        <a:p>
          <a:endParaRPr lang="en-IN"/>
        </a:p>
      </dgm:t>
    </dgm:pt>
    <dgm:pt modelId="{1A5D9C78-E264-459A-98EB-09E616D21218}" type="sibTrans" cxnId="{559F574E-6100-45FE-8921-B73D529238E0}">
      <dgm:prSet/>
      <dgm:spPr/>
      <dgm:t>
        <a:bodyPr/>
        <a:lstStyle/>
        <a:p>
          <a:endParaRPr lang="en-IN"/>
        </a:p>
      </dgm:t>
    </dgm:pt>
    <dgm:pt modelId="{F9A54634-3C4C-4EB7-8CAA-0816D21C5130}">
      <dgm:prSet phldrT="[Text]"/>
      <dgm:spPr/>
      <dgm:t>
        <a:bodyPr/>
        <a:lstStyle/>
        <a:p>
          <a:r>
            <a:rPr lang="en-IN" dirty="0"/>
            <a:t>Finance Applications</a:t>
          </a:r>
        </a:p>
      </dgm:t>
    </dgm:pt>
    <dgm:pt modelId="{02D0DB1B-344F-4831-B147-781280A0C31D}" type="parTrans" cxnId="{286192EF-09C3-49C2-8085-CE22F9CFE906}">
      <dgm:prSet/>
      <dgm:spPr/>
      <dgm:t>
        <a:bodyPr/>
        <a:lstStyle/>
        <a:p>
          <a:endParaRPr lang="en-IN"/>
        </a:p>
      </dgm:t>
    </dgm:pt>
    <dgm:pt modelId="{D76C912D-01A4-49F8-8E47-FC3F6122D1A7}" type="sibTrans" cxnId="{286192EF-09C3-49C2-8085-CE22F9CFE906}">
      <dgm:prSet/>
      <dgm:spPr/>
      <dgm:t>
        <a:bodyPr/>
        <a:lstStyle/>
        <a:p>
          <a:endParaRPr lang="en-IN"/>
        </a:p>
      </dgm:t>
    </dgm:pt>
    <dgm:pt modelId="{35B8D033-410F-49FA-A18A-AD04A3E6A403}">
      <dgm:prSet phldrT="[Text]"/>
      <dgm:spPr/>
      <dgm:t>
        <a:bodyPr/>
        <a:lstStyle/>
        <a:p>
          <a:r>
            <a:rPr lang="en-IN" dirty="0"/>
            <a:t>Weather Forecasting</a:t>
          </a:r>
        </a:p>
      </dgm:t>
    </dgm:pt>
    <dgm:pt modelId="{B263067F-52EF-4593-AB6C-D2639757B941}" type="parTrans" cxnId="{E5412057-4BDA-41C1-80C4-0589FCDF6F68}">
      <dgm:prSet/>
      <dgm:spPr/>
      <dgm:t>
        <a:bodyPr/>
        <a:lstStyle/>
        <a:p>
          <a:endParaRPr lang="en-IN"/>
        </a:p>
      </dgm:t>
    </dgm:pt>
    <dgm:pt modelId="{21C4A24E-8DB9-4DDC-93BE-D03591371401}" type="sibTrans" cxnId="{E5412057-4BDA-41C1-80C4-0589FCDF6F68}">
      <dgm:prSet/>
      <dgm:spPr/>
      <dgm:t>
        <a:bodyPr/>
        <a:lstStyle/>
        <a:p>
          <a:endParaRPr lang="en-IN"/>
        </a:p>
      </dgm:t>
    </dgm:pt>
    <dgm:pt modelId="{7C5360BB-24B7-4E88-BF0F-45A308122BCE}" type="pres">
      <dgm:prSet presAssocID="{35B1EE7E-D593-4B06-A6F2-F67D9B8848FA}" presName="diagram" presStyleCnt="0">
        <dgm:presLayoutVars>
          <dgm:dir/>
          <dgm:resizeHandles val="exact"/>
        </dgm:presLayoutVars>
      </dgm:prSet>
      <dgm:spPr/>
    </dgm:pt>
    <dgm:pt modelId="{E1A07DD8-8852-4EBB-B641-9BCA515A048E}" type="pres">
      <dgm:prSet presAssocID="{2559C48D-9565-444D-89D5-88CEC0BEBAED}" presName="node" presStyleLbl="node1" presStyleIdx="0" presStyleCnt="5">
        <dgm:presLayoutVars>
          <dgm:bulletEnabled val="1"/>
        </dgm:presLayoutVars>
      </dgm:prSet>
      <dgm:spPr/>
    </dgm:pt>
    <dgm:pt modelId="{1DD3B5FE-7EFE-4070-8E2A-187DB4B5A215}" type="pres">
      <dgm:prSet presAssocID="{49118E99-73B0-486C-A5EE-DC6FD904325E}" presName="sibTrans" presStyleCnt="0"/>
      <dgm:spPr/>
    </dgm:pt>
    <dgm:pt modelId="{63775F79-3293-4F9F-8C84-7AE5BED5E514}" type="pres">
      <dgm:prSet presAssocID="{845537D9-29E3-4022-86E0-8039AB4DD508}" presName="node" presStyleLbl="node1" presStyleIdx="1" presStyleCnt="5">
        <dgm:presLayoutVars>
          <dgm:bulletEnabled val="1"/>
        </dgm:presLayoutVars>
      </dgm:prSet>
      <dgm:spPr/>
    </dgm:pt>
    <dgm:pt modelId="{08C14AD8-2B65-4831-B0FA-3DCD51FA3E4F}" type="pres">
      <dgm:prSet presAssocID="{9AD5A0DE-A91C-45DA-BAE8-97D2C8D619DF}" presName="sibTrans" presStyleCnt="0"/>
      <dgm:spPr/>
    </dgm:pt>
    <dgm:pt modelId="{D2D8A257-6ABC-4A41-BFC7-87DD70FC211C}" type="pres">
      <dgm:prSet presAssocID="{E9B99740-3963-4968-AE0B-200CD1194259}" presName="node" presStyleLbl="node1" presStyleIdx="2" presStyleCnt="5">
        <dgm:presLayoutVars>
          <dgm:bulletEnabled val="1"/>
        </dgm:presLayoutVars>
      </dgm:prSet>
      <dgm:spPr/>
    </dgm:pt>
    <dgm:pt modelId="{0B813867-A639-4ADF-8A7C-E0600F79A93E}" type="pres">
      <dgm:prSet presAssocID="{1A5D9C78-E264-459A-98EB-09E616D21218}" presName="sibTrans" presStyleCnt="0"/>
      <dgm:spPr/>
    </dgm:pt>
    <dgm:pt modelId="{CF2237B2-C87B-4B69-BAAE-2DFE5BEC0A09}" type="pres">
      <dgm:prSet presAssocID="{F9A54634-3C4C-4EB7-8CAA-0816D21C5130}" presName="node" presStyleLbl="node1" presStyleIdx="3" presStyleCnt="5">
        <dgm:presLayoutVars>
          <dgm:bulletEnabled val="1"/>
        </dgm:presLayoutVars>
      </dgm:prSet>
      <dgm:spPr/>
    </dgm:pt>
    <dgm:pt modelId="{B21B6A67-F587-41C9-83F4-7E681C63A4C4}" type="pres">
      <dgm:prSet presAssocID="{D76C912D-01A4-49F8-8E47-FC3F6122D1A7}" presName="sibTrans" presStyleCnt="0"/>
      <dgm:spPr/>
    </dgm:pt>
    <dgm:pt modelId="{3963C05B-D123-41D8-8D3E-19F0D60D572E}" type="pres">
      <dgm:prSet presAssocID="{35B8D033-410F-49FA-A18A-AD04A3E6A403}" presName="node" presStyleLbl="node1" presStyleIdx="4" presStyleCnt="5">
        <dgm:presLayoutVars>
          <dgm:bulletEnabled val="1"/>
        </dgm:presLayoutVars>
      </dgm:prSet>
      <dgm:spPr/>
    </dgm:pt>
  </dgm:ptLst>
  <dgm:cxnLst>
    <dgm:cxn modelId="{6639F214-AB97-40D9-9B85-48194C5B2D05}" type="presOf" srcId="{E9B99740-3963-4968-AE0B-200CD1194259}" destId="{D2D8A257-6ABC-4A41-BFC7-87DD70FC211C}" srcOrd="0" destOrd="0" presId="urn:microsoft.com/office/officeart/2005/8/layout/default"/>
    <dgm:cxn modelId="{C6EC223B-8BAB-4792-A03C-A38C317AC5B8}" type="presOf" srcId="{35B8D033-410F-49FA-A18A-AD04A3E6A403}" destId="{3963C05B-D123-41D8-8D3E-19F0D60D572E}" srcOrd="0" destOrd="0" presId="urn:microsoft.com/office/officeart/2005/8/layout/default"/>
    <dgm:cxn modelId="{F65EFB6D-9FEE-4686-AC76-2CE9AC781164}" type="presOf" srcId="{845537D9-29E3-4022-86E0-8039AB4DD508}" destId="{63775F79-3293-4F9F-8C84-7AE5BED5E514}" srcOrd="0" destOrd="0" presId="urn:microsoft.com/office/officeart/2005/8/layout/default"/>
    <dgm:cxn modelId="{559F574E-6100-45FE-8921-B73D529238E0}" srcId="{35B1EE7E-D593-4B06-A6F2-F67D9B8848FA}" destId="{E9B99740-3963-4968-AE0B-200CD1194259}" srcOrd="2" destOrd="0" parTransId="{62B177E0-675C-4C58-B786-76F7A17EB3EA}" sibTransId="{1A5D9C78-E264-459A-98EB-09E616D21218}"/>
    <dgm:cxn modelId="{E5412057-4BDA-41C1-80C4-0589FCDF6F68}" srcId="{35B1EE7E-D593-4B06-A6F2-F67D9B8848FA}" destId="{35B8D033-410F-49FA-A18A-AD04A3E6A403}" srcOrd="4" destOrd="0" parTransId="{B263067F-52EF-4593-AB6C-D2639757B941}" sibTransId="{21C4A24E-8DB9-4DDC-93BE-D03591371401}"/>
    <dgm:cxn modelId="{5C264E99-1636-4506-8057-EC28087763B9}" type="presOf" srcId="{2559C48D-9565-444D-89D5-88CEC0BEBAED}" destId="{E1A07DD8-8852-4EBB-B641-9BCA515A048E}" srcOrd="0" destOrd="0" presId="urn:microsoft.com/office/officeart/2005/8/layout/default"/>
    <dgm:cxn modelId="{ABCD20AE-34D2-4B91-AA9F-8110C77FF410}" type="presOf" srcId="{F9A54634-3C4C-4EB7-8CAA-0816D21C5130}" destId="{CF2237B2-C87B-4B69-BAAE-2DFE5BEC0A09}" srcOrd="0" destOrd="0" presId="urn:microsoft.com/office/officeart/2005/8/layout/default"/>
    <dgm:cxn modelId="{0B0281CD-E1A2-452D-AE2C-76695738C2CC}" type="presOf" srcId="{35B1EE7E-D593-4B06-A6F2-F67D9B8848FA}" destId="{7C5360BB-24B7-4E88-BF0F-45A308122BCE}" srcOrd="0" destOrd="0" presId="urn:microsoft.com/office/officeart/2005/8/layout/default"/>
    <dgm:cxn modelId="{DC2EE9EA-6997-4FF6-84EF-E82844E5D9FF}" srcId="{35B1EE7E-D593-4B06-A6F2-F67D9B8848FA}" destId="{845537D9-29E3-4022-86E0-8039AB4DD508}" srcOrd="1" destOrd="0" parTransId="{8E1E311D-57D9-4867-9779-8F6A10899CA8}" sibTransId="{9AD5A0DE-A91C-45DA-BAE8-97D2C8D619DF}"/>
    <dgm:cxn modelId="{286192EF-09C3-49C2-8085-CE22F9CFE906}" srcId="{35B1EE7E-D593-4B06-A6F2-F67D9B8848FA}" destId="{F9A54634-3C4C-4EB7-8CAA-0816D21C5130}" srcOrd="3" destOrd="0" parTransId="{02D0DB1B-344F-4831-B147-781280A0C31D}" sibTransId="{D76C912D-01A4-49F8-8E47-FC3F6122D1A7}"/>
    <dgm:cxn modelId="{FC41F7FF-6890-4A23-B233-3F56755ECE55}" srcId="{35B1EE7E-D593-4B06-A6F2-F67D9B8848FA}" destId="{2559C48D-9565-444D-89D5-88CEC0BEBAED}" srcOrd="0" destOrd="0" parTransId="{89EC545B-6889-4A27-B44E-6955E861A461}" sibTransId="{49118E99-73B0-486C-A5EE-DC6FD904325E}"/>
    <dgm:cxn modelId="{699F5CA7-4CE7-4739-8818-7417D3F672E7}" type="presParOf" srcId="{7C5360BB-24B7-4E88-BF0F-45A308122BCE}" destId="{E1A07DD8-8852-4EBB-B641-9BCA515A048E}" srcOrd="0" destOrd="0" presId="urn:microsoft.com/office/officeart/2005/8/layout/default"/>
    <dgm:cxn modelId="{78604CF0-235E-47EE-8688-5A7D47646245}" type="presParOf" srcId="{7C5360BB-24B7-4E88-BF0F-45A308122BCE}" destId="{1DD3B5FE-7EFE-4070-8E2A-187DB4B5A215}" srcOrd="1" destOrd="0" presId="urn:microsoft.com/office/officeart/2005/8/layout/default"/>
    <dgm:cxn modelId="{E85A1A7E-21EC-4577-BA2D-11003BEB2A7B}" type="presParOf" srcId="{7C5360BB-24B7-4E88-BF0F-45A308122BCE}" destId="{63775F79-3293-4F9F-8C84-7AE5BED5E514}" srcOrd="2" destOrd="0" presId="urn:microsoft.com/office/officeart/2005/8/layout/default"/>
    <dgm:cxn modelId="{FB904FCE-37B7-4637-95A5-E55B4A6C9B42}" type="presParOf" srcId="{7C5360BB-24B7-4E88-BF0F-45A308122BCE}" destId="{08C14AD8-2B65-4831-B0FA-3DCD51FA3E4F}" srcOrd="3" destOrd="0" presId="urn:microsoft.com/office/officeart/2005/8/layout/default"/>
    <dgm:cxn modelId="{CF8C1B95-7A13-41A4-BE3A-D8A8C9E322A7}" type="presParOf" srcId="{7C5360BB-24B7-4E88-BF0F-45A308122BCE}" destId="{D2D8A257-6ABC-4A41-BFC7-87DD70FC211C}" srcOrd="4" destOrd="0" presId="urn:microsoft.com/office/officeart/2005/8/layout/default"/>
    <dgm:cxn modelId="{2A730410-67A2-4DAF-A6E2-5AFE70AEE83F}" type="presParOf" srcId="{7C5360BB-24B7-4E88-BF0F-45A308122BCE}" destId="{0B813867-A639-4ADF-8A7C-E0600F79A93E}" srcOrd="5" destOrd="0" presId="urn:microsoft.com/office/officeart/2005/8/layout/default"/>
    <dgm:cxn modelId="{91EDF0E8-FAAE-4880-8DCA-AB266A6674C0}" type="presParOf" srcId="{7C5360BB-24B7-4E88-BF0F-45A308122BCE}" destId="{CF2237B2-C87B-4B69-BAAE-2DFE5BEC0A09}" srcOrd="6" destOrd="0" presId="urn:microsoft.com/office/officeart/2005/8/layout/default"/>
    <dgm:cxn modelId="{13B22B6D-5123-4D4C-9B0B-9E8494FD4864}" type="presParOf" srcId="{7C5360BB-24B7-4E88-BF0F-45A308122BCE}" destId="{B21B6A67-F587-41C9-83F4-7E681C63A4C4}" srcOrd="7" destOrd="0" presId="urn:microsoft.com/office/officeart/2005/8/layout/default"/>
    <dgm:cxn modelId="{95297B27-C21C-4085-BC16-4A909A85476C}" type="presParOf" srcId="{7C5360BB-24B7-4E88-BF0F-45A308122BCE}" destId="{3963C05B-D123-41D8-8D3E-19F0D60D572E}"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B23EDF-D198-475C-818C-A583BA79EEB6}">
      <dsp:nvSpPr>
        <dsp:cNvPr id="0" name=""/>
        <dsp:cNvSpPr/>
      </dsp:nvSpPr>
      <dsp:spPr>
        <a:xfrm>
          <a:off x="0" y="0"/>
          <a:ext cx="11012129" cy="2438400"/>
        </a:xfrm>
        <a:prstGeom prst="roundRect">
          <a:avLst>
            <a:gd name="adj" fmla="val 1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0B8051C-3B04-4EC3-BF7B-124000400CA5}">
      <dsp:nvSpPr>
        <dsp:cNvPr id="0" name=""/>
        <dsp:cNvSpPr/>
      </dsp:nvSpPr>
      <dsp:spPr>
        <a:xfrm>
          <a:off x="330363" y="153689"/>
          <a:ext cx="3234812" cy="2131021"/>
        </a:xfrm>
        <a:prstGeom prst="roundRect">
          <a:avLst>
            <a:gd name="adj" fmla="val 10000"/>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l="-5000" r="-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88E58A3-05D6-4F54-99E0-BB1122548890}">
      <dsp:nvSpPr>
        <dsp:cNvPr id="0" name=""/>
        <dsp:cNvSpPr/>
      </dsp:nvSpPr>
      <dsp:spPr>
        <a:xfrm rot="10800000">
          <a:off x="340197" y="2438400"/>
          <a:ext cx="3234812" cy="2980266"/>
        </a:xfrm>
        <a:prstGeom prst="round2SameRect">
          <a:avLst>
            <a:gd name="adj1" fmla="val 10500"/>
            <a:gd name="adj2" fmla="val 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t" anchorCtr="0">
          <a:noAutofit/>
        </a:bodyPr>
        <a:lstStyle/>
        <a:p>
          <a:pPr marL="0" lvl="0" indent="0" algn="ctr" defTabSz="1422400">
            <a:lnSpc>
              <a:spcPct val="90000"/>
            </a:lnSpc>
            <a:spcBef>
              <a:spcPct val="0"/>
            </a:spcBef>
            <a:spcAft>
              <a:spcPct val="35000"/>
            </a:spcAft>
            <a:buNone/>
          </a:pPr>
          <a:r>
            <a:rPr lang="en-IN" sz="3200" kern="1200" dirty="0"/>
            <a:t>Simple Linear Regression</a:t>
          </a:r>
        </a:p>
        <a:p>
          <a:pPr marL="0" lvl="0" indent="0" algn="ctr" defTabSz="1422400">
            <a:lnSpc>
              <a:spcPct val="90000"/>
            </a:lnSpc>
            <a:spcBef>
              <a:spcPct val="0"/>
            </a:spcBef>
            <a:spcAft>
              <a:spcPct val="35000"/>
            </a:spcAft>
            <a:buNone/>
          </a:pPr>
          <a:endParaRPr lang="en-IN" sz="3200" kern="1200" dirty="0"/>
        </a:p>
        <a:p>
          <a:pPr marL="0" lvl="0" indent="0" algn="ctr" defTabSz="1422400">
            <a:lnSpc>
              <a:spcPct val="90000"/>
            </a:lnSpc>
            <a:spcBef>
              <a:spcPct val="0"/>
            </a:spcBef>
            <a:spcAft>
              <a:spcPct val="35000"/>
            </a:spcAft>
            <a:buNone/>
          </a:pPr>
          <a:r>
            <a:rPr lang="en-IN" sz="2000" kern="1200" dirty="0"/>
            <a:t>X ----------&gt; Y</a:t>
          </a:r>
        </a:p>
      </dsp:txBody>
      <dsp:txXfrm rot="10800000">
        <a:off x="431850" y="2438400"/>
        <a:ext cx="3051506" cy="2888613"/>
      </dsp:txXfrm>
    </dsp:sp>
    <dsp:sp modelId="{0C6F2D12-F321-4F9C-B89F-509760967B7F}">
      <dsp:nvSpPr>
        <dsp:cNvPr id="0" name=""/>
        <dsp:cNvSpPr/>
      </dsp:nvSpPr>
      <dsp:spPr>
        <a:xfrm>
          <a:off x="3888658" y="153689"/>
          <a:ext cx="3234812" cy="2131021"/>
        </a:xfrm>
        <a:prstGeom prst="roundRect">
          <a:avLst>
            <a:gd name="adj" fmla="val 10000"/>
          </a:avLst>
        </a:prstGeom>
        <a:blipFill rotWithShape="1">
          <a:blip xmlns:r="http://schemas.openxmlformats.org/officeDocument/2006/relationships" r:embed="rId2">
            <a:extLst>
              <a:ext uri="{28A0092B-C50C-407E-A947-70E740481C1C}">
                <a14:useLocalDpi xmlns:a14="http://schemas.microsoft.com/office/drawing/2010/main" val="0"/>
              </a:ext>
            </a:extLst>
          </a:blip>
          <a:srcRect/>
          <a:stretch>
            <a:fillRect l="-2000" r="-2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80EE014-1B78-4158-BDD7-B040EEBEB228}">
      <dsp:nvSpPr>
        <dsp:cNvPr id="0" name=""/>
        <dsp:cNvSpPr/>
      </dsp:nvSpPr>
      <dsp:spPr>
        <a:xfrm rot="10800000">
          <a:off x="3888658" y="2438400"/>
          <a:ext cx="3234812" cy="2980266"/>
        </a:xfrm>
        <a:prstGeom prst="round2SameRect">
          <a:avLst>
            <a:gd name="adj1" fmla="val 10500"/>
            <a:gd name="adj2" fmla="val 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t" anchorCtr="0">
          <a:noAutofit/>
        </a:bodyPr>
        <a:lstStyle/>
        <a:p>
          <a:pPr marL="0" lvl="0" indent="0" algn="ctr" defTabSz="1422400">
            <a:lnSpc>
              <a:spcPct val="90000"/>
            </a:lnSpc>
            <a:spcBef>
              <a:spcPct val="0"/>
            </a:spcBef>
            <a:spcAft>
              <a:spcPct val="35000"/>
            </a:spcAft>
            <a:buNone/>
          </a:pPr>
          <a:r>
            <a:rPr lang="en-IN" sz="3200" kern="1200" dirty="0"/>
            <a:t>Multiple Linear Regression</a:t>
          </a:r>
        </a:p>
        <a:p>
          <a:pPr marL="0" lvl="0" indent="0" algn="ctr" defTabSz="1422400">
            <a:lnSpc>
              <a:spcPct val="90000"/>
            </a:lnSpc>
            <a:spcBef>
              <a:spcPct val="0"/>
            </a:spcBef>
            <a:spcAft>
              <a:spcPct val="35000"/>
            </a:spcAft>
            <a:buNone/>
          </a:pPr>
          <a:endParaRPr lang="en-IN" sz="3200" kern="1200" dirty="0"/>
        </a:p>
        <a:p>
          <a:pPr marL="0" lvl="0" indent="0" algn="ctr" defTabSz="1422400">
            <a:lnSpc>
              <a:spcPct val="90000"/>
            </a:lnSpc>
            <a:spcBef>
              <a:spcPct val="0"/>
            </a:spcBef>
            <a:spcAft>
              <a:spcPct val="35000"/>
            </a:spcAft>
            <a:buNone/>
          </a:pPr>
          <a:r>
            <a:rPr lang="en-IN" sz="2000" kern="1200" dirty="0"/>
            <a:t>X1, X2, X3 --------&gt; Y</a:t>
          </a:r>
        </a:p>
      </dsp:txBody>
      <dsp:txXfrm rot="10800000">
        <a:off x="3980311" y="2438400"/>
        <a:ext cx="3051506" cy="2888613"/>
      </dsp:txXfrm>
    </dsp:sp>
    <dsp:sp modelId="{20B46F5C-5A28-4E66-81DB-8449342D51E5}">
      <dsp:nvSpPr>
        <dsp:cNvPr id="0" name=""/>
        <dsp:cNvSpPr/>
      </dsp:nvSpPr>
      <dsp:spPr>
        <a:xfrm>
          <a:off x="7446952" y="153689"/>
          <a:ext cx="3234812" cy="2131021"/>
        </a:xfrm>
        <a:prstGeom prst="roundRect">
          <a:avLst>
            <a:gd name="adj" fmla="val 10000"/>
          </a:avLst>
        </a:prstGeom>
        <a:blipFill rotWithShape="1">
          <a:blip xmlns:r="http://schemas.openxmlformats.org/officeDocument/2006/relationships" r:embed="rId3">
            <a:extLst>
              <a:ext uri="{28A0092B-C50C-407E-A947-70E740481C1C}">
                <a14:useLocalDpi xmlns:a14="http://schemas.microsoft.com/office/drawing/2010/main" val="0"/>
              </a:ext>
            </a:extLst>
          </a:blip>
          <a:srcRect/>
          <a:stretch>
            <a:fillRect t="-10000" b="-10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088E924-50C2-4B6A-80FE-B104E0EF91CD}">
      <dsp:nvSpPr>
        <dsp:cNvPr id="0" name=""/>
        <dsp:cNvSpPr/>
      </dsp:nvSpPr>
      <dsp:spPr>
        <a:xfrm rot="10800000">
          <a:off x="7446952" y="2438400"/>
          <a:ext cx="3234812" cy="2980266"/>
        </a:xfrm>
        <a:prstGeom prst="round2SameRect">
          <a:avLst>
            <a:gd name="adj1" fmla="val 10500"/>
            <a:gd name="adj2" fmla="val 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t" anchorCtr="0">
          <a:noAutofit/>
        </a:bodyPr>
        <a:lstStyle/>
        <a:p>
          <a:pPr marL="0" lvl="0" indent="0" algn="ctr" defTabSz="1422400">
            <a:lnSpc>
              <a:spcPct val="90000"/>
            </a:lnSpc>
            <a:spcBef>
              <a:spcPct val="0"/>
            </a:spcBef>
            <a:spcAft>
              <a:spcPct val="35000"/>
            </a:spcAft>
            <a:buNone/>
          </a:pPr>
          <a:r>
            <a:rPr lang="en-IN" sz="3200" kern="1200" dirty="0"/>
            <a:t>Non-Linear Regression</a:t>
          </a:r>
        </a:p>
        <a:p>
          <a:pPr marL="0" lvl="0" indent="0" algn="ctr" defTabSz="1422400">
            <a:lnSpc>
              <a:spcPct val="90000"/>
            </a:lnSpc>
            <a:spcBef>
              <a:spcPct val="0"/>
            </a:spcBef>
            <a:spcAft>
              <a:spcPct val="35000"/>
            </a:spcAft>
            <a:buNone/>
          </a:pPr>
          <a:endParaRPr lang="en-IN" sz="3200" kern="1200" dirty="0"/>
        </a:p>
        <a:p>
          <a:pPr marL="0" lvl="0" indent="0" algn="ctr" defTabSz="1422400">
            <a:lnSpc>
              <a:spcPct val="90000"/>
            </a:lnSpc>
            <a:spcBef>
              <a:spcPct val="0"/>
            </a:spcBef>
            <a:spcAft>
              <a:spcPct val="35000"/>
            </a:spcAft>
            <a:buNone/>
          </a:pPr>
          <a:r>
            <a:rPr lang="en-IN" sz="2000" kern="1200" dirty="0"/>
            <a:t>X1, X2^2, X3^3 -----&gt; Y</a:t>
          </a:r>
        </a:p>
      </dsp:txBody>
      <dsp:txXfrm rot="10800000">
        <a:off x="7538605" y="2438400"/>
        <a:ext cx="3051506" cy="288861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A07DD8-8852-4EBB-B641-9BCA515A048E}">
      <dsp:nvSpPr>
        <dsp:cNvPr id="0" name=""/>
        <dsp:cNvSpPr/>
      </dsp:nvSpPr>
      <dsp:spPr>
        <a:xfrm>
          <a:off x="586009" y="1388"/>
          <a:ext cx="1880029" cy="112801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IN" sz="2600" kern="1200" dirty="0"/>
            <a:t>Sales Forecasting</a:t>
          </a:r>
        </a:p>
      </dsp:txBody>
      <dsp:txXfrm>
        <a:off x="586009" y="1388"/>
        <a:ext cx="1880029" cy="1128017"/>
      </dsp:txXfrm>
    </dsp:sp>
    <dsp:sp modelId="{63775F79-3293-4F9F-8C84-7AE5BED5E514}">
      <dsp:nvSpPr>
        <dsp:cNvPr id="0" name=""/>
        <dsp:cNvSpPr/>
      </dsp:nvSpPr>
      <dsp:spPr>
        <a:xfrm>
          <a:off x="2654041" y="1388"/>
          <a:ext cx="1880029" cy="112801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IN" sz="2600" kern="1200" dirty="0"/>
            <a:t>Risk Analysis</a:t>
          </a:r>
        </a:p>
      </dsp:txBody>
      <dsp:txXfrm>
        <a:off x="2654041" y="1388"/>
        <a:ext cx="1880029" cy="1128017"/>
      </dsp:txXfrm>
    </dsp:sp>
    <dsp:sp modelId="{D2D8A257-6ABC-4A41-BFC7-87DD70FC211C}">
      <dsp:nvSpPr>
        <dsp:cNvPr id="0" name=""/>
        <dsp:cNvSpPr/>
      </dsp:nvSpPr>
      <dsp:spPr>
        <a:xfrm>
          <a:off x="586009" y="1317408"/>
          <a:ext cx="1880029" cy="112801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IN" sz="2600" kern="1200" dirty="0"/>
            <a:t>Housing Applications</a:t>
          </a:r>
        </a:p>
      </dsp:txBody>
      <dsp:txXfrm>
        <a:off x="586009" y="1317408"/>
        <a:ext cx="1880029" cy="1128017"/>
      </dsp:txXfrm>
    </dsp:sp>
    <dsp:sp modelId="{CF2237B2-C87B-4B69-BAAE-2DFE5BEC0A09}">
      <dsp:nvSpPr>
        <dsp:cNvPr id="0" name=""/>
        <dsp:cNvSpPr/>
      </dsp:nvSpPr>
      <dsp:spPr>
        <a:xfrm>
          <a:off x="2654041" y="1317408"/>
          <a:ext cx="1880029" cy="112801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IN" sz="2600" kern="1200" dirty="0"/>
            <a:t>Finance Applications</a:t>
          </a:r>
        </a:p>
      </dsp:txBody>
      <dsp:txXfrm>
        <a:off x="2654041" y="1317408"/>
        <a:ext cx="1880029" cy="1128017"/>
      </dsp:txXfrm>
    </dsp:sp>
    <dsp:sp modelId="{3963C05B-D123-41D8-8D3E-19F0D60D572E}">
      <dsp:nvSpPr>
        <dsp:cNvPr id="0" name=""/>
        <dsp:cNvSpPr/>
      </dsp:nvSpPr>
      <dsp:spPr>
        <a:xfrm>
          <a:off x="1620025" y="2633429"/>
          <a:ext cx="1880029" cy="112801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IN" sz="2600" kern="1200" dirty="0"/>
            <a:t>Weather Forecasting</a:t>
          </a:r>
        </a:p>
      </dsp:txBody>
      <dsp:txXfrm>
        <a:off x="1620025" y="2633429"/>
        <a:ext cx="1880029" cy="1128017"/>
      </dsp:txXfrm>
    </dsp:sp>
  </dsp:spTree>
</dsp:drawing>
</file>

<file path=ppt/diagrams/layout1.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C16A82-997A-42A8-BA27-66716FCBF67C}" type="datetimeFigureOut">
              <a:rPr lang="en-US" smtClean="0"/>
              <a:t>11/16/2022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6BBC7F-596E-4836-A960-4606000F666A}" type="slidenum">
              <a:rPr lang="en-US" smtClean="0"/>
              <a:t>‹#›</a:t>
            </a:fld>
            <a:endParaRPr lang="en-US"/>
          </a:p>
        </p:txBody>
      </p:sp>
    </p:spTree>
    <p:extLst>
      <p:ext uri="{BB962C8B-B14F-4D97-AF65-F5344CB8AC3E}">
        <p14:creationId xmlns:p14="http://schemas.microsoft.com/office/powerpoint/2010/main" val="14812932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T"/>
          </a:p>
        </p:txBody>
      </p:sp>
      <p:sp>
        <p:nvSpPr>
          <p:cNvPr id="4" name="Slide Number Placeholder 3"/>
          <p:cNvSpPr>
            <a:spLocks noGrp="1"/>
          </p:cNvSpPr>
          <p:nvPr>
            <p:ph type="sldNum" sz="quarter" idx="5"/>
          </p:nvPr>
        </p:nvSpPr>
        <p:spPr/>
        <p:txBody>
          <a:bodyPr/>
          <a:lstStyle/>
          <a:p>
            <a:fld id="{B44BD0DB-DBA5-CC42-9658-2AE30D9BBD30}" type="slidenum">
              <a:rPr lang="en-PT" smtClean="0"/>
              <a:t>1</a:t>
            </a:fld>
            <a:endParaRPr lang="en-PT"/>
          </a:p>
        </p:txBody>
      </p:sp>
    </p:spTree>
    <p:extLst>
      <p:ext uri="{BB962C8B-B14F-4D97-AF65-F5344CB8AC3E}">
        <p14:creationId xmlns:p14="http://schemas.microsoft.com/office/powerpoint/2010/main" val="3693276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5468D-ED06-451F-8B11-553DDE590F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F5D1B7F-C973-4FD5-B81E-7673E56192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BA39E30-1F12-4F12-ACB8-7C4FD5676BEE}"/>
              </a:ext>
            </a:extLst>
          </p:cNvPr>
          <p:cNvSpPr>
            <a:spLocks noGrp="1"/>
          </p:cNvSpPr>
          <p:nvPr>
            <p:ph type="dt" sz="half" idx="10"/>
          </p:nvPr>
        </p:nvSpPr>
        <p:spPr/>
        <p:txBody>
          <a:bodyPr/>
          <a:lstStyle/>
          <a:p>
            <a:fld id="{B168EA1D-0A3D-436C-9255-FEF4427C5B44}" type="datetimeFigureOut">
              <a:rPr lang="en-US" smtClean="0"/>
              <a:t>11/16/2022</a:t>
            </a:fld>
            <a:endParaRPr lang="en-US"/>
          </a:p>
        </p:txBody>
      </p:sp>
      <p:sp>
        <p:nvSpPr>
          <p:cNvPr id="5" name="Footer Placeholder 4">
            <a:extLst>
              <a:ext uri="{FF2B5EF4-FFF2-40B4-BE49-F238E27FC236}">
                <a16:creationId xmlns:a16="http://schemas.microsoft.com/office/drawing/2014/main" id="{B2C1F363-E93C-49DB-82F3-BEA2B03FC4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D11617-BE82-433F-9D1C-1133B1CC68C2}"/>
              </a:ext>
            </a:extLst>
          </p:cNvPr>
          <p:cNvSpPr>
            <a:spLocks noGrp="1"/>
          </p:cNvSpPr>
          <p:nvPr>
            <p:ph type="sldNum" sz="quarter" idx="12"/>
          </p:nvPr>
        </p:nvSpPr>
        <p:spPr/>
        <p:txBody>
          <a:bodyPr/>
          <a:lstStyle/>
          <a:p>
            <a:fld id="{8D3C107D-D448-40DB-A4EE-4671F183858E}" type="slidenum">
              <a:rPr lang="en-US" smtClean="0"/>
              <a:t>‹#›</a:t>
            </a:fld>
            <a:endParaRPr lang="en-US"/>
          </a:p>
        </p:txBody>
      </p:sp>
    </p:spTree>
    <p:extLst>
      <p:ext uri="{BB962C8B-B14F-4D97-AF65-F5344CB8AC3E}">
        <p14:creationId xmlns:p14="http://schemas.microsoft.com/office/powerpoint/2010/main" val="2787072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93AA4-E4D3-48B7-BD7A-6946CB10A1B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5DFC44F-8ABA-4B3C-BF3A-802E565B24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DB76F8-6257-4DD1-B722-822DB645ABC2}"/>
              </a:ext>
            </a:extLst>
          </p:cNvPr>
          <p:cNvSpPr>
            <a:spLocks noGrp="1"/>
          </p:cNvSpPr>
          <p:nvPr>
            <p:ph type="dt" sz="half" idx="10"/>
          </p:nvPr>
        </p:nvSpPr>
        <p:spPr/>
        <p:txBody>
          <a:bodyPr/>
          <a:lstStyle/>
          <a:p>
            <a:fld id="{B168EA1D-0A3D-436C-9255-FEF4427C5B44}" type="datetimeFigureOut">
              <a:rPr lang="en-US" smtClean="0"/>
              <a:t>11/16/2022</a:t>
            </a:fld>
            <a:endParaRPr lang="en-US"/>
          </a:p>
        </p:txBody>
      </p:sp>
      <p:sp>
        <p:nvSpPr>
          <p:cNvPr id="5" name="Footer Placeholder 4">
            <a:extLst>
              <a:ext uri="{FF2B5EF4-FFF2-40B4-BE49-F238E27FC236}">
                <a16:creationId xmlns:a16="http://schemas.microsoft.com/office/drawing/2014/main" id="{9BBA5219-04EB-4872-878F-FFDA0EEC18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B5D873-C264-4543-A3DC-A85558142EEA}"/>
              </a:ext>
            </a:extLst>
          </p:cNvPr>
          <p:cNvSpPr>
            <a:spLocks noGrp="1"/>
          </p:cNvSpPr>
          <p:nvPr>
            <p:ph type="sldNum" sz="quarter" idx="12"/>
          </p:nvPr>
        </p:nvSpPr>
        <p:spPr/>
        <p:txBody>
          <a:bodyPr/>
          <a:lstStyle/>
          <a:p>
            <a:fld id="{8D3C107D-D448-40DB-A4EE-4671F183858E}" type="slidenum">
              <a:rPr lang="en-US" smtClean="0"/>
              <a:t>‹#›</a:t>
            </a:fld>
            <a:endParaRPr lang="en-US"/>
          </a:p>
        </p:txBody>
      </p:sp>
    </p:spTree>
    <p:extLst>
      <p:ext uri="{BB962C8B-B14F-4D97-AF65-F5344CB8AC3E}">
        <p14:creationId xmlns:p14="http://schemas.microsoft.com/office/powerpoint/2010/main" val="300947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B54D93-21A1-4716-943A-78250FB2EEE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9D36350-9EF0-4EBA-AEBB-CAD479227D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F1E746-01F6-4BF9-9F05-E3655ADBEAA0}"/>
              </a:ext>
            </a:extLst>
          </p:cNvPr>
          <p:cNvSpPr>
            <a:spLocks noGrp="1"/>
          </p:cNvSpPr>
          <p:nvPr>
            <p:ph type="dt" sz="half" idx="10"/>
          </p:nvPr>
        </p:nvSpPr>
        <p:spPr/>
        <p:txBody>
          <a:bodyPr/>
          <a:lstStyle/>
          <a:p>
            <a:fld id="{B168EA1D-0A3D-436C-9255-FEF4427C5B44}" type="datetimeFigureOut">
              <a:rPr lang="en-US" smtClean="0"/>
              <a:t>11/16/2022</a:t>
            </a:fld>
            <a:endParaRPr lang="en-US"/>
          </a:p>
        </p:txBody>
      </p:sp>
      <p:sp>
        <p:nvSpPr>
          <p:cNvPr id="5" name="Footer Placeholder 4">
            <a:extLst>
              <a:ext uri="{FF2B5EF4-FFF2-40B4-BE49-F238E27FC236}">
                <a16:creationId xmlns:a16="http://schemas.microsoft.com/office/drawing/2014/main" id="{1A84BCFE-3D71-4421-BF56-25CD10F6EA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40F752-27AE-4A27-943B-8AA3D6EC68B7}"/>
              </a:ext>
            </a:extLst>
          </p:cNvPr>
          <p:cNvSpPr>
            <a:spLocks noGrp="1"/>
          </p:cNvSpPr>
          <p:nvPr>
            <p:ph type="sldNum" sz="quarter" idx="12"/>
          </p:nvPr>
        </p:nvSpPr>
        <p:spPr/>
        <p:txBody>
          <a:bodyPr/>
          <a:lstStyle/>
          <a:p>
            <a:fld id="{8D3C107D-D448-40DB-A4EE-4671F183858E}" type="slidenum">
              <a:rPr lang="en-US" smtClean="0"/>
              <a:t>‹#›</a:t>
            </a:fld>
            <a:endParaRPr lang="en-US"/>
          </a:p>
        </p:txBody>
      </p:sp>
    </p:spTree>
    <p:extLst>
      <p:ext uri="{BB962C8B-B14F-4D97-AF65-F5344CB8AC3E}">
        <p14:creationId xmlns:p14="http://schemas.microsoft.com/office/powerpoint/2010/main" val="10200231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1_Title White">
    <p:bg>
      <p:bgPr>
        <a:solidFill>
          <a:schemeClr val="bg1"/>
        </a:solidFill>
        <a:effectLst/>
      </p:bgPr>
    </p:bg>
    <p:spTree>
      <p:nvGrpSpPr>
        <p:cNvPr id="1" name=""/>
        <p:cNvGrpSpPr/>
        <p:nvPr/>
      </p:nvGrpSpPr>
      <p:grpSpPr>
        <a:xfrm>
          <a:off x="0" y="0"/>
          <a:ext cx="0" cy="0"/>
          <a:chOff x="0" y="0"/>
          <a:chExt cx="0" cy="0"/>
        </a:xfrm>
      </p:grpSpPr>
      <p:pic>
        <p:nvPicPr>
          <p:cNvPr id="8" name="r1Artboard 3 copy 34edsw.pdf">
            <a:extLst>
              <a:ext uri="{FF2B5EF4-FFF2-40B4-BE49-F238E27FC236}">
                <a16:creationId xmlns:a16="http://schemas.microsoft.com/office/drawing/2014/main" id="{671189B0-0180-A44E-AC86-BC07AB4A117F}"/>
              </a:ext>
            </a:extLst>
          </p:cNvPr>
          <p:cNvPicPr>
            <a:picLocks noChangeAspect="1"/>
          </p:cNvPicPr>
          <p:nvPr userDrawn="1"/>
        </p:nvPicPr>
        <p:blipFill rotWithShape="1">
          <a:blip r:embed="rId2">
            <a:alphaModFix amt="76000"/>
            <a:extLst>
              <a:ext uri="{28A0092B-C50C-407E-A947-70E740481C1C}">
                <a14:useLocalDpi xmlns:a14="http://schemas.microsoft.com/office/drawing/2010/main" val="0"/>
              </a:ext>
            </a:extLst>
          </a:blip>
          <a:srcRect l="-127" t="37299" r="51849" b="14438"/>
          <a:stretch/>
        </p:blipFill>
        <p:spPr>
          <a:xfrm>
            <a:off x="3758638" y="0"/>
            <a:ext cx="8433362" cy="6858000"/>
          </a:xfrm>
          <a:prstGeom prst="rect">
            <a:avLst/>
          </a:prstGeom>
          <a:ln w="12700">
            <a:miter lim="400000"/>
          </a:ln>
        </p:spPr>
      </p:pic>
      <p:sp>
        <p:nvSpPr>
          <p:cNvPr id="4" name="Title 1">
            <a:extLst>
              <a:ext uri="{FF2B5EF4-FFF2-40B4-BE49-F238E27FC236}">
                <a16:creationId xmlns:a16="http://schemas.microsoft.com/office/drawing/2014/main" id="{17AAB606-6867-894C-9BD5-B6BFB3E820B8}"/>
              </a:ext>
            </a:extLst>
          </p:cNvPr>
          <p:cNvSpPr>
            <a:spLocks noGrp="1"/>
          </p:cNvSpPr>
          <p:nvPr>
            <p:ph type="title" hasCustomPrompt="1"/>
          </p:nvPr>
        </p:nvSpPr>
        <p:spPr>
          <a:xfrm>
            <a:off x="635799" y="2830805"/>
            <a:ext cx="9671982" cy="1512273"/>
          </a:xfrm>
          <a:prstGeom prst="rect">
            <a:avLst/>
          </a:prstGeom>
        </p:spPr>
        <p:txBody>
          <a:bodyPr wrap="square" lIns="0" anchor="ctr">
            <a:spAutoFit/>
          </a:bodyPr>
          <a:lstStyle>
            <a:lvl1pPr>
              <a:lnSpc>
                <a:spcPts val="10000"/>
              </a:lnSpc>
              <a:defRPr sz="12000" b="1" i="0">
                <a:solidFill>
                  <a:schemeClr val="tx2"/>
                </a:solidFill>
                <a:latin typeface="Equip Extended" panose="02000503030000020004" pitchFamily="2" charset="77"/>
              </a:defRPr>
            </a:lvl1pPr>
          </a:lstStyle>
          <a:p>
            <a:r>
              <a:rPr lang="en-GB" dirty="0"/>
              <a:t>Edit title</a:t>
            </a:r>
            <a:endParaRPr lang="en-PT" dirty="0"/>
          </a:p>
        </p:txBody>
      </p:sp>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5"/>
            <a:ext cx="9668395" cy="498475"/>
          </a:xfrm>
        </p:spPr>
        <p:txBody>
          <a:bodyPr anchor="ctr">
            <a:noAutofit/>
          </a:bodyPr>
          <a:lstStyle>
            <a:lvl1pPr marL="0" indent="0">
              <a:buNone/>
              <a:defRPr sz="1300" b="0" i="0">
                <a:solidFill>
                  <a:srgbClr val="07041F"/>
                </a:solidFill>
                <a:latin typeface="Equip Extended Light" panose="02000503000000020004" pitchFamily="2" charset="77"/>
              </a:defRPr>
            </a:lvl1pPr>
          </a:lstStyle>
          <a:p>
            <a:pPr lvl="0"/>
            <a:r>
              <a:rPr lang="en-GB" dirty="0"/>
              <a:t>Edit Footnote</a:t>
            </a:r>
          </a:p>
        </p:txBody>
      </p:sp>
      <p:pic>
        <p:nvPicPr>
          <p:cNvPr id="5" name="Graphic 4">
            <a:extLst>
              <a:ext uri="{FF2B5EF4-FFF2-40B4-BE49-F238E27FC236}">
                <a16:creationId xmlns:a16="http://schemas.microsoft.com/office/drawing/2014/main" id="{6A518BE8-50AE-D748-ACE2-D2800731CFF6}"/>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40000" y="0"/>
            <a:ext cx="1982400" cy="1486800"/>
          </a:xfrm>
          <a:prstGeom prst="rect">
            <a:avLst/>
          </a:prstGeom>
        </p:spPr>
      </p:pic>
    </p:spTree>
    <p:extLst>
      <p:ext uri="{BB962C8B-B14F-4D97-AF65-F5344CB8AC3E}">
        <p14:creationId xmlns:p14="http://schemas.microsoft.com/office/powerpoint/2010/main" val="29160217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_1_Plain Text">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userDrawn="1"/>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6" name="Content Placeholder 5">
            <a:extLst>
              <a:ext uri="{FF2B5EF4-FFF2-40B4-BE49-F238E27FC236}">
                <a16:creationId xmlns:a16="http://schemas.microsoft.com/office/drawing/2014/main" id="{BB690711-A8AD-C64F-99C3-28967A35020C}"/>
              </a:ext>
            </a:extLst>
          </p:cNvPr>
          <p:cNvSpPr>
            <a:spLocks noGrp="1"/>
          </p:cNvSpPr>
          <p:nvPr>
            <p:ph sz="quarter" idx="11"/>
          </p:nvPr>
        </p:nvSpPr>
        <p:spPr>
          <a:xfrm>
            <a:off x="626400" y="1602250"/>
            <a:ext cx="10854000" cy="3866150"/>
          </a:xfrm>
        </p:spPr>
        <p:txBody>
          <a:bodyPr>
            <a:noAutofit/>
          </a:bodyPr>
          <a:lstStyle>
            <a:lvl1pPr>
              <a:spcBef>
                <a:spcPts val="0"/>
              </a:spcBef>
              <a:defRPr>
                <a:solidFill>
                  <a:schemeClr val="tx2"/>
                </a:solidFill>
              </a:defRPr>
            </a:lvl1pPr>
            <a:lvl2pPr>
              <a:spcBef>
                <a:spcPts val="0"/>
              </a:spcBef>
              <a:defRPr>
                <a:solidFill>
                  <a:schemeClr val="tx2"/>
                </a:solidFill>
              </a:defRPr>
            </a:lvl2pPr>
            <a:lvl3pPr>
              <a:spcBef>
                <a:spcPts val="0"/>
              </a:spcBef>
              <a:defRPr>
                <a:solidFill>
                  <a:schemeClr val="tx2"/>
                </a:solidFill>
              </a:defRPr>
            </a:lvl3pPr>
            <a:lvl4pPr>
              <a:spcBef>
                <a:spcPts val="0"/>
              </a:spcBef>
              <a:defRPr>
                <a:solidFill>
                  <a:schemeClr val="tx2"/>
                </a:solidFill>
              </a:defRPr>
            </a:lvl4pPr>
            <a:lvl5pPr>
              <a:spcBef>
                <a:spcPts val="0"/>
              </a:spcBef>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T" dirty="0"/>
          </a:p>
        </p:txBody>
      </p:sp>
      <p:sp>
        <p:nvSpPr>
          <p:cNvPr id="26" name="Title 1">
            <a:extLst>
              <a:ext uri="{FF2B5EF4-FFF2-40B4-BE49-F238E27FC236}">
                <a16:creationId xmlns:a16="http://schemas.microsoft.com/office/drawing/2014/main" id="{8D99D971-8D93-A14A-BE3D-ABC9A167F6B8}"/>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spcBef>
                <a:spcPts val="0"/>
              </a:spcBef>
              <a:defRPr sz="2400" b="1" i="0">
                <a:solidFill>
                  <a:schemeClr val="tx2"/>
                </a:solidFill>
                <a:latin typeface="Equip Extended" panose="02000503030000020004" pitchFamily="2" charset="77"/>
              </a:defRPr>
            </a:lvl1pPr>
          </a:lstStyle>
          <a:p>
            <a:r>
              <a:rPr lang="en-GB" dirty="0"/>
              <a:t>Edit title</a:t>
            </a:r>
            <a:endParaRPr lang="en-PT" dirty="0"/>
          </a:p>
        </p:txBody>
      </p:sp>
      <p:sp>
        <p:nvSpPr>
          <p:cNvPr id="27" name="Text Placeholder 7">
            <a:extLst>
              <a:ext uri="{FF2B5EF4-FFF2-40B4-BE49-F238E27FC236}">
                <a16:creationId xmlns:a16="http://schemas.microsoft.com/office/drawing/2014/main" id="{16DBF9F2-91C4-4B4B-844B-3C6295E89D04}"/>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spcBef>
                <a:spcPts val="0"/>
              </a:spcBef>
              <a:buNone/>
              <a:defRPr sz="1600" b="0" i="0">
                <a:solidFill>
                  <a:schemeClr val="tx2"/>
                </a:solidFill>
                <a:latin typeface="Equip Extended Light" panose="02000503000000020004" pitchFamily="2" charset="77"/>
              </a:defRPr>
            </a:lvl1pPr>
          </a:lstStyle>
          <a:p>
            <a:pPr lvl="0"/>
            <a:r>
              <a:rPr lang="en-GB" dirty="0"/>
              <a:t>Edit subtitle</a:t>
            </a:r>
          </a:p>
        </p:txBody>
      </p:sp>
      <p:sp>
        <p:nvSpPr>
          <p:cNvPr id="8" name="Text Placeholder 7">
            <a:extLst>
              <a:ext uri="{FF2B5EF4-FFF2-40B4-BE49-F238E27FC236}">
                <a16:creationId xmlns:a16="http://schemas.microsoft.com/office/drawing/2014/main" id="{FEAA1125-6F01-4FA0-8B9E-801908ED033E}"/>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dirty="0"/>
              <a:t>Edit Footnote</a:t>
            </a:r>
          </a:p>
        </p:txBody>
      </p:sp>
    </p:spTree>
    <p:extLst>
      <p:ext uri="{BB962C8B-B14F-4D97-AF65-F5344CB8AC3E}">
        <p14:creationId xmlns:p14="http://schemas.microsoft.com/office/powerpoint/2010/main" val="3542642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66D18-22EE-4B96-930A-275D32D479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21DB4A-12D0-4814-AF2B-04957B89799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CE0749-CBB3-45BD-92FC-40ED1CC9C8C0}"/>
              </a:ext>
            </a:extLst>
          </p:cNvPr>
          <p:cNvSpPr>
            <a:spLocks noGrp="1"/>
          </p:cNvSpPr>
          <p:nvPr>
            <p:ph type="dt" sz="half" idx="10"/>
          </p:nvPr>
        </p:nvSpPr>
        <p:spPr/>
        <p:txBody>
          <a:bodyPr/>
          <a:lstStyle/>
          <a:p>
            <a:fld id="{B168EA1D-0A3D-436C-9255-FEF4427C5B44}" type="datetimeFigureOut">
              <a:rPr lang="en-US" smtClean="0"/>
              <a:t>11/16/2022</a:t>
            </a:fld>
            <a:endParaRPr lang="en-US"/>
          </a:p>
        </p:txBody>
      </p:sp>
      <p:sp>
        <p:nvSpPr>
          <p:cNvPr id="5" name="Footer Placeholder 4">
            <a:extLst>
              <a:ext uri="{FF2B5EF4-FFF2-40B4-BE49-F238E27FC236}">
                <a16:creationId xmlns:a16="http://schemas.microsoft.com/office/drawing/2014/main" id="{5F04DF19-81ED-4659-BE2E-4DED259BA2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CC011E-D89F-4A37-AA82-1FC18B287302}"/>
              </a:ext>
            </a:extLst>
          </p:cNvPr>
          <p:cNvSpPr>
            <a:spLocks noGrp="1"/>
          </p:cNvSpPr>
          <p:nvPr>
            <p:ph type="sldNum" sz="quarter" idx="12"/>
          </p:nvPr>
        </p:nvSpPr>
        <p:spPr/>
        <p:txBody>
          <a:bodyPr/>
          <a:lstStyle/>
          <a:p>
            <a:fld id="{8D3C107D-D448-40DB-A4EE-4671F183858E}" type="slidenum">
              <a:rPr lang="en-US" smtClean="0"/>
              <a:t>‹#›</a:t>
            </a:fld>
            <a:endParaRPr lang="en-US"/>
          </a:p>
        </p:txBody>
      </p:sp>
    </p:spTree>
    <p:extLst>
      <p:ext uri="{BB962C8B-B14F-4D97-AF65-F5344CB8AC3E}">
        <p14:creationId xmlns:p14="http://schemas.microsoft.com/office/powerpoint/2010/main" val="2490822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6A402-83B3-46E5-883A-1CEE069F19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A318DA9-6932-4944-9D54-362F912235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9A7825-E6FC-4F13-8E2F-0EA0402119A8}"/>
              </a:ext>
            </a:extLst>
          </p:cNvPr>
          <p:cNvSpPr>
            <a:spLocks noGrp="1"/>
          </p:cNvSpPr>
          <p:nvPr>
            <p:ph type="dt" sz="half" idx="10"/>
          </p:nvPr>
        </p:nvSpPr>
        <p:spPr/>
        <p:txBody>
          <a:bodyPr/>
          <a:lstStyle/>
          <a:p>
            <a:fld id="{B168EA1D-0A3D-436C-9255-FEF4427C5B44}" type="datetimeFigureOut">
              <a:rPr lang="en-US" smtClean="0"/>
              <a:t>11/16/2022</a:t>
            </a:fld>
            <a:endParaRPr lang="en-US"/>
          </a:p>
        </p:txBody>
      </p:sp>
      <p:sp>
        <p:nvSpPr>
          <p:cNvPr id="5" name="Footer Placeholder 4">
            <a:extLst>
              <a:ext uri="{FF2B5EF4-FFF2-40B4-BE49-F238E27FC236}">
                <a16:creationId xmlns:a16="http://schemas.microsoft.com/office/drawing/2014/main" id="{287F0F09-4162-4985-A35D-DE6BB4DD8F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B81E18-B9E4-4CF2-9B25-0A59BEF8C365}"/>
              </a:ext>
            </a:extLst>
          </p:cNvPr>
          <p:cNvSpPr>
            <a:spLocks noGrp="1"/>
          </p:cNvSpPr>
          <p:nvPr>
            <p:ph type="sldNum" sz="quarter" idx="12"/>
          </p:nvPr>
        </p:nvSpPr>
        <p:spPr/>
        <p:txBody>
          <a:bodyPr/>
          <a:lstStyle/>
          <a:p>
            <a:fld id="{8D3C107D-D448-40DB-A4EE-4671F183858E}" type="slidenum">
              <a:rPr lang="en-US" smtClean="0"/>
              <a:t>‹#›</a:t>
            </a:fld>
            <a:endParaRPr lang="en-US"/>
          </a:p>
        </p:txBody>
      </p:sp>
    </p:spTree>
    <p:extLst>
      <p:ext uri="{BB962C8B-B14F-4D97-AF65-F5344CB8AC3E}">
        <p14:creationId xmlns:p14="http://schemas.microsoft.com/office/powerpoint/2010/main" val="920499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B2E3E-EF0A-4F07-8859-6ED25DC4C0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E5B362-9797-4A74-A515-FFE86DAC68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625AB60-559B-44C1-9139-02CEB587843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C2B378F-9814-4264-B184-9E383E741599}"/>
              </a:ext>
            </a:extLst>
          </p:cNvPr>
          <p:cNvSpPr>
            <a:spLocks noGrp="1"/>
          </p:cNvSpPr>
          <p:nvPr>
            <p:ph type="dt" sz="half" idx="10"/>
          </p:nvPr>
        </p:nvSpPr>
        <p:spPr/>
        <p:txBody>
          <a:bodyPr/>
          <a:lstStyle/>
          <a:p>
            <a:fld id="{B168EA1D-0A3D-436C-9255-FEF4427C5B44}" type="datetimeFigureOut">
              <a:rPr lang="en-US" smtClean="0"/>
              <a:t>11/16/2022</a:t>
            </a:fld>
            <a:endParaRPr lang="en-US"/>
          </a:p>
        </p:txBody>
      </p:sp>
      <p:sp>
        <p:nvSpPr>
          <p:cNvPr id="6" name="Footer Placeholder 5">
            <a:extLst>
              <a:ext uri="{FF2B5EF4-FFF2-40B4-BE49-F238E27FC236}">
                <a16:creationId xmlns:a16="http://schemas.microsoft.com/office/drawing/2014/main" id="{D9D590B3-E661-4EAD-8A12-359E10F6DF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8294DE-2493-483E-A284-8E433AFA72EF}"/>
              </a:ext>
            </a:extLst>
          </p:cNvPr>
          <p:cNvSpPr>
            <a:spLocks noGrp="1"/>
          </p:cNvSpPr>
          <p:nvPr>
            <p:ph type="sldNum" sz="quarter" idx="12"/>
          </p:nvPr>
        </p:nvSpPr>
        <p:spPr/>
        <p:txBody>
          <a:bodyPr/>
          <a:lstStyle/>
          <a:p>
            <a:fld id="{8D3C107D-D448-40DB-A4EE-4671F183858E}" type="slidenum">
              <a:rPr lang="en-US" smtClean="0"/>
              <a:t>‹#›</a:t>
            </a:fld>
            <a:endParaRPr lang="en-US"/>
          </a:p>
        </p:txBody>
      </p:sp>
    </p:spTree>
    <p:extLst>
      <p:ext uri="{BB962C8B-B14F-4D97-AF65-F5344CB8AC3E}">
        <p14:creationId xmlns:p14="http://schemas.microsoft.com/office/powerpoint/2010/main" val="883030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2A310-95EF-4222-BE64-235FFF68B99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DF042F3-1E16-44D2-93E8-EDABCDFD3C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EAA645E-14F6-42E7-9B8C-FF584E3150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04BB8AF-F56B-4946-BD7D-E90A9F8A83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CFE9EF5-4AB6-4808-86CD-CCABF753C3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E337CE2-E769-4FAA-8284-C84E9AC0BAE0}"/>
              </a:ext>
            </a:extLst>
          </p:cNvPr>
          <p:cNvSpPr>
            <a:spLocks noGrp="1"/>
          </p:cNvSpPr>
          <p:nvPr>
            <p:ph type="dt" sz="half" idx="10"/>
          </p:nvPr>
        </p:nvSpPr>
        <p:spPr/>
        <p:txBody>
          <a:bodyPr/>
          <a:lstStyle/>
          <a:p>
            <a:fld id="{B168EA1D-0A3D-436C-9255-FEF4427C5B44}" type="datetimeFigureOut">
              <a:rPr lang="en-US" smtClean="0"/>
              <a:t>11/16/2022</a:t>
            </a:fld>
            <a:endParaRPr lang="en-US"/>
          </a:p>
        </p:txBody>
      </p:sp>
      <p:sp>
        <p:nvSpPr>
          <p:cNvPr id="8" name="Footer Placeholder 7">
            <a:extLst>
              <a:ext uri="{FF2B5EF4-FFF2-40B4-BE49-F238E27FC236}">
                <a16:creationId xmlns:a16="http://schemas.microsoft.com/office/drawing/2014/main" id="{6686F410-56D2-4005-98ED-9FC77484408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4D91657-2178-4494-98B3-36866D1F0C2C}"/>
              </a:ext>
            </a:extLst>
          </p:cNvPr>
          <p:cNvSpPr>
            <a:spLocks noGrp="1"/>
          </p:cNvSpPr>
          <p:nvPr>
            <p:ph type="sldNum" sz="quarter" idx="12"/>
          </p:nvPr>
        </p:nvSpPr>
        <p:spPr/>
        <p:txBody>
          <a:bodyPr/>
          <a:lstStyle/>
          <a:p>
            <a:fld id="{8D3C107D-D448-40DB-A4EE-4671F183858E}" type="slidenum">
              <a:rPr lang="en-US" smtClean="0"/>
              <a:t>‹#›</a:t>
            </a:fld>
            <a:endParaRPr lang="en-US"/>
          </a:p>
        </p:txBody>
      </p:sp>
    </p:spTree>
    <p:extLst>
      <p:ext uri="{BB962C8B-B14F-4D97-AF65-F5344CB8AC3E}">
        <p14:creationId xmlns:p14="http://schemas.microsoft.com/office/powerpoint/2010/main" val="667767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7E2CC-CE6D-4A19-B8E1-0807028785F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CB0BBB3-E6A3-455F-BE79-26E627402E8E}"/>
              </a:ext>
            </a:extLst>
          </p:cNvPr>
          <p:cNvSpPr>
            <a:spLocks noGrp="1"/>
          </p:cNvSpPr>
          <p:nvPr>
            <p:ph type="dt" sz="half" idx="10"/>
          </p:nvPr>
        </p:nvSpPr>
        <p:spPr/>
        <p:txBody>
          <a:bodyPr/>
          <a:lstStyle/>
          <a:p>
            <a:fld id="{B168EA1D-0A3D-436C-9255-FEF4427C5B44}" type="datetimeFigureOut">
              <a:rPr lang="en-US" smtClean="0"/>
              <a:t>11/16/2022</a:t>
            </a:fld>
            <a:endParaRPr lang="en-US"/>
          </a:p>
        </p:txBody>
      </p:sp>
      <p:sp>
        <p:nvSpPr>
          <p:cNvPr id="4" name="Footer Placeholder 3">
            <a:extLst>
              <a:ext uri="{FF2B5EF4-FFF2-40B4-BE49-F238E27FC236}">
                <a16:creationId xmlns:a16="http://schemas.microsoft.com/office/drawing/2014/main" id="{805DC85E-D6E6-40BB-9329-51219AC8487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2EC22E4-77D0-4AAF-9DEF-64BDCB19710C}"/>
              </a:ext>
            </a:extLst>
          </p:cNvPr>
          <p:cNvSpPr>
            <a:spLocks noGrp="1"/>
          </p:cNvSpPr>
          <p:nvPr>
            <p:ph type="sldNum" sz="quarter" idx="12"/>
          </p:nvPr>
        </p:nvSpPr>
        <p:spPr/>
        <p:txBody>
          <a:bodyPr/>
          <a:lstStyle/>
          <a:p>
            <a:fld id="{8D3C107D-D448-40DB-A4EE-4671F183858E}" type="slidenum">
              <a:rPr lang="en-US" smtClean="0"/>
              <a:t>‹#›</a:t>
            </a:fld>
            <a:endParaRPr lang="en-US"/>
          </a:p>
        </p:txBody>
      </p:sp>
    </p:spTree>
    <p:extLst>
      <p:ext uri="{BB962C8B-B14F-4D97-AF65-F5344CB8AC3E}">
        <p14:creationId xmlns:p14="http://schemas.microsoft.com/office/powerpoint/2010/main" val="2648175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42F0D5-78F0-44F9-A08B-905638E75BB5}"/>
              </a:ext>
            </a:extLst>
          </p:cNvPr>
          <p:cNvSpPr>
            <a:spLocks noGrp="1"/>
          </p:cNvSpPr>
          <p:nvPr>
            <p:ph type="dt" sz="half" idx="10"/>
          </p:nvPr>
        </p:nvSpPr>
        <p:spPr/>
        <p:txBody>
          <a:bodyPr/>
          <a:lstStyle/>
          <a:p>
            <a:fld id="{B168EA1D-0A3D-436C-9255-FEF4427C5B44}" type="datetimeFigureOut">
              <a:rPr lang="en-US" smtClean="0"/>
              <a:t>11/16/2022</a:t>
            </a:fld>
            <a:endParaRPr lang="en-US"/>
          </a:p>
        </p:txBody>
      </p:sp>
      <p:sp>
        <p:nvSpPr>
          <p:cNvPr id="3" name="Footer Placeholder 2">
            <a:extLst>
              <a:ext uri="{FF2B5EF4-FFF2-40B4-BE49-F238E27FC236}">
                <a16:creationId xmlns:a16="http://schemas.microsoft.com/office/drawing/2014/main" id="{3535C1F3-0AF0-41BE-A6A8-AEB444F1DE5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47E05F4-8081-4D12-A399-B3C4B28864D2}"/>
              </a:ext>
            </a:extLst>
          </p:cNvPr>
          <p:cNvSpPr>
            <a:spLocks noGrp="1"/>
          </p:cNvSpPr>
          <p:nvPr>
            <p:ph type="sldNum" sz="quarter" idx="12"/>
          </p:nvPr>
        </p:nvSpPr>
        <p:spPr/>
        <p:txBody>
          <a:bodyPr/>
          <a:lstStyle/>
          <a:p>
            <a:fld id="{8D3C107D-D448-40DB-A4EE-4671F183858E}" type="slidenum">
              <a:rPr lang="en-US" smtClean="0"/>
              <a:t>‹#›</a:t>
            </a:fld>
            <a:endParaRPr lang="en-US"/>
          </a:p>
        </p:txBody>
      </p:sp>
    </p:spTree>
    <p:extLst>
      <p:ext uri="{BB962C8B-B14F-4D97-AF65-F5344CB8AC3E}">
        <p14:creationId xmlns:p14="http://schemas.microsoft.com/office/powerpoint/2010/main" val="3351955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89EE0-6542-4EE5-9DDF-0ED5340D3F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F95A92-B199-4DFB-94CF-864F2D99F8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98FA30B-492F-4B2B-8F6E-1165D33AD2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E8D62F-19BB-40DC-8121-98729CE93B3C}"/>
              </a:ext>
            </a:extLst>
          </p:cNvPr>
          <p:cNvSpPr>
            <a:spLocks noGrp="1"/>
          </p:cNvSpPr>
          <p:nvPr>
            <p:ph type="dt" sz="half" idx="10"/>
          </p:nvPr>
        </p:nvSpPr>
        <p:spPr/>
        <p:txBody>
          <a:bodyPr/>
          <a:lstStyle/>
          <a:p>
            <a:fld id="{B168EA1D-0A3D-436C-9255-FEF4427C5B44}" type="datetimeFigureOut">
              <a:rPr lang="en-US" smtClean="0"/>
              <a:t>11/16/2022</a:t>
            </a:fld>
            <a:endParaRPr lang="en-US"/>
          </a:p>
        </p:txBody>
      </p:sp>
      <p:sp>
        <p:nvSpPr>
          <p:cNvPr id="6" name="Footer Placeholder 5">
            <a:extLst>
              <a:ext uri="{FF2B5EF4-FFF2-40B4-BE49-F238E27FC236}">
                <a16:creationId xmlns:a16="http://schemas.microsoft.com/office/drawing/2014/main" id="{12F48D61-40C7-47AA-9268-2945759DA9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EA7387-6F23-46D1-B1F4-B08F3E16DC33}"/>
              </a:ext>
            </a:extLst>
          </p:cNvPr>
          <p:cNvSpPr>
            <a:spLocks noGrp="1"/>
          </p:cNvSpPr>
          <p:nvPr>
            <p:ph type="sldNum" sz="quarter" idx="12"/>
          </p:nvPr>
        </p:nvSpPr>
        <p:spPr/>
        <p:txBody>
          <a:bodyPr/>
          <a:lstStyle/>
          <a:p>
            <a:fld id="{8D3C107D-D448-40DB-A4EE-4671F183858E}" type="slidenum">
              <a:rPr lang="en-US" smtClean="0"/>
              <a:t>‹#›</a:t>
            </a:fld>
            <a:endParaRPr lang="en-US"/>
          </a:p>
        </p:txBody>
      </p:sp>
    </p:spTree>
    <p:extLst>
      <p:ext uri="{BB962C8B-B14F-4D97-AF65-F5344CB8AC3E}">
        <p14:creationId xmlns:p14="http://schemas.microsoft.com/office/powerpoint/2010/main" val="340720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B6A78-6E65-4180-8F8A-66B431D058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ADFD56C-3713-4EC5-855E-414D0203C4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BB7E422-98A6-49C1-B73E-9B83E57730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BE7C86-AB9A-46A6-B547-0BD0FB4F4659}"/>
              </a:ext>
            </a:extLst>
          </p:cNvPr>
          <p:cNvSpPr>
            <a:spLocks noGrp="1"/>
          </p:cNvSpPr>
          <p:nvPr>
            <p:ph type="dt" sz="half" idx="10"/>
          </p:nvPr>
        </p:nvSpPr>
        <p:spPr/>
        <p:txBody>
          <a:bodyPr/>
          <a:lstStyle/>
          <a:p>
            <a:fld id="{B168EA1D-0A3D-436C-9255-FEF4427C5B44}" type="datetimeFigureOut">
              <a:rPr lang="en-US" smtClean="0"/>
              <a:t>11/16/2022</a:t>
            </a:fld>
            <a:endParaRPr lang="en-US"/>
          </a:p>
        </p:txBody>
      </p:sp>
      <p:sp>
        <p:nvSpPr>
          <p:cNvPr id="6" name="Footer Placeholder 5">
            <a:extLst>
              <a:ext uri="{FF2B5EF4-FFF2-40B4-BE49-F238E27FC236}">
                <a16:creationId xmlns:a16="http://schemas.microsoft.com/office/drawing/2014/main" id="{31CDE6B4-B20D-4550-9804-F63442C7F7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20B1A2-989B-4FE2-9281-76F8C3C614AD}"/>
              </a:ext>
            </a:extLst>
          </p:cNvPr>
          <p:cNvSpPr>
            <a:spLocks noGrp="1"/>
          </p:cNvSpPr>
          <p:nvPr>
            <p:ph type="sldNum" sz="quarter" idx="12"/>
          </p:nvPr>
        </p:nvSpPr>
        <p:spPr/>
        <p:txBody>
          <a:bodyPr/>
          <a:lstStyle/>
          <a:p>
            <a:fld id="{8D3C107D-D448-40DB-A4EE-4671F183858E}" type="slidenum">
              <a:rPr lang="en-US" smtClean="0"/>
              <a:t>‹#›</a:t>
            </a:fld>
            <a:endParaRPr lang="en-US"/>
          </a:p>
        </p:txBody>
      </p:sp>
    </p:spTree>
    <p:extLst>
      <p:ext uri="{BB962C8B-B14F-4D97-AF65-F5344CB8AC3E}">
        <p14:creationId xmlns:p14="http://schemas.microsoft.com/office/powerpoint/2010/main" val="4144758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9AE07D-CE55-4DE6-BF6C-A7AFE4A926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7AE8DE1-587B-4EE0-B2F2-0DB502BF9E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502597-4309-48A3-90E6-A313BACAA9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68EA1D-0A3D-436C-9255-FEF4427C5B44}" type="datetimeFigureOut">
              <a:rPr lang="en-US" smtClean="0"/>
              <a:t>11/16/2022</a:t>
            </a:fld>
            <a:endParaRPr lang="en-US"/>
          </a:p>
        </p:txBody>
      </p:sp>
      <p:sp>
        <p:nvSpPr>
          <p:cNvPr id="5" name="Footer Placeholder 4">
            <a:extLst>
              <a:ext uri="{FF2B5EF4-FFF2-40B4-BE49-F238E27FC236}">
                <a16:creationId xmlns:a16="http://schemas.microsoft.com/office/drawing/2014/main" id="{8FF4FF2F-7454-44C8-B8AC-4EBE464A9A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A585F80-39FA-474E-8EAE-EE0C041D56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3C107D-D448-40DB-A4EE-4671F183858E}" type="slidenum">
              <a:rPr lang="en-US" smtClean="0"/>
              <a:t>‹#›</a:t>
            </a:fld>
            <a:endParaRPr lang="en-US"/>
          </a:p>
        </p:txBody>
      </p:sp>
    </p:spTree>
    <p:extLst>
      <p:ext uri="{BB962C8B-B14F-4D97-AF65-F5344CB8AC3E}">
        <p14:creationId xmlns:p14="http://schemas.microsoft.com/office/powerpoint/2010/main" val="29409261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13.xml"/><Relationship Id="rId4" Type="http://schemas.openxmlformats.org/officeDocument/2006/relationships/hyperlink" Target="https://johnsamuel.info/en/teaching/courses/2019/DataMining/class2.html"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D5275-17A3-474C-9F7F-D4534485A6C2}"/>
              </a:ext>
            </a:extLst>
          </p:cNvPr>
          <p:cNvSpPr>
            <a:spLocks noGrp="1"/>
          </p:cNvSpPr>
          <p:nvPr>
            <p:ph type="title"/>
          </p:nvPr>
        </p:nvSpPr>
        <p:spPr>
          <a:xfrm>
            <a:off x="838998" y="3018407"/>
            <a:ext cx="10184601" cy="1404615"/>
          </a:xfrm>
        </p:spPr>
        <p:txBody>
          <a:bodyPr/>
          <a:lstStyle/>
          <a:p>
            <a:r>
              <a:rPr lang="en-US" dirty="0"/>
              <a:t>Regression</a:t>
            </a:r>
            <a:endParaRPr lang="en-PT" dirty="0"/>
          </a:p>
        </p:txBody>
      </p:sp>
    </p:spTree>
    <p:extLst>
      <p:ext uri="{BB962C8B-B14F-4D97-AF65-F5344CB8AC3E}">
        <p14:creationId xmlns:p14="http://schemas.microsoft.com/office/powerpoint/2010/main" val="7112722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BB9334-8028-4000-9E48-ECE12D2E6CEA}"/>
              </a:ext>
            </a:extLst>
          </p:cNvPr>
          <p:cNvSpPr>
            <a:spLocks noGrp="1"/>
          </p:cNvSpPr>
          <p:nvPr>
            <p:ph type="title"/>
          </p:nvPr>
        </p:nvSpPr>
        <p:spPr/>
        <p:txBody>
          <a:bodyPr/>
          <a:lstStyle/>
          <a:p>
            <a:r>
              <a:rPr lang="en-US" dirty="0"/>
              <a:t>Ways to calculate the error </a:t>
            </a:r>
          </a:p>
        </p:txBody>
      </p:sp>
      <p:sp>
        <p:nvSpPr>
          <p:cNvPr id="7" name="TextBox 6">
            <a:extLst>
              <a:ext uri="{FF2B5EF4-FFF2-40B4-BE49-F238E27FC236}">
                <a16:creationId xmlns:a16="http://schemas.microsoft.com/office/drawing/2014/main" id="{D104D407-75D5-40B6-ABB8-B664935EC259}"/>
              </a:ext>
            </a:extLst>
          </p:cNvPr>
          <p:cNvSpPr txBox="1"/>
          <p:nvPr/>
        </p:nvSpPr>
        <p:spPr>
          <a:xfrm>
            <a:off x="626398" y="1574293"/>
            <a:ext cx="10222577" cy="3709413"/>
          </a:xfrm>
          <a:prstGeom prst="rect">
            <a:avLst/>
          </a:prstGeom>
          <a:noFill/>
        </p:spPr>
        <p:txBody>
          <a:bodyPr wrap="square">
            <a:spAutoFit/>
          </a:bodyPr>
          <a:lstStyle/>
          <a:p>
            <a:pPr marL="457200" marR="0" indent="-457200">
              <a:lnSpc>
                <a:spcPct val="107000"/>
              </a:lnSpc>
              <a:spcBef>
                <a:spcPts val="0"/>
              </a:spcBef>
              <a:spcAft>
                <a:spcPts val="800"/>
              </a:spcAft>
              <a:buFont typeface="Arial" panose="020B0604020202020204" pitchFamily="34" charset="0"/>
              <a:buChar char="•"/>
            </a:pPr>
            <a:r>
              <a:rPr lang="en-US" sz="2800" dirty="0">
                <a:solidFill>
                  <a:schemeClr val="tx2"/>
                </a:solidFill>
                <a:latin typeface="Inter"/>
              </a:rPr>
              <a:t>Sum of all errors: (∑(Y – f(X))) (This may result in the cancellation of positive and negative errors This will not be a correct metric to use).</a:t>
            </a:r>
          </a:p>
          <a:p>
            <a:pPr marL="457200" indent="-457200">
              <a:lnSpc>
                <a:spcPct val="107000"/>
              </a:lnSpc>
              <a:spcAft>
                <a:spcPts val="800"/>
              </a:spcAft>
              <a:buFont typeface="Arial" panose="020B0604020202020204" pitchFamily="34" charset="0"/>
              <a:buChar char="•"/>
            </a:pPr>
            <a:r>
              <a:rPr lang="en-US" sz="2800" dirty="0">
                <a:solidFill>
                  <a:schemeClr val="tx2"/>
                </a:solidFill>
                <a:latin typeface="Inter"/>
              </a:rPr>
              <a:t>Sum of absolute value of all errors: (∑|Y-f(X)|)</a:t>
            </a:r>
            <a:endParaRPr lang="en-US" sz="2800" b="1" dirty="0">
              <a:latin typeface="Calibri" panose="020F0502020204030204" pitchFamily="34" charset="0"/>
              <a:cs typeface="Times New Roman" panose="02020603050405020304" pitchFamily="18" charset="0"/>
            </a:endParaRPr>
          </a:p>
          <a:p>
            <a:pPr marL="457200" indent="-457200">
              <a:lnSpc>
                <a:spcPct val="107000"/>
              </a:lnSpc>
              <a:spcAft>
                <a:spcPts val="800"/>
              </a:spcAft>
              <a:buFont typeface="Arial" panose="020B0604020202020204" pitchFamily="34" charset="0"/>
              <a:buChar char="•"/>
            </a:pPr>
            <a:r>
              <a:rPr lang="en-US" sz="2800" dirty="0">
                <a:solidFill>
                  <a:schemeClr val="tx2"/>
                </a:solidFill>
                <a:latin typeface="Inter"/>
              </a:rPr>
              <a:t>Sum of square of all errors (∑ (Y-f(X))^2)</a:t>
            </a:r>
          </a:p>
          <a:p>
            <a:pPr>
              <a:lnSpc>
                <a:spcPct val="107000"/>
              </a:lnSpc>
              <a:spcAft>
                <a:spcPts val="800"/>
              </a:spcAft>
            </a:pPr>
            <a:endParaRPr lang="en-US" sz="2800" dirty="0"/>
          </a:p>
          <a:p>
            <a:pPr marL="0" marR="0">
              <a:lnSpc>
                <a:spcPct val="107000"/>
              </a:lnSpc>
              <a:spcBef>
                <a:spcPts val="0"/>
              </a:spcBef>
              <a:spcAft>
                <a:spcPts val="800"/>
              </a:spcAft>
            </a:pPr>
            <a:endParaRPr lang="en-US" sz="2800" dirty="0">
              <a:solidFill>
                <a:schemeClr val="tx2"/>
              </a:solidFill>
              <a:latin typeface="Inter"/>
            </a:endParaRPr>
          </a:p>
        </p:txBody>
      </p:sp>
    </p:spTree>
    <p:extLst>
      <p:ext uri="{BB962C8B-B14F-4D97-AF65-F5344CB8AC3E}">
        <p14:creationId xmlns:p14="http://schemas.microsoft.com/office/powerpoint/2010/main" val="4119697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98683D8-60A3-442F-B9A6-35AC67C9FF4E}"/>
              </a:ext>
            </a:extLst>
          </p:cNvPr>
          <p:cNvSpPr>
            <a:spLocks noGrp="1"/>
          </p:cNvSpPr>
          <p:nvPr>
            <p:ph sz="quarter" idx="11"/>
          </p:nvPr>
        </p:nvSpPr>
        <p:spPr>
          <a:xfrm>
            <a:off x="441685" y="945167"/>
            <a:ext cx="5217435" cy="5699108"/>
          </a:xfrm>
        </p:spPr>
        <p:txBody>
          <a:bodyPr vert="horz" lIns="91440" tIns="45720" rIns="91440" bIns="45720" rtlCol="0" anchor="t">
            <a:noAutofit/>
          </a:bodyPr>
          <a:lstStyle/>
          <a:p>
            <a:pPr marL="0" indent="0">
              <a:buNone/>
            </a:pPr>
            <a:endParaRPr lang="en-US" sz="2400" b="1" dirty="0">
              <a:latin typeface="Inter"/>
            </a:endParaRPr>
          </a:p>
          <a:p>
            <a:pPr marL="0" indent="0">
              <a:buNone/>
            </a:pPr>
            <a:r>
              <a:rPr lang="en-US" sz="2400" b="1" dirty="0">
                <a:latin typeface="Inter"/>
              </a:rPr>
              <a:t>Y(SLR) = m*X + c + e  </a:t>
            </a:r>
            <a:endParaRPr lang="en-US" dirty="0"/>
          </a:p>
          <a:p>
            <a:pPr marL="0" indent="0">
              <a:buNone/>
            </a:pPr>
            <a:endParaRPr lang="en-US" sz="2400" b="1" dirty="0">
              <a:latin typeface="Inter"/>
            </a:endParaRPr>
          </a:p>
          <a:p>
            <a:pPr marL="0" indent="0">
              <a:buNone/>
            </a:pPr>
            <a:r>
              <a:rPr lang="en-US" sz="2400" b="1" dirty="0">
                <a:latin typeface="Inter"/>
              </a:rPr>
              <a:t>Y(MLR) = m1*X1 + m2*X2+ m3*X3</a:t>
            </a:r>
            <a:r>
              <a:rPr lang="en-US" dirty="0">
                <a:latin typeface="Inter"/>
              </a:rPr>
              <a:t>…</a:t>
            </a:r>
            <a:r>
              <a:rPr lang="en-US" sz="2400" b="1" dirty="0">
                <a:latin typeface="Inter"/>
              </a:rPr>
              <a:t> + e</a:t>
            </a:r>
            <a:endParaRPr lang="en-US" dirty="0"/>
          </a:p>
          <a:p>
            <a:pPr marL="0" indent="0">
              <a:buNone/>
            </a:pPr>
            <a:endParaRPr lang="en-US" sz="2400" dirty="0">
              <a:latin typeface="Inter"/>
            </a:endParaRPr>
          </a:p>
          <a:p>
            <a:pPr marL="0" indent="0">
              <a:buNone/>
            </a:pPr>
            <a:r>
              <a:rPr lang="en-US" sz="2400" dirty="0">
                <a:latin typeface="Inter"/>
              </a:rPr>
              <a:t>Where “e” is error.</a:t>
            </a:r>
          </a:p>
          <a:p>
            <a:pPr marL="0" indent="0">
              <a:buNone/>
            </a:pPr>
            <a:r>
              <a:rPr lang="en-US" sz="2400" dirty="0">
                <a:latin typeface="Inter"/>
              </a:rPr>
              <a:t>By achieving the best-fit regression line, the model aims to predict y value such that the error difference between predicted value and true value is minimum. So, it is very important to update the “m” and “c” values, to reach the best value that minimize the error between predicted y value (pred) and true y value (y).</a:t>
            </a:r>
          </a:p>
          <a:p>
            <a:pPr marL="0" indent="0">
              <a:buNone/>
            </a:pPr>
            <a:endParaRPr lang="en-US" sz="2400" dirty="0">
              <a:latin typeface="Inter"/>
            </a:endParaRPr>
          </a:p>
          <a:p>
            <a:pPr marL="0" indent="0">
              <a:buNone/>
            </a:pPr>
            <a:br>
              <a:rPr lang="pt-BR" sz="1100" dirty="0"/>
            </a:br>
            <a:br>
              <a:rPr lang="pt-BR" sz="1600" dirty="0"/>
            </a:br>
            <a:endParaRPr lang="en-US" sz="2400" dirty="0">
              <a:latin typeface="Inter"/>
            </a:endParaRPr>
          </a:p>
          <a:p>
            <a:pPr marL="0" indent="0">
              <a:buNone/>
            </a:pPr>
            <a:endParaRPr lang="en-US" sz="2400" dirty="0">
              <a:latin typeface="Inter"/>
            </a:endParaRPr>
          </a:p>
        </p:txBody>
      </p:sp>
      <p:sp>
        <p:nvSpPr>
          <p:cNvPr id="3" name="Title 2">
            <a:extLst>
              <a:ext uri="{FF2B5EF4-FFF2-40B4-BE49-F238E27FC236}">
                <a16:creationId xmlns:a16="http://schemas.microsoft.com/office/drawing/2014/main" id="{37886FBE-8107-47A9-81EF-3DBA637B6518}"/>
              </a:ext>
            </a:extLst>
          </p:cNvPr>
          <p:cNvSpPr>
            <a:spLocks noGrp="1"/>
          </p:cNvSpPr>
          <p:nvPr>
            <p:ph type="title"/>
          </p:nvPr>
        </p:nvSpPr>
        <p:spPr>
          <a:xfrm>
            <a:off x="441685" y="435976"/>
            <a:ext cx="7395942" cy="488201"/>
          </a:xfrm>
        </p:spPr>
        <p:txBody>
          <a:bodyPr/>
          <a:lstStyle/>
          <a:p>
            <a:r>
              <a:rPr lang="en-US" dirty="0">
                <a:latin typeface="Equip Extended"/>
              </a:rPr>
              <a:t>Cost Function</a:t>
            </a:r>
            <a:endParaRPr lang="en-US" dirty="0"/>
          </a:p>
        </p:txBody>
      </p:sp>
      <p:sp>
        <p:nvSpPr>
          <p:cNvPr id="8" name="Content Placeholder 1">
            <a:extLst>
              <a:ext uri="{FF2B5EF4-FFF2-40B4-BE49-F238E27FC236}">
                <a16:creationId xmlns:a16="http://schemas.microsoft.com/office/drawing/2014/main" id="{1C447263-FDF7-4DBE-AD42-E3FA5312F65C}"/>
              </a:ext>
            </a:extLst>
          </p:cNvPr>
          <p:cNvSpPr txBox="1">
            <a:spLocks/>
          </p:cNvSpPr>
          <p:nvPr/>
        </p:nvSpPr>
        <p:spPr>
          <a:xfrm>
            <a:off x="341355" y="4606289"/>
            <a:ext cx="9499875" cy="171380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400" dirty="0">
              <a:latin typeface="Inter"/>
            </a:endParaRPr>
          </a:p>
        </p:txBody>
      </p:sp>
      <p:pic>
        <p:nvPicPr>
          <p:cNvPr id="11" name="Picture 10">
            <a:extLst>
              <a:ext uri="{FF2B5EF4-FFF2-40B4-BE49-F238E27FC236}">
                <a16:creationId xmlns:a16="http://schemas.microsoft.com/office/drawing/2014/main" id="{0D92BF7F-196F-4FBC-B94F-8C443FA5DFCE}"/>
              </a:ext>
            </a:extLst>
          </p:cNvPr>
          <p:cNvPicPr>
            <a:picLocks noChangeAspect="1"/>
          </p:cNvPicPr>
          <p:nvPr/>
        </p:nvPicPr>
        <p:blipFill>
          <a:blip r:embed="rId2"/>
          <a:stretch>
            <a:fillRect/>
          </a:stretch>
        </p:blipFill>
        <p:spPr>
          <a:xfrm>
            <a:off x="6272936" y="3382595"/>
            <a:ext cx="4924425" cy="1171575"/>
          </a:xfrm>
          <a:prstGeom prst="rect">
            <a:avLst/>
          </a:prstGeom>
        </p:spPr>
      </p:pic>
      <p:pic>
        <p:nvPicPr>
          <p:cNvPr id="13" name="Picture 12">
            <a:extLst>
              <a:ext uri="{FF2B5EF4-FFF2-40B4-BE49-F238E27FC236}">
                <a16:creationId xmlns:a16="http://schemas.microsoft.com/office/drawing/2014/main" id="{5D08BD9E-CC2C-4DA2-8EA0-ECEE0B93DDFD}"/>
              </a:ext>
            </a:extLst>
          </p:cNvPr>
          <p:cNvPicPr>
            <a:picLocks noChangeAspect="1"/>
          </p:cNvPicPr>
          <p:nvPr/>
        </p:nvPicPr>
        <p:blipFill>
          <a:blip r:embed="rId3"/>
          <a:stretch>
            <a:fillRect/>
          </a:stretch>
        </p:blipFill>
        <p:spPr>
          <a:xfrm>
            <a:off x="5285285" y="4755154"/>
            <a:ext cx="6906715" cy="1961573"/>
          </a:xfrm>
          <a:prstGeom prst="rect">
            <a:avLst/>
          </a:prstGeom>
        </p:spPr>
      </p:pic>
      <p:sp>
        <p:nvSpPr>
          <p:cNvPr id="14" name="TextBox 13">
            <a:extLst>
              <a:ext uri="{FF2B5EF4-FFF2-40B4-BE49-F238E27FC236}">
                <a16:creationId xmlns:a16="http://schemas.microsoft.com/office/drawing/2014/main" id="{CA591D26-D4CD-4DF9-BE7B-C2E078729432}"/>
              </a:ext>
            </a:extLst>
          </p:cNvPr>
          <p:cNvSpPr txBox="1"/>
          <p:nvPr/>
        </p:nvSpPr>
        <p:spPr>
          <a:xfrm>
            <a:off x="6149998" y="1772144"/>
            <a:ext cx="4924425" cy="1200329"/>
          </a:xfrm>
          <a:prstGeom prst="rect">
            <a:avLst/>
          </a:prstGeom>
          <a:noFill/>
        </p:spPr>
        <p:txBody>
          <a:bodyPr wrap="square" rtlCol="0">
            <a:spAutoFit/>
          </a:bodyPr>
          <a:lstStyle/>
          <a:p>
            <a:r>
              <a:rPr lang="en-US" sz="2400" dirty="0">
                <a:solidFill>
                  <a:schemeClr val="tx2"/>
                </a:solidFill>
                <a:latin typeface="Inter"/>
              </a:rPr>
              <a:t>MSE measures the average squared difference between an observation’s actual and predicted values</a:t>
            </a:r>
          </a:p>
        </p:txBody>
      </p:sp>
    </p:spTree>
    <p:extLst>
      <p:ext uri="{BB962C8B-B14F-4D97-AF65-F5344CB8AC3E}">
        <p14:creationId xmlns:p14="http://schemas.microsoft.com/office/powerpoint/2010/main" val="3042081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B29B9F9B-649D-4165-9629-94B2030C2810}"/>
              </a:ext>
            </a:extLst>
          </p:cNvPr>
          <p:cNvSpPr>
            <a:spLocks noGrp="1"/>
          </p:cNvSpPr>
          <p:nvPr>
            <p:ph type="title"/>
          </p:nvPr>
        </p:nvSpPr>
        <p:spPr>
          <a:xfrm>
            <a:off x="626398" y="481125"/>
            <a:ext cx="7200000" cy="451268"/>
          </a:xfrm>
        </p:spPr>
        <p:txBody>
          <a:bodyPr/>
          <a:lstStyle/>
          <a:p>
            <a:pPr>
              <a:lnSpc>
                <a:spcPct val="90000"/>
              </a:lnSpc>
              <a:spcBef>
                <a:spcPct val="0"/>
              </a:spcBef>
              <a:spcAft>
                <a:spcPts val="600"/>
              </a:spcAft>
            </a:pPr>
            <a:r>
              <a:rPr lang="en-US" dirty="0"/>
              <a:t>Gradient Descent</a:t>
            </a:r>
          </a:p>
        </p:txBody>
      </p:sp>
      <p:pic>
        <p:nvPicPr>
          <p:cNvPr id="6" name="Graphic 5">
            <a:extLst>
              <a:ext uri="{FF2B5EF4-FFF2-40B4-BE49-F238E27FC236}">
                <a16:creationId xmlns:a16="http://schemas.microsoft.com/office/drawing/2014/main" id="{0B202448-4380-463C-A93C-CF5ACC88D44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 uri="{837473B0-CC2E-450A-ABE3-18F120FF3D39}">
                <a1611:picAttrSrcUrl xmlns:a1611="http://schemas.microsoft.com/office/drawing/2016/11/main" r:id="rId4"/>
              </a:ext>
            </a:extLst>
          </a:blip>
          <a:stretch>
            <a:fillRect/>
          </a:stretch>
        </p:blipFill>
        <p:spPr>
          <a:xfrm>
            <a:off x="7001206" y="849706"/>
            <a:ext cx="4564396" cy="4891886"/>
          </a:xfrm>
          <a:prstGeom prst="rect">
            <a:avLst/>
          </a:prstGeom>
          <a:effectLst/>
        </p:spPr>
      </p:pic>
      <p:sp>
        <p:nvSpPr>
          <p:cNvPr id="9" name="TextBox 8">
            <a:extLst>
              <a:ext uri="{FF2B5EF4-FFF2-40B4-BE49-F238E27FC236}">
                <a16:creationId xmlns:a16="http://schemas.microsoft.com/office/drawing/2014/main" id="{53AF5912-144A-4A2B-9F5B-1B93FBFA3C91}"/>
              </a:ext>
            </a:extLst>
          </p:cNvPr>
          <p:cNvSpPr txBox="1"/>
          <p:nvPr/>
        </p:nvSpPr>
        <p:spPr>
          <a:xfrm>
            <a:off x="765802" y="1859664"/>
            <a:ext cx="5739773" cy="3539430"/>
          </a:xfrm>
          <a:prstGeom prst="rect">
            <a:avLst/>
          </a:prstGeom>
          <a:noFill/>
        </p:spPr>
        <p:txBody>
          <a:bodyPr wrap="square">
            <a:spAutoFit/>
          </a:bodyPr>
          <a:lstStyle/>
          <a:p>
            <a:pPr marL="0" indent="0">
              <a:spcAft>
                <a:spcPts val="600"/>
              </a:spcAft>
              <a:buNone/>
            </a:pPr>
            <a:r>
              <a:rPr lang="en-US" sz="2800" spc="-45" dirty="0">
                <a:solidFill>
                  <a:schemeClr val="tx2"/>
                </a:solidFill>
                <a:latin typeface="Inter"/>
              </a:rPr>
              <a:t>To update “m” and “c” values in order to reduce Cost function (minimizing RMSE value) and achieving the best fit line the model uses Gradient Descent. The idea is to start with random “m” and “c” values and then iteratively updating the values, reaching minimum cost.</a:t>
            </a:r>
          </a:p>
        </p:txBody>
      </p:sp>
    </p:spTree>
    <p:extLst>
      <p:ext uri="{BB962C8B-B14F-4D97-AF65-F5344CB8AC3E}">
        <p14:creationId xmlns:p14="http://schemas.microsoft.com/office/powerpoint/2010/main" val="36632106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1D4F634-3719-4755-B397-98763029AE1E}"/>
              </a:ext>
            </a:extLst>
          </p:cNvPr>
          <p:cNvSpPr txBox="1"/>
          <p:nvPr/>
        </p:nvSpPr>
        <p:spPr>
          <a:xfrm>
            <a:off x="713065" y="1744910"/>
            <a:ext cx="5777830" cy="4539704"/>
          </a:xfrm>
          <a:prstGeom prst="rect">
            <a:avLst/>
          </a:prstGeom>
          <a:noFill/>
        </p:spPr>
        <p:txBody>
          <a:bodyPr wrap="square">
            <a:spAutoFit/>
          </a:bodyPr>
          <a:lstStyle/>
          <a:p>
            <a:pPr marL="38100" marR="30480">
              <a:lnSpc>
                <a:spcPct val="100000"/>
              </a:lnSpc>
              <a:spcBef>
                <a:spcPts val="100"/>
              </a:spcBef>
            </a:pPr>
            <a:r>
              <a:rPr lang="en-US" spc="-70" dirty="0">
                <a:solidFill>
                  <a:schemeClr val="tx2"/>
                </a:solidFill>
                <a:latin typeface="Inter"/>
                <a:cs typeface="Arial"/>
              </a:rPr>
              <a:t>The </a:t>
            </a:r>
            <a:r>
              <a:rPr lang="en-US" spc="-45" dirty="0">
                <a:solidFill>
                  <a:schemeClr val="tx2"/>
                </a:solidFill>
                <a:latin typeface="Inter"/>
                <a:cs typeface="Arial"/>
              </a:rPr>
              <a:t>process </a:t>
            </a:r>
            <a:r>
              <a:rPr lang="en-US" spc="55" dirty="0">
                <a:solidFill>
                  <a:schemeClr val="tx2"/>
                </a:solidFill>
                <a:latin typeface="Inter"/>
                <a:cs typeface="Arial"/>
              </a:rPr>
              <a:t>of </a:t>
            </a:r>
            <a:r>
              <a:rPr lang="en-US" spc="20" dirty="0">
                <a:solidFill>
                  <a:schemeClr val="tx2"/>
                </a:solidFill>
                <a:latin typeface="Inter"/>
                <a:cs typeface="Arial"/>
              </a:rPr>
              <a:t>minimizing the </a:t>
            </a:r>
            <a:r>
              <a:rPr lang="en-US" spc="-15" dirty="0">
                <a:solidFill>
                  <a:schemeClr val="tx2"/>
                </a:solidFill>
                <a:latin typeface="Inter"/>
                <a:cs typeface="Arial"/>
              </a:rPr>
              <a:t>cost </a:t>
            </a:r>
            <a:r>
              <a:rPr lang="en-US" spc="30" dirty="0">
                <a:solidFill>
                  <a:schemeClr val="tx2"/>
                </a:solidFill>
                <a:latin typeface="Inter"/>
                <a:cs typeface="Arial"/>
              </a:rPr>
              <a:t>function </a:t>
            </a:r>
            <a:r>
              <a:rPr lang="en-US" spc="-50" dirty="0">
                <a:solidFill>
                  <a:schemeClr val="tx2"/>
                </a:solidFill>
                <a:latin typeface="Inter"/>
                <a:cs typeface="Arial"/>
              </a:rPr>
              <a:t>can</a:t>
            </a:r>
            <a:r>
              <a:rPr lang="en-US" spc="-130" dirty="0">
                <a:solidFill>
                  <a:schemeClr val="tx2"/>
                </a:solidFill>
                <a:latin typeface="Inter"/>
                <a:cs typeface="Arial"/>
              </a:rPr>
              <a:t> </a:t>
            </a:r>
            <a:r>
              <a:rPr lang="en-US" spc="-5" dirty="0">
                <a:solidFill>
                  <a:schemeClr val="tx2"/>
                </a:solidFill>
                <a:latin typeface="Inter"/>
                <a:cs typeface="Arial"/>
              </a:rPr>
              <a:t>be  </a:t>
            </a:r>
            <a:r>
              <a:rPr lang="en-US" spc="-30" dirty="0">
                <a:solidFill>
                  <a:schemeClr val="tx2"/>
                </a:solidFill>
                <a:latin typeface="Inter"/>
                <a:cs typeface="Arial"/>
              </a:rPr>
              <a:t>achieved </a:t>
            </a:r>
            <a:r>
              <a:rPr lang="en-US" spc="10" dirty="0">
                <a:solidFill>
                  <a:schemeClr val="tx2"/>
                </a:solidFill>
                <a:latin typeface="Inter"/>
                <a:cs typeface="Arial"/>
              </a:rPr>
              <a:t>by </a:t>
            </a:r>
            <a:r>
              <a:rPr lang="en-US" spc="-15" dirty="0">
                <a:solidFill>
                  <a:schemeClr val="tx2"/>
                </a:solidFill>
                <a:latin typeface="Inter"/>
                <a:cs typeface="Arial"/>
              </a:rPr>
              <a:t>Gradient </a:t>
            </a:r>
            <a:r>
              <a:rPr lang="en-US" spc="-40" dirty="0">
                <a:solidFill>
                  <a:schemeClr val="tx2"/>
                </a:solidFill>
                <a:latin typeface="Inter"/>
                <a:cs typeface="Arial"/>
              </a:rPr>
              <a:t>Descent</a:t>
            </a:r>
            <a:r>
              <a:rPr lang="en-US" spc="-10" dirty="0">
                <a:solidFill>
                  <a:schemeClr val="tx2"/>
                </a:solidFill>
                <a:latin typeface="Inter"/>
                <a:cs typeface="Arial"/>
              </a:rPr>
              <a:t> </a:t>
            </a:r>
            <a:r>
              <a:rPr lang="en-US" spc="15" dirty="0">
                <a:solidFill>
                  <a:schemeClr val="tx2"/>
                </a:solidFill>
                <a:latin typeface="Inter"/>
                <a:cs typeface="Arial"/>
              </a:rPr>
              <a:t>algorithm:</a:t>
            </a:r>
            <a:endParaRPr lang="en-US" dirty="0">
              <a:solidFill>
                <a:schemeClr val="tx2"/>
              </a:solidFill>
              <a:latin typeface="Inter"/>
              <a:cs typeface="Arial"/>
            </a:endParaRPr>
          </a:p>
          <a:p>
            <a:pPr>
              <a:lnSpc>
                <a:spcPct val="100000"/>
              </a:lnSpc>
              <a:spcBef>
                <a:spcPts val="25"/>
              </a:spcBef>
            </a:pPr>
            <a:endParaRPr lang="en-US" dirty="0">
              <a:solidFill>
                <a:schemeClr val="tx2"/>
              </a:solidFill>
              <a:latin typeface="Inter"/>
              <a:cs typeface="Arial"/>
            </a:endParaRPr>
          </a:p>
          <a:p>
            <a:pPr marL="38100">
              <a:lnSpc>
                <a:spcPct val="100000"/>
              </a:lnSpc>
            </a:pPr>
            <a:r>
              <a:rPr lang="en-US" spc="-70" dirty="0">
                <a:solidFill>
                  <a:schemeClr val="tx2"/>
                </a:solidFill>
                <a:latin typeface="Inter"/>
                <a:cs typeface="Arial"/>
              </a:rPr>
              <a:t>The </a:t>
            </a:r>
            <a:r>
              <a:rPr lang="en-US" spc="-40" dirty="0">
                <a:solidFill>
                  <a:schemeClr val="tx2"/>
                </a:solidFill>
                <a:latin typeface="Inter"/>
                <a:cs typeface="Arial"/>
              </a:rPr>
              <a:t>steps</a:t>
            </a:r>
            <a:r>
              <a:rPr lang="en-US" spc="15" dirty="0">
                <a:solidFill>
                  <a:schemeClr val="tx2"/>
                </a:solidFill>
                <a:latin typeface="Inter"/>
                <a:cs typeface="Arial"/>
              </a:rPr>
              <a:t> </a:t>
            </a:r>
            <a:r>
              <a:rPr lang="en-US" spc="-65" dirty="0">
                <a:solidFill>
                  <a:schemeClr val="tx2"/>
                </a:solidFill>
                <a:latin typeface="Inter"/>
                <a:cs typeface="Arial"/>
              </a:rPr>
              <a:t>are:</a:t>
            </a:r>
            <a:endParaRPr lang="en-US" dirty="0">
              <a:solidFill>
                <a:schemeClr val="tx2"/>
              </a:solidFill>
              <a:latin typeface="Inter"/>
              <a:cs typeface="Arial"/>
            </a:endParaRPr>
          </a:p>
          <a:p>
            <a:pPr marL="381000" indent="-342900">
              <a:lnSpc>
                <a:spcPct val="100000"/>
              </a:lnSpc>
              <a:spcBef>
                <a:spcPts val="994"/>
              </a:spcBef>
              <a:buClr>
                <a:srgbClr val="353535"/>
              </a:buClr>
              <a:buAutoNum type="arabicPeriod"/>
              <a:tabLst>
                <a:tab pos="380365" algn="l"/>
                <a:tab pos="381000" algn="l"/>
              </a:tabLst>
            </a:pPr>
            <a:r>
              <a:rPr lang="en-US" spc="-20" dirty="0">
                <a:solidFill>
                  <a:schemeClr val="tx2"/>
                </a:solidFill>
                <a:latin typeface="Inter"/>
                <a:cs typeface="Arial"/>
              </a:rPr>
              <a:t>Start </a:t>
            </a:r>
            <a:r>
              <a:rPr lang="en-US" spc="35" dirty="0">
                <a:solidFill>
                  <a:schemeClr val="tx2"/>
                </a:solidFill>
                <a:latin typeface="Inter"/>
                <a:cs typeface="Arial"/>
              </a:rPr>
              <a:t>with </a:t>
            </a:r>
            <a:r>
              <a:rPr lang="en-US" spc="20" dirty="0">
                <a:solidFill>
                  <a:schemeClr val="tx2"/>
                </a:solidFill>
                <a:latin typeface="Inter"/>
                <a:cs typeface="Arial"/>
              </a:rPr>
              <a:t>initial </a:t>
            </a:r>
            <a:r>
              <a:rPr lang="en-US" spc="-55" dirty="0">
                <a:solidFill>
                  <a:schemeClr val="tx2"/>
                </a:solidFill>
                <a:latin typeface="Inter"/>
                <a:cs typeface="Arial"/>
              </a:rPr>
              <a:t>guess </a:t>
            </a:r>
            <a:r>
              <a:rPr lang="en-US" spc="55" dirty="0">
                <a:solidFill>
                  <a:schemeClr val="tx2"/>
                </a:solidFill>
                <a:latin typeface="Inter"/>
                <a:cs typeface="Arial"/>
              </a:rPr>
              <a:t>of</a:t>
            </a:r>
            <a:r>
              <a:rPr lang="en-US" spc="-50" dirty="0">
                <a:solidFill>
                  <a:schemeClr val="tx2"/>
                </a:solidFill>
                <a:latin typeface="Inter"/>
                <a:cs typeface="Arial"/>
              </a:rPr>
              <a:t> </a:t>
            </a:r>
            <a:r>
              <a:rPr lang="en-US" spc="-5" dirty="0">
                <a:solidFill>
                  <a:schemeClr val="tx2"/>
                </a:solidFill>
                <a:latin typeface="Inter"/>
                <a:cs typeface="Arial"/>
              </a:rPr>
              <a:t>coefficients</a:t>
            </a:r>
            <a:endParaRPr lang="en-US" dirty="0">
              <a:solidFill>
                <a:schemeClr val="tx2"/>
              </a:solidFill>
              <a:latin typeface="Inter"/>
              <a:cs typeface="Arial"/>
            </a:endParaRPr>
          </a:p>
          <a:p>
            <a:pPr marL="381000" indent="-342900">
              <a:lnSpc>
                <a:spcPct val="100000"/>
              </a:lnSpc>
              <a:spcBef>
                <a:spcPts val="1010"/>
              </a:spcBef>
              <a:buClr>
                <a:srgbClr val="353535"/>
              </a:buClr>
              <a:buAutoNum type="arabicPeriod"/>
              <a:tabLst>
                <a:tab pos="380365" algn="l"/>
                <a:tab pos="381000" algn="l"/>
              </a:tabLst>
            </a:pPr>
            <a:r>
              <a:rPr lang="en-US" spc="-65" dirty="0">
                <a:solidFill>
                  <a:schemeClr val="tx2"/>
                </a:solidFill>
                <a:latin typeface="Inter"/>
                <a:cs typeface="Arial"/>
              </a:rPr>
              <a:t>Keep </a:t>
            </a:r>
            <a:r>
              <a:rPr lang="en-US" dirty="0">
                <a:solidFill>
                  <a:schemeClr val="tx2"/>
                </a:solidFill>
                <a:latin typeface="Inter"/>
                <a:cs typeface="Arial"/>
              </a:rPr>
              <a:t>changing </a:t>
            </a:r>
            <a:r>
              <a:rPr lang="en-US" spc="20" dirty="0">
                <a:solidFill>
                  <a:schemeClr val="tx2"/>
                </a:solidFill>
                <a:latin typeface="Inter"/>
                <a:cs typeface="Arial"/>
              </a:rPr>
              <a:t>the </a:t>
            </a:r>
            <a:r>
              <a:rPr lang="en-US" spc="-5" dirty="0">
                <a:solidFill>
                  <a:schemeClr val="tx2"/>
                </a:solidFill>
                <a:latin typeface="Inter"/>
                <a:cs typeface="Arial"/>
              </a:rPr>
              <a:t>coefficients </a:t>
            </a:r>
            <a:r>
              <a:rPr lang="en-US" spc="-90" dirty="0">
                <a:solidFill>
                  <a:schemeClr val="tx2"/>
                </a:solidFill>
                <a:latin typeface="Inter"/>
                <a:cs typeface="Arial"/>
              </a:rPr>
              <a:t>a </a:t>
            </a:r>
            <a:r>
              <a:rPr lang="en-US" spc="40" dirty="0">
                <a:solidFill>
                  <a:schemeClr val="tx2"/>
                </a:solidFill>
                <a:latin typeface="Inter"/>
                <a:cs typeface="Arial"/>
              </a:rPr>
              <a:t>little </a:t>
            </a:r>
            <a:r>
              <a:rPr lang="en-US" spc="60" dirty="0">
                <a:solidFill>
                  <a:schemeClr val="tx2"/>
                </a:solidFill>
                <a:latin typeface="Inter"/>
                <a:cs typeface="Arial"/>
              </a:rPr>
              <a:t>bit </a:t>
            </a:r>
            <a:r>
              <a:rPr lang="en-US" spc="80" dirty="0">
                <a:solidFill>
                  <a:schemeClr val="tx2"/>
                </a:solidFill>
                <a:latin typeface="Inter"/>
                <a:cs typeface="Arial"/>
              </a:rPr>
              <a:t>to</a:t>
            </a:r>
            <a:r>
              <a:rPr lang="en-US" spc="-35" dirty="0">
                <a:solidFill>
                  <a:schemeClr val="tx2"/>
                </a:solidFill>
                <a:latin typeface="Inter"/>
                <a:cs typeface="Arial"/>
              </a:rPr>
              <a:t> </a:t>
            </a:r>
            <a:r>
              <a:rPr lang="en-US" spc="35" dirty="0">
                <a:solidFill>
                  <a:schemeClr val="tx2"/>
                </a:solidFill>
                <a:latin typeface="Inter"/>
                <a:cs typeface="Arial"/>
              </a:rPr>
              <a:t>try</a:t>
            </a:r>
            <a:endParaRPr lang="en-US" dirty="0">
              <a:solidFill>
                <a:schemeClr val="tx2"/>
              </a:solidFill>
              <a:latin typeface="Inter"/>
              <a:cs typeface="Arial"/>
            </a:endParaRPr>
          </a:p>
          <a:p>
            <a:pPr marL="381000">
              <a:lnSpc>
                <a:spcPct val="100000"/>
              </a:lnSpc>
              <a:spcBef>
                <a:spcPts val="165"/>
              </a:spcBef>
            </a:pPr>
            <a:r>
              <a:rPr lang="en-US" spc="-5" dirty="0">
                <a:solidFill>
                  <a:schemeClr val="tx2"/>
                </a:solidFill>
                <a:latin typeface="Inter"/>
                <a:cs typeface="Arial"/>
              </a:rPr>
              <a:t>and </a:t>
            </a:r>
            <a:r>
              <a:rPr lang="en-US" spc="-20" dirty="0">
                <a:solidFill>
                  <a:schemeClr val="tx2"/>
                </a:solidFill>
                <a:latin typeface="Inter"/>
                <a:cs typeface="Arial"/>
              </a:rPr>
              <a:t>reduce </a:t>
            </a:r>
            <a:r>
              <a:rPr lang="en-US" spc="-45" dirty="0">
                <a:solidFill>
                  <a:schemeClr val="tx2"/>
                </a:solidFill>
                <a:latin typeface="Inter"/>
                <a:cs typeface="Arial"/>
              </a:rPr>
              <a:t>Cost </a:t>
            </a:r>
            <a:r>
              <a:rPr lang="en-US" spc="-10" dirty="0">
                <a:solidFill>
                  <a:schemeClr val="tx2"/>
                </a:solidFill>
                <a:latin typeface="Inter"/>
                <a:cs typeface="Arial"/>
              </a:rPr>
              <a:t>Function</a:t>
            </a:r>
            <a:r>
              <a:rPr lang="en-US" spc="-25" dirty="0">
                <a:solidFill>
                  <a:schemeClr val="tx2"/>
                </a:solidFill>
                <a:latin typeface="Inter"/>
                <a:cs typeface="Arial"/>
              </a:rPr>
              <a:t> </a:t>
            </a:r>
            <a:r>
              <a:rPr lang="en-US" spc="-80" dirty="0">
                <a:solidFill>
                  <a:schemeClr val="tx2"/>
                </a:solidFill>
                <a:latin typeface="Inter"/>
                <a:cs typeface="Arial"/>
              </a:rPr>
              <a:t>J(θ</a:t>
            </a:r>
            <a:r>
              <a:rPr lang="en-US" spc="-120" baseline="-20833" dirty="0">
                <a:solidFill>
                  <a:schemeClr val="tx2"/>
                </a:solidFill>
                <a:latin typeface="Inter"/>
                <a:cs typeface="Arial"/>
              </a:rPr>
              <a:t>0</a:t>
            </a:r>
            <a:r>
              <a:rPr lang="en-US" spc="-80" dirty="0">
                <a:solidFill>
                  <a:schemeClr val="tx2"/>
                </a:solidFill>
                <a:latin typeface="Inter"/>
                <a:cs typeface="Arial"/>
              </a:rPr>
              <a:t>,θ</a:t>
            </a:r>
            <a:r>
              <a:rPr lang="en-US" spc="-120" baseline="-20833" dirty="0">
                <a:solidFill>
                  <a:schemeClr val="tx2"/>
                </a:solidFill>
                <a:latin typeface="Inter"/>
                <a:cs typeface="Arial"/>
              </a:rPr>
              <a:t>1</a:t>
            </a:r>
            <a:r>
              <a:rPr lang="en-US" spc="-80" dirty="0">
                <a:solidFill>
                  <a:schemeClr val="tx2"/>
                </a:solidFill>
                <a:latin typeface="Inter"/>
                <a:cs typeface="Arial"/>
              </a:rPr>
              <a:t>)</a:t>
            </a:r>
            <a:endParaRPr lang="en-US" dirty="0">
              <a:solidFill>
                <a:schemeClr val="tx2"/>
              </a:solidFill>
              <a:latin typeface="Inter"/>
              <a:cs typeface="Arial"/>
            </a:endParaRPr>
          </a:p>
          <a:p>
            <a:pPr marL="381000" indent="-342900">
              <a:spcBef>
                <a:spcPts val="830"/>
              </a:spcBef>
              <a:buClr>
                <a:srgbClr val="353535"/>
              </a:buClr>
              <a:buFontTx/>
              <a:buAutoNum type="arabicPeriod" startAt="3"/>
              <a:tabLst>
                <a:tab pos="380365" algn="l"/>
                <a:tab pos="381000" algn="l"/>
              </a:tabLst>
            </a:pPr>
            <a:r>
              <a:rPr lang="en-US" spc="-110" dirty="0">
                <a:solidFill>
                  <a:schemeClr val="tx2"/>
                </a:solidFill>
                <a:latin typeface="Inter"/>
                <a:cs typeface="Arial"/>
              </a:rPr>
              <a:t>Each </a:t>
            </a:r>
            <a:r>
              <a:rPr lang="en-US" dirty="0">
                <a:solidFill>
                  <a:schemeClr val="tx2"/>
                </a:solidFill>
                <a:latin typeface="Inter"/>
                <a:cs typeface="Arial"/>
              </a:rPr>
              <a:t>time, </a:t>
            </a:r>
            <a:r>
              <a:rPr lang="en-US" spc="20" dirty="0">
                <a:solidFill>
                  <a:schemeClr val="tx2"/>
                </a:solidFill>
                <a:latin typeface="Inter"/>
                <a:cs typeface="Arial"/>
              </a:rPr>
              <a:t>the </a:t>
            </a:r>
            <a:r>
              <a:rPr lang="en-US" spc="-25" dirty="0">
                <a:solidFill>
                  <a:schemeClr val="tx2"/>
                </a:solidFill>
                <a:latin typeface="Inter"/>
                <a:cs typeface="Arial"/>
              </a:rPr>
              <a:t>parameters </a:t>
            </a:r>
            <a:r>
              <a:rPr lang="en-US" spc="-40" dirty="0">
                <a:solidFill>
                  <a:schemeClr val="tx2"/>
                </a:solidFill>
                <a:latin typeface="Inter"/>
                <a:cs typeface="Arial"/>
              </a:rPr>
              <a:t>are </a:t>
            </a:r>
            <a:r>
              <a:rPr lang="en-US" spc="-25" dirty="0">
                <a:solidFill>
                  <a:schemeClr val="tx2"/>
                </a:solidFill>
                <a:latin typeface="Inter"/>
                <a:cs typeface="Arial"/>
              </a:rPr>
              <a:t>changed,</a:t>
            </a:r>
            <a:r>
              <a:rPr lang="en-US" spc="70" dirty="0">
                <a:solidFill>
                  <a:schemeClr val="tx2"/>
                </a:solidFill>
                <a:latin typeface="Inter"/>
                <a:cs typeface="Arial"/>
              </a:rPr>
              <a:t> </a:t>
            </a:r>
            <a:r>
              <a:rPr lang="en-US" spc="20" dirty="0">
                <a:solidFill>
                  <a:schemeClr val="tx2"/>
                </a:solidFill>
                <a:latin typeface="Inter"/>
                <a:cs typeface="Arial"/>
              </a:rPr>
              <a:t>the </a:t>
            </a:r>
            <a:r>
              <a:rPr lang="en-US" spc="15" dirty="0">
                <a:solidFill>
                  <a:schemeClr val="tx2"/>
                </a:solidFill>
                <a:latin typeface="Inter"/>
                <a:cs typeface="Arial"/>
              </a:rPr>
              <a:t>gradient </a:t>
            </a:r>
            <a:r>
              <a:rPr lang="en-US" spc="-55" dirty="0">
                <a:solidFill>
                  <a:schemeClr val="tx2"/>
                </a:solidFill>
                <a:latin typeface="Inter"/>
                <a:cs typeface="Arial"/>
              </a:rPr>
              <a:t>is </a:t>
            </a:r>
            <a:r>
              <a:rPr lang="en-US" spc="-30" dirty="0">
                <a:solidFill>
                  <a:schemeClr val="tx2"/>
                </a:solidFill>
                <a:latin typeface="Inter"/>
                <a:cs typeface="Arial"/>
              </a:rPr>
              <a:t>chosen </a:t>
            </a:r>
            <a:r>
              <a:rPr lang="en-US" spc="-5" dirty="0">
                <a:solidFill>
                  <a:schemeClr val="tx2"/>
                </a:solidFill>
                <a:latin typeface="Inter"/>
                <a:cs typeface="Arial"/>
              </a:rPr>
              <a:t>which </a:t>
            </a:r>
            <a:r>
              <a:rPr lang="en-US" spc="-40" dirty="0">
                <a:solidFill>
                  <a:schemeClr val="tx2"/>
                </a:solidFill>
                <a:latin typeface="Inter"/>
                <a:cs typeface="Arial"/>
              </a:rPr>
              <a:t>reduces </a:t>
            </a:r>
            <a:r>
              <a:rPr lang="en-US" spc="-75" dirty="0">
                <a:solidFill>
                  <a:schemeClr val="tx2"/>
                </a:solidFill>
                <a:latin typeface="Inter"/>
                <a:cs typeface="Arial"/>
              </a:rPr>
              <a:t>J(θ</a:t>
            </a:r>
            <a:r>
              <a:rPr lang="en-US" spc="-112" baseline="-20833" dirty="0">
                <a:solidFill>
                  <a:schemeClr val="tx2"/>
                </a:solidFill>
                <a:latin typeface="Inter"/>
                <a:cs typeface="Arial"/>
              </a:rPr>
              <a:t>0</a:t>
            </a:r>
            <a:r>
              <a:rPr lang="en-US" spc="-75" dirty="0">
                <a:solidFill>
                  <a:schemeClr val="tx2"/>
                </a:solidFill>
                <a:latin typeface="Inter"/>
                <a:cs typeface="Arial"/>
              </a:rPr>
              <a:t>,θ</a:t>
            </a:r>
            <a:r>
              <a:rPr lang="en-US" spc="-112" baseline="-20833" dirty="0">
                <a:solidFill>
                  <a:schemeClr val="tx2"/>
                </a:solidFill>
                <a:latin typeface="Inter"/>
                <a:cs typeface="Arial"/>
              </a:rPr>
              <a:t>1</a:t>
            </a:r>
            <a:r>
              <a:rPr lang="en-US" spc="-75" dirty="0">
                <a:solidFill>
                  <a:schemeClr val="tx2"/>
                </a:solidFill>
                <a:latin typeface="Inter"/>
                <a:cs typeface="Arial"/>
              </a:rPr>
              <a:t>)</a:t>
            </a:r>
            <a:r>
              <a:rPr lang="en-US" spc="-20" dirty="0">
                <a:solidFill>
                  <a:schemeClr val="tx2"/>
                </a:solidFill>
                <a:latin typeface="Inter"/>
                <a:cs typeface="Arial"/>
              </a:rPr>
              <a:t> </a:t>
            </a:r>
            <a:r>
              <a:rPr lang="en-US" spc="20" dirty="0">
                <a:solidFill>
                  <a:schemeClr val="tx2"/>
                </a:solidFill>
                <a:latin typeface="Inter"/>
                <a:cs typeface="Arial"/>
              </a:rPr>
              <a:t>the most.</a:t>
            </a:r>
          </a:p>
          <a:p>
            <a:pPr marL="355600" indent="-342900">
              <a:lnSpc>
                <a:spcPct val="100000"/>
              </a:lnSpc>
              <a:spcBef>
                <a:spcPts val="994"/>
              </a:spcBef>
              <a:buClr>
                <a:srgbClr val="353535"/>
              </a:buClr>
              <a:buAutoNum type="arabicPeriod" startAt="4"/>
              <a:tabLst>
                <a:tab pos="354965" algn="l"/>
                <a:tab pos="355600" algn="l"/>
              </a:tabLst>
            </a:pPr>
            <a:r>
              <a:rPr lang="en-US" spc="-50" dirty="0">
                <a:solidFill>
                  <a:schemeClr val="tx2"/>
                </a:solidFill>
                <a:latin typeface="Inter"/>
                <a:cs typeface="Arial"/>
              </a:rPr>
              <a:t>Repeat</a:t>
            </a:r>
            <a:endParaRPr lang="en-US" dirty="0">
              <a:solidFill>
                <a:schemeClr val="tx2"/>
              </a:solidFill>
              <a:latin typeface="Inter"/>
              <a:cs typeface="Arial"/>
            </a:endParaRPr>
          </a:p>
          <a:p>
            <a:pPr marL="355600" indent="-342900">
              <a:lnSpc>
                <a:spcPct val="100000"/>
              </a:lnSpc>
              <a:spcBef>
                <a:spcPts val="1010"/>
              </a:spcBef>
              <a:buClr>
                <a:srgbClr val="353535"/>
              </a:buClr>
              <a:buAutoNum type="arabicPeriod" startAt="4"/>
              <a:tabLst>
                <a:tab pos="354965" algn="l"/>
                <a:tab pos="355600" algn="l"/>
              </a:tabLst>
            </a:pPr>
            <a:r>
              <a:rPr lang="en-US" spc="-65" dirty="0">
                <a:solidFill>
                  <a:schemeClr val="tx2"/>
                </a:solidFill>
                <a:latin typeface="Inter"/>
                <a:cs typeface="Arial"/>
              </a:rPr>
              <a:t>Keep </a:t>
            </a:r>
            <a:r>
              <a:rPr lang="en-US" spc="40" dirty="0">
                <a:solidFill>
                  <a:schemeClr val="tx2"/>
                </a:solidFill>
                <a:latin typeface="Inter"/>
                <a:cs typeface="Arial"/>
              </a:rPr>
              <a:t>doing </a:t>
            </a:r>
            <a:r>
              <a:rPr lang="en-US" spc="50" dirty="0">
                <a:solidFill>
                  <a:schemeClr val="tx2"/>
                </a:solidFill>
                <a:latin typeface="Inter"/>
                <a:cs typeface="Arial"/>
              </a:rPr>
              <a:t>till </a:t>
            </a:r>
            <a:r>
              <a:rPr lang="en-US" spc="35" dirty="0">
                <a:solidFill>
                  <a:schemeClr val="tx2"/>
                </a:solidFill>
                <a:latin typeface="Inter"/>
                <a:cs typeface="Arial"/>
              </a:rPr>
              <a:t>no </a:t>
            </a:r>
            <a:r>
              <a:rPr lang="en-US" spc="15" dirty="0">
                <a:solidFill>
                  <a:schemeClr val="tx2"/>
                </a:solidFill>
                <a:latin typeface="Inter"/>
                <a:cs typeface="Arial"/>
              </a:rPr>
              <a:t>improvement </a:t>
            </a:r>
            <a:r>
              <a:rPr lang="en-US" spc="-55" dirty="0">
                <a:solidFill>
                  <a:schemeClr val="tx2"/>
                </a:solidFill>
                <a:latin typeface="Inter"/>
                <a:cs typeface="Arial"/>
              </a:rPr>
              <a:t>is</a:t>
            </a:r>
            <a:r>
              <a:rPr lang="en-US" spc="-160" dirty="0">
                <a:solidFill>
                  <a:schemeClr val="tx2"/>
                </a:solidFill>
                <a:latin typeface="Inter"/>
                <a:cs typeface="Arial"/>
              </a:rPr>
              <a:t> </a:t>
            </a:r>
            <a:r>
              <a:rPr lang="en-US" spc="-35" dirty="0">
                <a:solidFill>
                  <a:schemeClr val="tx2"/>
                </a:solidFill>
                <a:latin typeface="Inter"/>
                <a:cs typeface="Arial"/>
              </a:rPr>
              <a:t>made.</a:t>
            </a:r>
            <a:endParaRPr lang="en-US" dirty="0">
              <a:solidFill>
                <a:schemeClr val="tx2"/>
              </a:solidFill>
              <a:latin typeface="Inter"/>
              <a:cs typeface="Arial"/>
            </a:endParaRPr>
          </a:p>
          <a:p>
            <a:pPr marL="38100">
              <a:spcBef>
                <a:spcPts val="830"/>
              </a:spcBef>
              <a:buClr>
                <a:srgbClr val="353535"/>
              </a:buClr>
              <a:tabLst>
                <a:tab pos="380365" algn="l"/>
                <a:tab pos="381000" algn="l"/>
              </a:tabLst>
            </a:pPr>
            <a:endParaRPr lang="en-US" dirty="0">
              <a:solidFill>
                <a:schemeClr val="tx2"/>
              </a:solidFill>
              <a:latin typeface="Arial"/>
              <a:cs typeface="Arial"/>
            </a:endParaRPr>
          </a:p>
          <a:p>
            <a:pPr marL="381000" indent="-342900">
              <a:lnSpc>
                <a:spcPct val="100000"/>
              </a:lnSpc>
              <a:spcBef>
                <a:spcPts val="830"/>
              </a:spcBef>
              <a:buClr>
                <a:srgbClr val="353535"/>
              </a:buClr>
              <a:buAutoNum type="arabicPeriod" startAt="3"/>
              <a:tabLst>
                <a:tab pos="380365" algn="l"/>
                <a:tab pos="381000" algn="l"/>
              </a:tabLst>
            </a:pPr>
            <a:endParaRPr lang="en-US" dirty="0">
              <a:solidFill>
                <a:schemeClr val="tx2"/>
              </a:solidFill>
              <a:latin typeface="Arial"/>
              <a:cs typeface="Arial"/>
            </a:endParaRPr>
          </a:p>
        </p:txBody>
      </p:sp>
      <p:sp>
        <p:nvSpPr>
          <p:cNvPr id="8" name="object 5">
            <a:extLst>
              <a:ext uri="{FF2B5EF4-FFF2-40B4-BE49-F238E27FC236}">
                <a16:creationId xmlns:a16="http://schemas.microsoft.com/office/drawing/2014/main" id="{A37A439F-6D16-4898-B32C-DE420591EDAE}"/>
              </a:ext>
            </a:extLst>
          </p:cNvPr>
          <p:cNvSpPr/>
          <p:nvPr/>
        </p:nvSpPr>
        <p:spPr>
          <a:xfrm>
            <a:off x="6740652" y="2011680"/>
            <a:ext cx="5451348" cy="2834639"/>
          </a:xfrm>
          <a:prstGeom prst="rect">
            <a:avLst/>
          </a:prstGeom>
          <a:blipFill>
            <a:blip r:embed="rId2" cstate="print"/>
            <a:stretch>
              <a:fillRect/>
            </a:stretch>
          </a:blipFill>
        </p:spPr>
        <p:txBody>
          <a:bodyPr wrap="square" lIns="0" tIns="0" rIns="0" bIns="0" rtlCol="0"/>
          <a:lstStyle/>
          <a:p>
            <a:endParaRPr/>
          </a:p>
        </p:txBody>
      </p:sp>
      <p:sp>
        <p:nvSpPr>
          <p:cNvPr id="5" name="Title 2">
            <a:extLst>
              <a:ext uri="{FF2B5EF4-FFF2-40B4-BE49-F238E27FC236}">
                <a16:creationId xmlns:a16="http://schemas.microsoft.com/office/drawing/2014/main" id="{B29B9F9B-649D-4165-9629-94B2030C2810}"/>
              </a:ext>
            </a:extLst>
          </p:cNvPr>
          <p:cNvSpPr>
            <a:spLocks noGrp="1"/>
          </p:cNvSpPr>
          <p:nvPr>
            <p:ph type="title"/>
          </p:nvPr>
        </p:nvSpPr>
        <p:spPr>
          <a:xfrm>
            <a:off x="626398" y="481125"/>
            <a:ext cx="7200000" cy="451268"/>
          </a:xfrm>
        </p:spPr>
        <p:txBody>
          <a:bodyPr/>
          <a:lstStyle/>
          <a:p>
            <a:pPr>
              <a:lnSpc>
                <a:spcPct val="90000"/>
              </a:lnSpc>
              <a:spcBef>
                <a:spcPct val="0"/>
              </a:spcBef>
              <a:spcAft>
                <a:spcPts val="600"/>
              </a:spcAft>
            </a:pPr>
            <a:r>
              <a:rPr lang="en-US" dirty="0"/>
              <a:t>Gradient Descent</a:t>
            </a:r>
          </a:p>
        </p:txBody>
      </p:sp>
    </p:spTree>
    <p:extLst>
      <p:ext uri="{BB962C8B-B14F-4D97-AF65-F5344CB8AC3E}">
        <p14:creationId xmlns:p14="http://schemas.microsoft.com/office/powerpoint/2010/main" val="7918240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5BB58E-C304-4731-84D7-33B95D066B70}"/>
              </a:ext>
            </a:extLst>
          </p:cNvPr>
          <p:cNvSpPr>
            <a:spLocks noGrp="1"/>
          </p:cNvSpPr>
          <p:nvPr>
            <p:ph type="title"/>
          </p:nvPr>
        </p:nvSpPr>
        <p:spPr/>
        <p:txBody>
          <a:bodyPr/>
          <a:lstStyle/>
          <a:p>
            <a:r>
              <a:rPr lang="en-US" sz="2400" spc="-35" dirty="0"/>
              <a:t>Inside </a:t>
            </a:r>
            <a:r>
              <a:rPr lang="en-US" sz="2400" spc="-65" dirty="0"/>
              <a:t>Cost</a:t>
            </a:r>
            <a:r>
              <a:rPr lang="en-US" sz="2400" spc="-45" dirty="0"/>
              <a:t> </a:t>
            </a:r>
            <a:r>
              <a:rPr lang="en-US" sz="2400" spc="-10" dirty="0"/>
              <a:t>Function</a:t>
            </a:r>
            <a:endParaRPr lang="en-US" dirty="0"/>
          </a:p>
        </p:txBody>
      </p:sp>
      <p:sp>
        <p:nvSpPr>
          <p:cNvPr id="6" name="object 6">
            <a:extLst>
              <a:ext uri="{FF2B5EF4-FFF2-40B4-BE49-F238E27FC236}">
                <a16:creationId xmlns:a16="http://schemas.microsoft.com/office/drawing/2014/main" id="{EAECA10B-9561-4359-95C2-19E108DAFBEF}"/>
              </a:ext>
            </a:extLst>
          </p:cNvPr>
          <p:cNvSpPr/>
          <p:nvPr/>
        </p:nvSpPr>
        <p:spPr>
          <a:xfrm>
            <a:off x="5727032" y="1439164"/>
            <a:ext cx="5503578" cy="3526536"/>
          </a:xfrm>
          <a:prstGeom prst="rect">
            <a:avLst/>
          </a:prstGeom>
          <a:blipFill>
            <a:blip r:embed="rId2" cstate="print"/>
            <a:stretch>
              <a:fillRect/>
            </a:stretch>
          </a:blipFill>
        </p:spPr>
        <p:txBody>
          <a:bodyPr wrap="square" lIns="0" tIns="0" rIns="0" bIns="0" rtlCol="0"/>
          <a:lstStyle/>
          <a:p>
            <a:endParaRPr/>
          </a:p>
        </p:txBody>
      </p:sp>
      <p:sp>
        <p:nvSpPr>
          <p:cNvPr id="7" name="object 5">
            <a:extLst>
              <a:ext uri="{FF2B5EF4-FFF2-40B4-BE49-F238E27FC236}">
                <a16:creationId xmlns:a16="http://schemas.microsoft.com/office/drawing/2014/main" id="{2EF51989-6766-4D3F-B564-4D5275E7EF24}"/>
              </a:ext>
            </a:extLst>
          </p:cNvPr>
          <p:cNvSpPr/>
          <p:nvPr/>
        </p:nvSpPr>
        <p:spPr>
          <a:xfrm>
            <a:off x="750223" y="1128125"/>
            <a:ext cx="3585464" cy="1043433"/>
          </a:xfrm>
          <a:prstGeom prst="rect">
            <a:avLst/>
          </a:prstGeom>
          <a:blipFill>
            <a:blip r:embed="rId3" cstate="print"/>
            <a:stretch>
              <a:fillRect/>
            </a:stretch>
          </a:blipFill>
        </p:spPr>
        <p:txBody>
          <a:bodyPr wrap="square" lIns="0" tIns="0" rIns="0" bIns="0" rtlCol="0"/>
          <a:lstStyle/>
          <a:p>
            <a:endParaRPr/>
          </a:p>
        </p:txBody>
      </p:sp>
      <p:sp>
        <p:nvSpPr>
          <p:cNvPr id="11" name="TextBox 10">
            <a:extLst>
              <a:ext uri="{FF2B5EF4-FFF2-40B4-BE49-F238E27FC236}">
                <a16:creationId xmlns:a16="http://schemas.microsoft.com/office/drawing/2014/main" id="{AF1E9A5D-94F8-47A1-A39C-9951BE52E3F7}"/>
              </a:ext>
            </a:extLst>
          </p:cNvPr>
          <p:cNvSpPr txBox="1"/>
          <p:nvPr/>
        </p:nvSpPr>
        <p:spPr>
          <a:xfrm>
            <a:off x="-104775" y="2330358"/>
            <a:ext cx="5831807" cy="3108543"/>
          </a:xfrm>
          <a:prstGeom prst="rect">
            <a:avLst/>
          </a:prstGeom>
          <a:noFill/>
        </p:spPr>
        <p:txBody>
          <a:bodyPr wrap="square">
            <a:spAutoFit/>
          </a:bodyPr>
          <a:lstStyle/>
          <a:p>
            <a:pPr marL="763270">
              <a:lnSpc>
                <a:spcPct val="100000"/>
              </a:lnSpc>
              <a:spcBef>
                <a:spcPts val="100"/>
              </a:spcBef>
            </a:pPr>
            <a:r>
              <a:rPr lang="en-US" sz="2800" spc="-60" dirty="0">
                <a:solidFill>
                  <a:schemeClr val="tx2"/>
                </a:solidFill>
                <a:latin typeface="Inter"/>
              </a:rPr>
              <a:t>Let's </a:t>
            </a:r>
            <a:r>
              <a:rPr lang="en-US" sz="2800" spc="-70" dirty="0">
                <a:solidFill>
                  <a:schemeClr val="tx2"/>
                </a:solidFill>
                <a:latin typeface="Inter"/>
              </a:rPr>
              <a:t>assume, </a:t>
            </a:r>
            <a:r>
              <a:rPr lang="en-US" sz="2800" spc="-35" dirty="0">
                <a:solidFill>
                  <a:schemeClr val="tx2"/>
                </a:solidFill>
                <a:latin typeface="Inter"/>
              </a:rPr>
              <a:t>θ</a:t>
            </a:r>
            <a:r>
              <a:rPr lang="en-US" sz="2800" spc="-52" baseline="-20833" dirty="0">
                <a:solidFill>
                  <a:schemeClr val="tx2"/>
                </a:solidFill>
                <a:latin typeface="Inter"/>
              </a:rPr>
              <a:t>0 </a:t>
            </a:r>
            <a:r>
              <a:rPr lang="en-US" sz="2800" spc="-55" dirty="0">
                <a:solidFill>
                  <a:schemeClr val="tx2"/>
                </a:solidFill>
                <a:latin typeface="Inter"/>
              </a:rPr>
              <a:t>is </a:t>
            </a:r>
            <a:r>
              <a:rPr lang="en-US" sz="2800" spc="-75" dirty="0">
                <a:solidFill>
                  <a:schemeClr val="tx2"/>
                </a:solidFill>
                <a:latin typeface="Inter"/>
              </a:rPr>
              <a:t>0. </a:t>
            </a:r>
            <a:r>
              <a:rPr lang="en-US" sz="2800" spc="-15" dirty="0">
                <a:solidFill>
                  <a:schemeClr val="tx2"/>
                </a:solidFill>
                <a:latin typeface="Inter"/>
              </a:rPr>
              <a:t>(Our </a:t>
            </a:r>
            <a:r>
              <a:rPr lang="en-US" sz="2800" spc="-10" dirty="0">
                <a:solidFill>
                  <a:schemeClr val="tx2"/>
                </a:solidFill>
                <a:latin typeface="Inter"/>
              </a:rPr>
              <a:t>hypothesis </a:t>
            </a:r>
            <a:r>
              <a:rPr lang="en-US" sz="2800" spc="-90" dirty="0">
                <a:solidFill>
                  <a:schemeClr val="tx2"/>
                </a:solidFill>
                <a:latin typeface="Inter"/>
              </a:rPr>
              <a:t>passes </a:t>
            </a:r>
            <a:r>
              <a:rPr lang="en-US" sz="2800" spc="40" dirty="0">
                <a:solidFill>
                  <a:schemeClr val="tx2"/>
                </a:solidFill>
                <a:latin typeface="Inter"/>
              </a:rPr>
              <a:t>through</a:t>
            </a:r>
            <a:r>
              <a:rPr lang="en-US" sz="2800" spc="215" dirty="0">
                <a:solidFill>
                  <a:schemeClr val="tx2"/>
                </a:solidFill>
                <a:latin typeface="Inter"/>
              </a:rPr>
              <a:t> </a:t>
            </a:r>
            <a:r>
              <a:rPr lang="en-US" sz="2800" spc="20" dirty="0">
                <a:solidFill>
                  <a:schemeClr val="tx2"/>
                </a:solidFill>
                <a:latin typeface="Inter"/>
              </a:rPr>
              <a:t>origin)</a:t>
            </a:r>
            <a:endParaRPr lang="en-US" sz="2800" dirty="0">
              <a:solidFill>
                <a:schemeClr val="tx2"/>
              </a:solidFill>
              <a:latin typeface="Inter"/>
            </a:endParaRPr>
          </a:p>
          <a:p>
            <a:pPr marL="699770">
              <a:lnSpc>
                <a:spcPct val="100000"/>
              </a:lnSpc>
              <a:spcBef>
                <a:spcPts val="10"/>
              </a:spcBef>
            </a:pPr>
            <a:endParaRPr lang="en-US" sz="2800" dirty="0">
              <a:solidFill>
                <a:schemeClr val="tx2"/>
              </a:solidFill>
              <a:latin typeface="Inter"/>
            </a:endParaRPr>
          </a:p>
          <a:p>
            <a:pPr marL="763270" marR="55880">
              <a:lnSpc>
                <a:spcPct val="100000"/>
              </a:lnSpc>
              <a:spcBef>
                <a:spcPts val="5"/>
              </a:spcBef>
            </a:pPr>
            <a:r>
              <a:rPr lang="en-US" sz="2800" spc="-105" dirty="0">
                <a:solidFill>
                  <a:schemeClr val="tx2"/>
                </a:solidFill>
                <a:latin typeface="Inter"/>
              </a:rPr>
              <a:t>So, </a:t>
            </a:r>
            <a:r>
              <a:rPr lang="en-US" sz="2800" spc="20" dirty="0">
                <a:solidFill>
                  <a:schemeClr val="tx2"/>
                </a:solidFill>
                <a:latin typeface="Inter"/>
              </a:rPr>
              <a:t>now </a:t>
            </a:r>
            <a:r>
              <a:rPr lang="en-US" sz="2800" spc="-30" dirty="0">
                <a:solidFill>
                  <a:schemeClr val="tx2"/>
                </a:solidFill>
                <a:latin typeface="Inter"/>
              </a:rPr>
              <a:t>we </a:t>
            </a:r>
            <a:r>
              <a:rPr lang="en-US" sz="2800" spc="-15" dirty="0">
                <a:solidFill>
                  <a:schemeClr val="tx2"/>
                </a:solidFill>
                <a:latin typeface="Inter"/>
              </a:rPr>
              <a:t>need </a:t>
            </a:r>
            <a:r>
              <a:rPr lang="en-US" sz="2800" spc="35" dirty="0">
                <a:solidFill>
                  <a:schemeClr val="tx2"/>
                </a:solidFill>
                <a:latin typeface="Inter"/>
              </a:rPr>
              <a:t>that </a:t>
            </a:r>
            <a:r>
              <a:rPr lang="en-US" sz="2800" spc="-30" dirty="0">
                <a:solidFill>
                  <a:schemeClr val="tx2"/>
                </a:solidFill>
                <a:latin typeface="Inter"/>
              </a:rPr>
              <a:t>value </a:t>
            </a:r>
            <a:r>
              <a:rPr lang="en-US" sz="2800" spc="55" dirty="0">
                <a:solidFill>
                  <a:schemeClr val="tx2"/>
                </a:solidFill>
                <a:latin typeface="Inter"/>
              </a:rPr>
              <a:t>of </a:t>
            </a:r>
            <a:r>
              <a:rPr lang="en-US" sz="2800" spc="-35" dirty="0">
                <a:solidFill>
                  <a:schemeClr val="tx2"/>
                </a:solidFill>
                <a:latin typeface="Inter"/>
              </a:rPr>
              <a:t>θ</a:t>
            </a:r>
            <a:r>
              <a:rPr lang="en-US" sz="2800" spc="-52" baseline="-20833" dirty="0">
                <a:solidFill>
                  <a:schemeClr val="tx2"/>
                </a:solidFill>
                <a:latin typeface="Inter"/>
              </a:rPr>
              <a:t>1 </a:t>
            </a:r>
            <a:r>
              <a:rPr lang="en-US" sz="2800" spc="45" dirty="0">
                <a:solidFill>
                  <a:schemeClr val="tx2"/>
                </a:solidFill>
                <a:latin typeface="Inter"/>
              </a:rPr>
              <a:t>for </a:t>
            </a:r>
            <a:r>
              <a:rPr lang="en-US" sz="2800" spc="-5" dirty="0">
                <a:solidFill>
                  <a:schemeClr val="tx2"/>
                </a:solidFill>
                <a:latin typeface="Inter"/>
              </a:rPr>
              <a:t>which </a:t>
            </a:r>
            <a:r>
              <a:rPr lang="en-US" sz="2800" spc="-45" dirty="0">
                <a:solidFill>
                  <a:schemeClr val="tx2"/>
                </a:solidFill>
                <a:latin typeface="Inter"/>
              </a:rPr>
              <a:t>Cost </a:t>
            </a:r>
            <a:r>
              <a:rPr lang="en-US" sz="2800" spc="30" dirty="0">
                <a:solidFill>
                  <a:schemeClr val="tx2"/>
                </a:solidFill>
                <a:latin typeface="Inter"/>
              </a:rPr>
              <a:t>function </a:t>
            </a:r>
            <a:r>
              <a:rPr lang="en-US" sz="2800" spc="-55" dirty="0">
                <a:solidFill>
                  <a:schemeClr val="tx2"/>
                </a:solidFill>
                <a:latin typeface="Inter"/>
              </a:rPr>
              <a:t>is </a:t>
            </a:r>
            <a:r>
              <a:rPr lang="en-US" sz="2800" spc="15" dirty="0">
                <a:solidFill>
                  <a:schemeClr val="tx2"/>
                </a:solidFill>
                <a:latin typeface="Inter"/>
              </a:rPr>
              <a:t>minimum. </a:t>
            </a:r>
            <a:r>
              <a:rPr lang="en-US" sz="2800" spc="-55" dirty="0">
                <a:solidFill>
                  <a:schemeClr val="tx2"/>
                </a:solidFill>
                <a:latin typeface="Inter"/>
              </a:rPr>
              <a:t>To </a:t>
            </a:r>
            <a:r>
              <a:rPr lang="en-US" sz="2800" spc="40" dirty="0">
                <a:solidFill>
                  <a:schemeClr val="tx2"/>
                </a:solidFill>
                <a:latin typeface="Inter"/>
              </a:rPr>
              <a:t>find </a:t>
            </a:r>
            <a:r>
              <a:rPr lang="en-US" sz="2800" spc="35" dirty="0">
                <a:solidFill>
                  <a:schemeClr val="tx2"/>
                </a:solidFill>
                <a:latin typeface="Inter"/>
              </a:rPr>
              <a:t>that </a:t>
            </a:r>
            <a:r>
              <a:rPr lang="en-US" sz="2800" spc="15" dirty="0">
                <a:solidFill>
                  <a:schemeClr val="tx2"/>
                </a:solidFill>
                <a:latin typeface="Inter"/>
              </a:rPr>
              <a:t>out,</a:t>
            </a:r>
            <a:r>
              <a:rPr lang="en-US" sz="2800" spc="-190" dirty="0">
                <a:solidFill>
                  <a:schemeClr val="tx2"/>
                </a:solidFill>
                <a:latin typeface="Inter"/>
              </a:rPr>
              <a:t> </a:t>
            </a:r>
            <a:r>
              <a:rPr lang="en-US" sz="2800" spc="60" dirty="0">
                <a:solidFill>
                  <a:schemeClr val="tx2"/>
                </a:solidFill>
                <a:latin typeface="Inter"/>
              </a:rPr>
              <a:t>plot  </a:t>
            </a:r>
            <a:r>
              <a:rPr lang="en-US" sz="2800" spc="-90" dirty="0">
                <a:solidFill>
                  <a:schemeClr val="tx2"/>
                </a:solidFill>
                <a:latin typeface="Inter"/>
              </a:rPr>
              <a:t>J(θ</a:t>
            </a:r>
            <a:r>
              <a:rPr lang="en-US" sz="2800" spc="-135" baseline="-20833" dirty="0">
                <a:solidFill>
                  <a:schemeClr val="tx2"/>
                </a:solidFill>
                <a:latin typeface="Inter"/>
              </a:rPr>
              <a:t>1</a:t>
            </a:r>
            <a:r>
              <a:rPr lang="en-US" sz="2800" spc="-90" dirty="0">
                <a:solidFill>
                  <a:schemeClr val="tx2"/>
                </a:solidFill>
                <a:latin typeface="Inter"/>
              </a:rPr>
              <a:t>) vs</a:t>
            </a:r>
            <a:r>
              <a:rPr lang="en-US" sz="2800" spc="40" dirty="0">
                <a:solidFill>
                  <a:schemeClr val="tx2"/>
                </a:solidFill>
                <a:latin typeface="Inter"/>
              </a:rPr>
              <a:t> </a:t>
            </a:r>
            <a:r>
              <a:rPr lang="en-US" sz="2800" spc="-35" dirty="0">
                <a:solidFill>
                  <a:schemeClr val="tx2"/>
                </a:solidFill>
                <a:latin typeface="Inter"/>
              </a:rPr>
              <a:t>θ</a:t>
            </a:r>
            <a:r>
              <a:rPr lang="en-US" sz="2800" spc="-52" baseline="-20833" dirty="0">
                <a:solidFill>
                  <a:schemeClr val="tx2"/>
                </a:solidFill>
                <a:latin typeface="Inter"/>
              </a:rPr>
              <a:t>1</a:t>
            </a:r>
            <a:endParaRPr lang="en-US" sz="2800" baseline="-20833" dirty="0">
              <a:solidFill>
                <a:schemeClr val="tx2"/>
              </a:solidFill>
              <a:latin typeface="Inter"/>
            </a:endParaRPr>
          </a:p>
        </p:txBody>
      </p:sp>
    </p:spTree>
    <p:extLst>
      <p:ext uri="{BB962C8B-B14F-4D97-AF65-F5344CB8AC3E}">
        <p14:creationId xmlns:p14="http://schemas.microsoft.com/office/powerpoint/2010/main" val="39833209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C13FB02-3DBE-4A4D-8152-F609899286F7}"/>
              </a:ext>
            </a:extLst>
          </p:cNvPr>
          <p:cNvSpPr txBox="1"/>
          <p:nvPr/>
        </p:nvSpPr>
        <p:spPr>
          <a:xfrm>
            <a:off x="154004" y="1960763"/>
            <a:ext cx="6072200" cy="3108543"/>
          </a:xfrm>
          <a:prstGeom prst="rect">
            <a:avLst/>
          </a:prstGeom>
          <a:noFill/>
        </p:spPr>
        <p:txBody>
          <a:bodyPr wrap="square">
            <a:spAutoFit/>
          </a:bodyPr>
          <a:lstStyle/>
          <a:p>
            <a:pPr marL="763270">
              <a:lnSpc>
                <a:spcPct val="100000"/>
              </a:lnSpc>
              <a:spcBef>
                <a:spcPts val="100"/>
              </a:spcBef>
            </a:pPr>
            <a:r>
              <a:rPr lang="en-US" sz="2800" spc="30" dirty="0">
                <a:solidFill>
                  <a:schemeClr val="tx2"/>
                </a:solidFill>
                <a:latin typeface="Inter"/>
              </a:rPr>
              <a:t>With </a:t>
            </a:r>
            <a:r>
              <a:rPr lang="en-US" sz="2800" spc="55" dirty="0">
                <a:solidFill>
                  <a:schemeClr val="tx2"/>
                </a:solidFill>
                <a:latin typeface="Inter"/>
              </a:rPr>
              <a:t>both </a:t>
            </a:r>
            <a:r>
              <a:rPr lang="en-US" sz="2800" spc="-35" dirty="0">
                <a:solidFill>
                  <a:schemeClr val="tx2"/>
                </a:solidFill>
                <a:latin typeface="Inter"/>
              </a:rPr>
              <a:t>θ</a:t>
            </a:r>
            <a:r>
              <a:rPr lang="en-US" sz="2800" spc="-52" baseline="-20833" dirty="0">
                <a:solidFill>
                  <a:schemeClr val="tx2"/>
                </a:solidFill>
                <a:latin typeface="Inter"/>
              </a:rPr>
              <a:t>0 </a:t>
            </a:r>
            <a:r>
              <a:rPr lang="en-US" sz="2800" spc="-5" dirty="0">
                <a:solidFill>
                  <a:schemeClr val="tx2"/>
                </a:solidFill>
                <a:latin typeface="Inter"/>
              </a:rPr>
              <a:t>and </a:t>
            </a:r>
            <a:r>
              <a:rPr lang="en-US" sz="2800" spc="-50" dirty="0">
                <a:solidFill>
                  <a:schemeClr val="tx2"/>
                </a:solidFill>
                <a:latin typeface="Inter"/>
              </a:rPr>
              <a:t>θ</a:t>
            </a:r>
            <a:r>
              <a:rPr lang="en-US" sz="2800" spc="-75" baseline="-20833" dirty="0">
                <a:solidFill>
                  <a:schemeClr val="tx2"/>
                </a:solidFill>
                <a:latin typeface="Inter"/>
              </a:rPr>
              <a:t>1, </a:t>
            </a:r>
            <a:r>
              <a:rPr lang="en-US" sz="2800" spc="-70" dirty="0">
                <a:solidFill>
                  <a:schemeClr val="tx2"/>
                </a:solidFill>
                <a:latin typeface="Inter"/>
              </a:rPr>
              <a:t>The </a:t>
            </a:r>
            <a:r>
              <a:rPr lang="en-US" sz="2800" spc="60" dirty="0">
                <a:solidFill>
                  <a:schemeClr val="tx2"/>
                </a:solidFill>
                <a:latin typeface="Inter"/>
              </a:rPr>
              <a:t>plot </a:t>
            </a:r>
            <a:r>
              <a:rPr lang="en-US" sz="2800" spc="-30" dirty="0">
                <a:solidFill>
                  <a:schemeClr val="tx2"/>
                </a:solidFill>
                <a:latin typeface="Inter"/>
              </a:rPr>
              <a:t>becomes </a:t>
            </a:r>
            <a:r>
              <a:rPr lang="en-US" sz="2800" spc="10" dirty="0">
                <a:solidFill>
                  <a:schemeClr val="tx2"/>
                </a:solidFill>
                <a:latin typeface="Inter"/>
              </a:rPr>
              <a:t>more</a:t>
            </a:r>
            <a:r>
              <a:rPr lang="en-US" sz="2800" spc="-80" dirty="0">
                <a:solidFill>
                  <a:schemeClr val="tx2"/>
                </a:solidFill>
                <a:latin typeface="Inter"/>
              </a:rPr>
              <a:t> </a:t>
            </a:r>
            <a:r>
              <a:rPr lang="en-US" sz="2800" spc="-5" dirty="0">
                <a:solidFill>
                  <a:schemeClr val="tx2"/>
                </a:solidFill>
                <a:latin typeface="Inter"/>
              </a:rPr>
              <a:t>complex</a:t>
            </a:r>
            <a:endParaRPr lang="en-US" sz="2800" dirty="0">
              <a:solidFill>
                <a:schemeClr val="tx2"/>
              </a:solidFill>
              <a:latin typeface="Inter"/>
            </a:endParaRPr>
          </a:p>
          <a:p>
            <a:pPr marL="699770">
              <a:lnSpc>
                <a:spcPct val="100000"/>
              </a:lnSpc>
              <a:spcBef>
                <a:spcPts val="10"/>
              </a:spcBef>
            </a:pPr>
            <a:endParaRPr lang="en-US" sz="2800" dirty="0">
              <a:solidFill>
                <a:schemeClr val="tx2"/>
              </a:solidFill>
              <a:latin typeface="Inter"/>
            </a:endParaRPr>
          </a:p>
          <a:p>
            <a:pPr marL="763270" marR="55880">
              <a:lnSpc>
                <a:spcPct val="100000"/>
              </a:lnSpc>
              <a:spcBef>
                <a:spcPts val="5"/>
              </a:spcBef>
            </a:pPr>
            <a:r>
              <a:rPr lang="en-US" sz="2800" spc="-105" dirty="0">
                <a:solidFill>
                  <a:schemeClr val="tx2"/>
                </a:solidFill>
                <a:latin typeface="Inter"/>
              </a:rPr>
              <a:t>So, </a:t>
            </a:r>
            <a:r>
              <a:rPr lang="en-US" sz="2800" spc="20" dirty="0">
                <a:solidFill>
                  <a:schemeClr val="tx2"/>
                </a:solidFill>
                <a:latin typeface="Inter"/>
              </a:rPr>
              <a:t>now </a:t>
            </a:r>
            <a:r>
              <a:rPr lang="en-US" sz="2800" spc="-30" dirty="0">
                <a:solidFill>
                  <a:schemeClr val="tx2"/>
                </a:solidFill>
                <a:latin typeface="Inter"/>
              </a:rPr>
              <a:t>we </a:t>
            </a:r>
            <a:r>
              <a:rPr lang="en-US" sz="2800" spc="-15" dirty="0">
                <a:solidFill>
                  <a:schemeClr val="tx2"/>
                </a:solidFill>
                <a:latin typeface="Inter"/>
              </a:rPr>
              <a:t>need </a:t>
            </a:r>
            <a:r>
              <a:rPr lang="en-US" sz="2800" spc="35" dirty="0">
                <a:solidFill>
                  <a:schemeClr val="tx2"/>
                </a:solidFill>
                <a:latin typeface="Inter"/>
              </a:rPr>
              <a:t>that </a:t>
            </a:r>
            <a:r>
              <a:rPr lang="en-US" sz="2800" spc="-30" dirty="0">
                <a:solidFill>
                  <a:schemeClr val="tx2"/>
                </a:solidFill>
                <a:latin typeface="Inter"/>
              </a:rPr>
              <a:t>value </a:t>
            </a:r>
            <a:r>
              <a:rPr lang="en-US" sz="2800" spc="55" dirty="0">
                <a:solidFill>
                  <a:schemeClr val="tx2"/>
                </a:solidFill>
                <a:latin typeface="Inter"/>
              </a:rPr>
              <a:t>of </a:t>
            </a:r>
            <a:r>
              <a:rPr lang="en-US" sz="2800" spc="-35" dirty="0">
                <a:solidFill>
                  <a:schemeClr val="tx2"/>
                </a:solidFill>
                <a:latin typeface="Inter"/>
              </a:rPr>
              <a:t>θ</a:t>
            </a:r>
            <a:r>
              <a:rPr lang="en-US" sz="2800" spc="-52" baseline="-20833" dirty="0">
                <a:solidFill>
                  <a:schemeClr val="tx2"/>
                </a:solidFill>
                <a:latin typeface="Inter"/>
              </a:rPr>
              <a:t>1 </a:t>
            </a:r>
            <a:r>
              <a:rPr lang="en-US" sz="2800" spc="45" dirty="0">
                <a:solidFill>
                  <a:schemeClr val="tx2"/>
                </a:solidFill>
                <a:latin typeface="Inter"/>
              </a:rPr>
              <a:t>for </a:t>
            </a:r>
            <a:r>
              <a:rPr lang="en-US" sz="2800" spc="-5" dirty="0">
                <a:solidFill>
                  <a:schemeClr val="tx2"/>
                </a:solidFill>
                <a:latin typeface="Inter"/>
              </a:rPr>
              <a:t>which </a:t>
            </a:r>
            <a:r>
              <a:rPr lang="en-US" sz="2800" spc="-45" dirty="0">
                <a:solidFill>
                  <a:schemeClr val="tx2"/>
                </a:solidFill>
                <a:latin typeface="Inter"/>
              </a:rPr>
              <a:t>Cost </a:t>
            </a:r>
            <a:r>
              <a:rPr lang="en-US" sz="2800" spc="30" dirty="0">
                <a:solidFill>
                  <a:schemeClr val="tx2"/>
                </a:solidFill>
                <a:latin typeface="Inter"/>
              </a:rPr>
              <a:t>function </a:t>
            </a:r>
            <a:r>
              <a:rPr lang="en-US" sz="2800" spc="-55" dirty="0">
                <a:solidFill>
                  <a:schemeClr val="tx2"/>
                </a:solidFill>
                <a:latin typeface="Inter"/>
              </a:rPr>
              <a:t>is </a:t>
            </a:r>
            <a:r>
              <a:rPr lang="en-US" sz="2800" spc="15" dirty="0">
                <a:solidFill>
                  <a:schemeClr val="tx2"/>
                </a:solidFill>
                <a:latin typeface="Inter"/>
              </a:rPr>
              <a:t>minimum. </a:t>
            </a:r>
            <a:r>
              <a:rPr lang="en-US" sz="2800" spc="-55" dirty="0">
                <a:solidFill>
                  <a:schemeClr val="tx2"/>
                </a:solidFill>
                <a:latin typeface="Inter"/>
              </a:rPr>
              <a:t>To </a:t>
            </a:r>
            <a:r>
              <a:rPr lang="en-US" sz="2800" spc="40" dirty="0">
                <a:solidFill>
                  <a:schemeClr val="tx2"/>
                </a:solidFill>
                <a:latin typeface="Inter"/>
              </a:rPr>
              <a:t>find </a:t>
            </a:r>
            <a:r>
              <a:rPr lang="en-US" sz="2800" spc="35" dirty="0">
                <a:solidFill>
                  <a:schemeClr val="tx2"/>
                </a:solidFill>
                <a:latin typeface="Inter"/>
              </a:rPr>
              <a:t>that </a:t>
            </a:r>
            <a:r>
              <a:rPr lang="en-US" sz="2800" spc="15" dirty="0">
                <a:solidFill>
                  <a:schemeClr val="tx2"/>
                </a:solidFill>
                <a:latin typeface="Inter"/>
              </a:rPr>
              <a:t>out,</a:t>
            </a:r>
            <a:r>
              <a:rPr lang="en-US" sz="2800" spc="-190" dirty="0">
                <a:solidFill>
                  <a:schemeClr val="tx2"/>
                </a:solidFill>
                <a:latin typeface="Inter"/>
              </a:rPr>
              <a:t> </a:t>
            </a:r>
            <a:r>
              <a:rPr lang="en-US" sz="2800" spc="60" dirty="0">
                <a:solidFill>
                  <a:schemeClr val="tx2"/>
                </a:solidFill>
                <a:latin typeface="Inter"/>
              </a:rPr>
              <a:t>plot  </a:t>
            </a:r>
            <a:r>
              <a:rPr lang="en-US" sz="2800" spc="-95" dirty="0">
                <a:solidFill>
                  <a:schemeClr val="tx2"/>
                </a:solidFill>
                <a:latin typeface="Inter"/>
              </a:rPr>
              <a:t>J(θ</a:t>
            </a:r>
            <a:r>
              <a:rPr lang="en-US" sz="2800" spc="-142" baseline="-20833" dirty="0">
                <a:solidFill>
                  <a:schemeClr val="tx2"/>
                </a:solidFill>
                <a:latin typeface="Inter"/>
              </a:rPr>
              <a:t>1, </a:t>
            </a:r>
            <a:r>
              <a:rPr lang="en-US" sz="2800" spc="-30" dirty="0">
                <a:solidFill>
                  <a:schemeClr val="tx2"/>
                </a:solidFill>
                <a:latin typeface="Inter"/>
              </a:rPr>
              <a:t>θ</a:t>
            </a:r>
            <a:r>
              <a:rPr lang="en-US" sz="2800" spc="-44" baseline="-20833" dirty="0">
                <a:solidFill>
                  <a:schemeClr val="tx2"/>
                </a:solidFill>
                <a:latin typeface="Inter"/>
              </a:rPr>
              <a:t>0 </a:t>
            </a:r>
            <a:r>
              <a:rPr lang="en-US" sz="2800" spc="-60" dirty="0">
                <a:solidFill>
                  <a:schemeClr val="tx2"/>
                </a:solidFill>
                <a:latin typeface="Inter"/>
              </a:rPr>
              <a:t>) </a:t>
            </a:r>
            <a:r>
              <a:rPr lang="en-US" sz="2800" spc="-90" dirty="0">
                <a:solidFill>
                  <a:schemeClr val="tx2"/>
                </a:solidFill>
                <a:latin typeface="Inter"/>
              </a:rPr>
              <a:t>vs </a:t>
            </a:r>
            <a:r>
              <a:rPr lang="en-US" sz="2800" spc="-35" dirty="0">
                <a:solidFill>
                  <a:schemeClr val="tx2"/>
                </a:solidFill>
                <a:latin typeface="Inter"/>
              </a:rPr>
              <a:t>θ</a:t>
            </a:r>
            <a:r>
              <a:rPr lang="en-US" sz="2800" spc="-52" baseline="-20833" dirty="0">
                <a:solidFill>
                  <a:schemeClr val="tx2"/>
                </a:solidFill>
                <a:latin typeface="Inter"/>
              </a:rPr>
              <a:t>1 </a:t>
            </a:r>
            <a:r>
              <a:rPr lang="en-US" sz="2800" spc="-5" dirty="0">
                <a:solidFill>
                  <a:schemeClr val="tx2"/>
                </a:solidFill>
                <a:latin typeface="Inter"/>
              </a:rPr>
              <a:t>and</a:t>
            </a:r>
            <a:r>
              <a:rPr lang="en-US" sz="2800" dirty="0">
                <a:solidFill>
                  <a:schemeClr val="tx2"/>
                </a:solidFill>
                <a:latin typeface="Inter"/>
              </a:rPr>
              <a:t> </a:t>
            </a:r>
            <a:r>
              <a:rPr lang="en-US" sz="2800" spc="-35" dirty="0">
                <a:solidFill>
                  <a:schemeClr val="tx2"/>
                </a:solidFill>
                <a:latin typeface="Inter"/>
              </a:rPr>
              <a:t>θ</a:t>
            </a:r>
            <a:r>
              <a:rPr lang="en-US" sz="2800" spc="-52" baseline="-20833" dirty="0">
                <a:solidFill>
                  <a:schemeClr val="tx2"/>
                </a:solidFill>
                <a:latin typeface="Inter"/>
              </a:rPr>
              <a:t>0</a:t>
            </a:r>
            <a:endParaRPr lang="en-US" sz="2800" baseline="-20833" dirty="0">
              <a:solidFill>
                <a:schemeClr val="tx2"/>
              </a:solidFill>
              <a:latin typeface="Inter"/>
            </a:endParaRPr>
          </a:p>
        </p:txBody>
      </p:sp>
      <p:sp>
        <p:nvSpPr>
          <p:cNvPr id="8" name="object 6">
            <a:extLst>
              <a:ext uri="{FF2B5EF4-FFF2-40B4-BE49-F238E27FC236}">
                <a16:creationId xmlns:a16="http://schemas.microsoft.com/office/drawing/2014/main" id="{AA08E94B-19AC-49F7-8B22-C8AFAB225E21}"/>
              </a:ext>
            </a:extLst>
          </p:cNvPr>
          <p:cNvSpPr/>
          <p:nvPr/>
        </p:nvSpPr>
        <p:spPr>
          <a:xfrm>
            <a:off x="6343651" y="2065019"/>
            <a:ext cx="5305424" cy="3754756"/>
          </a:xfrm>
          <a:prstGeom prst="rect">
            <a:avLst/>
          </a:prstGeom>
          <a:blipFill>
            <a:blip r:embed="rId2" cstate="print"/>
            <a:stretch>
              <a:fillRect/>
            </a:stretch>
          </a:blipFill>
        </p:spPr>
        <p:txBody>
          <a:bodyPr wrap="square" lIns="0" tIns="0" rIns="0" bIns="0" rtlCol="0"/>
          <a:lstStyle/>
          <a:p>
            <a:endParaRPr/>
          </a:p>
        </p:txBody>
      </p:sp>
      <p:sp>
        <p:nvSpPr>
          <p:cNvPr id="4" name="Title 2">
            <a:extLst>
              <a:ext uri="{FF2B5EF4-FFF2-40B4-BE49-F238E27FC236}">
                <a16:creationId xmlns:a16="http://schemas.microsoft.com/office/drawing/2014/main" id="{09638761-86AE-422F-8A2B-EBA856314840}"/>
              </a:ext>
            </a:extLst>
          </p:cNvPr>
          <p:cNvSpPr>
            <a:spLocks noGrp="1"/>
          </p:cNvSpPr>
          <p:nvPr>
            <p:ph type="title"/>
          </p:nvPr>
        </p:nvSpPr>
        <p:spPr>
          <a:xfrm>
            <a:off x="626398" y="481125"/>
            <a:ext cx="7200000" cy="488201"/>
          </a:xfrm>
        </p:spPr>
        <p:txBody>
          <a:bodyPr/>
          <a:lstStyle/>
          <a:p>
            <a:r>
              <a:rPr lang="en-US" sz="2400" spc="-35" dirty="0"/>
              <a:t>Inside </a:t>
            </a:r>
            <a:r>
              <a:rPr lang="en-US" sz="2400" spc="-65" dirty="0"/>
              <a:t>Cost</a:t>
            </a:r>
            <a:r>
              <a:rPr lang="en-US" sz="2400" spc="-45" dirty="0"/>
              <a:t> </a:t>
            </a:r>
            <a:r>
              <a:rPr lang="en-US" sz="2400" spc="-10" dirty="0"/>
              <a:t>Function</a:t>
            </a:r>
            <a:endParaRPr lang="en-US" dirty="0"/>
          </a:p>
        </p:txBody>
      </p:sp>
    </p:spTree>
    <p:extLst>
      <p:ext uri="{BB962C8B-B14F-4D97-AF65-F5344CB8AC3E}">
        <p14:creationId xmlns:p14="http://schemas.microsoft.com/office/powerpoint/2010/main" val="24308898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BB9334-8028-4000-9E48-ECE12D2E6CEA}"/>
              </a:ext>
            </a:extLst>
          </p:cNvPr>
          <p:cNvSpPr>
            <a:spLocks noGrp="1"/>
          </p:cNvSpPr>
          <p:nvPr>
            <p:ph type="title"/>
          </p:nvPr>
        </p:nvSpPr>
        <p:spPr>
          <a:xfrm>
            <a:off x="626398" y="481125"/>
            <a:ext cx="7200000" cy="496537"/>
          </a:xfrm>
        </p:spPr>
        <p:txBody>
          <a:bodyPr/>
          <a:lstStyle/>
          <a:p>
            <a:pPr marR="0">
              <a:lnSpc>
                <a:spcPct val="107000"/>
              </a:lnSpc>
              <a:spcBef>
                <a:spcPts val="0"/>
              </a:spcBef>
              <a:spcAft>
                <a:spcPts val="800"/>
              </a:spcAft>
            </a:pPr>
            <a:r>
              <a:rPr lang="en-US" sz="2400" b="1" dirty="0">
                <a:solidFill>
                  <a:schemeClr val="tx2"/>
                </a:solidFill>
                <a:latin typeface="Equip Extended" panose="02000503030000020004" pitchFamily="2" charset="77"/>
                <a:ea typeface="+mj-ea"/>
                <a:cs typeface="+mj-cs"/>
              </a:rPr>
              <a:t>Sum of Squared Errors</a:t>
            </a:r>
          </a:p>
        </p:txBody>
      </p:sp>
      <p:sp>
        <p:nvSpPr>
          <p:cNvPr id="7" name="TextBox 6">
            <a:extLst>
              <a:ext uri="{FF2B5EF4-FFF2-40B4-BE49-F238E27FC236}">
                <a16:creationId xmlns:a16="http://schemas.microsoft.com/office/drawing/2014/main" id="{D104D407-75D5-40B6-ABB8-B664935EC259}"/>
              </a:ext>
            </a:extLst>
          </p:cNvPr>
          <p:cNvSpPr txBox="1"/>
          <p:nvPr/>
        </p:nvSpPr>
        <p:spPr>
          <a:xfrm>
            <a:off x="626398" y="1193293"/>
            <a:ext cx="10470227" cy="5450916"/>
          </a:xfrm>
          <a:prstGeom prst="rect">
            <a:avLst/>
          </a:prstGeom>
          <a:noFill/>
        </p:spPr>
        <p:txBody>
          <a:bodyPr wrap="square">
            <a:spAutoFit/>
          </a:bodyPr>
          <a:lstStyle/>
          <a:p>
            <a:pPr marL="342900" marR="0" lvl="0" indent="-342900">
              <a:lnSpc>
                <a:spcPct val="107000"/>
              </a:lnSpc>
              <a:spcBef>
                <a:spcPts val="0"/>
              </a:spcBef>
              <a:spcAft>
                <a:spcPts val="800"/>
              </a:spcAft>
              <a:buFont typeface="Symbol" panose="05050102010706020507" pitchFamily="18" charset="2"/>
              <a:buChar char=""/>
            </a:pPr>
            <a:r>
              <a:rPr lang="en-US" sz="2800" dirty="0">
                <a:solidFill>
                  <a:schemeClr val="tx2"/>
                </a:solidFill>
                <a:effectLst/>
                <a:latin typeface="Inter"/>
                <a:ea typeface="Calibri" panose="020F0502020204030204" pitchFamily="34" charset="0"/>
                <a:cs typeface="Times New Roman" panose="02020603050405020304" pitchFamily="18" charset="0"/>
              </a:rPr>
              <a:t>Squaring the difference between actual value and predicted value “penalizes” more for each error. Hence minimizing the sum of squared errors improves the quality of regression line.</a:t>
            </a:r>
          </a:p>
          <a:p>
            <a:pPr marL="342900" marR="0" lvl="0" indent="-342900">
              <a:lnSpc>
                <a:spcPct val="107000"/>
              </a:lnSpc>
              <a:spcBef>
                <a:spcPts val="0"/>
              </a:spcBef>
              <a:spcAft>
                <a:spcPts val="800"/>
              </a:spcAft>
              <a:buFont typeface="Symbol" panose="05050102010706020507" pitchFamily="18" charset="2"/>
              <a:buChar char=""/>
            </a:pPr>
            <a:r>
              <a:rPr lang="en-US" sz="2800" dirty="0">
                <a:solidFill>
                  <a:schemeClr val="tx2"/>
                </a:solidFill>
                <a:effectLst/>
                <a:latin typeface="Inter"/>
                <a:ea typeface="Calibri" panose="020F0502020204030204" pitchFamily="34" charset="0"/>
                <a:cs typeface="Times New Roman" panose="02020603050405020304" pitchFamily="18" charset="0"/>
              </a:rPr>
              <a:t>This method of fitting the data line so that there is minimal difference between the observations and the line is called the </a:t>
            </a:r>
            <a:r>
              <a:rPr lang="en-US" sz="2800" b="1" dirty="0">
                <a:solidFill>
                  <a:schemeClr val="tx2"/>
                </a:solidFill>
                <a:effectLst/>
                <a:latin typeface="Inter"/>
                <a:ea typeface="Calibri" panose="020F0502020204030204" pitchFamily="34" charset="0"/>
                <a:cs typeface="Times New Roman" panose="02020603050405020304" pitchFamily="18" charset="0"/>
              </a:rPr>
              <a:t>method of least squares</a:t>
            </a:r>
            <a:r>
              <a:rPr lang="en-US" sz="2800" dirty="0">
                <a:solidFill>
                  <a:schemeClr val="tx2"/>
                </a:solidFill>
                <a:effectLst/>
                <a:latin typeface="Inter"/>
                <a:ea typeface="Calibri" panose="020F0502020204030204" pitchFamily="34" charset="0"/>
                <a:cs typeface="Times New Roman" panose="02020603050405020304" pitchFamily="18" charset="0"/>
              </a:rPr>
              <a:t>.</a:t>
            </a:r>
          </a:p>
          <a:p>
            <a:pPr marL="342900" marR="0" lvl="0" indent="-342900">
              <a:lnSpc>
                <a:spcPct val="107000"/>
              </a:lnSpc>
              <a:spcBef>
                <a:spcPts val="0"/>
              </a:spcBef>
              <a:spcAft>
                <a:spcPts val="800"/>
              </a:spcAft>
              <a:buFont typeface="Symbol" panose="05050102010706020507" pitchFamily="18" charset="2"/>
              <a:buChar char=""/>
            </a:pPr>
            <a:r>
              <a:rPr lang="en-US" sz="2800" b="1" dirty="0">
                <a:solidFill>
                  <a:schemeClr val="tx2"/>
                </a:solidFill>
                <a:effectLst/>
                <a:latin typeface="Inter"/>
                <a:ea typeface="Calibri" panose="020F0502020204030204" pitchFamily="34" charset="0"/>
                <a:cs typeface="Times New Roman" panose="02020603050405020304" pitchFamily="18" charset="0"/>
              </a:rPr>
              <a:t>Baseline model </a:t>
            </a:r>
            <a:r>
              <a:rPr lang="en-US" sz="2800" dirty="0">
                <a:solidFill>
                  <a:schemeClr val="tx2"/>
                </a:solidFill>
                <a:effectLst/>
                <a:latin typeface="Inter"/>
                <a:ea typeface="Calibri" panose="020F0502020204030204" pitchFamily="34" charset="0"/>
                <a:cs typeface="Times New Roman" panose="02020603050405020304" pitchFamily="18" charset="0"/>
              </a:rPr>
              <a:t>refers to the line which predicts each value as the average of the data points</a:t>
            </a:r>
          </a:p>
          <a:p>
            <a:pPr marL="342900" marR="0" lvl="0" indent="-342900">
              <a:lnSpc>
                <a:spcPct val="107000"/>
              </a:lnSpc>
              <a:spcBef>
                <a:spcPts val="0"/>
              </a:spcBef>
              <a:spcAft>
                <a:spcPts val="800"/>
              </a:spcAft>
              <a:buFont typeface="Symbol" panose="05050102010706020507" pitchFamily="18" charset="2"/>
              <a:buChar char=""/>
            </a:pPr>
            <a:r>
              <a:rPr lang="en-US" sz="2800" b="1" dirty="0">
                <a:solidFill>
                  <a:schemeClr val="tx2"/>
                </a:solidFill>
                <a:effectLst/>
                <a:latin typeface="Inter"/>
                <a:ea typeface="Calibri" panose="020F0502020204030204" pitchFamily="34" charset="0"/>
                <a:cs typeface="Times New Roman" panose="02020603050405020304" pitchFamily="18" charset="0"/>
              </a:rPr>
              <a:t>SSE or Sum of Squared Errors </a:t>
            </a:r>
            <a:r>
              <a:rPr lang="en-US" sz="2800" dirty="0">
                <a:solidFill>
                  <a:schemeClr val="tx2"/>
                </a:solidFill>
                <a:effectLst/>
                <a:latin typeface="Inter"/>
                <a:ea typeface="Calibri" panose="020F0502020204030204" pitchFamily="34" charset="0"/>
                <a:cs typeface="Times New Roman" panose="02020603050405020304" pitchFamily="18" charset="0"/>
              </a:rPr>
              <a:t>is the total of all squares of the errors. It is a measure of the quality of regression line. SSE is sensitive to the number of input data points.</a:t>
            </a:r>
          </a:p>
        </p:txBody>
      </p:sp>
    </p:spTree>
    <p:extLst>
      <p:ext uri="{BB962C8B-B14F-4D97-AF65-F5344CB8AC3E}">
        <p14:creationId xmlns:p14="http://schemas.microsoft.com/office/powerpoint/2010/main" val="10678151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5BA1EB1-B177-4238-BCCC-A55DB9BC6951}"/>
              </a:ext>
            </a:extLst>
          </p:cNvPr>
          <p:cNvSpPr>
            <a:spLocks noGrp="1"/>
          </p:cNvSpPr>
          <p:nvPr>
            <p:ph sz="quarter" idx="11"/>
          </p:nvPr>
        </p:nvSpPr>
        <p:spPr>
          <a:xfrm>
            <a:off x="626398" y="1879180"/>
            <a:ext cx="10780742" cy="4586591"/>
          </a:xfrm>
        </p:spPr>
        <p:txBody>
          <a:bodyPr/>
          <a:lstStyle/>
          <a:p>
            <a:pPr marL="0" marR="0">
              <a:lnSpc>
                <a:spcPct val="107000"/>
              </a:lnSpc>
              <a:spcBef>
                <a:spcPts val="0"/>
              </a:spcBef>
              <a:spcAft>
                <a:spcPts val="800"/>
              </a:spcAft>
            </a:pPr>
            <a:r>
              <a:rPr lang="en-US" b="1" dirty="0">
                <a:effectLst/>
                <a:latin typeface="Inter"/>
                <a:ea typeface="Calibri" panose="020F0502020204030204" pitchFamily="34" charset="0"/>
                <a:cs typeface="Times New Roman" panose="02020603050405020304" pitchFamily="18" charset="0"/>
              </a:rPr>
              <a:t>Mean Absolute Error: </a:t>
            </a:r>
            <a:r>
              <a:rPr lang="en-US" dirty="0">
                <a:effectLst/>
                <a:latin typeface="Inter"/>
                <a:ea typeface="Calibri" panose="020F0502020204030204" pitchFamily="34" charset="0"/>
                <a:cs typeface="Times New Roman" panose="02020603050405020304" pitchFamily="18" charset="0"/>
              </a:rPr>
              <a:t>One way to measure error is by using absolute error to find the predicted distance from the true value. The mean absolute error takes the total absolute error of each example and averages the error based on the number of data points. By adding up all the absolute values of errors of a model we can avoid canceling out errors from being too high or below the true values and get an overall error metric to evaluate the model on.</a:t>
            </a:r>
          </a:p>
          <a:p>
            <a:endParaRPr lang="en-US" dirty="0"/>
          </a:p>
        </p:txBody>
      </p:sp>
      <p:sp>
        <p:nvSpPr>
          <p:cNvPr id="3" name="Title 2">
            <a:extLst>
              <a:ext uri="{FF2B5EF4-FFF2-40B4-BE49-F238E27FC236}">
                <a16:creationId xmlns:a16="http://schemas.microsoft.com/office/drawing/2014/main" id="{38050C6D-D275-4AFE-9F29-367049C83A49}"/>
              </a:ext>
            </a:extLst>
          </p:cNvPr>
          <p:cNvSpPr>
            <a:spLocks noGrp="1"/>
          </p:cNvSpPr>
          <p:nvPr>
            <p:ph type="title"/>
          </p:nvPr>
        </p:nvSpPr>
        <p:spPr>
          <a:xfrm>
            <a:off x="626398" y="481125"/>
            <a:ext cx="7200000" cy="857533"/>
          </a:xfrm>
        </p:spPr>
        <p:txBody>
          <a:bodyPr/>
          <a:lstStyle/>
          <a:p>
            <a:r>
              <a:rPr lang="en-US" dirty="0"/>
              <a:t>Regression Metrics</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Tree>
    <p:extLst>
      <p:ext uri="{BB962C8B-B14F-4D97-AF65-F5344CB8AC3E}">
        <p14:creationId xmlns:p14="http://schemas.microsoft.com/office/powerpoint/2010/main" val="12357150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9F60377-4162-49B2-9861-EB50E80BBDFC}"/>
              </a:ext>
            </a:extLst>
          </p:cNvPr>
          <p:cNvSpPr txBox="1"/>
          <p:nvPr/>
        </p:nvSpPr>
        <p:spPr>
          <a:xfrm>
            <a:off x="626398" y="1869097"/>
            <a:ext cx="9706927" cy="2943626"/>
          </a:xfrm>
          <a:prstGeom prst="rect">
            <a:avLst/>
          </a:prstGeom>
          <a:noFill/>
        </p:spPr>
        <p:txBody>
          <a:bodyPr wrap="square">
            <a:spAutoFit/>
          </a:bodyPr>
          <a:lstStyle/>
          <a:p>
            <a:pPr marL="0" marR="0">
              <a:lnSpc>
                <a:spcPct val="107000"/>
              </a:lnSpc>
              <a:spcBef>
                <a:spcPts val="0"/>
              </a:spcBef>
              <a:spcAft>
                <a:spcPts val="800"/>
              </a:spcAft>
            </a:pPr>
            <a:r>
              <a:rPr lang="en-US" sz="2400" b="1" dirty="0">
                <a:solidFill>
                  <a:schemeClr val="tx2"/>
                </a:solidFill>
                <a:effectLst/>
                <a:latin typeface="Inter"/>
                <a:ea typeface="Calibri" panose="020F0502020204030204" pitchFamily="34" charset="0"/>
                <a:cs typeface="Times New Roman" panose="02020603050405020304" pitchFamily="18" charset="0"/>
              </a:rPr>
              <a:t>Mean Squared Error: </a:t>
            </a:r>
            <a:r>
              <a:rPr lang="en-US" sz="2400" dirty="0">
                <a:solidFill>
                  <a:schemeClr val="tx2"/>
                </a:solidFill>
                <a:effectLst/>
                <a:latin typeface="Inter"/>
                <a:ea typeface="Calibri" panose="020F0502020204030204" pitchFamily="34" charset="0"/>
                <a:cs typeface="Times New Roman" panose="02020603050405020304" pitchFamily="18" charset="0"/>
              </a:rPr>
              <a:t>Mean squared is the most common metric to measure model performance. In contrast with absolute error, the residual error (the difference between predicted and the true value) is squared.</a:t>
            </a:r>
          </a:p>
          <a:p>
            <a:pPr marL="0" marR="0">
              <a:lnSpc>
                <a:spcPct val="107000"/>
              </a:lnSpc>
              <a:spcBef>
                <a:spcPts val="0"/>
              </a:spcBef>
              <a:spcAft>
                <a:spcPts val="800"/>
              </a:spcAft>
            </a:pPr>
            <a:r>
              <a:rPr lang="en-US" sz="2400" dirty="0">
                <a:solidFill>
                  <a:schemeClr val="tx2"/>
                </a:solidFill>
                <a:effectLst/>
                <a:latin typeface="Inter"/>
                <a:ea typeface="Calibri" panose="020F0502020204030204" pitchFamily="34" charset="0"/>
                <a:cs typeface="Times New Roman" panose="02020603050405020304" pitchFamily="18" charset="0"/>
              </a:rPr>
              <a:t>Some benefits of squaring the residual error is that error terms are positive, it emphasizes larger errors over smaller errors, and is differentiable. Being differentiable allows us to use calculus to find minimum or maximum values, often resulting in being more computationally efficient.</a:t>
            </a:r>
          </a:p>
        </p:txBody>
      </p:sp>
      <p:sp>
        <p:nvSpPr>
          <p:cNvPr id="3" name="Title 2">
            <a:extLst>
              <a:ext uri="{FF2B5EF4-FFF2-40B4-BE49-F238E27FC236}">
                <a16:creationId xmlns:a16="http://schemas.microsoft.com/office/drawing/2014/main" id="{E6B0D142-6E8A-4317-8791-779F3538D7C5}"/>
              </a:ext>
            </a:extLst>
          </p:cNvPr>
          <p:cNvSpPr>
            <a:spLocks noGrp="1"/>
          </p:cNvSpPr>
          <p:nvPr>
            <p:ph type="title"/>
          </p:nvPr>
        </p:nvSpPr>
        <p:spPr>
          <a:xfrm>
            <a:off x="626398" y="481125"/>
            <a:ext cx="7200000" cy="857533"/>
          </a:xfrm>
        </p:spPr>
        <p:txBody>
          <a:bodyPr/>
          <a:lstStyle/>
          <a:p>
            <a:r>
              <a:rPr lang="en-US" dirty="0"/>
              <a:t>Regression Metrics</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Tree>
    <p:extLst>
      <p:ext uri="{BB962C8B-B14F-4D97-AF65-F5344CB8AC3E}">
        <p14:creationId xmlns:p14="http://schemas.microsoft.com/office/powerpoint/2010/main" val="7288848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BB9334-8028-4000-9E48-ECE12D2E6CEA}"/>
              </a:ext>
            </a:extLst>
          </p:cNvPr>
          <p:cNvSpPr>
            <a:spLocks noGrp="1"/>
          </p:cNvSpPr>
          <p:nvPr>
            <p:ph type="title"/>
          </p:nvPr>
        </p:nvSpPr>
        <p:spPr>
          <a:xfrm>
            <a:off x="626398" y="481125"/>
            <a:ext cx="7200000" cy="496537"/>
          </a:xfrm>
        </p:spPr>
        <p:txBody>
          <a:bodyPr/>
          <a:lstStyle/>
          <a:p>
            <a:pPr marR="0">
              <a:lnSpc>
                <a:spcPct val="107000"/>
              </a:lnSpc>
              <a:spcBef>
                <a:spcPts val="0"/>
              </a:spcBef>
              <a:spcAft>
                <a:spcPts val="800"/>
              </a:spcAft>
            </a:pPr>
            <a:r>
              <a:rPr lang="en-US" sz="2400" b="1" dirty="0">
                <a:solidFill>
                  <a:schemeClr val="tx2"/>
                </a:solidFill>
                <a:latin typeface="Equip Extended" panose="02000503030000020004" pitchFamily="2" charset="77"/>
                <a:ea typeface="+mj-ea"/>
                <a:cs typeface="+mj-cs"/>
              </a:rPr>
              <a:t>R-Squared</a:t>
            </a:r>
          </a:p>
        </p:txBody>
      </p:sp>
      <p:sp>
        <p:nvSpPr>
          <p:cNvPr id="7" name="TextBox 6">
            <a:extLst>
              <a:ext uri="{FF2B5EF4-FFF2-40B4-BE49-F238E27FC236}">
                <a16:creationId xmlns:a16="http://schemas.microsoft.com/office/drawing/2014/main" id="{D104D407-75D5-40B6-ABB8-B664935EC259}"/>
              </a:ext>
            </a:extLst>
          </p:cNvPr>
          <p:cNvSpPr txBox="1"/>
          <p:nvPr/>
        </p:nvSpPr>
        <p:spPr>
          <a:xfrm>
            <a:off x="626398" y="1193293"/>
            <a:ext cx="10470227" cy="3606821"/>
          </a:xfrm>
          <a:prstGeom prst="rect">
            <a:avLst/>
          </a:prstGeom>
          <a:noFill/>
        </p:spPr>
        <p:txBody>
          <a:bodyPr wrap="square">
            <a:spAutoFit/>
          </a:bodyPr>
          <a:lstStyle/>
          <a:p>
            <a:pPr marL="342900" marR="0" lvl="0" indent="-342900">
              <a:lnSpc>
                <a:spcPct val="107000"/>
              </a:lnSpc>
              <a:spcBef>
                <a:spcPts val="0"/>
              </a:spcBef>
              <a:spcAft>
                <a:spcPts val="800"/>
              </a:spcAft>
              <a:buFont typeface="Symbol" panose="05050102010706020507" pitchFamily="18" charset="2"/>
              <a:buChar char=""/>
            </a:pPr>
            <a:r>
              <a:rPr lang="en-US" sz="2800" dirty="0">
                <a:solidFill>
                  <a:schemeClr val="tx2"/>
                </a:solidFill>
                <a:latin typeface="Inter"/>
                <a:ea typeface="Calibri" panose="020F0502020204030204" pitchFamily="34" charset="0"/>
                <a:cs typeface="Times New Roman" panose="02020603050405020304" pitchFamily="18" charset="0"/>
              </a:rPr>
              <a:t>Coefficient of determination</a:t>
            </a:r>
            <a:endParaRPr lang="en-US" sz="2800" dirty="0">
              <a:solidFill>
                <a:schemeClr val="tx2"/>
              </a:solidFill>
              <a:effectLst/>
              <a:latin typeface="Inter"/>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2800" dirty="0">
                <a:solidFill>
                  <a:schemeClr val="tx2"/>
                </a:solidFill>
                <a:effectLst/>
                <a:latin typeface="Inter"/>
                <a:ea typeface="Calibri" panose="020F0502020204030204" pitchFamily="34" charset="0"/>
                <a:cs typeface="Times New Roman" panose="02020603050405020304" pitchFamily="18" charset="0"/>
              </a:rPr>
              <a:t>It determines how much of the total variation in Y is explained by the variation in X. </a:t>
            </a:r>
          </a:p>
          <a:p>
            <a:pPr marL="342900" marR="0" lvl="0" indent="-342900">
              <a:lnSpc>
                <a:spcPct val="107000"/>
              </a:lnSpc>
              <a:spcBef>
                <a:spcPts val="0"/>
              </a:spcBef>
              <a:spcAft>
                <a:spcPts val="800"/>
              </a:spcAft>
              <a:buFont typeface="Symbol" panose="05050102010706020507" pitchFamily="18" charset="2"/>
              <a:buChar char=""/>
            </a:pPr>
            <a:r>
              <a:rPr lang="en-US" sz="2800" dirty="0">
                <a:solidFill>
                  <a:schemeClr val="tx2"/>
                </a:solidFill>
                <a:latin typeface="Inter"/>
                <a:ea typeface="Calibri" panose="020F0502020204030204" pitchFamily="34" charset="0"/>
                <a:cs typeface="Times New Roman" panose="02020603050405020304" pitchFamily="18" charset="0"/>
              </a:rPr>
              <a:t>Ranges from 0 to 1</a:t>
            </a:r>
          </a:p>
          <a:p>
            <a:pPr marL="342900" marR="0" lvl="0" indent="-342900">
              <a:lnSpc>
                <a:spcPct val="107000"/>
              </a:lnSpc>
              <a:spcBef>
                <a:spcPts val="0"/>
              </a:spcBef>
              <a:spcAft>
                <a:spcPts val="800"/>
              </a:spcAft>
              <a:buFont typeface="Symbol" panose="05050102010706020507" pitchFamily="18" charset="2"/>
              <a:buChar char=""/>
            </a:pPr>
            <a:r>
              <a:rPr lang="en-US" sz="2800" dirty="0">
                <a:solidFill>
                  <a:schemeClr val="tx2"/>
                </a:solidFill>
                <a:effectLst/>
                <a:latin typeface="Inter"/>
                <a:ea typeface="Calibri" panose="020F0502020204030204" pitchFamily="34" charset="0"/>
                <a:cs typeface="Times New Roman" panose="02020603050405020304" pitchFamily="18" charset="0"/>
              </a:rPr>
              <a:t>A model with an R</a:t>
            </a:r>
            <a:r>
              <a:rPr lang="en-US" sz="2800" baseline="30000" dirty="0">
                <a:solidFill>
                  <a:schemeClr val="tx2"/>
                </a:solidFill>
                <a:effectLst/>
                <a:latin typeface="Inter"/>
                <a:ea typeface="Calibri" panose="020F0502020204030204" pitchFamily="34" charset="0"/>
                <a:cs typeface="Times New Roman" panose="02020603050405020304" pitchFamily="18" charset="0"/>
              </a:rPr>
              <a:t>2 </a:t>
            </a:r>
            <a:r>
              <a:rPr lang="en-US" sz="2800" dirty="0">
                <a:solidFill>
                  <a:schemeClr val="tx2"/>
                </a:solidFill>
                <a:effectLst/>
                <a:latin typeface="Inter"/>
                <a:ea typeface="Calibri" panose="020F0502020204030204" pitchFamily="34" charset="0"/>
                <a:cs typeface="Times New Roman" panose="02020603050405020304" pitchFamily="18" charset="0"/>
              </a:rPr>
              <a:t>of 0 is no better than a model that always predicts the </a:t>
            </a:r>
            <a:r>
              <a:rPr lang="en-US" sz="2800" i="1" dirty="0">
                <a:solidFill>
                  <a:schemeClr val="tx2"/>
                </a:solidFill>
                <a:effectLst/>
                <a:latin typeface="Inter"/>
                <a:ea typeface="Calibri" panose="020F0502020204030204" pitchFamily="34" charset="0"/>
                <a:cs typeface="Times New Roman" panose="02020603050405020304" pitchFamily="18" charset="0"/>
              </a:rPr>
              <a:t>mean </a:t>
            </a:r>
            <a:r>
              <a:rPr lang="en-US" sz="2800" dirty="0">
                <a:solidFill>
                  <a:schemeClr val="tx2"/>
                </a:solidFill>
                <a:effectLst/>
                <a:latin typeface="Inter"/>
                <a:ea typeface="Calibri" panose="020F0502020204030204" pitchFamily="34" charset="0"/>
                <a:cs typeface="Times New Roman" panose="02020603050405020304" pitchFamily="18" charset="0"/>
              </a:rPr>
              <a:t>of the target variable, whereas a model with an R of 1 perfectly predicts the target variable</a:t>
            </a:r>
          </a:p>
        </p:txBody>
      </p:sp>
      <p:sp>
        <p:nvSpPr>
          <p:cNvPr id="4" name="object 4">
            <a:extLst>
              <a:ext uri="{FF2B5EF4-FFF2-40B4-BE49-F238E27FC236}">
                <a16:creationId xmlns:a16="http://schemas.microsoft.com/office/drawing/2014/main" id="{0FD1027E-BEAD-42A9-A2AB-3694A67F87F5}"/>
              </a:ext>
            </a:extLst>
          </p:cNvPr>
          <p:cNvSpPr/>
          <p:nvPr/>
        </p:nvSpPr>
        <p:spPr>
          <a:xfrm>
            <a:off x="2596817" y="4948125"/>
            <a:ext cx="6529388" cy="1428750"/>
          </a:xfrm>
          <a:prstGeom prst="rect">
            <a:avLst/>
          </a:prstGeom>
          <a:blipFill>
            <a:blip r:embed="rId2" cstate="print"/>
            <a:stretch>
              <a:fillRect/>
            </a:stretch>
          </a:blipFill>
        </p:spPr>
        <p:txBody>
          <a:bodyPr wrap="square" lIns="0" tIns="0" rIns="0" bIns="0" rtlCol="0"/>
          <a:lstStyle/>
          <a:p>
            <a:endParaRPr lang="en-US"/>
          </a:p>
        </p:txBody>
      </p:sp>
    </p:spTree>
    <p:extLst>
      <p:ext uri="{BB962C8B-B14F-4D97-AF65-F5344CB8AC3E}">
        <p14:creationId xmlns:p14="http://schemas.microsoft.com/office/powerpoint/2010/main" val="2596651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9ABC1711-1F4F-4B0F-A5CF-584AB6B9FEBF}"/>
              </a:ext>
            </a:extLst>
          </p:cNvPr>
          <p:cNvSpPr>
            <a:spLocks noGrp="1"/>
          </p:cNvSpPr>
          <p:nvPr>
            <p:ph sz="quarter" idx="11"/>
          </p:nvPr>
        </p:nvSpPr>
        <p:spPr>
          <a:xfrm>
            <a:off x="626398" y="997449"/>
            <a:ext cx="11136977" cy="5128303"/>
          </a:xfrm>
        </p:spPr>
        <p:txBody>
          <a:bodyPr/>
          <a:lstStyle/>
          <a:p>
            <a:pPr marL="0" indent="0">
              <a:buNone/>
            </a:pPr>
            <a:r>
              <a:rPr lang="en-US" dirty="0">
                <a:latin typeface="Inter"/>
              </a:rPr>
              <a:t>Regression analysis is a predictive modelling technique that analyzes the relation between the dependent variable and independent variable in a dataset.</a:t>
            </a:r>
          </a:p>
          <a:p>
            <a:pPr marL="0" indent="0">
              <a:buNone/>
            </a:pPr>
            <a:endParaRPr lang="en-US" dirty="0">
              <a:latin typeface="Inter"/>
            </a:endParaRPr>
          </a:p>
          <a:p>
            <a:pPr marL="0" indent="0">
              <a:buNone/>
            </a:pPr>
            <a:r>
              <a:rPr lang="en-US" dirty="0">
                <a:latin typeface="Inter"/>
              </a:rPr>
              <a:t>The process that is adapted to perform regression analysis helps to understand which factors are important, which factors can be ignored and how they are influencing each other.</a:t>
            </a:r>
          </a:p>
          <a:p>
            <a:pPr marL="0" indent="0">
              <a:buNone/>
            </a:pPr>
            <a:endParaRPr lang="en-US" dirty="0">
              <a:solidFill>
                <a:srgbClr val="000000"/>
              </a:solidFill>
              <a:latin typeface="Poppins"/>
            </a:endParaRPr>
          </a:p>
          <a:p>
            <a:pPr marL="0" indent="0">
              <a:buNone/>
            </a:pPr>
            <a:r>
              <a:rPr lang="en-US" dirty="0">
                <a:latin typeface="Inter"/>
              </a:rPr>
              <a:t>To achieve the better process and results we need to find following.</a:t>
            </a:r>
          </a:p>
          <a:p>
            <a:pPr marL="0" indent="0">
              <a:buNone/>
            </a:pPr>
            <a:endParaRPr lang="en-US" dirty="0">
              <a:latin typeface="Inter"/>
            </a:endParaRPr>
          </a:p>
          <a:p>
            <a:pPr marL="514350" indent="-514350">
              <a:buAutoNum type="arabicPeriod"/>
            </a:pPr>
            <a:r>
              <a:rPr lang="en-US" dirty="0">
                <a:latin typeface="Inter"/>
              </a:rPr>
              <a:t>Dependent Variable</a:t>
            </a:r>
          </a:p>
          <a:p>
            <a:pPr marL="514350" indent="-514350">
              <a:buAutoNum type="arabicPeriod"/>
            </a:pPr>
            <a:r>
              <a:rPr lang="en-US" dirty="0">
                <a:latin typeface="Inter"/>
              </a:rPr>
              <a:t>Independent Variable</a:t>
            </a:r>
          </a:p>
        </p:txBody>
      </p:sp>
      <p:sp>
        <p:nvSpPr>
          <p:cNvPr id="3" name="Titel 2">
            <a:extLst>
              <a:ext uri="{FF2B5EF4-FFF2-40B4-BE49-F238E27FC236}">
                <a16:creationId xmlns:a16="http://schemas.microsoft.com/office/drawing/2014/main" id="{A07CCF9C-D2AC-41C7-8449-81B8E5CC3FE2}"/>
              </a:ext>
            </a:extLst>
          </p:cNvPr>
          <p:cNvSpPr>
            <a:spLocks noGrp="1"/>
          </p:cNvSpPr>
          <p:nvPr>
            <p:ph type="title"/>
          </p:nvPr>
        </p:nvSpPr>
        <p:spPr/>
        <p:txBody>
          <a:bodyPr/>
          <a:lstStyle/>
          <a:p>
            <a:r>
              <a:rPr lang="en-US" dirty="0"/>
              <a:t>Regression</a:t>
            </a:r>
          </a:p>
        </p:txBody>
      </p:sp>
    </p:spTree>
    <p:extLst>
      <p:ext uri="{BB962C8B-B14F-4D97-AF65-F5344CB8AC3E}">
        <p14:creationId xmlns:p14="http://schemas.microsoft.com/office/powerpoint/2010/main" val="39217905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BB9334-8028-4000-9E48-ECE12D2E6CEA}"/>
              </a:ext>
            </a:extLst>
          </p:cNvPr>
          <p:cNvSpPr>
            <a:spLocks noGrp="1"/>
          </p:cNvSpPr>
          <p:nvPr>
            <p:ph type="title"/>
          </p:nvPr>
        </p:nvSpPr>
        <p:spPr>
          <a:xfrm>
            <a:off x="626398" y="481125"/>
            <a:ext cx="7200000" cy="496537"/>
          </a:xfrm>
        </p:spPr>
        <p:txBody>
          <a:bodyPr/>
          <a:lstStyle/>
          <a:p>
            <a:pPr marR="0">
              <a:lnSpc>
                <a:spcPct val="107000"/>
              </a:lnSpc>
              <a:spcBef>
                <a:spcPts val="0"/>
              </a:spcBef>
              <a:spcAft>
                <a:spcPts val="800"/>
              </a:spcAft>
            </a:pPr>
            <a:r>
              <a:rPr lang="en-US" dirty="0"/>
              <a:t>Multivariable Regression</a:t>
            </a:r>
          </a:p>
        </p:txBody>
      </p:sp>
      <p:sp>
        <p:nvSpPr>
          <p:cNvPr id="5" name="Rectangle 1">
            <a:extLst>
              <a:ext uri="{FF2B5EF4-FFF2-40B4-BE49-F238E27FC236}">
                <a16:creationId xmlns:a16="http://schemas.microsoft.com/office/drawing/2014/main" id="{06CB6239-1863-49B4-9A54-754FACDE2EC7}"/>
              </a:ext>
            </a:extLst>
          </p:cNvPr>
          <p:cNvSpPr>
            <a:spLocks noChangeArrowheads="1"/>
          </p:cNvSpPr>
          <p:nvPr/>
        </p:nvSpPr>
        <p:spPr bwMode="auto">
          <a:xfrm>
            <a:off x="513709" y="1336318"/>
            <a:ext cx="11180544" cy="760930"/>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lnSpcReduction="10000"/>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eaLnBrk="1" fontAlgn="base" hangingPunct="1">
              <a:lnSpc>
                <a:spcPct val="90000"/>
              </a:lnSpc>
              <a:spcBef>
                <a:spcPts val="0"/>
              </a:spcBef>
              <a:spcAft>
                <a:spcPts val="600"/>
              </a:spcAft>
              <a:buClrTx/>
              <a:buSzTx/>
              <a:tabLst/>
            </a:pPr>
            <a:r>
              <a:rPr lang="en-US" altLang="en-US" sz="2400" dirty="0">
                <a:solidFill>
                  <a:schemeClr val="tx2"/>
                </a:solidFill>
                <a:latin typeface="Inter"/>
              </a:rPr>
              <a:t>Let’s say we are given data on Phones, radio, and newspaper advertising spend for a list of companies, and our goal is to predict sales in terms of units sold.</a:t>
            </a:r>
          </a:p>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endParaRPr kumimoji="0" lang="en-US" altLang="en-US" b="0" i="0" u="none" strike="noStrike" cap="none" normalizeH="0" baseline="0" dirty="0">
              <a:ln>
                <a:noFill/>
              </a:ln>
              <a:effectLst/>
              <a:latin typeface="+mn-lt"/>
            </a:endParaRPr>
          </a:p>
        </p:txBody>
      </p:sp>
      <p:graphicFrame>
        <p:nvGraphicFramePr>
          <p:cNvPr id="8" name="Content Placeholder 5">
            <a:extLst>
              <a:ext uri="{FF2B5EF4-FFF2-40B4-BE49-F238E27FC236}">
                <a16:creationId xmlns:a16="http://schemas.microsoft.com/office/drawing/2014/main" id="{AC2A1A37-2FEE-41F3-A471-052F5A11A6E2}"/>
              </a:ext>
            </a:extLst>
          </p:cNvPr>
          <p:cNvGraphicFramePr>
            <a:graphicFrameLocks noGrp="1"/>
          </p:cNvGraphicFramePr>
          <p:nvPr>
            <p:ph sz="quarter" idx="11"/>
            <p:extLst>
              <p:ext uri="{D42A27DB-BD31-4B8C-83A1-F6EECF244321}">
                <p14:modId xmlns:p14="http://schemas.microsoft.com/office/powerpoint/2010/main" val="3343919099"/>
              </p:ext>
            </p:extLst>
          </p:nvPr>
        </p:nvGraphicFramePr>
        <p:xfrm>
          <a:off x="2669526" y="2215075"/>
          <a:ext cx="6456679" cy="2733050"/>
        </p:xfrm>
        <a:graphic>
          <a:graphicData uri="http://schemas.openxmlformats.org/drawingml/2006/table">
            <a:tbl>
              <a:tblPr firstRow="1" bandRow="1"/>
              <a:tblGrid>
                <a:gridCol w="1739180">
                  <a:extLst>
                    <a:ext uri="{9D8B030D-6E8A-4147-A177-3AD203B41FA5}">
                      <a16:colId xmlns:a16="http://schemas.microsoft.com/office/drawing/2014/main" val="2989740466"/>
                    </a:ext>
                  </a:extLst>
                </a:gridCol>
                <a:gridCol w="1438210">
                  <a:extLst>
                    <a:ext uri="{9D8B030D-6E8A-4147-A177-3AD203B41FA5}">
                      <a16:colId xmlns:a16="http://schemas.microsoft.com/office/drawing/2014/main" val="2169848675"/>
                    </a:ext>
                  </a:extLst>
                </a:gridCol>
                <a:gridCol w="1004811">
                  <a:extLst>
                    <a:ext uri="{9D8B030D-6E8A-4147-A177-3AD203B41FA5}">
                      <a16:colId xmlns:a16="http://schemas.microsoft.com/office/drawing/2014/main" val="1194755917"/>
                    </a:ext>
                  </a:extLst>
                </a:gridCol>
                <a:gridCol w="1170346">
                  <a:extLst>
                    <a:ext uri="{9D8B030D-6E8A-4147-A177-3AD203B41FA5}">
                      <a16:colId xmlns:a16="http://schemas.microsoft.com/office/drawing/2014/main" val="3640852486"/>
                    </a:ext>
                  </a:extLst>
                </a:gridCol>
                <a:gridCol w="1104132">
                  <a:extLst>
                    <a:ext uri="{9D8B030D-6E8A-4147-A177-3AD203B41FA5}">
                      <a16:colId xmlns:a16="http://schemas.microsoft.com/office/drawing/2014/main" val="2267030112"/>
                    </a:ext>
                  </a:extLst>
                </a:gridCol>
              </a:tblGrid>
              <a:tr h="521752">
                <a:tc>
                  <a:txBody>
                    <a:bodyPr/>
                    <a:lstStyle/>
                    <a:p>
                      <a:pPr fontAlgn="ctr"/>
                      <a:r>
                        <a:rPr lang="en-US" sz="2600">
                          <a:effectLst/>
                        </a:rPr>
                        <a:t>Company</a:t>
                      </a:r>
                      <a:endParaRPr lang="en-US" sz="2600" dirty="0">
                        <a:effectLst/>
                      </a:endParaRPr>
                    </a:p>
                  </a:txBody>
                  <a:tcPr marL="150373" marR="150373" marT="75185" marB="75185" anchor="ctr">
                    <a:lnL w="6350" cap="flat" cmpd="sng" algn="ctr">
                      <a:solidFill>
                        <a:srgbClr val="E1E4E5"/>
                      </a:solidFill>
                      <a:prstDash val="solid"/>
                      <a:round/>
                      <a:headEnd type="none" w="med" len="med"/>
                      <a:tailEnd type="none" w="med" len="med"/>
                    </a:lnL>
                    <a:lnR w="6350" cap="flat" cmpd="sng" algn="ctr">
                      <a:solidFill>
                        <a:srgbClr val="E1E4E5"/>
                      </a:solidFill>
                      <a:prstDash val="solid"/>
                      <a:round/>
                      <a:headEnd type="none" w="med" len="med"/>
                      <a:tailEnd type="none" w="med" len="med"/>
                    </a:lnR>
                    <a:lnT w="6350" cap="flat" cmpd="sng" algn="ctr">
                      <a:solidFill>
                        <a:srgbClr val="E1E4E5"/>
                      </a:solidFill>
                      <a:prstDash val="solid"/>
                      <a:round/>
                      <a:headEnd type="none" w="med" len="med"/>
                      <a:tailEnd type="none" w="med" len="med"/>
                    </a:lnT>
                    <a:lnB w="6350" cap="flat" cmpd="sng" algn="ctr">
                      <a:solidFill>
                        <a:srgbClr val="E1E4E5"/>
                      </a:solidFill>
                      <a:prstDash val="solid"/>
                      <a:round/>
                      <a:headEnd type="none" w="med" len="med"/>
                      <a:tailEnd type="none" w="med" len="med"/>
                    </a:lnB>
                    <a:solidFill>
                      <a:srgbClr val="F3F6F6"/>
                    </a:solidFill>
                  </a:tcPr>
                </a:tc>
                <a:tc>
                  <a:txBody>
                    <a:bodyPr/>
                    <a:lstStyle/>
                    <a:p>
                      <a:pPr fontAlgn="ctr"/>
                      <a:r>
                        <a:rPr lang="en-US" sz="2600" dirty="0">
                          <a:effectLst/>
                        </a:rPr>
                        <a:t>Phones</a:t>
                      </a:r>
                    </a:p>
                  </a:txBody>
                  <a:tcPr marL="150373" marR="150373" marT="75185" marB="75185" anchor="ctr">
                    <a:lnL w="6350" cap="flat" cmpd="sng" algn="ctr">
                      <a:solidFill>
                        <a:srgbClr val="E1E4E5"/>
                      </a:solidFill>
                      <a:prstDash val="solid"/>
                      <a:round/>
                      <a:headEnd type="none" w="med" len="med"/>
                      <a:tailEnd type="none" w="med" len="med"/>
                    </a:lnL>
                    <a:lnR w="6350" cap="flat" cmpd="sng" algn="ctr">
                      <a:solidFill>
                        <a:srgbClr val="E1E4E5"/>
                      </a:solidFill>
                      <a:prstDash val="solid"/>
                      <a:round/>
                      <a:headEnd type="none" w="med" len="med"/>
                      <a:tailEnd type="none" w="med" len="med"/>
                    </a:lnR>
                    <a:lnT w="6350" cap="flat" cmpd="sng" algn="ctr">
                      <a:solidFill>
                        <a:srgbClr val="E1E4E5"/>
                      </a:solidFill>
                      <a:prstDash val="solid"/>
                      <a:round/>
                      <a:headEnd type="none" w="med" len="med"/>
                      <a:tailEnd type="none" w="med" len="med"/>
                    </a:lnT>
                    <a:lnB w="6350" cap="flat" cmpd="sng" algn="ctr">
                      <a:solidFill>
                        <a:srgbClr val="E1E4E5"/>
                      </a:solidFill>
                      <a:prstDash val="solid"/>
                      <a:round/>
                      <a:headEnd type="none" w="med" len="med"/>
                      <a:tailEnd type="none" w="med" len="med"/>
                    </a:lnB>
                    <a:solidFill>
                      <a:srgbClr val="F3F6F6"/>
                    </a:solidFill>
                  </a:tcPr>
                </a:tc>
                <a:tc>
                  <a:txBody>
                    <a:bodyPr/>
                    <a:lstStyle/>
                    <a:p>
                      <a:pPr fontAlgn="ctr"/>
                      <a:r>
                        <a:rPr lang="en-US" sz="2600" dirty="0">
                          <a:effectLst/>
                        </a:rPr>
                        <a:t>TV</a:t>
                      </a:r>
                    </a:p>
                  </a:txBody>
                  <a:tcPr marL="150373" marR="150373" marT="75185" marB="75185" anchor="ctr">
                    <a:lnL w="6350" cap="flat" cmpd="sng" algn="ctr">
                      <a:solidFill>
                        <a:srgbClr val="E1E4E5"/>
                      </a:solidFill>
                      <a:prstDash val="solid"/>
                      <a:round/>
                      <a:headEnd type="none" w="med" len="med"/>
                      <a:tailEnd type="none" w="med" len="med"/>
                    </a:lnL>
                    <a:lnR w="6350" cap="flat" cmpd="sng" algn="ctr">
                      <a:solidFill>
                        <a:srgbClr val="E1E4E5"/>
                      </a:solidFill>
                      <a:prstDash val="solid"/>
                      <a:round/>
                      <a:headEnd type="none" w="med" len="med"/>
                      <a:tailEnd type="none" w="med" len="med"/>
                    </a:lnR>
                    <a:lnT w="6350" cap="flat" cmpd="sng" algn="ctr">
                      <a:solidFill>
                        <a:srgbClr val="E1E4E5"/>
                      </a:solidFill>
                      <a:prstDash val="solid"/>
                      <a:round/>
                      <a:headEnd type="none" w="med" len="med"/>
                      <a:tailEnd type="none" w="med" len="med"/>
                    </a:lnT>
                    <a:lnB w="6350" cap="flat" cmpd="sng" algn="ctr">
                      <a:solidFill>
                        <a:srgbClr val="E1E4E5"/>
                      </a:solidFill>
                      <a:prstDash val="solid"/>
                      <a:round/>
                      <a:headEnd type="none" w="med" len="med"/>
                      <a:tailEnd type="none" w="med" len="med"/>
                    </a:lnB>
                    <a:solidFill>
                      <a:srgbClr val="F3F6F6"/>
                    </a:solidFill>
                  </a:tcPr>
                </a:tc>
                <a:tc>
                  <a:txBody>
                    <a:bodyPr/>
                    <a:lstStyle/>
                    <a:p>
                      <a:pPr fontAlgn="ctr"/>
                      <a:r>
                        <a:rPr lang="en-US" sz="2600" dirty="0">
                          <a:effectLst/>
                        </a:rPr>
                        <a:t>News</a:t>
                      </a:r>
                    </a:p>
                  </a:txBody>
                  <a:tcPr marL="150373" marR="150373" marT="75185" marB="75185" anchor="ctr">
                    <a:lnL w="6350" cap="flat" cmpd="sng" algn="ctr">
                      <a:solidFill>
                        <a:srgbClr val="E1E4E5"/>
                      </a:solidFill>
                      <a:prstDash val="solid"/>
                      <a:round/>
                      <a:headEnd type="none" w="med" len="med"/>
                      <a:tailEnd type="none" w="med" len="med"/>
                    </a:lnL>
                    <a:lnR w="6350" cap="flat" cmpd="sng" algn="ctr">
                      <a:solidFill>
                        <a:srgbClr val="E1E4E5"/>
                      </a:solidFill>
                      <a:prstDash val="solid"/>
                      <a:round/>
                      <a:headEnd type="none" w="med" len="med"/>
                      <a:tailEnd type="none" w="med" len="med"/>
                    </a:lnR>
                    <a:lnT w="6350" cap="flat" cmpd="sng" algn="ctr">
                      <a:solidFill>
                        <a:srgbClr val="E1E4E5"/>
                      </a:solidFill>
                      <a:prstDash val="solid"/>
                      <a:round/>
                      <a:headEnd type="none" w="med" len="med"/>
                      <a:tailEnd type="none" w="med" len="med"/>
                    </a:lnT>
                    <a:lnB w="6350" cap="flat" cmpd="sng" algn="ctr">
                      <a:solidFill>
                        <a:srgbClr val="E1E4E5"/>
                      </a:solidFill>
                      <a:prstDash val="solid"/>
                      <a:round/>
                      <a:headEnd type="none" w="med" len="med"/>
                      <a:tailEnd type="none" w="med" len="med"/>
                    </a:lnB>
                    <a:solidFill>
                      <a:srgbClr val="F3F6F6"/>
                    </a:solidFill>
                  </a:tcPr>
                </a:tc>
                <a:tc>
                  <a:txBody>
                    <a:bodyPr/>
                    <a:lstStyle/>
                    <a:p>
                      <a:pPr fontAlgn="ctr"/>
                      <a:r>
                        <a:rPr lang="en-US" sz="2600">
                          <a:effectLst/>
                        </a:rPr>
                        <a:t>Units</a:t>
                      </a:r>
                    </a:p>
                  </a:txBody>
                  <a:tcPr marL="150373" marR="150373" marT="75185" marB="75185" anchor="ctr">
                    <a:lnL w="6350" cap="flat" cmpd="sng" algn="ctr">
                      <a:solidFill>
                        <a:srgbClr val="E1E4E5"/>
                      </a:solidFill>
                      <a:prstDash val="solid"/>
                      <a:round/>
                      <a:headEnd type="none" w="med" len="med"/>
                      <a:tailEnd type="none" w="med" len="med"/>
                    </a:lnL>
                    <a:lnR w="6350" cap="flat" cmpd="sng" algn="ctr">
                      <a:solidFill>
                        <a:srgbClr val="E1E4E5"/>
                      </a:solidFill>
                      <a:prstDash val="solid"/>
                      <a:round/>
                      <a:headEnd type="none" w="med" len="med"/>
                      <a:tailEnd type="none" w="med" len="med"/>
                    </a:lnR>
                    <a:lnT w="6350" cap="flat" cmpd="sng" algn="ctr">
                      <a:solidFill>
                        <a:srgbClr val="E1E4E5"/>
                      </a:solidFill>
                      <a:prstDash val="solid"/>
                      <a:round/>
                      <a:headEnd type="none" w="med" len="med"/>
                      <a:tailEnd type="none" w="med" len="med"/>
                    </a:lnT>
                    <a:lnB w="6350" cap="flat" cmpd="sng" algn="ctr">
                      <a:solidFill>
                        <a:srgbClr val="E1E4E5"/>
                      </a:solidFill>
                      <a:prstDash val="solid"/>
                      <a:round/>
                      <a:headEnd type="none" w="med" len="med"/>
                      <a:tailEnd type="none" w="med" len="med"/>
                    </a:lnB>
                    <a:solidFill>
                      <a:srgbClr val="F3F6F6"/>
                    </a:solidFill>
                  </a:tcPr>
                </a:tc>
                <a:extLst>
                  <a:ext uri="{0D108BD9-81ED-4DB2-BD59-A6C34878D82A}">
                    <a16:rowId xmlns:a16="http://schemas.microsoft.com/office/drawing/2014/main" val="1285992935"/>
                  </a:ext>
                </a:extLst>
              </a:tr>
              <a:tr h="521752">
                <a:tc>
                  <a:txBody>
                    <a:bodyPr/>
                    <a:lstStyle/>
                    <a:p>
                      <a:pPr fontAlgn="ctr"/>
                      <a:r>
                        <a:rPr lang="en-US" sz="2600" dirty="0">
                          <a:effectLst/>
                        </a:rPr>
                        <a:t>Amazon</a:t>
                      </a:r>
                    </a:p>
                  </a:txBody>
                  <a:tcPr marL="150373" marR="150373" marT="75185" marB="75185" anchor="ctr">
                    <a:lnL w="6350" cap="flat" cmpd="sng" algn="ctr">
                      <a:solidFill>
                        <a:srgbClr val="E1E4E5"/>
                      </a:solidFill>
                      <a:prstDash val="solid"/>
                      <a:round/>
                      <a:headEnd type="none" w="med" len="med"/>
                      <a:tailEnd type="none" w="med" len="med"/>
                    </a:lnL>
                    <a:lnR w="6350" cap="flat" cmpd="sng" algn="ctr">
                      <a:solidFill>
                        <a:srgbClr val="E1E4E5"/>
                      </a:solidFill>
                      <a:prstDash val="solid"/>
                      <a:round/>
                      <a:headEnd type="none" w="med" len="med"/>
                      <a:tailEnd type="none" w="med" len="med"/>
                    </a:lnR>
                    <a:lnT w="6350" cap="flat" cmpd="sng" algn="ctr">
                      <a:solidFill>
                        <a:srgbClr val="E1E4E5"/>
                      </a:solidFill>
                      <a:prstDash val="solid"/>
                      <a:round/>
                      <a:headEnd type="none" w="med" len="med"/>
                      <a:tailEnd type="none" w="med" len="med"/>
                    </a:lnT>
                    <a:lnB w="6350" cap="flat" cmpd="sng" algn="ctr">
                      <a:solidFill>
                        <a:srgbClr val="E1E4E5"/>
                      </a:solidFill>
                      <a:prstDash val="solid"/>
                      <a:round/>
                      <a:headEnd type="none" w="med" len="med"/>
                      <a:tailEnd type="none" w="med" len="med"/>
                    </a:lnB>
                  </a:tcPr>
                </a:tc>
                <a:tc>
                  <a:txBody>
                    <a:bodyPr/>
                    <a:lstStyle/>
                    <a:p>
                      <a:pPr fontAlgn="ctr"/>
                      <a:r>
                        <a:rPr lang="en-US" sz="2600">
                          <a:effectLst/>
                        </a:rPr>
                        <a:t>230.1</a:t>
                      </a:r>
                    </a:p>
                  </a:txBody>
                  <a:tcPr marL="150373" marR="150373" marT="75185" marB="75185" anchor="ctr">
                    <a:lnL w="6350" cap="flat" cmpd="sng" algn="ctr">
                      <a:solidFill>
                        <a:srgbClr val="E1E4E5"/>
                      </a:solidFill>
                      <a:prstDash val="solid"/>
                      <a:round/>
                      <a:headEnd type="none" w="med" len="med"/>
                      <a:tailEnd type="none" w="med" len="med"/>
                    </a:lnL>
                    <a:lnR w="6350" cap="flat" cmpd="sng" algn="ctr">
                      <a:solidFill>
                        <a:srgbClr val="E1E4E5"/>
                      </a:solidFill>
                      <a:prstDash val="solid"/>
                      <a:round/>
                      <a:headEnd type="none" w="med" len="med"/>
                      <a:tailEnd type="none" w="med" len="med"/>
                    </a:lnR>
                    <a:lnT w="6350" cap="flat" cmpd="sng" algn="ctr">
                      <a:solidFill>
                        <a:srgbClr val="E1E4E5"/>
                      </a:solidFill>
                      <a:prstDash val="solid"/>
                      <a:round/>
                      <a:headEnd type="none" w="med" len="med"/>
                      <a:tailEnd type="none" w="med" len="med"/>
                    </a:lnT>
                    <a:lnB w="6350" cap="flat" cmpd="sng" algn="ctr">
                      <a:solidFill>
                        <a:srgbClr val="E1E4E5"/>
                      </a:solidFill>
                      <a:prstDash val="solid"/>
                      <a:round/>
                      <a:headEnd type="none" w="med" len="med"/>
                      <a:tailEnd type="none" w="med" len="med"/>
                    </a:lnB>
                  </a:tcPr>
                </a:tc>
                <a:tc>
                  <a:txBody>
                    <a:bodyPr/>
                    <a:lstStyle/>
                    <a:p>
                      <a:pPr fontAlgn="ctr"/>
                      <a:r>
                        <a:rPr lang="en-US" sz="2600">
                          <a:effectLst/>
                        </a:rPr>
                        <a:t>37.8</a:t>
                      </a:r>
                    </a:p>
                  </a:txBody>
                  <a:tcPr marL="150373" marR="150373" marT="75185" marB="75185" anchor="ctr">
                    <a:lnL w="6350" cap="flat" cmpd="sng" algn="ctr">
                      <a:solidFill>
                        <a:srgbClr val="E1E4E5"/>
                      </a:solidFill>
                      <a:prstDash val="solid"/>
                      <a:round/>
                      <a:headEnd type="none" w="med" len="med"/>
                      <a:tailEnd type="none" w="med" len="med"/>
                    </a:lnL>
                    <a:lnR w="6350" cap="flat" cmpd="sng" algn="ctr">
                      <a:solidFill>
                        <a:srgbClr val="E1E4E5"/>
                      </a:solidFill>
                      <a:prstDash val="solid"/>
                      <a:round/>
                      <a:headEnd type="none" w="med" len="med"/>
                      <a:tailEnd type="none" w="med" len="med"/>
                    </a:lnR>
                    <a:lnT w="6350" cap="flat" cmpd="sng" algn="ctr">
                      <a:solidFill>
                        <a:srgbClr val="E1E4E5"/>
                      </a:solidFill>
                      <a:prstDash val="solid"/>
                      <a:round/>
                      <a:headEnd type="none" w="med" len="med"/>
                      <a:tailEnd type="none" w="med" len="med"/>
                    </a:lnT>
                    <a:lnB w="6350" cap="flat" cmpd="sng" algn="ctr">
                      <a:solidFill>
                        <a:srgbClr val="E1E4E5"/>
                      </a:solidFill>
                      <a:prstDash val="solid"/>
                      <a:round/>
                      <a:headEnd type="none" w="med" len="med"/>
                      <a:tailEnd type="none" w="med" len="med"/>
                    </a:lnB>
                  </a:tcPr>
                </a:tc>
                <a:tc>
                  <a:txBody>
                    <a:bodyPr/>
                    <a:lstStyle/>
                    <a:p>
                      <a:pPr fontAlgn="ctr"/>
                      <a:r>
                        <a:rPr lang="en-US" sz="2600">
                          <a:effectLst/>
                        </a:rPr>
                        <a:t>69.1</a:t>
                      </a:r>
                    </a:p>
                  </a:txBody>
                  <a:tcPr marL="150373" marR="150373" marT="75185" marB="75185" anchor="ctr">
                    <a:lnL w="6350" cap="flat" cmpd="sng" algn="ctr">
                      <a:solidFill>
                        <a:srgbClr val="E1E4E5"/>
                      </a:solidFill>
                      <a:prstDash val="solid"/>
                      <a:round/>
                      <a:headEnd type="none" w="med" len="med"/>
                      <a:tailEnd type="none" w="med" len="med"/>
                    </a:lnL>
                    <a:lnR w="6350" cap="flat" cmpd="sng" algn="ctr">
                      <a:solidFill>
                        <a:srgbClr val="E1E4E5"/>
                      </a:solidFill>
                      <a:prstDash val="solid"/>
                      <a:round/>
                      <a:headEnd type="none" w="med" len="med"/>
                      <a:tailEnd type="none" w="med" len="med"/>
                    </a:lnR>
                    <a:lnT w="6350" cap="flat" cmpd="sng" algn="ctr">
                      <a:solidFill>
                        <a:srgbClr val="E1E4E5"/>
                      </a:solidFill>
                      <a:prstDash val="solid"/>
                      <a:round/>
                      <a:headEnd type="none" w="med" len="med"/>
                      <a:tailEnd type="none" w="med" len="med"/>
                    </a:lnT>
                    <a:lnB w="6350" cap="flat" cmpd="sng" algn="ctr">
                      <a:solidFill>
                        <a:srgbClr val="E1E4E5"/>
                      </a:solidFill>
                      <a:prstDash val="solid"/>
                      <a:round/>
                      <a:headEnd type="none" w="med" len="med"/>
                      <a:tailEnd type="none" w="med" len="med"/>
                    </a:lnB>
                  </a:tcPr>
                </a:tc>
                <a:tc>
                  <a:txBody>
                    <a:bodyPr/>
                    <a:lstStyle/>
                    <a:p>
                      <a:pPr fontAlgn="ctr"/>
                      <a:r>
                        <a:rPr lang="en-US" sz="2600">
                          <a:effectLst/>
                        </a:rPr>
                        <a:t>22.1</a:t>
                      </a:r>
                    </a:p>
                  </a:txBody>
                  <a:tcPr marL="150373" marR="150373" marT="75185" marB="75185" anchor="ctr">
                    <a:lnL w="6350" cap="flat" cmpd="sng" algn="ctr">
                      <a:solidFill>
                        <a:srgbClr val="E1E4E5"/>
                      </a:solidFill>
                      <a:prstDash val="solid"/>
                      <a:round/>
                      <a:headEnd type="none" w="med" len="med"/>
                      <a:tailEnd type="none" w="med" len="med"/>
                    </a:lnL>
                    <a:lnR w="6350" cap="flat" cmpd="sng" algn="ctr">
                      <a:solidFill>
                        <a:srgbClr val="E1E4E5"/>
                      </a:solidFill>
                      <a:prstDash val="solid"/>
                      <a:round/>
                      <a:headEnd type="none" w="med" len="med"/>
                      <a:tailEnd type="none" w="med" len="med"/>
                    </a:lnR>
                    <a:lnT w="6350" cap="flat" cmpd="sng" algn="ctr">
                      <a:solidFill>
                        <a:srgbClr val="E1E4E5"/>
                      </a:solidFill>
                      <a:prstDash val="solid"/>
                      <a:round/>
                      <a:headEnd type="none" w="med" len="med"/>
                      <a:tailEnd type="none" w="med" len="med"/>
                    </a:lnT>
                    <a:lnB w="6350"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2882688457"/>
                  </a:ext>
                </a:extLst>
              </a:tr>
              <a:tr h="521752">
                <a:tc>
                  <a:txBody>
                    <a:bodyPr/>
                    <a:lstStyle/>
                    <a:p>
                      <a:pPr fontAlgn="ctr"/>
                      <a:r>
                        <a:rPr lang="en-US" sz="2600" dirty="0">
                          <a:effectLst/>
                        </a:rPr>
                        <a:t>Google</a:t>
                      </a:r>
                    </a:p>
                  </a:txBody>
                  <a:tcPr marL="150373" marR="150373" marT="75185" marB="75185" anchor="ctr">
                    <a:lnL w="6350" cap="flat" cmpd="sng" algn="ctr">
                      <a:solidFill>
                        <a:srgbClr val="E1E4E5"/>
                      </a:solidFill>
                      <a:prstDash val="solid"/>
                      <a:round/>
                      <a:headEnd type="none" w="med" len="med"/>
                      <a:tailEnd type="none" w="med" len="med"/>
                    </a:lnL>
                    <a:lnR w="6350" cap="flat" cmpd="sng" algn="ctr">
                      <a:solidFill>
                        <a:srgbClr val="E1E4E5"/>
                      </a:solidFill>
                      <a:prstDash val="solid"/>
                      <a:round/>
                      <a:headEnd type="none" w="med" len="med"/>
                      <a:tailEnd type="none" w="med" len="med"/>
                    </a:lnR>
                    <a:lnT w="6350" cap="flat" cmpd="sng" algn="ctr">
                      <a:solidFill>
                        <a:srgbClr val="E1E4E5"/>
                      </a:solidFill>
                      <a:prstDash val="solid"/>
                      <a:round/>
                      <a:headEnd type="none" w="med" len="med"/>
                      <a:tailEnd type="none" w="med" len="med"/>
                    </a:lnT>
                    <a:lnB w="6350" cap="flat" cmpd="sng" algn="ctr">
                      <a:solidFill>
                        <a:srgbClr val="E1E4E5"/>
                      </a:solidFill>
                      <a:prstDash val="solid"/>
                      <a:round/>
                      <a:headEnd type="none" w="med" len="med"/>
                      <a:tailEnd type="none" w="med" len="med"/>
                    </a:lnB>
                    <a:solidFill>
                      <a:srgbClr val="F3F6F6"/>
                    </a:solidFill>
                  </a:tcPr>
                </a:tc>
                <a:tc>
                  <a:txBody>
                    <a:bodyPr/>
                    <a:lstStyle/>
                    <a:p>
                      <a:pPr fontAlgn="ctr"/>
                      <a:r>
                        <a:rPr lang="en-US" sz="2600">
                          <a:effectLst/>
                        </a:rPr>
                        <a:t>44.5</a:t>
                      </a:r>
                    </a:p>
                  </a:txBody>
                  <a:tcPr marL="150373" marR="150373" marT="75185" marB="75185" anchor="ctr">
                    <a:lnL w="6350" cap="flat" cmpd="sng" algn="ctr">
                      <a:solidFill>
                        <a:srgbClr val="E1E4E5"/>
                      </a:solidFill>
                      <a:prstDash val="solid"/>
                      <a:round/>
                      <a:headEnd type="none" w="med" len="med"/>
                      <a:tailEnd type="none" w="med" len="med"/>
                    </a:lnL>
                    <a:lnR w="6350" cap="flat" cmpd="sng" algn="ctr">
                      <a:solidFill>
                        <a:srgbClr val="E1E4E5"/>
                      </a:solidFill>
                      <a:prstDash val="solid"/>
                      <a:round/>
                      <a:headEnd type="none" w="med" len="med"/>
                      <a:tailEnd type="none" w="med" len="med"/>
                    </a:lnR>
                    <a:lnT w="6350" cap="flat" cmpd="sng" algn="ctr">
                      <a:solidFill>
                        <a:srgbClr val="E1E4E5"/>
                      </a:solidFill>
                      <a:prstDash val="solid"/>
                      <a:round/>
                      <a:headEnd type="none" w="med" len="med"/>
                      <a:tailEnd type="none" w="med" len="med"/>
                    </a:lnT>
                    <a:lnB w="6350" cap="flat" cmpd="sng" algn="ctr">
                      <a:solidFill>
                        <a:srgbClr val="E1E4E5"/>
                      </a:solidFill>
                      <a:prstDash val="solid"/>
                      <a:round/>
                      <a:headEnd type="none" w="med" len="med"/>
                      <a:tailEnd type="none" w="med" len="med"/>
                    </a:lnB>
                    <a:solidFill>
                      <a:srgbClr val="F3F6F6"/>
                    </a:solidFill>
                  </a:tcPr>
                </a:tc>
                <a:tc>
                  <a:txBody>
                    <a:bodyPr/>
                    <a:lstStyle/>
                    <a:p>
                      <a:pPr fontAlgn="ctr"/>
                      <a:r>
                        <a:rPr lang="en-US" sz="2600">
                          <a:effectLst/>
                        </a:rPr>
                        <a:t>39.3</a:t>
                      </a:r>
                    </a:p>
                  </a:txBody>
                  <a:tcPr marL="150373" marR="150373" marT="75185" marB="75185" anchor="ctr">
                    <a:lnL w="6350" cap="flat" cmpd="sng" algn="ctr">
                      <a:solidFill>
                        <a:srgbClr val="E1E4E5"/>
                      </a:solidFill>
                      <a:prstDash val="solid"/>
                      <a:round/>
                      <a:headEnd type="none" w="med" len="med"/>
                      <a:tailEnd type="none" w="med" len="med"/>
                    </a:lnL>
                    <a:lnR w="6350" cap="flat" cmpd="sng" algn="ctr">
                      <a:solidFill>
                        <a:srgbClr val="E1E4E5"/>
                      </a:solidFill>
                      <a:prstDash val="solid"/>
                      <a:round/>
                      <a:headEnd type="none" w="med" len="med"/>
                      <a:tailEnd type="none" w="med" len="med"/>
                    </a:lnR>
                    <a:lnT w="6350" cap="flat" cmpd="sng" algn="ctr">
                      <a:solidFill>
                        <a:srgbClr val="E1E4E5"/>
                      </a:solidFill>
                      <a:prstDash val="solid"/>
                      <a:round/>
                      <a:headEnd type="none" w="med" len="med"/>
                      <a:tailEnd type="none" w="med" len="med"/>
                    </a:lnT>
                    <a:lnB w="6350" cap="flat" cmpd="sng" algn="ctr">
                      <a:solidFill>
                        <a:srgbClr val="E1E4E5"/>
                      </a:solidFill>
                      <a:prstDash val="solid"/>
                      <a:round/>
                      <a:headEnd type="none" w="med" len="med"/>
                      <a:tailEnd type="none" w="med" len="med"/>
                    </a:lnB>
                    <a:solidFill>
                      <a:srgbClr val="F3F6F6"/>
                    </a:solidFill>
                  </a:tcPr>
                </a:tc>
                <a:tc>
                  <a:txBody>
                    <a:bodyPr/>
                    <a:lstStyle/>
                    <a:p>
                      <a:pPr fontAlgn="ctr"/>
                      <a:r>
                        <a:rPr lang="en-US" sz="2600">
                          <a:effectLst/>
                        </a:rPr>
                        <a:t>23.1</a:t>
                      </a:r>
                    </a:p>
                  </a:txBody>
                  <a:tcPr marL="150373" marR="150373" marT="75185" marB="75185" anchor="ctr">
                    <a:lnL w="6350" cap="flat" cmpd="sng" algn="ctr">
                      <a:solidFill>
                        <a:srgbClr val="E1E4E5"/>
                      </a:solidFill>
                      <a:prstDash val="solid"/>
                      <a:round/>
                      <a:headEnd type="none" w="med" len="med"/>
                      <a:tailEnd type="none" w="med" len="med"/>
                    </a:lnL>
                    <a:lnR w="6350" cap="flat" cmpd="sng" algn="ctr">
                      <a:solidFill>
                        <a:srgbClr val="E1E4E5"/>
                      </a:solidFill>
                      <a:prstDash val="solid"/>
                      <a:round/>
                      <a:headEnd type="none" w="med" len="med"/>
                      <a:tailEnd type="none" w="med" len="med"/>
                    </a:lnR>
                    <a:lnT w="6350" cap="flat" cmpd="sng" algn="ctr">
                      <a:solidFill>
                        <a:srgbClr val="E1E4E5"/>
                      </a:solidFill>
                      <a:prstDash val="solid"/>
                      <a:round/>
                      <a:headEnd type="none" w="med" len="med"/>
                      <a:tailEnd type="none" w="med" len="med"/>
                    </a:lnT>
                    <a:lnB w="6350" cap="flat" cmpd="sng" algn="ctr">
                      <a:solidFill>
                        <a:srgbClr val="E1E4E5"/>
                      </a:solidFill>
                      <a:prstDash val="solid"/>
                      <a:round/>
                      <a:headEnd type="none" w="med" len="med"/>
                      <a:tailEnd type="none" w="med" len="med"/>
                    </a:lnB>
                    <a:solidFill>
                      <a:srgbClr val="F3F6F6"/>
                    </a:solidFill>
                  </a:tcPr>
                </a:tc>
                <a:tc>
                  <a:txBody>
                    <a:bodyPr/>
                    <a:lstStyle/>
                    <a:p>
                      <a:pPr fontAlgn="ctr"/>
                      <a:r>
                        <a:rPr lang="en-US" sz="2600">
                          <a:effectLst/>
                        </a:rPr>
                        <a:t>10.4</a:t>
                      </a:r>
                    </a:p>
                  </a:txBody>
                  <a:tcPr marL="150373" marR="150373" marT="75185" marB="75185" anchor="ctr">
                    <a:lnL w="6350" cap="flat" cmpd="sng" algn="ctr">
                      <a:solidFill>
                        <a:srgbClr val="E1E4E5"/>
                      </a:solidFill>
                      <a:prstDash val="solid"/>
                      <a:round/>
                      <a:headEnd type="none" w="med" len="med"/>
                      <a:tailEnd type="none" w="med" len="med"/>
                    </a:lnL>
                    <a:lnR w="6350" cap="flat" cmpd="sng" algn="ctr">
                      <a:solidFill>
                        <a:srgbClr val="E1E4E5"/>
                      </a:solidFill>
                      <a:prstDash val="solid"/>
                      <a:round/>
                      <a:headEnd type="none" w="med" len="med"/>
                      <a:tailEnd type="none" w="med" len="med"/>
                    </a:lnR>
                    <a:lnT w="6350" cap="flat" cmpd="sng" algn="ctr">
                      <a:solidFill>
                        <a:srgbClr val="E1E4E5"/>
                      </a:solidFill>
                      <a:prstDash val="solid"/>
                      <a:round/>
                      <a:headEnd type="none" w="med" len="med"/>
                      <a:tailEnd type="none" w="med" len="med"/>
                    </a:lnT>
                    <a:lnB w="6350" cap="flat" cmpd="sng" algn="ctr">
                      <a:solidFill>
                        <a:srgbClr val="E1E4E5"/>
                      </a:solidFill>
                      <a:prstDash val="solid"/>
                      <a:round/>
                      <a:headEnd type="none" w="med" len="med"/>
                      <a:tailEnd type="none" w="med" len="med"/>
                    </a:lnB>
                    <a:solidFill>
                      <a:srgbClr val="F3F6F6"/>
                    </a:solidFill>
                  </a:tcPr>
                </a:tc>
                <a:extLst>
                  <a:ext uri="{0D108BD9-81ED-4DB2-BD59-A6C34878D82A}">
                    <a16:rowId xmlns:a16="http://schemas.microsoft.com/office/drawing/2014/main" val="1465951464"/>
                  </a:ext>
                </a:extLst>
              </a:tr>
              <a:tr h="521752">
                <a:tc>
                  <a:txBody>
                    <a:bodyPr/>
                    <a:lstStyle/>
                    <a:p>
                      <a:pPr fontAlgn="ctr"/>
                      <a:r>
                        <a:rPr lang="en-US" sz="2600" dirty="0">
                          <a:effectLst/>
                        </a:rPr>
                        <a:t>Facebook</a:t>
                      </a:r>
                    </a:p>
                  </a:txBody>
                  <a:tcPr marL="150373" marR="150373" marT="75185" marB="75185" anchor="ctr">
                    <a:lnL w="6350" cap="flat" cmpd="sng" algn="ctr">
                      <a:solidFill>
                        <a:srgbClr val="E1E4E5"/>
                      </a:solidFill>
                      <a:prstDash val="solid"/>
                      <a:round/>
                      <a:headEnd type="none" w="med" len="med"/>
                      <a:tailEnd type="none" w="med" len="med"/>
                    </a:lnL>
                    <a:lnR w="6350" cap="flat" cmpd="sng" algn="ctr">
                      <a:solidFill>
                        <a:srgbClr val="E1E4E5"/>
                      </a:solidFill>
                      <a:prstDash val="solid"/>
                      <a:round/>
                      <a:headEnd type="none" w="med" len="med"/>
                      <a:tailEnd type="none" w="med" len="med"/>
                    </a:lnR>
                    <a:lnT w="6350" cap="flat" cmpd="sng" algn="ctr">
                      <a:solidFill>
                        <a:srgbClr val="E1E4E5"/>
                      </a:solidFill>
                      <a:prstDash val="solid"/>
                      <a:round/>
                      <a:headEnd type="none" w="med" len="med"/>
                      <a:tailEnd type="none" w="med" len="med"/>
                    </a:lnT>
                    <a:lnB w="6350" cap="flat" cmpd="sng" algn="ctr">
                      <a:solidFill>
                        <a:srgbClr val="E1E4E5"/>
                      </a:solidFill>
                      <a:prstDash val="solid"/>
                      <a:round/>
                      <a:headEnd type="none" w="med" len="med"/>
                      <a:tailEnd type="none" w="med" len="med"/>
                    </a:lnB>
                  </a:tcPr>
                </a:tc>
                <a:tc>
                  <a:txBody>
                    <a:bodyPr/>
                    <a:lstStyle/>
                    <a:p>
                      <a:pPr fontAlgn="ctr"/>
                      <a:r>
                        <a:rPr lang="en-US" sz="2600">
                          <a:effectLst/>
                        </a:rPr>
                        <a:t>17.2</a:t>
                      </a:r>
                    </a:p>
                  </a:txBody>
                  <a:tcPr marL="150373" marR="150373" marT="75185" marB="75185" anchor="ctr">
                    <a:lnL w="6350" cap="flat" cmpd="sng" algn="ctr">
                      <a:solidFill>
                        <a:srgbClr val="E1E4E5"/>
                      </a:solidFill>
                      <a:prstDash val="solid"/>
                      <a:round/>
                      <a:headEnd type="none" w="med" len="med"/>
                      <a:tailEnd type="none" w="med" len="med"/>
                    </a:lnL>
                    <a:lnR w="6350" cap="flat" cmpd="sng" algn="ctr">
                      <a:solidFill>
                        <a:srgbClr val="E1E4E5"/>
                      </a:solidFill>
                      <a:prstDash val="solid"/>
                      <a:round/>
                      <a:headEnd type="none" w="med" len="med"/>
                      <a:tailEnd type="none" w="med" len="med"/>
                    </a:lnR>
                    <a:lnT w="6350" cap="flat" cmpd="sng" algn="ctr">
                      <a:solidFill>
                        <a:srgbClr val="E1E4E5"/>
                      </a:solidFill>
                      <a:prstDash val="solid"/>
                      <a:round/>
                      <a:headEnd type="none" w="med" len="med"/>
                      <a:tailEnd type="none" w="med" len="med"/>
                    </a:lnT>
                    <a:lnB w="6350" cap="flat" cmpd="sng" algn="ctr">
                      <a:solidFill>
                        <a:srgbClr val="E1E4E5"/>
                      </a:solidFill>
                      <a:prstDash val="solid"/>
                      <a:round/>
                      <a:headEnd type="none" w="med" len="med"/>
                      <a:tailEnd type="none" w="med" len="med"/>
                    </a:lnB>
                  </a:tcPr>
                </a:tc>
                <a:tc>
                  <a:txBody>
                    <a:bodyPr/>
                    <a:lstStyle/>
                    <a:p>
                      <a:pPr fontAlgn="ctr"/>
                      <a:r>
                        <a:rPr lang="en-US" sz="2600">
                          <a:effectLst/>
                        </a:rPr>
                        <a:t>45.9</a:t>
                      </a:r>
                    </a:p>
                  </a:txBody>
                  <a:tcPr marL="150373" marR="150373" marT="75185" marB="75185" anchor="ctr">
                    <a:lnL w="6350" cap="flat" cmpd="sng" algn="ctr">
                      <a:solidFill>
                        <a:srgbClr val="E1E4E5"/>
                      </a:solidFill>
                      <a:prstDash val="solid"/>
                      <a:round/>
                      <a:headEnd type="none" w="med" len="med"/>
                      <a:tailEnd type="none" w="med" len="med"/>
                    </a:lnL>
                    <a:lnR w="6350" cap="flat" cmpd="sng" algn="ctr">
                      <a:solidFill>
                        <a:srgbClr val="E1E4E5"/>
                      </a:solidFill>
                      <a:prstDash val="solid"/>
                      <a:round/>
                      <a:headEnd type="none" w="med" len="med"/>
                      <a:tailEnd type="none" w="med" len="med"/>
                    </a:lnR>
                    <a:lnT w="6350" cap="flat" cmpd="sng" algn="ctr">
                      <a:solidFill>
                        <a:srgbClr val="E1E4E5"/>
                      </a:solidFill>
                      <a:prstDash val="solid"/>
                      <a:round/>
                      <a:headEnd type="none" w="med" len="med"/>
                      <a:tailEnd type="none" w="med" len="med"/>
                    </a:lnT>
                    <a:lnB w="6350" cap="flat" cmpd="sng" algn="ctr">
                      <a:solidFill>
                        <a:srgbClr val="E1E4E5"/>
                      </a:solidFill>
                      <a:prstDash val="solid"/>
                      <a:round/>
                      <a:headEnd type="none" w="med" len="med"/>
                      <a:tailEnd type="none" w="med" len="med"/>
                    </a:lnB>
                  </a:tcPr>
                </a:tc>
                <a:tc>
                  <a:txBody>
                    <a:bodyPr/>
                    <a:lstStyle/>
                    <a:p>
                      <a:pPr fontAlgn="ctr"/>
                      <a:r>
                        <a:rPr lang="en-US" sz="2600">
                          <a:effectLst/>
                        </a:rPr>
                        <a:t>34.7</a:t>
                      </a:r>
                    </a:p>
                  </a:txBody>
                  <a:tcPr marL="150373" marR="150373" marT="75185" marB="75185" anchor="ctr">
                    <a:lnL w="6350" cap="flat" cmpd="sng" algn="ctr">
                      <a:solidFill>
                        <a:srgbClr val="E1E4E5"/>
                      </a:solidFill>
                      <a:prstDash val="solid"/>
                      <a:round/>
                      <a:headEnd type="none" w="med" len="med"/>
                      <a:tailEnd type="none" w="med" len="med"/>
                    </a:lnL>
                    <a:lnR w="6350" cap="flat" cmpd="sng" algn="ctr">
                      <a:solidFill>
                        <a:srgbClr val="E1E4E5"/>
                      </a:solidFill>
                      <a:prstDash val="solid"/>
                      <a:round/>
                      <a:headEnd type="none" w="med" len="med"/>
                      <a:tailEnd type="none" w="med" len="med"/>
                    </a:lnR>
                    <a:lnT w="6350" cap="flat" cmpd="sng" algn="ctr">
                      <a:solidFill>
                        <a:srgbClr val="E1E4E5"/>
                      </a:solidFill>
                      <a:prstDash val="solid"/>
                      <a:round/>
                      <a:headEnd type="none" w="med" len="med"/>
                      <a:tailEnd type="none" w="med" len="med"/>
                    </a:lnT>
                    <a:lnB w="6350" cap="flat" cmpd="sng" algn="ctr">
                      <a:solidFill>
                        <a:srgbClr val="E1E4E5"/>
                      </a:solidFill>
                      <a:prstDash val="solid"/>
                      <a:round/>
                      <a:headEnd type="none" w="med" len="med"/>
                      <a:tailEnd type="none" w="med" len="med"/>
                    </a:lnB>
                  </a:tcPr>
                </a:tc>
                <a:tc>
                  <a:txBody>
                    <a:bodyPr/>
                    <a:lstStyle/>
                    <a:p>
                      <a:pPr fontAlgn="ctr"/>
                      <a:r>
                        <a:rPr lang="en-US" sz="2600">
                          <a:effectLst/>
                        </a:rPr>
                        <a:t>18.3</a:t>
                      </a:r>
                    </a:p>
                  </a:txBody>
                  <a:tcPr marL="150373" marR="150373" marT="75185" marB="75185" anchor="ctr">
                    <a:lnL w="6350" cap="flat" cmpd="sng" algn="ctr">
                      <a:solidFill>
                        <a:srgbClr val="E1E4E5"/>
                      </a:solidFill>
                      <a:prstDash val="solid"/>
                      <a:round/>
                      <a:headEnd type="none" w="med" len="med"/>
                      <a:tailEnd type="none" w="med" len="med"/>
                    </a:lnL>
                    <a:lnR w="6350" cap="flat" cmpd="sng" algn="ctr">
                      <a:solidFill>
                        <a:srgbClr val="E1E4E5"/>
                      </a:solidFill>
                      <a:prstDash val="solid"/>
                      <a:round/>
                      <a:headEnd type="none" w="med" len="med"/>
                      <a:tailEnd type="none" w="med" len="med"/>
                    </a:lnR>
                    <a:lnT w="6350" cap="flat" cmpd="sng" algn="ctr">
                      <a:solidFill>
                        <a:srgbClr val="E1E4E5"/>
                      </a:solidFill>
                      <a:prstDash val="solid"/>
                      <a:round/>
                      <a:headEnd type="none" w="med" len="med"/>
                      <a:tailEnd type="none" w="med" len="med"/>
                    </a:lnT>
                    <a:lnB w="6350"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3702301393"/>
                  </a:ext>
                </a:extLst>
              </a:tr>
              <a:tr h="521752">
                <a:tc>
                  <a:txBody>
                    <a:bodyPr/>
                    <a:lstStyle/>
                    <a:p>
                      <a:pPr fontAlgn="ctr"/>
                      <a:r>
                        <a:rPr lang="en-US" sz="2600">
                          <a:effectLst/>
                        </a:rPr>
                        <a:t>Apple</a:t>
                      </a:r>
                    </a:p>
                  </a:txBody>
                  <a:tcPr marL="150373" marR="150373" marT="75185" marB="75185" anchor="ctr">
                    <a:lnL w="6350" cap="flat" cmpd="sng" algn="ctr">
                      <a:solidFill>
                        <a:srgbClr val="E1E4E5"/>
                      </a:solidFill>
                      <a:prstDash val="solid"/>
                      <a:round/>
                      <a:headEnd type="none" w="med" len="med"/>
                      <a:tailEnd type="none" w="med" len="med"/>
                    </a:lnL>
                    <a:lnR w="6350" cap="flat" cmpd="sng" algn="ctr">
                      <a:solidFill>
                        <a:srgbClr val="E1E4E5"/>
                      </a:solidFill>
                      <a:prstDash val="solid"/>
                      <a:round/>
                      <a:headEnd type="none" w="med" len="med"/>
                      <a:tailEnd type="none" w="med" len="med"/>
                    </a:lnR>
                    <a:lnT w="6350" cap="flat" cmpd="sng" algn="ctr">
                      <a:solidFill>
                        <a:srgbClr val="E1E4E5"/>
                      </a:solidFill>
                      <a:prstDash val="solid"/>
                      <a:round/>
                      <a:headEnd type="none" w="med" len="med"/>
                      <a:tailEnd type="none" w="med" len="med"/>
                    </a:lnT>
                    <a:lnB w="6350" cap="flat" cmpd="sng" algn="ctr">
                      <a:solidFill>
                        <a:srgbClr val="E1E4E5"/>
                      </a:solidFill>
                      <a:prstDash val="solid"/>
                      <a:round/>
                      <a:headEnd type="none" w="med" len="med"/>
                      <a:tailEnd type="none" w="med" len="med"/>
                    </a:lnB>
                    <a:solidFill>
                      <a:srgbClr val="F3F6F6"/>
                    </a:solidFill>
                  </a:tcPr>
                </a:tc>
                <a:tc>
                  <a:txBody>
                    <a:bodyPr/>
                    <a:lstStyle/>
                    <a:p>
                      <a:pPr fontAlgn="ctr"/>
                      <a:r>
                        <a:rPr lang="en-US" sz="2600">
                          <a:effectLst/>
                        </a:rPr>
                        <a:t>151.5</a:t>
                      </a:r>
                    </a:p>
                  </a:txBody>
                  <a:tcPr marL="150373" marR="150373" marT="75185" marB="75185" anchor="ctr">
                    <a:lnL w="6350" cap="flat" cmpd="sng" algn="ctr">
                      <a:solidFill>
                        <a:srgbClr val="E1E4E5"/>
                      </a:solidFill>
                      <a:prstDash val="solid"/>
                      <a:round/>
                      <a:headEnd type="none" w="med" len="med"/>
                      <a:tailEnd type="none" w="med" len="med"/>
                    </a:lnL>
                    <a:lnR w="6350" cap="flat" cmpd="sng" algn="ctr">
                      <a:solidFill>
                        <a:srgbClr val="E1E4E5"/>
                      </a:solidFill>
                      <a:prstDash val="solid"/>
                      <a:round/>
                      <a:headEnd type="none" w="med" len="med"/>
                      <a:tailEnd type="none" w="med" len="med"/>
                    </a:lnR>
                    <a:lnT w="6350" cap="flat" cmpd="sng" algn="ctr">
                      <a:solidFill>
                        <a:srgbClr val="E1E4E5"/>
                      </a:solidFill>
                      <a:prstDash val="solid"/>
                      <a:round/>
                      <a:headEnd type="none" w="med" len="med"/>
                      <a:tailEnd type="none" w="med" len="med"/>
                    </a:lnT>
                    <a:lnB w="6350" cap="flat" cmpd="sng" algn="ctr">
                      <a:solidFill>
                        <a:srgbClr val="E1E4E5"/>
                      </a:solidFill>
                      <a:prstDash val="solid"/>
                      <a:round/>
                      <a:headEnd type="none" w="med" len="med"/>
                      <a:tailEnd type="none" w="med" len="med"/>
                    </a:lnB>
                    <a:solidFill>
                      <a:srgbClr val="F3F6F6"/>
                    </a:solidFill>
                  </a:tcPr>
                </a:tc>
                <a:tc>
                  <a:txBody>
                    <a:bodyPr/>
                    <a:lstStyle/>
                    <a:p>
                      <a:pPr fontAlgn="ctr"/>
                      <a:r>
                        <a:rPr lang="en-US" sz="2600">
                          <a:effectLst/>
                        </a:rPr>
                        <a:t>41.3</a:t>
                      </a:r>
                    </a:p>
                  </a:txBody>
                  <a:tcPr marL="150373" marR="150373" marT="75185" marB="75185" anchor="ctr">
                    <a:lnL w="6350" cap="flat" cmpd="sng" algn="ctr">
                      <a:solidFill>
                        <a:srgbClr val="E1E4E5"/>
                      </a:solidFill>
                      <a:prstDash val="solid"/>
                      <a:round/>
                      <a:headEnd type="none" w="med" len="med"/>
                      <a:tailEnd type="none" w="med" len="med"/>
                    </a:lnL>
                    <a:lnR w="6350" cap="flat" cmpd="sng" algn="ctr">
                      <a:solidFill>
                        <a:srgbClr val="E1E4E5"/>
                      </a:solidFill>
                      <a:prstDash val="solid"/>
                      <a:round/>
                      <a:headEnd type="none" w="med" len="med"/>
                      <a:tailEnd type="none" w="med" len="med"/>
                    </a:lnR>
                    <a:lnT w="6350" cap="flat" cmpd="sng" algn="ctr">
                      <a:solidFill>
                        <a:srgbClr val="E1E4E5"/>
                      </a:solidFill>
                      <a:prstDash val="solid"/>
                      <a:round/>
                      <a:headEnd type="none" w="med" len="med"/>
                      <a:tailEnd type="none" w="med" len="med"/>
                    </a:lnT>
                    <a:lnB w="6350" cap="flat" cmpd="sng" algn="ctr">
                      <a:solidFill>
                        <a:srgbClr val="E1E4E5"/>
                      </a:solidFill>
                      <a:prstDash val="solid"/>
                      <a:round/>
                      <a:headEnd type="none" w="med" len="med"/>
                      <a:tailEnd type="none" w="med" len="med"/>
                    </a:lnB>
                    <a:solidFill>
                      <a:srgbClr val="F3F6F6"/>
                    </a:solidFill>
                  </a:tcPr>
                </a:tc>
                <a:tc>
                  <a:txBody>
                    <a:bodyPr/>
                    <a:lstStyle/>
                    <a:p>
                      <a:pPr fontAlgn="ctr"/>
                      <a:r>
                        <a:rPr lang="en-US" sz="2600" dirty="0">
                          <a:effectLst/>
                        </a:rPr>
                        <a:t>13.2</a:t>
                      </a:r>
                    </a:p>
                  </a:txBody>
                  <a:tcPr marL="150373" marR="150373" marT="75185" marB="75185" anchor="ctr">
                    <a:lnL w="6350" cap="flat" cmpd="sng" algn="ctr">
                      <a:solidFill>
                        <a:srgbClr val="E1E4E5"/>
                      </a:solidFill>
                      <a:prstDash val="solid"/>
                      <a:round/>
                      <a:headEnd type="none" w="med" len="med"/>
                      <a:tailEnd type="none" w="med" len="med"/>
                    </a:lnL>
                    <a:lnR w="6350" cap="flat" cmpd="sng" algn="ctr">
                      <a:solidFill>
                        <a:srgbClr val="E1E4E5"/>
                      </a:solidFill>
                      <a:prstDash val="solid"/>
                      <a:round/>
                      <a:headEnd type="none" w="med" len="med"/>
                      <a:tailEnd type="none" w="med" len="med"/>
                    </a:lnR>
                    <a:lnT w="6350" cap="flat" cmpd="sng" algn="ctr">
                      <a:solidFill>
                        <a:srgbClr val="E1E4E5"/>
                      </a:solidFill>
                      <a:prstDash val="solid"/>
                      <a:round/>
                      <a:headEnd type="none" w="med" len="med"/>
                      <a:tailEnd type="none" w="med" len="med"/>
                    </a:lnT>
                    <a:lnB w="6350" cap="flat" cmpd="sng" algn="ctr">
                      <a:solidFill>
                        <a:srgbClr val="E1E4E5"/>
                      </a:solidFill>
                      <a:prstDash val="solid"/>
                      <a:round/>
                      <a:headEnd type="none" w="med" len="med"/>
                      <a:tailEnd type="none" w="med" len="med"/>
                    </a:lnB>
                    <a:solidFill>
                      <a:srgbClr val="F3F6F6"/>
                    </a:solidFill>
                  </a:tcPr>
                </a:tc>
                <a:tc>
                  <a:txBody>
                    <a:bodyPr/>
                    <a:lstStyle/>
                    <a:p>
                      <a:pPr fontAlgn="ctr"/>
                      <a:r>
                        <a:rPr lang="en-US" sz="2600" dirty="0">
                          <a:effectLst/>
                        </a:rPr>
                        <a:t>18.5</a:t>
                      </a:r>
                    </a:p>
                  </a:txBody>
                  <a:tcPr marL="150373" marR="150373" marT="75185" marB="75185" anchor="ctr">
                    <a:lnL w="6350" cap="flat" cmpd="sng" algn="ctr">
                      <a:solidFill>
                        <a:srgbClr val="E1E4E5"/>
                      </a:solidFill>
                      <a:prstDash val="solid"/>
                      <a:round/>
                      <a:headEnd type="none" w="med" len="med"/>
                      <a:tailEnd type="none" w="med" len="med"/>
                    </a:lnL>
                    <a:lnR w="6350" cap="flat" cmpd="sng" algn="ctr">
                      <a:solidFill>
                        <a:srgbClr val="E1E4E5"/>
                      </a:solidFill>
                      <a:prstDash val="solid"/>
                      <a:round/>
                      <a:headEnd type="none" w="med" len="med"/>
                      <a:tailEnd type="none" w="med" len="med"/>
                    </a:lnR>
                    <a:lnT w="6350" cap="flat" cmpd="sng" algn="ctr">
                      <a:solidFill>
                        <a:srgbClr val="E1E4E5"/>
                      </a:solidFill>
                      <a:prstDash val="solid"/>
                      <a:round/>
                      <a:headEnd type="none" w="med" len="med"/>
                      <a:tailEnd type="none" w="med" len="med"/>
                    </a:lnT>
                    <a:lnB w="6350" cap="flat" cmpd="sng" algn="ctr">
                      <a:solidFill>
                        <a:srgbClr val="E1E4E5"/>
                      </a:solidFill>
                      <a:prstDash val="solid"/>
                      <a:round/>
                      <a:headEnd type="none" w="med" len="med"/>
                      <a:tailEnd type="none" w="med" len="med"/>
                    </a:lnB>
                    <a:solidFill>
                      <a:srgbClr val="F3F6F6"/>
                    </a:solidFill>
                  </a:tcPr>
                </a:tc>
                <a:extLst>
                  <a:ext uri="{0D108BD9-81ED-4DB2-BD59-A6C34878D82A}">
                    <a16:rowId xmlns:a16="http://schemas.microsoft.com/office/drawing/2014/main" val="3925728367"/>
                  </a:ext>
                </a:extLst>
              </a:tr>
            </a:tbl>
          </a:graphicData>
        </a:graphic>
      </p:graphicFrame>
      <p:sp>
        <p:nvSpPr>
          <p:cNvPr id="9" name="TextBox 8">
            <a:extLst>
              <a:ext uri="{FF2B5EF4-FFF2-40B4-BE49-F238E27FC236}">
                <a16:creationId xmlns:a16="http://schemas.microsoft.com/office/drawing/2014/main" id="{BBA0072E-F6B8-4695-84B2-0AA69E0AA0E5}"/>
              </a:ext>
            </a:extLst>
          </p:cNvPr>
          <p:cNvSpPr txBox="1"/>
          <p:nvPr/>
        </p:nvSpPr>
        <p:spPr>
          <a:xfrm>
            <a:off x="1847256" y="5360815"/>
            <a:ext cx="865414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solidFill>
                  <a:schemeClr val="tx2"/>
                </a:solidFill>
                <a:latin typeface="Inter"/>
              </a:rPr>
              <a:t>Sales = W1*TV + W2*Radio + W3*Newspaper</a:t>
            </a:r>
          </a:p>
        </p:txBody>
      </p:sp>
    </p:spTree>
    <p:extLst>
      <p:ext uri="{BB962C8B-B14F-4D97-AF65-F5344CB8AC3E}">
        <p14:creationId xmlns:p14="http://schemas.microsoft.com/office/powerpoint/2010/main" val="21766032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20896E5-9831-416A-9743-8E7D5993EDCF}"/>
              </a:ext>
            </a:extLst>
          </p:cNvPr>
          <p:cNvSpPr>
            <a:spLocks noGrp="1"/>
          </p:cNvSpPr>
          <p:nvPr>
            <p:ph type="title"/>
          </p:nvPr>
        </p:nvSpPr>
        <p:spPr>
          <a:xfrm>
            <a:off x="626398" y="481125"/>
            <a:ext cx="6524155" cy="525803"/>
          </a:xfrm>
        </p:spPr>
        <p:txBody>
          <a:bodyPr/>
          <a:lstStyle/>
          <a:p>
            <a:r>
              <a:rPr lang="en-US" dirty="0"/>
              <a:t>Cost Function Multivariable regression</a:t>
            </a:r>
            <a:br>
              <a:rPr lang="en-US" dirty="0"/>
            </a:br>
            <a:endParaRPr lang="en-US" dirty="0"/>
          </a:p>
        </p:txBody>
      </p:sp>
      <p:pic>
        <p:nvPicPr>
          <p:cNvPr id="6" name="Content Placeholder 5">
            <a:extLst>
              <a:ext uri="{FF2B5EF4-FFF2-40B4-BE49-F238E27FC236}">
                <a16:creationId xmlns:a16="http://schemas.microsoft.com/office/drawing/2014/main" id="{AE75988A-6425-4F6A-BA67-1FDAF11AC859}"/>
              </a:ext>
            </a:extLst>
          </p:cNvPr>
          <p:cNvPicPr>
            <a:picLocks noGrp="1" noChangeAspect="1"/>
          </p:cNvPicPr>
          <p:nvPr>
            <p:ph sz="quarter" idx="11"/>
          </p:nvPr>
        </p:nvPicPr>
        <p:blipFill>
          <a:blip r:embed="rId2"/>
          <a:stretch>
            <a:fillRect/>
          </a:stretch>
        </p:blipFill>
        <p:spPr>
          <a:xfrm>
            <a:off x="1029322" y="3521122"/>
            <a:ext cx="10876306" cy="1983422"/>
          </a:xfrm>
          <a:prstGeom prst="rect">
            <a:avLst/>
          </a:prstGeom>
        </p:spPr>
      </p:pic>
      <p:sp>
        <p:nvSpPr>
          <p:cNvPr id="8" name="TextBox 7">
            <a:extLst>
              <a:ext uri="{FF2B5EF4-FFF2-40B4-BE49-F238E27FC236}">
                <a16:creationId xmlns:a16="http://schemas.microsoft.com/office/drawing/2014/main" id="{504531FE-40BF-4258-AFD2-100C7B37D862}"/>
              </a:ext>
            </a:extLst>
          </p:cNvPr>
          <p:cNvSpPr txBox="1"/>
          <p:nvPr/>
        </p:nvSpPr>
        <p:spPr>
          <a:xfrm>
            <a:off x="1215554" y="1435572"/>
            <a:ext cx="8867775" cy="1421928"/>
          </a:xfrm>
          <a:prstGeom prst="rect">
            <a:avLst/>
          </a:prstGeom>
          <a:noFill/>
        </p:spPr>
        <p:txBody>
          <a:bodyPr wrap="square" rtlCol="0">
            <a:spAutoFit/>
          </a:bodyPr>
          <a:lstStyle/>
          <a:p>
            <a:pPr fontAlgn="base">
              <a:lnSpc>
                <a:spcPct val="90000"/>
              </a:lnSpc>
              <a:spcAft>
                <a:spcPts val="600"/>
              </a:spcAft>
            </a:pPr>
            <a:r>
              <a:rPr lang="en-US" sz="2400" dirty="0">
                <a:solidFill>
                  <a:schemeClr val="tx2"/>
                </a:solidFill>
                <a:latin typeface="Inter"/>
              </a:rPr>
              <a:t>Now we need a cost function to audit how our model is performing. The math is the same, except we swap the mx+b expression for W1x1+W2x2+W3x3. We also divide the expression by 2 to make derivative calculations simpler.</a:t>
            </a:r>
          </a:p>
        </p:txBody>
      </p:sp>
    </p:spTree>
    <p:extLst>
      <p:ext uri="{BB962C8B-B14F-4D97-AF65-F5344CB8AC3E}">
        <p14:creationId xmlns:p14="http://schemas.microsoft.com/office/powerpoint/2010/main" val="29532769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13FA0B7A-8805-47E8-B529-F82256E9361C}"/>
              </a:ext>
            </a:extLst>
          </p:cNvPr>
          <p:cNvSpPr>
            <a:spLocks noGrp="1"/>
          </p:cNvSpPr>
          <p:nvPr>
            <p:ph type="title"/>
          </p:nvPr>
        </p:nvSpPr>
        <p:spPr>
          <a:xfrm>
            <a:off x="838199" y="1093788"/>
            <a:ext cx="10506455" cy="2967208"/>
          </a:xfrm>
        </p:spPr>
        <p:txBody>
          <a:bodyPr vert="horz" lIns="91440" tIns="45720" rIns="91440" bIns="45720" rtlCol="0" anchor="b">
            <a:normAutofit/>
          </a:bodyPr>
          <a:lstStyle/>
          <a:p>
            <a:pPr>
              <a:lnSpc>
                <a:spcPct val="90000"/>
              </a:lnSpc>
              <a:spcBef>
                <a:spcPct val="0"/>
              </a:spcBef>
            </a:pPr>
            <a:r>
              <a:rPr lang="en-US" sz="8000" kern="1200">
                <a:solidFill>
                  <a:schemeClr val="tx1"/>
                </a:solidFill>
                <a:latin typeface="+mj-lt"/>
                <a:ea typeface="+mj-ea"/>
                <a:cs typeface="+mj-cs"/>
              </a:rPr>
              <a:t>Demo(Python)</a:t>
            </a:r>
          </a:p>
        </p:txBody>
      </p:sp>
      <p:sp>
        <p:nvSpPr>
          <p:cNvPr id="10" name="Rectangle 9">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68140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AE4FA98-76F8-4FA9-A153-81D861D6DA8B}"/>
              </a:ext>
            </a:extLst>
          </p:cNvPr>
          <p:cNvSpPr>
            <a:spLocks noGrp="1"/>
          </p:cNvSpPr>
          <p:nvPr>
            <p:ph sz="quarter" idx="11"/>
          </p:nvPr>
        </p:nvSpPr>
        <p:spPr>
          <a:xfrm>
            <a:off x="540674" y="1087899"/>
            <a:ext cx="5650231" cy="4636625"/>
          </a:xfrm>
        </p:spPr>
        <p:txBody>
          <a:bodyPr/>
          <a:lstStyle/>
          <a:p>
            <a:r>
              <a:rPr lang="en-US" sz="2000" dirty="0">
                <a:latin typeface="Inter"/>
              </a:rPr>
              <a:t>Linear Regression is simple to implement and easier to interpret the output coefficients.</a:t>
            </a:r>
          </a:p>
          <a:p>
            <a:r>
              <a:rPr lang="en-US" sz="2000" dirty="0">
                <a:latin typeface="Inter"/>
              </a:rPr>
              <a:t>Less complex compared to other models</a:t>
            </a:r>
          </a:p>
          <a:p>
            <a:r>
              <a:rPr lang="en-US" sz="2000" dirty="0">
                <a:latin typeface="Inter"/>
              </a:rPr>
              <a:t>When you know the relationship between the independent and dependent variable have a linear relationship, this algorithm is the best to use because of its less complexity to compared to other algorithms.</a:t>
            </a:r>
          </a:p>
          <a:p>
            <a:r>
              <a:rPr lang="en-US" sz="2000" dirty="0">
                <a:latin typeface="Inter"/>
              </a:rPr>
              <a:t>Linear Regression is susceptible to over fitting, but it can be avoided using some dimensionality reduction techniques, regularization (L1 and L2) techniques and cross-validation.</a:t>
            </a:r>
          </a:p>
        </p:txBody>
      </p:sp>
      <p:sp>
        <p:nvSpPr>
          <p:cNvPr id="3" name="Title 2">
            <a:extLst>
              <a:ext uri="{FF2B5EF4-FFF2-40B4-BE49-F238E27FC236}">
                <a16:creationId xmlns:a16="http://schemas.microsoft.com/office/drawing/2014/main" id="{8F3291BC-9E4E-429B-93BF-9D059850DF28}"/>
              </a:ext>
            </a:extLst>
          </p:cNvPr>
          <p:cNvSpPr>
            <a:spLocks noGrp="1"/>
          </p:cNvSpPr>
          <p:nvPr>
            <p:ph type="title"/>
          </p:nvPr>
        </p:nvSpPr>
        <p:spPr>
          <a:xfrm>
            <a:off x="1437928" y="439227"/>
            <a:ext cx="3774152" cy="488201"/>
          </a:xfrm>
        </p:spPr>
        <p:txBody>
          <a:bodyPr/>
          <a:lstStyle/>
          <a:p>
            <a:r>
              <a:rPr lang="en-US" dirty="0"/>
              <a:t>Advantages</a:t>
            </a:r>
          </a:p>
        </p:txBody>
      </p:sp>
      <p:sp>
        <p:nvSpPr>
          <p:cNvPr id="8" name="Title 2">
            <a:extLst>
              <a:ext uri="{FF2B5EF4-FFF2-40B4-BE49-F238E27FC236}">
                <a16:creationId xmlns:a16="http://schemas.microsoft.com/office/drawing/2014/main" id="{8C94287A-4D62-437D-B1E5-5B4019C21434}"/>
              </a:ext>
            </a:extLst>
          </p:cNvPr>
          <p:cNvSpPr txBox="1">
            <a:spLocks/>
          </p:cNvSpPr>
          <p:nvPr/>
        </p:nvSpPr>
        <p:spPr>
          <a:xfrm>
            <a:off x="6825268" y="439226"/>
            <a:ext cx="3774152" cy="488201"/>
          </a:xfrm>
          <a:prstGeom prst="rect">
            <a:avLst/>
          </a:prstGeom>
        </p:spPr>
        <p:txBody>
          <a:bodyPr vert="horz" lIns="91440" tIns="72000" rIns="91440" bIns="45720" rtlCol="0" anchor="t">
            <a:spAutoFit/>
          </a:bodyPr>
          <a:lstStyle>
            <a:lvl1pPr algn="l" defTabSz="914400" rtl="0" eaLnBrk="1" latinLnBrk="0" hangingPunct="1">
              <a:lnSpc>
                <a:spcPct val="100000"/>
              </a:lnSpc>
              <a:spcBef>
                <a:spcPts val="0"/>
              </a:spcBef>
              <a:buNone/>
              <a:defRPr sz="2400" b="1" i="0" kern="1200">
                <a:solidFill>
                  <a:schemeClr val="tx2"/>
                </a:solidFill>
                <a:latin typeface="Equip Extended" panose="02000503030000020004" pitchFamily="2" charset="77"/>
                <a:ea typeface="+mj-ea"/>
                <a:cs typeface="+mj-cs"/>
              </a:defRPr>
            </a:lvl1pPr>
          </a:lstStyle>
          <a:p>
            <a:r>
              <a:rPr lang="en-US" dirty="0"/>
              <a:t>Disadvantages</a:t>
            </a:r>
          </a:p>
        </p:txBody>
      </p:sp>
      <p:sp>
        <p:nvSpPr>
          <p:cNvPr id="9" name="Content Placeholder 1">
            <a:extLst>
              <a:ext uri="{FF2B5EF4-FFF2-40B4-BE49-F238E27FC236}">
                <a16:creationId xmlns:a16="http://schemas.microsoft.com/office/drawing/2014/main" id="{E5A7A207-E5E7-4698-B2E6-7C99D7746ABF}"/>
              </a:ext>
            </a:extLst>
          </p:cNvPr>
          <p:cNvSpPr txBox="1">
            <a:spLocks/>
          </p:cNvSpPr>
          <p:nvPr/>
        </p:nvSpPr>
        <p:spPr>
          <a:xfrm>
            <a:off x="6190905" y="1079418"/>
            <a:ext cx="5581996" cy="464510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latin typeface="Inter"/>
              </a:rPr>
              <a:t>Outliers have huge effects on the regression.</a:t>
            </a:r>
          </a:p>
          <a:p>
            <a:r>
              <a:rPr lang="en-US" sz="2000" dirty="0">
                <a:latin typeface="Inter"/>
              </a:rPr>
              <a:t>Assumes linear relationship between the dependent and independent variables, even when they don’t have linear relationship.</a:t>
            </a:r>
          </a:p>
          <a:p>
            <a:r>
              <a:rPr lang="en-US" sz="2000" dirty="0">
                <a:latin typeface="Inter"/>
              </a:rPr>
              <a:t>Assumes that the predictor variables are independent of each other.</a:t>
            </a:r>
          </a:p>
        </p:txBody>
      </p:sp>
    </p:spTree>
    <p:extLst>
      <p:ext uri="{BB962C8B-B14F-4D97-AF65-F5344CB8AC3E}">
        <p14:creationId xmlns:p14="http://schemas.microsoft.com/office/powerpoint/2010/main" val="1778840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A6D1D8A-31E4-4339-9CD3-1D5BD66129EC}"/>
              </a:ext>
            </a:extLst>
          </p:cNvPr>
          <p:cNvSpPr>
            <a:spLocks noGrp="1"/>
          </p:cNvSpPr>
          <p:nvPr>
            <p:ph sz="quarter" idx="11"/>
          </p:nvPr>
        </p:nvSpPr>
        <p:spPr>
          <a:xfrm>
            <a:off x="397800" y="1432258"/>
            <a:ext cx="10854000" cy="3914382"/>
          </a:xfrm>
        </p:spPr>
        <p:txBody>
          <a:bodyPr/>
          <a:lstStyle/>
          <a:p>
            <a:pPr marL="0" indent="0" algn="ctr">
              <a:buNone/>
            </a:pPr>
            <a:endParaRPr lang="en-US" sz="4800" dirty="0"/>
          </a:p>
          <a:p>
            <a:pPr marL="0" indent="0" algn="ctr">
              <a:buNone/>
            </a:pPr>
            <a:endParaRPr lang="en-US" sz="4800" dirty="0"/>
          </a:p>
          <a:p>
            <a:pPr marL="0" indent="0" algn="ctr">
              <a:buNone/>
            </a:pPr>
            <a:r>
              <a:rPr lang="en-US" sz="4800" dirty="0"/>
              <a:t>Y = f(X)</a:t>
            </a:r>
          </a:p>
        </p:txBody>
      </p:sp>
      <p:sp>
        <p:nvSpPr>
          <p:cNvPr id="3" name="Title 2">
            <a:extLst>
              <a:ext uri="{FF2B5EF4-FFF2-40B4-BE49-F238E27FC236}">
                <a16:creationId xmlns:a16="http://schemas.microsoft.com/office/drawing/2014/main" id="{A75B4E7F-AB98-4190-BEFB-EC3347856E73}"/>
              </a:ext>
            </a:extLst>
          </p:cNvPr>
          <p:cNvSpPr>
            <a:spLocks noGrp="1"/>
          </p:cNvSpPr>
          <p:nvPr>
            <p:ph type="title"/>
          </p:nvPr>
        </p:nvSpPr>
        <p:spPr/>
        <p:txBody>
          <a:bodyPr/>
          <a:lstStyle/>
          <a:p>
            <a:r>
              <a:rPr lang="en-US" dirty="0"/>
              <a:t>Simple Example</a:t>
            </a:r>
          </a:p>
        </p:txBody>
      </p:sp>
      <p:sp>
        <p:nvSpPr>
          <p:cNvPr id="6" name="Oval 5">
            <a:extLst>
              <a:ext uri="{FF2B5EF4-FFF2-40B4-BE49-F238E27FC236}">
                <a16:creationId xmlns:a16="http://schemas.microsoft.com/office/drawing/2014/main" id="{597C8AF4-28C1-455B-9308-EC3DB43DA226}"/>
              </a:ext>
            </a:extLst>
          </p:cNvPr>
          <p:cNvSpPr/>
          <p:nvPr/>
        </p:nvSpPr>
        <p:spPr>
          <a:xfrm>
            <a:off x="1219200" y="1336126"/>
            <a:ext cx="2476500" cy="136207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Happy Customers</a:t>
            </a:r>
          </a:p>
        </p:txBody>
      </p:sp>
      <p:cxnSp>
        <p:nvCxnSpPr>
          <p:cNvPr id="8" name="Straight Arrow Connector 7">
            <a:extLst>
              <a:ext uri="{FF2B5EF4-FFF2-40B4-BE49-F238E27FC236}">
                <a16:creationId xmlns:a16="http://schemas.microsoft.com/office/drawing/2014/main" id="{09ED8407-142B-457B-BC2B-0099C2B58FE1}"/>
              </a:ext>
            </a:extLst>
          </p:cNvPr>
          <p:cNvCxnSpPr>
            <a:stCxn id="6" idx="6"/>
          </p:cNvCxnSpPr>
          <p:nvPr/>
        </p:nvCxnSpPr>
        <p:spPr>
          <a:xfrm>
            <a:off x="3695700" y="2017164"/>
            <a:ext cx="1257300" cy="6810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3414CD06-5081-4FE0-AE37-0567BF7A1FD1}"/>
              </a:ext>
            </a:extLst>
          </p:cNvPr>
          <p:cNvSpPr/>
          <p:nvPr/>
        </p:nvSpPr>
        <p:spPr>
          <a:xfrm>
            <a:off x="7362826" y="4202243"/>
            <a:ext cx="2857500" cy="145732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Service Provided to customer</a:t>
            </a:r>
          </a:p>
        </p:txBody>
      </p:sp>
      <p:cxnSp>
        <p:nvCxnSpPr>
          <p:cNvPr id="11" name="Straight Arrow Connector 10">
            <a:extLst>
              <a:ext uri="{FF2B5EF4-FFF2-40B4-BE49-F238E27FC236}">
                <a16:creationId xmlns:a16="http://schemas.microsoft.com/office/drawing/2014/main" id="{3EA0255C-D82F-4737-A288-25D1BE4207B4}"/>
              </a:ext>
            </a:extLst>
          </p:cNvPr>
          <p:cNvCxnSpPr>
            <a:cxnSpLocks/>
          </p:cNvCxnSpPr>
          <p:nvPr/>
        </p:nvCxnSpPr>
        <p:spPr>
          <a:xfrm flipH="1" flipV="1">
            <a:off x="6591300" y="3600450"/>
            <a:ext cx="771526" cy="10861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E2086D3F-92CC-48C2-BED5-E7CAC4119AAA}"/>
              </a:ext>
            </a:extLst>
          </p:cNvPr>
          <p:cNvSpPr/>
          <p:nvPr/>
        </p:nvSpPr>
        <p:spPr>
          <a:xfrm>
            <a:off x="6096000" y="426569"/>
            <a:ext cx="3467100" cy="159612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b="0" i="0" dirty="0">
                <a:solidFill>
                  <a:srgbClr val="000000"/>
                </a:solidFill>
                <a:effectLst/>
                <a:latin typeface="WordVisi_MSFontService"/>
              </a:rPr>
              <a:t>Regression is based on a hypothesis that can be linear, quadratic, polynomial, non-linear, etc.</a:t>
            </a:r>
            <a:endParaRPr lang="en-US" dirty="0"/>
          </a:p>
        </p:txBody>
      </p:sp>
    </p:spTree>
    <p:extLst>
      <p:ext uri="{BB962C8B-B14F-4D97-AF65-F5344CB8AC3E}">
        <p14:creationId xmlns:p14="http://schemas.microsoft.com/office/powerpoint/2010/main" val="1469228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CBF72479-1BB0-4487-8C77-229B5516096E}"/>
              </a:ext>
            </a:extLst>
          </p:cNvPr>
          <p:cNvSpPr txBox="1"/>
          <p:nvPr/>
        </p:nvSpPr>
        <p:spPr>
          <a:xfrm>
            <a:off x="676275" y="453509"/>
            <a:ext cx="6096000" cy="461665"/>
          </a:xfrm>
          <a:prstGeom prst="rect">
            <a:avLst/>
          </a:prstGeom>
          <a:noFill/>
        </p:spPr>
        <p:txBody>
          <a:bodyPr wrap="square" lIns="91440" tIns="45720" rIns="91440" bIns="45720" anchor="t">
            <a:spAutoFit/>
          </a:bodyPr>
          <a:lstStyle/>
          <a:p>
            <a:r>
              <a:rPr lang="en-US" sz="2400" b="1">
                <a:solidFill>
                  <a:schemeClr val="tx2"/>
                </a:solidFill>
                <a:latin typeface="Equip Extended"/>
                <a:ea typeface="+mj-ea"/>
                <a:cs typeface="+mj-cs"/>
              </a:rPr>
              <a:t>Types of Relationships</a:t>
            </a:r>
            <a:endParaRPr lang="en-US" sz="2400" b="1" dirty="0">
              <a:solidFill>
                <a:schemeClr val="tx2"/>
              </a:solidFill>
              <a:latin typeface="Equip Extended" panose="02000503030000020004" pitchFamily="2" charset="77"/>
              <a:ea typeface="+mj-ea"/>
              <a:cs typeface="+mj-cs"/>
            </a:endParaRPr>
          </a:p>
        </p:txBody>
      </p:sp>
      <p:pic>
        <p:nvPicPr>
          <p:cNvPr id="2" name="Picture 2" descr="Diagram, schematic&#10;&#10;Description automatically generated">
            <a:extLst>
              <a:ext uri="{FF2B5EF4-FFF2-40B4-BE49-F238E27FC236}">
                <a16:creationId xmlns:a16="http://schemas.microsoft.com/office/drawing/2014/main" id="{9484F600-57D3-48EE-922B-C0024996F929}"/>
              </a:ext>
            </a:extLst>
          </p:cNvPr>
          <p:cNvPicPr>
            <a:picLocks noChangeAspect="1"/>
          </p:cNvPicPr>
          <p:nvPr/>
        </p:nvPicPr>
        <p:blipFill>
          <a:blip r:embed="rId2"/>
          <a:stretch>
            <a:fillRect/>
          </a:stretch>
        </p:blipFill>
        <p:spPr>
          <a:xfrm>
            <a:off x="507423" y="2123940"/>
            <a:ext cx="10986654" cy="2679394"/>
          </a:xfrm>
          <a:prstGeom prst="rect">
            <a:avLst/>
          </a:prstGeom>
        </p:spPr>
      </p:pic>
    </p:spTree>
    <p:extLst>
      <p:ext uri="{BB962C8B-B14F-4D97-AF65-F5344CB8AC3E}">
        <p14:creationId xmlns:p14="http://schemas.microsoft.com/office/powerpoint/2010/main" val="469747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CBF72479-1BB0-4487-8C77-229B5516096E}"/>
              </a:ext>
            </a:extLst>
          </p:cNvPr>
          <p:cNvSpPr txBox="1"/>
          <p:nvPr/>
        </p:nvSpPr>
        <p:spPr>
          <a:xfrm>
            <a:off x="676275" y="453509"/>
            <a:ext cx="6096000" cy="461665"/>
          </a:xfrm>
          <a:prstGeom prst="rect">
            <a:avLst/>
          </a:prstGeom>
          <a:noFill/>
        </p:spPr>
        <p:txBody>
          <a:bodyPr wrap="square">
            <a:spAutoFit/>
          </a:bodyPr>
          <a:lstStyle/>
          <a:p>
            <a:r>
              <a:rPr lang="en-US" sz="2400" b="1">
                <a:solidFill>
                  <a:schemeClr val="tx2"/>
                </a:solidFill>
                <a:latin typeface="Equip Extended" panose="02000503030000020004" pitchFamily="2" charset="77"/>
                <a:ea typeface="+mj-ea"/>
                <a:cs typeface="+mj-cs"/>
              </a:rPr>
              <a:t>Type of Regression </a:t>
            </a:r>
            <a:endParaRPr lang="en-US" sz="2400" b="1" dirty="0">
              <a:solidFill>
                <a:schemeClr val="tx2"/>
              </a:solidFill>
              <a:latin typeface="Equip Extended" panose="02000503030000020004" pitchFamily="2" charset="77"/>
              <a:ea typeface="+mj-ea"/>
              <a:cs typeface="+mj-cs"/>
            </a:endParaRPr>
          </a:p>
        </p:txBody>
      </p:sp>
      <p:sp>
        <p:nvSpPr>
          <p:cNvPr id="17" name="TextBox 16">
            <a:extLst>
              <a:ext uri="{FF2B5EF4-FFF2-40B4-BE49-F238E27FC236}">
                <a16:creationId xmlns:a16="http://schemas.microsoft.com/office/drawing/2014/main" id="{69121098-9662-4804-B8AB-CA5D1AD945EB}"/>
              </a:ext>
            </a:extLst>
          </p:cNvPr>
          <p:cNvSpPr txBox="1"/>
          <p:nvPr/>
        </p:nvSpPr>
        <p:spPr>
          <a:xfrm>
            <a:off x="8508422" y="6378286"/>
            <a:ext cx="28401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cs typeface="Calibri"/>
            </a:endParaRPr>
          </a:p>
        </p:txBody>
      </p:sp>
      <p:graphicFrame>
        <p:nvGraphicFramePr>
          <p:cNvPr id="6" name="Diagram 5">
            <a:extLst>
              <a:ext uri="{FF2B5EF4-FFF2-40B4-BE49-F238E27FC236}">
                <a16:creationId xmlns:a16="http://schemas.microsoft.com/office/drawing/2014/main" id="{5AA23B4F-0DA4-4929-B40B-53360870D06B}"/>
              </a:ext>
            </a:extLst>
          </p:cNvPr>
          <p:cNvGraphicFramePr/>
          <p:nvPr>
            <p:extLst>
              <p:ext uri="{D42A27DB-BD31-4B8C-83A1-F6EECF244321}">
                <p14:modId xmlns:p14="http://schemas.microsoft.com/office/powerpoint/2010/main" val="1810197756"/>
              </p:ext>
            </p:extLst>
          </p:nvPr>
        </p:nvGraphicFramePr>
        <p:xfrm>
          <a:off x="747251" y="1144285"/>
          <a:ext cx="11012129"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80960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7B2CE84-1A56-49C3-88B6-EAFC0720774A}"/>
              </a:ext>
            </a:extLst>
          </p:cNvPr>
          <p:cNvSpPr>
            <a:spLocks noGrp="1"/>
          </p:cNvSpPr>
          <p:nvPr>
            <p:ph sz="quarter" idx="11"/>
          </p:nvPr>
        </p:nvSpPr>
        <p:spPr>
          <a:xfrm>
            <a:off x="669000" y="1082560"/>
            <a:ext cx="6696534" cy="3321659"/>
          </a:xfrm>
        </p:spPr>
        <p:txBody>
          <a:bodyPr/>
          <a:lstStyle/>
          <a:p>
            <a:r>
              <a:rPr lang="en-US" dirty="0">
                <a:latin typeface="Inter"/>
              </a:rPr>
              <a:t>Establishes a linear relation between independent and dependent variables.</a:t>
            </a:r>
          </a:p>
          <a:p>
            <a:r>
              <a:rPr lang="en-US" dirty="0">
                <a:latin typeface="Inter"/>
              </a:rPr>
              <a:t>Attempts to model relationship between two variables by fitting a line called Linear Regression Line.</a:t>
            </a:r>
          </a:p>
          <a:p>
            <a:r>
              <a:rPr lang="en-US" dirty="0">
                <a:latin typeface="Inter"/>
              </a:rPr>
              <a:t>SLR has only one independent variable X.</a:t>
            </a:r>
          </a:p>
          <a:p>
            <a:r>
              <a:rPr lang="en-US" dirty="0">
                <a:latin typeface="Inter"/>
              </a:rPr>
              <a:t>Changes in Y are assumed to be related to changes in X.</a:t>
            </a:r>
          </a:p>
        </p:txBody>
      </p:sp>
      <p:sp>
        <p:nvSpPr>
          <p:cNvPr id="3" name="Title 2">
            <a:extLst>
              <a:ext uri="{FF2B5EF4-FFF2-40B4-BE49-F238E27FC236}">
                <a16:creationId xmlns:a16="http://schemas.microsoft.com/office/drawing/2014/main" id="{1F9C3E08-9294-47D0-9FCB-AF8801D4D20E}"/>
              </a:ext>
            </a:extLst>
          </p:cNvPr>
          <p:cNvSpPr>
            <a:spLocks noGrp="1"/>
          </p:cNvSpPr>
          <p:nvPr>
            <p:ph type="title"/>
          </p:nvPr>
        </p:nvSpPr>
        <p:spPr/>
        <p:txBody>
          <a:bodyPr/>
          <a:lstStyle/>
          <a:p>
            <a:r>
              <a:rPr lang="en-US"/>
              <a:t>Simple Linear Regression</a:t>
            </a:r>
            <a:endParaRPr lang="en-US" dirty="0"/>
          </a:p>
        </p:txBody>
      </p:sp>
      <p:pic>
        <p:nvPicPr>
          <p:cNvPr id="7" name="Picture 6">
            <a:extLst>
              <a:ext uri="{FF2B5EF4-FFF2-40B4-BE49-F238E27FC236}">
                <a16:creationId xmlns:a16="http://schemas.microsoft.com/office/drawing/2014/main" id="{9A9D0064-006C-4E9E-A253-A61E12EDBF19}"/>
              </a:ext>
            </a:extLst>
          </p:cNvPr>
          <p:cNvPicPr>
            <a:picLocks noChangeAspect="1"/>
          </p:cNvPicPr>
          <p:nvPr/>
        </p:nvPicPr>
        <p:blipFill>
          <a:blip r:embed="rId2"/>
          <a:stretch>
            <a:fillRect/>
          </a:stretch>
        </p:blipFill>
        <p:spPr>
          <a:xfrm>
            <a:off x="7457812" y="1082560"/>
            <a:ext cx="3858790" cy="2806733"/>
          </a:xfrm>
          <a:prstGeom prst="rect">
            <a:avLst/>
          </a:prstGeom>
        </p:spPr>
      </p:pic>
      <p:pic>
        <p:nvPicPr>
          <p:cNvPr id="5" name="Picture 4" descr="Timeline&#10;&#10;Description automatically generated">
            <a:extLst>
              <a:ext uri="{FF2B5EF4-FFF2-40B4-BE49-F238E27FC236}">
                <a16:creationId xmlns:a16="http://schemas.microsoft.com/office/drawing/2014/main" id="{A3B9207F-8271-4B0C-8852-DB6EE59C4203}"/>
              </a:ext>
            </a:extLst>
          </p:cNvPr>
          <p:cNvPicPr>
            <a:picLocks noChangeAspect="1"/>
          </p:cNvPicPr>
          <p:nvPr/>
        </p:nvPicPr>
        <p:blipFill>
          <a:blip r:embed="rId3"/>
          <a:stretch>
            <a:fillRect/>
          </a:stretch>
        </p:blipFill>
        <p:spPr>
          <a:xfrm>
            <a:off x="3225547" y="4002527"/>
            <a:ext cx="8091055" cy="2780236"/>
          </a:xfrm>
          <a:prstGeom prst="rect">
            <a:avLst/>
          </a:prstGeom>
        </p:spPr>
      </p:pic>
    </p:spTree>
    <p:extLst>
      <p:ext uri="{BB962C8B-B14F-4D97-AF65-F5344CB8AC3E}">
        <p14:creationId xmlns:p14="http://schemas.microsoft.com/office/powerpoint/2010/main" val="2374518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F9C3E08-9294-47D0-9FCB-AF8801D4D20E}"/>
              </a:ext>
            </a:extLst>
          </p:cNvPr>
          <p:cNvSpPr>
            <a:spLocks noGrp="1"/>
          </p:cNvSpPr>
          <p:nvPr>
            <p:ph type="title"/>
          </p:nvPr>
        </p:nvSpPr>
        <p:spPr/>
        <p:txBody>
          <a:bodyPr/>
          <a:lstStyle/>
          <a:p>
            <a:r>
              <a:rPr lang="en-US" dirty="0"/>
              <a:t>Linear Regression Use Cases</a:t>
            </a:r>
          </a:p>
        </p:txBody>
      </p:sp>
      <p:graphicFrame>
        <p:nvGraphicFramePr>
          <p:cNvPr id="8" name="Diagram 7">
            <a:extLst>
              <a:ext uri="{FF2B5EF4-FFF2-40B4-BE49-F238E27FC236}">
                <a16:creationId xmlns:a16="http://schemas.microsoft.com/office/drawing/2014/main" id="{9D25EB02-C63C-47FD-9E46-8B3017F53BBF}"/>
              </a:ext>
            </a:extLst>
          </p:cNvPr>
          <p:cNvGraphicFramePr/>
          <p:nvPr>
            <p:extLst>
              <p:ext uri="{D42A27DB-BD31-4B8C-83A1-F6EECF244321}">
                <p14:modId xmlns:p14="http://schemas.microsoft.com/office/powerpoint/2010/main" val="2971669501"/>
              </p:ext>
            </p:extLst>
          </p:nvPr>
        </p:nvGraphicFramePr>
        <p:xfrm>
          <a:off x="6096000" y="1513840"/>
          <a:ext cx="5120080" cy="37628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Box 8">
            <a:extLst>
              <a:ext uri="{FF2B5EF4-FFF2-40B4-BE49-F238E27FC236}">
                <a16:creationId xmlns:a16="http://schemas.microsoft.com/office/drawing/2014/main" id="{3FAC6400-F2B1-4562-B4A8-74FE511A90CD}"/>
              </a:ext>
            </a:extLst>
          </p:cNvPr>
          <p:cNvSpPr txBox="1"/>
          <p:nvPr/>
        </p:nvSpPr>
        <p:spPr>
          <a:xfrm>
            <a:off x="406400" y="1981200"/>
            <a:ext cx="5770880" cy="2677656"/>
          </a:xfrm>
          <a:prstGeom prst="rect">
            <a:avLst/>
          </a:prstGeom>
          <a:noFill/>
        </p:spPr>
        <p:txBody>
          <a:bodyPr wrap="square" rtlCol="0">
            <a:spAutoFit/>
          </a:bodyPr>
          <a:lstStyle/>
          <a:p>
            <a:pPr marL="285750" indent="-285750">
              <a:buFont typeface="Arial" panose="020B0604020202020204" pitchFamily="34" charset="0"/>
              <a:buChar char="•"/>
            </a:pPr>
            <a:r>
              <a:rPr lang="en-IN" sz="2800" dirty="0">
                <a:solidFill>
                  <a:schemeClr val="tx2"/>
                </a:solidFill>
                <a:latin typeface="Inter"/>
              </a:rPr>
              <a:t>Linear regression can be used in any scenario where we want to predict the outcomes based on given inputs.</a:t>
            </a:r>
          </a:p>
          <a:p>
            <a:pPr marL="285750" indent="-285750">
              <a:buFont typeface="Arial" panose="020B0604020202020204" pitchFamily="34" charset="0"/>
              <a:buChar char="•"/>
            </a:pPr>
            <a:r>
              <a:rPr lang="en-IN" sz="2800" dirty="0">
                <a:solidFill>
                  <a:schemeClr val="tx2"/>
                </a:solidFill>
                <a:latin typeface="Inter"/>
              </a:rPr>
              <a:t>The target variable is continuous in nature.</a:t>
            </a:r>
          </a:p>
        </p:txBody>
      </p:sp>
    </p:spTree>
    <p:extLst>
      <p:ext uri="{BB962C8B-B14F-4D97-AF65-F5344CB8AC3E}">
        <p14:creationId xmlns:p14="http://schemas.microsoft.com/office/powerpoint/2010/main" val="392957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188E4FF-77C9-4065-9000-9B386DD26FD6}"/>
              </a:ext>
            </a:extLst>
          </p:cNvPr>
          <p:cNvPicPr>
            <a:picLocks noChangeAspect="1"/>
          </p:cNvPicPr>
          <p:nvPr/>
        </p:nvPicPr>
        <p:blipFill>
          <a:blip r:embed="rId2"/>
          <a:stretch>
            <a:fillRect/>
          </a:stretch>
        </p:blipFill>
        <p:spPr>
          <a:xfrm>
            <a:off x="133350" y="1139964"/>
            <a:ext cx="6376126" cy="4736551"/>
          </a:xfrm>
          <a:prstGeom prst="rect">
            <a:avLst/>
          </a:prstGeom>
        </p:spPr>
      </p:pic>
      <p:sp>
        <p:nvSpPr>
          <p:cNvPr id="8" name="TextBox 7">
            <a:extLst>
              <a:ext uri="{FF2B5EF4-FFF2-40B4-BE49-F238E27FC236}">
                <a16:creationId xmlns:a16="http://schemas.microsoft.com/office/drawing/2014/main" id="{F23401C0-84ED-4960-9B22-8B22E1B31FB6}"/>
              </a:ext>
            </a:extLst>
          </p:cNvPr>
          <p:cNvSpPr txBox="1"/>
          <p:nvPr/>
        </p:nvSpPr>
        <p:spPr>
          <a:xfrm>
            <a:off x="464476" y="298344"/>
            <a:ext cx="7231724" cy="461665"/>
          </a:xfrm>
          <a:prstGeom prst="rect">
            <a:avLst/>
          </a:prstGeom>
          <a:noFill/>
        </p:spPr>
        <p:txBody>
          <a:bodyPr wrap="square" rtlCol="0">
            <a:spAutoFit/>
          </a:bodyPr>
          <a:lstStyle/>
          <a:p>
            <a:r>
              <a:rPr lang="en-US" sz="2400" b="1" dirty="0">
                <a:solidFill>
                  <a:schemeClr val="tx2"/>
                </a:solidFill>
                <a:latin typeface="Equip Extended" panose="02000503030000020004" pitchFamily="2" charset="77"/>
                <a:ea typeface="+mj-ea"/>
                <a:cs typeface="+mj-cs"/>
              </a:rPr>
              <a:t>Finding the best fit line</a:t>
            </a:r>
          </a:p>
        </p:txBody>
      </p:sp>
      <p:pic>
        <p:nvPicPr>
          <p:cNvPr id="10" name="Picture 9">
            <a:extLst>
              <a:ext uri="{FF2B5EF4-FFF2-40B4-BE49-F238E27FC236}">
                <a16:creationId xmlns:a16="http://schemas.microsoft.com/office/drawing/2014/main" id="{248C45EB-A70D-45B3-A422-B7B11D6B2ACD}"/>
              </a:ext>
            </a:extLst>
          </p:cNvPr>
          <p:cNvPicPr>
            <a:picLocks noChangeAspect="1"/>
          </p:cNvPicPr>
          <p:nvPr/>
        </p:nvPicPr>
        <p:blipFill>
          <a:blip r:embed="rId3"/>
          <a:stretch>
            <a:fillRect/>
          </a:stretch>
        </p:blipFill>
        <p:spPr>
          <a:xfrm>
            <a:off x="6167451" y="1216163"/>
            <a:ext cx="5663300" cy="4584151"/>
          </a:xfrm>
          <a:prstGeom prst="rect">
            <a:avLst/>
          </a:prstGeom>
        </p:spPr>
      </p:pic>
    </p:spTree>
    <p:extLst>
      <p:ext uri="{BB962C8B-B14F-4D97-AF65-F5344CB8AC3E}">
        <p14:creationId xmlns:p14="http://schemas.microsoft.com/office/powerpoint/2010/main" val="1158173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AC031F1-03C5-45A4-85ED-717DD75389E6}"/>
              </a:ext>
            </a:extLst>
          </p:cNvPr>
          <p:cNvSpPr txBox="1"/>
          <p:nvPr/>
        </p:nvSpPr>
        <p:spPr>
          <a:xfrm>
            <a:off x="413581" y="1825951"/>
            <a:ext cx="5555285" cy="4221092"/>
          </a:xfrm>
          <a:prstGeom prst="rect">
            <a:avLst/>
          </a:prstGeom>
          <a:noFill/>
        </p:spPr>
        <p:txBody>
          <a:bodyPr wrap="square">
            <a:spAutoFit/>
          </a:bodyPr>
          <a:lstStyle/>
          <a:p>
            <a:pPr marL="0" marR="0">
              <a:lnSpc>
                <a:spcPct val="107000"/>
              </a:lnSpc>
              <a:spcBef>
                <a:spcPts val="0"/>
              </a:spcBef>
              <a:spcAft>
                <a:spcPts val="800"/>
              </a:spcAft>
            </a:pPr>
            <a:r>
              <a:rPr lang="en-US" sz="2800" dirty="0">
                <a:solidFill>
                  <a:schemeClr val="tx2"/>
                </a:solidFill>
                <a:effectLst/>
                <a:latin typeface="Inter"/>
                <a:ea typeface="Calibri" panose="020F0502020204030204" pitchFamily="34" charset="0"/>
                <a:cs typeface="Times New Roman" panose="02020603050405020304" pitchFamily="18" charset="0"/>
              </a:rPr>
              <a:t>The objective of line of best fit is that the predicted values should be as close as possible to the actual or observed values. This means the main objective in determining the line of best fit is to “minimize” the difference predicted values and observed values. These differences are called “errors” or “residuals”.</a:t>
            </a:r>
            <a:endParaRPr lang="en-US" sz="28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6FB23009-BA98-44F9-BFC5-E51CE306B1A7}"/>
              </a:ext>
            </a:extLst>
          </p:cNvPr>
          <p:cNvPicPr>
            <a:picLocks noChangeAspect="1"/>
          </p:cNvPicPr>
          <p:nvPr/>
        </p:nvPicPr>
        <p:blipFill>
          <a:blip r:embed="rId2"/>
          <a:stretch>
            <a:fillRect/>
          </a:stretch>
        </p:blipFill>
        <p:spPr>
          <a:xfrm>
            <a:off x="6223136" y="1611497"/>
            <a:ext cx="5968865" cy="4948159"/>
          </a:xfrm>
          <a:prstGeom prst="rect">
            <a:avLst/>
          </a:prstGeom>
        </p:spPr>
      </p:pic>
      <p:sp>
        <p:nvSpPr>
          <p:cNvPr id="4" name="TextBox 3">
            <a:extLst>
              <a:ext uri="{FF2B5EF4-FFF2-40B4-BE49-F238E27FC236}">
                <a16:creationId xmlns:a16="http://schemas.microsoft.com/office/drawing/2014/main" id="{5C9ADDB7-CD14-4CDB-8503-5833FF5381A4}"/>
              </a:ext>
            </a:extLst>
          </p:cNvPr>
          <p:cNvSpPr txBox="1"/>
          <p:nvPr/>
        </p:nvSpPr>
        <p:spPr>
          <a:xfrm>
            <a:off x="464476" y="298344"/>
            <a:ext cx="7231724" cy="461665"/>
          </a:xfrm>
          <a:prstGeom prst="rect">
            <a:avLst/>
          </a:prstGeom>
          <a:noFill/>
        </p:spPr>
        <p:txBody>
          <a:bodyPr wrap="square" rtlCol="0">
            <a:spAutoFit/>
          </a:bodyPr>
          <a:lstStyle/>
          <a:p>
            <a:r>
              <a:rPr lang="en-US" sz="2400" b="1" dirty="0">
                <a:solidFill>
                  <a:schemeClr val="tx2"/>
                </a:solidFill>
                <a:latin typeface="Equip Extended" panose="02000503030000020004" pitchFamily="2" charset="77"/>
                <a:ea typeface="+mj-ea"/>
                <a:cs typeface="+mj-cs"/>
              </a:rPr>
              <a:t>Finding the best fit line</a:t>
            </a:r>
          </a:p>
        </p:txBody>
      </p:sp>
    </p:spTree>
    <p:extLst>
      <p:ext uri="{BB962C8B-B14F-4D97-AF65-F5344CB8AC3E}">
        <p14:creationId xmlns:p14="http://schemas.microsoft.com/office/powerpoint/2010/main" val="33869710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gression" id="{58616AA1-3781-4AD7-AB31-153828534422}" vid="{FF10D1B7-4866-4034-8602-BF40A805509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Regression</Template>
  <TotalTime>0</TotalTime>
  <Words>1336</Words>
  <Application>Microsoft Office PowerPoint</Application>
  <PresentationFormat>Widescreen</PresentationFormat>
  <Paragraphs>135</Paragraphs>
  <Slides>23</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Arial</vt:lpstr>
      <vt:lpstr>Calibri</vt:lpstr>
      <vt:lpstr>Calibri Light</vt:lpstr>
      <vt:lpstr>Equip Extended</vt:lpstr>
      <vt:lpstr>Equip Extended Light</vt:lpstr>
      <vt:lpstr>Inter</vt:lpstr>
      <vt:lpstr>Poppins</vt:lpstr>
      <vt:lpstr>Symbol</vt:lpstr>
      <vt:lpstr>WordVisi_MSFontService</vt:lpstr>
      <vt:lpstr>Office Theme</vt:lpstr>
      <vt:lpstr>Regression</vt:lpstr>
      <vt:lpstr>Regression</vt:lpstr>
      <vt:lpstr>Simple Example</vt:lpstr>
      <vt:lpstr>PowerPoint Presentation</vt:lpstr>
      <vt:lpstr>PowerPoint Presentation</vt:lpstr>
      <vt:lpstr>Simple Linear Regression</vt:lpstr>
      <vt:lpstr>Linear Regression Use Cases</vt:lpstr>
      <vt:lpstr>PowerPoint Presentation</vt:lpstr>
      <vt:lpstr>PowerPoint Presentation</vt:lpstr>
      <vt:lpstr>Ways to calculate the error </vt:lpstr>
      <vt:lpstr>Cost Function</vt:lpstr>
      <vt:lpstr>Gradient Descent</vt:lpstr>
      <vt:lpstr>Gradient Descent</vt:lpstr>
      <vt:lpstr>Inside Cost Function</vt:lpstr>
      <vt:lpstr>Inside Cost Function</vt:lpstr>
      <vt:lpstr>Sum of Squared Errors</vt:lpstr>
      <vt:lpstr>Regression Metrics </vt:lpstr>
      <vt:lpstr>Regression Metrics </vt:lpstr>
      <vt:lpstr>R-Squared</vt:lpstr>
      <vt:lpstr>Multivariable Regression</vt:lpstr>
      <vt:lpstr>Cost Function Multivariable regression </vt:lpstr>
      <vt:lpstr>Demo(Python)</vt:lpstr>
      <vt:lpstr>Advantages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Regression</dc:title>
  <dc:creator>Karan Goel</dc:creator>
  <cp:lastModifiedBy>Karan Goel</cp:lastModifiedBy>
  <cp:revision>1</cp:revision>
  <dcterms:created xsi:type="dcterms:W3CDTF">2022-11-16T06:59:21Z</dcterms:created>
  <dcterms:modified xsi:type="dcterms:W3CDTF">2022-11-16T07:00:01Z</dcterms:modified>
</cp:coreProperties>
</file>