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71A86-B6B2-F64B-9CB8-D2AAF1DC6920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D07057A2-0406-324F-B8F4-7DA75047A37D}">
      <dgm:prSet phldrT="[Text]"/>
      <dgm:spPr/>
      <dgm:t>
        <a:bodyPr/>
        <a:lstStyle/>
        <a:p>
          <a:r>
            <a:rPr lang="en-GB" dirty="0" err="1"/>
            <a:t>AbstractControl</a:t>
          </a:r>
          <a:endParaRPr lang="en-GB" dirty="0"/>
        </a:p>
      </dgm:t>
    </dgm:pt>
    <dgm:pt modelId="{FFE45CD4-5066-AE49-860B-C5328C1198B4}" type="parTrans" cxnId="{E045E7C0-2FD4-D843-89C4-14AB451545FA}">
      <dgm:prSet/>
      <dgm:spPr/>
      <dgm:t>
        <a:bodyPr/>
        <a:lstStyle/>
        <a:p>
          <a:endParaRPr lang="en-GB"/>
        </a:p>
      </dgm:t>
    </dgm:pt>
    <dgm:pt modelId="{8FF54693-7874-3B44-9A2E-CC26205E7F2D}" type="sibTrans" cxnId="{E045E7C0-2FD4-D843-89C4-14AB451545FA}">
      <dgm:prSet/>
      <dgm:spPr/>
      <dgm:t>
        <a:bodyPr/>
        <a:lstStyle/>
        <a:p>
          <a:endParaRPr lang="en-GB"/>
        </a:p>
      </dgm:t>
    </dgm:pt>
    <dgm:pt modelId="{48717AAF-BD87-234C-9154-797408947AC2}">
      <dgm:prSet phldrT="[Text]"/>
      <dgm:spPr/>
      <dgm:t>
        <a:bodyPr/>
        <a:lstStyle/>
        <a:p>
          <a:r>
            <a:rPr lang="en-GB" dirty="0" err="1"/>
            <a:t>FormControl</a:t>
          </a:r>
          <a:endParaRPr lang="en-GB" dirty="0"/>
        </a:p>
      </dgm:t>
    </dgm:pt>
    <dgm:pt modelId="{8517407B-9DD8-454E-B362-4243F495D878}" type="parTrans" cxnId="{EFCDA70C-38F5-684D-BA74-CE58140BB329}">
      <dgm:prSet/>
      <dgm:spPr/>
      <dgm:t>
        <a:bodyPr/>
        <a:lstStyle/>
        <a:p>
          <a:endParaRPr lang="en-GB"/>
        </a:p>
      </dgm:t>
    </dgm:pt>
    <dgm:pt modelId="{5F7BE1A9-6993-2643-958C-0D2918BD9F24}" type="sibTrans" cxnId="{EFCDA70C-38F5-684D-BA74-CE58140BB329}">
      <dgm:prSet/>
      <dgm:spPr/>
      <dgm:t>
        <a:bodyPr/>
        <a:lstStyle/>
        <a:p>
          <a:endParaRPr lang="en-GB"/>
        </a:p>
      </dgm:t>
    </dgm:pt>
    <dgm:pt modelId="{CD662CDB-830E-BD4E-80A2-B6F975C65FA4}">
      <dgm:prSet phldrT="[Text]"/>
      <dgm:spPr/>
      <dgm:t>
        <a:bodyPr/>
        <a:lstStyle/>
        <a:p>
          <a:r>
            <a:rPr lang="en-GB" dirty="0" err="1"/>
            <a:t>FormGroup</a:t>
          </a:r>
          <a:endParaRPr lang="en-GB" dirty="0"/>
        </a:p>
      </dgm:t>
    </dgm:pt>
    <dgm:pt modelId="{2D450733-8C7C-8E40-A572-DC3317543273}" type="parTrans" cxnId="{DE497D73-277E-7C49-A4FF-3B73EB9CA82E}">
      <dgm:prSet/>
      <dgm:spPr/>
      <dgm:t>
        <a:bodyPr/>
        <a:lstStyle/>
        <a:p>
          <a:endParaRPr lang="en-GB"/>
        </a:p>
      </dgm:t>
    </dgm:pt>
    <dgm:pt modelId="{3F298FC7-68FC-DF43-B180-F0E3E032F129}" type="sibTrans" cxnId="{DE497D73-277E-7C49-A4FF-3B73EB9CA82E}">
      <dgm:prSet/>
      <dgm:spPr/>
      <dgm:t>
        <a:bodyPr/>
        <a:lstStyle/>
        <a:p>
          <a:endParaRPr lang="en-GB"/>
        </a:p>
      </dgm:t>
    </dgm:pt>
    <dgm:pt modelId="{5A966F75-9B9F-0E42-B4F8-36F596E49C12}">
      <dgm:prSet phldrT="[Text]"/>
      <dgm:spPr/>
      <dgm:t>
        <a:bodyPr/>
        <a:lstStyle/>
        <a:p>
          <a:r>
            <a:rPr lang="en-GB" dirty="0" err="1"/>
            <a:t>FormArray</a:t>
          </a:r>
          <a:endParaRPr lang="en-GB" dirty="0"/>
        </a:p>
      </dgm:t>
    </dgm:pt>
    <dgm:pt modelId="{9455F5B4-34A9-FA48-9E6A-17F3949CD172}" type="parTrans" cxnId="{E8CD56B5-E8CC-034A-901C-26D5B44A6F78}">
      <dgm:prSet/>
      <dgm:spPr/>
      <dgm:t>
        <a:bodyPr/>
        <a:lstStyle/>
        <a:p>
          <a:endParaRPr lang="en-GB"/>
        </a:p>
      </dgm:t>
    </dgm:pt>
    <dgm:pt modelId="{49C82CEC-F0F6-C746-96A9-2C7DFFEE274B}" type="sibTrans" cxnId="{E8CD56B5-E8CC-034A-901C-26D5B44A6F78}">
      <dgm:prSet/>
      <dgm:spPr/>
      <dgm:t>
        <a:bodyPr/>
        <a:lstStyle/>
        <a:p>
          <a:endParaRPr lang="en-GB"/>
        </a:p>
      </dgm:t>
    </dgm:pt>
    <dgm:pt modelId="{4EB01B11-C717-594B-9DAA-CD1EEE6459CE}" type="pres">
      <dgm:prSet presAssocID="{5FA71A86-B6B2-F64B-9CB8-D2AAF1DC69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88DC60-A0D6-C74A-B181-4C51A1DE16E5}" type="pres">
      <dgm:prSet presAssocID="{D07057A2-0406-324F-B8F4-7DA75047A37D}" presName="root1" presStyleCnt="0"/>
      <dgm:spPr/>
    </dgm:pt>
    <dgm:pt modelId="{66BA7926-0BDE-B344-B70B-07242CA903EB}" type="pres">
      <dgm:prSet presAssocID="{D07057A2-0406-324F-B8F4-7DA75047A37D}" presName="LevelOneTextNode" presStyleLbl="node0" presStyleIdx="0" presStyleCnt="1" custScaleX="234086">
        <dgm:presLayoutVars>
          <dgm:chPref val="3"/>
        </dgm:presLayoutVars>
      </dgm:prSet>
      <dgm:spPr/>
    </dgm:pt>
    <dgm:pt modelId="{FBD72667-5378-5743-BAF0-88FCEF4154A9}" type="pres">
      <dgm:prSet presAssocID="{D07057A2-0406-324F-B8F4-7DA75047A37D}" presName="level2hierChild" presStyleCnt="0"/>
      <dgm:spPr/>
    </dgm:pt>
    <dgm:pt modelId="{4B29DB27-E32C-6645-97AA-7B42BC63E656}" type="pres">
      <dgm:prSet presAssocID="{8517407B-9DD8-454E-B362-4243F495D878}" presName="conn2-1" presStyleLbl="parChTrans1D2" presStyleIdx="0" presStyleCnt="3"/>
      <dgm:spPr/>
    </dgm:pt>
    <dgm:pt modelId="{ECE12092-1B2B-994E-9B4F-F28A479E5DC7}" type="pres">
      <dgm:prSet presAssocID="{8517407B-9DD8-454E-B362-4243F495D878}" presName="connTx" presStyleLbl="parChTrans1D2" presStyleIdx="0" presStyleCnt="3"/>
      <dgm:spPr/>
    </dgm:pt>
    <dgm:pt modelId="{F4AB44EB-9D96-9047-A855-542F65455EEB}" type="pres">
      <dgm:prSet presAssocID="{48717AAF-BD87-234C-9154-797408947AC2}" presName="root2" presStyleCnt="0"/>
      <dgm:spPr/>
    </dgm:pt>
    <dgm:pt modelId="{7957DC00-6E2D-6943-B52A-B3A4B1079301}" type="pres">
      <dgm:prSet presAssocID="{48717AAF-BD87-234C-9154-797408947AC2}" presName="LevelTwoTextNode" presStyleLbl="node2" presStyleIdx="0" presStyleCnt="3" custScaleX="149949">
        <dgm:presLayoutVars>
          <dgm:chPref val="3"/>
        </dgm:presLayoutVars>
      </dgm:prSet>
      <dgm:spPr/>
    </dgm:pt>
    <dgm:pt modelId="{645058DA-2212-E444-87C7-1B87D0EB1508}" type="pres">
      <dgm:prSet presAssocID="{48717AAF-BD87-234C-9154-797408947AC2}" presName="level3hierChild" presStyleCnt="0"/>
      <dgm:spPr/>
    </dgm:pt>
    <dgm:pt modelId="{85B8C801-8CAD-014A-9CF4-75DB3220F617}" type="pres">
      <dgm:prSet presAssocID="{2D450733-8C7C-8E40-A572-DC3317543273}" presName="conn2-1" presStyleLbl="parChTrans1D2" presStyleIdx="1" presStyleCnt="3"/>
      <dgm:spPr/>
    </dgm:pt>
    <dgm:pt modelId="{86A73539-3E79-0940-BFEF-21CB04746483}" type="pres">
      <dgm:prSet presAssocID="{2D450733-8C7C-8E40-A572-DC3317543273}" presName="connTx" presStyleLbl="parChTrans1D2" presStyleIdx="1" presStyleCnt="3"/>
      <dgm:spPr/>
    </dgm:pt>
    <dgm:pt modelId="{B34DBEC0-3B51-BB48-8F02-01579F4FC8C6}" type="pres">
      <dgm:prSet presAssocID="{CD662CDB-830E-BD4E-80A2-B6F975C65FA4}" presName="root2" presStyleCnt="0"/>
      <dgm:spPr/>
    </dgm:pt>
    <dgm:pt modelId="{3E2B0E4E-E2E6-ED46-B1FE-CB9B306271CD}" type="pres">
      <dgm:prSet presAssocID="{CD662CDB-830E-BD4E-80A2-B6F975C65FA4}" presName="LevelTwoTextNode" presStyleLbl="node2" presStyleIdx="1" presStyleCnt="3" custScaleX="149949">
        <dgm:presLayoutVars>
          <dgm:chPref val="3"/>
        </dgm:presLayoutVars>
      </dgm:prSet>
      <dgm:spPr/>
    </dgm:pt>
    <dgm:pt modelId="{427C84FC-E3E7-9541-95DA-286F13D8E23A}" type="pres">
      <dgm:prSet presAssocID="{CD662CDB-830E-BD4E-80A2-B6F975C65FA4}" presName="level3hierChild" presStyleCnt="0"/>
      <dgm:spPr/>
    </dgm:pt>
    <dgm:pt modelId="{0DFCF1DF-28F7-164F-B21D-68A67E9DD420}" type="pres">
      <dgm:prSet presAssocID="{9455F5B4-34A9-FA48-9E6A-17F3949CD172}" presName="conn2-1" presStyleLbl="parChTrans1D2" presStyleIdx="2" presStyleCnt="3"/>
      <dgm:spPr/>
    </dgm:pt>
    <dgm:pt modelId="{E04807D2-74B6-6547-8925-ACD2532B1FF2}" type="pres">
      <dgm:prSet presAssocID="{9455F5B4-34A9-FA48-9E6A-17F3949CD172}" presName="connTx" presStyleLbl="parChTrans1D2" presStyleIdx="2" presStyleCnt="3"/>
      <dgm:spPr/>
    </dgm:pt>
    <dgm:pt modelId="{B09E33DB-4AE6-0F4E-9D9A-313EF4EB9075}" type="pres">
      <dgm:prSet presAssocID="{5A966F75-9B9F-0E42-B4F8-36F596E49C12}" presName="root2" presStyleCnt="0"/>
      <dgm:spPr/>
    </dgm:pt>
    <dgm:pt modelId="{179A10FC-83E8-8D44-B62C-CC2D0E0A8061}" type="pres">
      <dgm:prSet presAssocID="{5A966F75-9B9F-0E42-B4F8-36F596E49C12}" presName="LevelTwoTextNode" presStyleLbl="node2" presStyleIdx="2" presStyleCnt="3" custScaleX="149949">
        <dgm:presLayoutVars>
          <dgm:chPref val="3"/>
        </dgm:presLayoutVars>
      </dgm:prSet>
      <dgm:spPr/>
    </dgm:pt>
    <dgm:pt modelId="{11F86A40-1B45-724B-AC3E-B082A30CDD8C}" type="pres">
      <dgm:prSet presAssocID="{5A966F75-9B9F-0E42-B4F8-36F596E49C12}" presName="level3hierChild" presStyleCnt="0"/>
      <dgm:spPr/>
    </dgm:pt>
  </dgm:ptLst>
  <dgm:cxnLst>
    <dgm:cxn modelId="{EFCDA70C-38F5-684D-BA74-CE58140BB329}" srcId="{D07057A2-0406-324F-B8F4-7DA75047A37D}" destId="{48717AAF-BD87-234C-9154-797408947AC2}" srcOrd="0" destOrd="0" parTransId="{8517407B-9DD8-454E-B362-4243F495D878}" sibTransId="{5F7BE1A9-6993-2643-958C-0D2918BD9F24}"/>
    <dgm:cxn modelId="{FBA2D61C-2B50-E741-B9B2-52D8BC9D8E75}" type="presOf" srcId="{8517407B-9DD8-454E-B362-4243F495D878}" destId="{4B29DB27-E32C-6645-97AA-7B42BC63E656}" srcOrd="0" destOrd="0" presId="urn:microsoft.com/office/officeart/2008/layout/HorizontalMultiLevelHierarchy"/>
    <dgm:cxn modelId="{9FBA885C-2096-E543-8571-6B53CE3E8C5D}" type="presOf" srcId="{9455F5B4-34A9-FA48-9E6A-17F3949CD172}" destId="{E04807D2-74B6-6547-8925-ACD2532B1FF2}" srcOrd="1" destOrd="0" presId="urn:microsoft.com/office/officeart/2008/layout/HorizontalMultiLevelHierarchy"/>
    <dgm:cxn modelId="{F838B95C-3FEE-DB41-898F-98198FB2C6D9}" type="presOf" srcId="{48717AAF-BD87-234C-9154-797408947AC2}" destId="{7957DC00-6E2D-6943-B52A-B3A4B1079301}" srcOrd="0" destOrd="0" presId="urn:microsoft.com/office/officeart/2008/layout/HorizontalMultiLevelHierarchy"/>
    <dgm:cxn modelId="{0D06095E-1CE3-2640-80B0-21B054455C31}" type="presOf" srcId="{8517407B-9DD8-454E-B362-4243F495D878}" destId="{ECE12092-1B2B-994E-9B4F-F28A479E5DC7}" srcOrd="1" destOrd="0" presId="urn:microsoft.com/office/officeart/2008/layout/HorizontalMultiLevelHierarchy"/>
    <dgm:cxn modelId="{3C32F764-9A93-5143-AC70-DAE800049ECF}" type="presOf" srcId="{5FA71A86-B6B2-F64B-9CB8-D2AAF1DC6920}" destId="{4EB01B11-C717-594B-9DAA-CD1EEE6459CE}" srcOrd="0" destOrd="0" presId="urn:microsoft.com/office/officeart/2008/layout/HorizontalMultiLevelHierarchy"/>
    <dgm:cxn modelId="{DF2B7D73-73B8-174C-959D-89253B0F4752}" type="presOf" srcId="{9455F5B4-34A9-FA48-9E6A-17F3949CD172}" destId="{0DFCF1DF-28F7-164F-B21D-68A67E9DD420}" srcOrd="0" destOrd="0" presId="urn:microsoft.com/office/officeart/2008/layout/HorizontalMultiLevelHierarchy"/>
    <dgm:cxn modelId="{DE497D73-277E-7C49-A4FF-3B73EB9CA82E}" srcId="{D07057A2-0406-324F-B8F4-7DA75047A37D}" destId="{CD662CDB-830E-BD4E-80A2-B6F975C65FA4}" srcOrd="1" destOrd="0" parTransId="{2D450733-8C7C-8E40-A572-DC3317543273}" sibTransId="{3F298FC7-68FC-DF43-B180-F0E3E032F129}"/>
    <dgm:cxn modelId="{0504958E-029E-6C4A-8F92-EA6D7AB10D7C}" type="presOf" srcId="{CD662CDB-830E-BD4E-80A2-B6F975C65FA4}" destId="{3E2B0E4E-E2E6-ED46-B1FE-CB9B306271CD}" srcOrd="0" destOrd="0" presId="urn:microsoft.com/office/officeart/2008/layout/HorizontalMultiLevelHierarchy"/>
    <dgm:cxn modelId="{E8CD56B5-E8CC-034A-901C-26D5B44A6F78}" srcId="{D07057A2-0406-324F-B8F4-7DA75047A37D}" destId="{5A966F75-9B9F-0E42-B4F8-36F596E49C12}" srcOrd="2" destOrd="0" parTransId="{9455F5B4-34A9-FA48-9E6A-17F3949CD172}" sibTransId="{49C82CEC-F0F6-C746-96A9-2C7DFFEE274B}"/>
    <dgm:cxn modelId="{2700DCB7-2762-C141-B3C4-DEB1560DE2AA}" type="presOf" srcId="{2D450733-8C7C-8E40-A572-DC3317543273}" destId="{85B8C801-8CAD-014A-9CF4-75DB3220F617}" srcOrd="0" destOrd="0" presId="urn:microsoft.com/office/officeart/2008/layout/HorizontalMultiLevelHierarchy"/>
    <dgm:cxn modelId="{E045E7C0-2FD4-D843-89C4-14AB451545FA}" srcId="{5FA71A86-B6B2-F64B-9CB8-D2AAF1DC6920}" destId="{D07057A2-0406-324F-B8F4-7DA75047A37D}" srcOrd="0" destOrd="0" parTransId="{FFE45CD4-5066-AE49-860B-C5328C1198B4}" sibTransId="{8FF54693-7874-3B44-9A2E-CC26205E7F2D}"/>
    <dgm:cxn modelId="{96C3F0C2-8428-7247-94C1-788849A11A12}" type="presOf" srcId="{5A966F75-9B9F-0E42-B4F8-36F596E49C12}" destId="{179A10FC-83E8-8D44-B62C-CC2D0E0A8061}" srcOrd="0" destOrd="0" presId="urn:microsoft.com/office/officeart/2008/layout/HorizontalMultiLevelHierarchy"/>
    <dgm:cxn modelId="{CD56F6CD-1299-B647-8355-674B64A4E92E}" type="presOf" srcId="{D07057A2-0406-324F-B8F4-7DA75047A37D}" destId="{66BA7926-0BDE-B344-B70B-07242CA903EB}" srcOrd="0" destOrd="0" presId="urn:microsoft.com/office/officeart/2008/layout/HorizontalMultiLevelHierarchy"/>
    <dgm:cxn modelId="{28B321E0-3D35-0246-BB32-2D85D617ADA6}" type="presOf" srcId="{2D450733-8C7C-8E40-A572-DC3317543273}" destId="{86A73539-3E79-0940-BFEF-21CB04746483}" srcOrd="1" destOrd="0" presId="urn:microsoft.com/office/officeart/2008/layout/HorizontalMultiLevelHierarchy"/>
    <dgm:cxn modelId="{01BC1C93-2E61-9B46-B8D8-8E0E1DD2392B}" type="presParOf" srcId="{4EB01B11-C717-594B-9DAA-CD1EEE6459CE}" destId="{C788DC60-A0D6-C74A-B181-4C51A1DE16E5}" srcOrd="0" destOrd="0" presId="urn:microsoft.com/office/officeart/2008/layout/HorizontalMultiLevelHierarchy"/>
    <dgm:cxn modelId="{FF3AB7D8-E4CF-0246-8D69-2492CB97B405}" type="presParOf" srcId="{C788DC60-A0D6-C74A-B181-4C51A1DE16E5}" destId="{66BA7926-0BDE-B344-B70B-07242CA903EB}" srcOrd="0" destOrd="0" presId="urn:microsoft.com/office/officeart/2008/layout/HorizontalMultiLevelHierarchy"/>
    <dgm:cxn modelId="{290B807E-9201-1843-B893-6253AA6B8BAC}" type="presParOf" srcId="{C788DC60-A0D6-C74A-B181-4C51A1DE16E5}" destId="{FBD72667-5378-5743-BAF0-88FCEF4154A9}" srcOrd="1" destOrd="0" presId="urn:microsoft.com/office/officeart/2008/layout/HorizontalMultiLevelHierarchy"/>
    <dgm:cxn modelId="{9EB27790-BFB5-FC4E-B2C9-CFED681EF77B}" type="presParOf" srcId="{FBD72667-5378-5743-BAF0-88FCEF4154A9}" destId="{4B29DB27-E32C-6645-97AA-7B42BC63E656}" srcOrd="0" destOrd="0" presId="urn:microsoft.com/office/officeart/2008/layout/HorizontalMultiLevelHierarchy"/>
    <dgm:cxn modelId="{40F4F1C2-F1DC-FA4F-A802-409C6B7C1CB0}" type="presParOf" srcId="{4B29DB27-E32C-6645-97AA-7B42BC63E656}" destId="{ECE12092-1B2B-994E-9B4F-F28A479E5DC7}" srcOrd="0" destOrd="0" presId="urn:microsoft.com/office/officeart/2008/layout/HorizontalMultiLevelHierarchy"/>
    <dgm:cxn modelId="{E04264D1-C90F-B740-958B-47782C5A6882}" type="presParOf" srcId="{FBD72667-5378-5743-BAF0-88FCEF4154A9}" destId="{F4AB44EB-9D96-9047-A855-542F65455EEB}" srcOrd="1" destOrd="0" presId="urn:microsoft.com/office/officeart/2008/layout/HorizontalMultiLevelHierarchy"/>
    <dgm:cxn modelId="{1C498C9B-8E49-F248-9FA0-2B0AF30DB026}" type="presParOf" srcId="{F4AB44EB-9D96-9047-A855-542F65455EEB}" destId="{7957DC00-6E2D-6943-B52A-B3A4B1079301}" srcOrd="0" destOrd="0" presId="urn:microsoft.com/office/officeart/2008/layout/HorizontalMultiLevelHierarchy"/>
    <dgm:cxn modelId="{6BC95549-CCBA-3041-93E2-70AF33ADCDD6}" type="presParOf" srcId="{F4AB44EB-9D96-9047-A855-542F65455EEB}" destId="{645058DA-2212-E444-87C7-1B87D0EB1508}" srcOrd="1" destOrd="0" presId="urn:microsoft.com/office/officeart/2008/layout/HorizontalMultiLevelHierarchy"/>
    <dgm:cxn modelId="{17C7CA3F-7F88-3D46-B860-4A0725DE4239}" type="presParOf" srcId="{FBD72667-5378-5743-BAF0-88FCEF4154A9}" destId="{85B8C801-8CAD-014A-9CF4-75DB3220F617}" srcOrd="2" destOrd="0" presId="urn:microsoft.com/office/officeart/2008/layout/HorizontalMultiLevelHierarchy"/>
    <dgm:cxn modelId="{DEC3FA96-70EA-8B4D-AE0C-9D682D305DFF}" type="presParOf" srcId="{85B8C801-8CAD-014A-9CF4-75DB3220F617}" destId="{86A73539-3E79-0940-BFEF-21CB04746483}" srcOrd="0" destOrd="0" presId="urn:microsoft.com/office/officeart/2008/layout/HorizontalMultiLevelHierarchy"/>
    <dgm:cxn modelId="{8782CB01-D91F-504D-BC92-90CC88481EC3}" type="presParOf" srcId="{FBD72667-5378-5743-BAF0-88FCEF4154A9}" destId="{B34DBEC0-3B51-BB48-8F02-01579F4FC8C6}" srcOrd="3" destOrd="0" presId="urn:microsoft.com/office/officeart/2008/layout/HorizontalMultiLevelHierarchy"/>
    <dgm:cxn modelId="{E817EDB6-DF02-4D49-84EE-91D0D88134EA}" type="presParOf" srcId="{B34DBEC0-3B51-BB48-8F02-01579F4FC8C6}" destId="{3E2B0E4E-E2E6-ED46-B1FE-CB9B306271CD}" srcOrd="0" destOrd="0" presId="urn:microsoft.com/office/officeart/2008/layout/HorizontalMultiLevelHierarchy"/>
    <dgm:cxn modelId="{A0F7E16F-3C90-8448-8745-139E1C0945FC}" type="presParOf" srcId="{B34DBEC0-3B51-BB48-8F02-01579F4FC8C6}" destId="{427C84FC-E3E7-9541-95DA-286F13D8E23A}" srcOrd="1" destOrd="0" presId="urn:microsoft.com/office/officeart/2008/layout/HorizontalMultiLevelHierarchy"/>
    <dgm:cxn modelId="{17C3D9D6-0334-6F48-86C8-DF6ACFA63A41}" type="presParOf" srcId="{FBD72667-5378-5743-BAF0-88FCEF4154A9}" destId="{0DFCF1DF-28F7-164F-B21D-68A67E9DD420}" srcOrd="4" destOrd="0" presId="urn:microsoft.com/office/officeart/2008/layout/HorizontalMultiLevelHierarchy"/>
    <dgm:cxn modelId="{CFF2D4DE-2B82-FE4A-B50F-9467D9A61F99}" type="presParOf" srcId="{0DFCF1DF-28F7-164F-B21D-68A67E9DD420}" destId="{E04807D2-74B6-6547-8925-ACD2532B1FF2}" srcOrd="0" destOrd="0" presId="urn:microsoft.com/office/officeart/2008/layout/HorizontalMultiLevelHierarchy"/>
    <dgm:cxn modelId="{3C687295-62E5-7E4B-8C1D-A98007B580F9}" type="presParOf" srcId="{FBD72667-5378-5743-BAF0-88FCEF4154A9}" destId="{B09E33DB-4AE6-0F4E-9D9A-313EF4EB9075}" srcOrd="5" destOrd="0" presId="urn:microsoft.com/office/officeart/2008/layout/HorizontalMultiLevelHierarchy"/>
    <dgm:cxn modelId="{6CFFD618-E5F9-6444-A259-49F641E85DDC}" type="presParOf" srcId="{B09E33DB-4AE6-0F4E-9D9A-313EF4EB9075}" destId="{179A10FC-83E8-8D44-B62C-CC2D0E0A8061}" srcOrd="0" destOrd="0" presId="urn:microsoft.com/office/officeart/2008/layout/HorizontalMultiLevelHierarchy"/>
    <dgm:cxn modelId="{7E4E9DA4-9C25-E946-A135-34C2ADE4A0D4}" type="presParOf" srcId="{B09E33DB-4AE6-0F4E-9D9A-313EF4EB9075}" destId="{11F86A40-1B45-724B-AC3E-B082A30CDD8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CF1DF-28F7-164F-B21D-68A67E9DD420}">
      <dsp:nvSpPr>
        <dsp:cNvPr id="0" name=""/>
        <dsp:cNvSpPr/>
      </dsp:nvSpPr>
      <dsp:spPr>
        <a:xfrm>
          <a:off x="4398750" y="1816893"/>
          <a:ext cx="452915" cy="863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6457" y="0"/>
              </a:lnTo>
              <a:lnTo>
                <a:pt x="226457" y="863024"/>
              </a:lnTo>
              <a:lnTo>
                <a:pt x="452915" y="863024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00841" y="2224039"/>
        <a:ext cx="48732" cy="48732"/>
      </dsp:txXfrm>
    </dsp:sp>
    <dsp:sp modelId="{85B8C801-8CAD-014A-9CF4-75DB3220F617}">
      <dsp:nvSpPr>
        <dsp:cNvPr id="0" name=""/>
        <dsp:cNvSpPr/>
      </dsp:nvSpPr>
      <dsp:spPr>
        <a:xfrm>
          <a:off x="4398750" y="1771173"/>
          <a:ext cx="4529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2915" y="4572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13885" y="1805570"/>
        <a:ext cx="22645" cy="22645"/>
      </dsp:txXfrm>
    </dsp:sp>
    <dsp:sp modelId="{4B29DB27-E32C-6645-97AA-7B42BC63E656}">
      <dsp:nvSpPr>
        <dsp:cNvPr id="0" name=""/>
        <dsp:cNvSpPr/>
      </dsp:nvSpPr>
      <dsp:spPr>
        <a:xfrm>
          <a:off x="4398750" y="953869"/>
          <a:ext cx="452915" cy="863024"/>
        </a:xfrm>
        <a:custGeom>
          <a:avLst/>
          <a:gdLst/>
          <a:ahLst/>
          <a:cxnLst/>
          <a:rect l="0" t="0" r="0" b="0"/>
          <a:pathLst>
            <a:path>
              <a:moveTo>
                <a:pt x="0" y="863024"/>
              </a:moveTo>
              <a:lnTo>
                <a:pt x="226457" y="863024"/>
              </a:lnTo>
              <a:lnTo>
                <a:pt x="226457" y="0"/>
              </a:lnTo>
              <a:lnTo>
                <a:pt x="452915" y="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00841" y="1361015"/>
        <a:ext cx="48732" cy="48732"/>
      </dsp:txXfrm>
    </dsp:sp>
    <dsp:sp modelId="{66BA7926-0BDE-B344-B70B-07242CA903EB}">
      <dsp:nvSpPr>
        <dsp:cNvPr id="0" name=""/>
        <dsp:cNvSpPr/>
      </dsp:nvSpPr>
      <dsp:spPr>
        <a:xfrm rot="16200000">
          <a:off x="1773769" y="1008805"/>
          <a:ext cx="3633787" cy="1616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 err="1"/>
            <a:t>AbstractControl</a:t>
          </a:r>
          <a:endParaRPr lang="en-GB" sz="4500" kern="1200" dirty="0"/>
        </a:p>
      </dsp:txBody>
      <dsp:txXfrm>
        <a:off x="1773769" y="1008805"/>
        <a:ext cx="3633787" cy="1616175"/>
      </dsp:txXfrm>
    </dsp:sp>
    <dsp:sp modelId="{7957DC00-6E2D-6943-B52A-B3A4B1079301}">
      <dsp:nvSpPr>
        <dsp:cNvPr id="0" name=""/>
        <dsp:cNvSpPr/>
      </dsp:nvSpPr>
      <dsp:spPr>
        <a:xfrm>
          <a:off x="4851665" y="608659"/>
          <a:ext cx="3395709" cy="6904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 err="1"/>
            <a:t>FormControl</a:t>
          </a:r>
          <a:endParaRPr lang="en-GB" sz="3900" kern="1200" dirty="0"/>
        </a:p>
      </dsp:txBody>
      <dsp:txXfrm>
        <a:off x="4851665" y="608659"/>
        <a:ext cx="3395709" cy="690419"/>
      </dsp:txXfrm>
    </dsp:sp>
    <dsp:sp modelId="{3E2B0E4E-E2E6-ED46-B1FE-CB9B306271CD}">
      <dsp:nvSpPr>
        <dsp:cNvPr id="0" name=""/>
        <dsp:cNvSpPr/>
      </dsp:nvSpPr>
      <dsp:spPr>
        <a:xfrm>
          <a:off x="4851665" y="1471683"/>
          <a:ext cx="3395709" cy="6904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 err="1"/>
            <a:t>FormGroup</a:t>
          </a:r>
          <a:endParaRPr lang="en-GB" sz="3900" kern="1200" dirty="0"/>
        </a:p>
      </dsp:txBody>
      <dsp:txXfrm>
        <a:off x="4851665" y="1471683"/>
        <a:ext cx="3395709" cy="690419"/>
      </dsp:txXfrm>
    </dsp:sp>
    <dsp:sp modelId="{179A10FC-83E8-8D44-B62C-CC2D0E0A8061}">
      <dsp:nvSpPr>
        <dsp:cNvPr id="0" name=""/>
        <dsp:cNvSpPr/>
      </dsp:nvSpPr>
      <dsp:spPr>
        <a:xfrm>
          <a:off x="4851665" y="2334708"/>
          <a:ext cx="3395709" cy="6904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 err="1"/>
            <a:t>FormArray</a:t>
          </a:r>
          <a:endParaRPr lang="en-GB" sz="3900" kern="1200" dirty="0"/>
        </a:p>
      </dsp:txBody>
      <dsp:txXfrm>
        <a:off x="4851665" y="2334708"/>
        <a:ext cx="3395709" cy="69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7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4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0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9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1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3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8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3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4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5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96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60" r:id="rId10"/>
    <p:sldLayoutId id="21474837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54991-0DF6-B145-8E12-F5FC5F18A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Angular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70F08-3740-6549-987B-18A147AF4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Vivekanand P 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127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Every field thus exported with </a:t>
            </a:r>
            <a:r>
              <a:rPr lang="en-US" sz="3600" dirty="0" err="1"/>
              <a:t>ngModel</a:t>
            </a:r>
            <a:r>
              <a:rPr lang="en-US" sz="3600" dirty="0"/>
              <a:t> exposes </a:t>
            </a:r>
            <a:r>
              <a:rPr lang="en-US" sz="3600" dirty="0" err="1"/>
              <a:t>prestine</a:t>
            </a:r>
            <a:r>
              <a:rPr lang="en-US" sz="3600" dirty="0"/>
              <a:t>, touched, dirty, valid, and invalid Boolean flags, which we use to fine-tune the UX for validation errors</a:t>
            </a: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9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Field States</a:t>
            </a:r>
          </a:p>
          <a:p>
            <a:pPr marL="742950" indent="-742950">
              <a:buAutoNum type="arabicPeriod"/>
            </a:pPr>
            <a:r>
              <a:rPr lang="en-US" sz="3600" dirty="0"/>
              <a:t>A field is </a:t>
            </a:r>
            <a:r>
              <a:rPr lang="en-US" sz="3600" dirty="0" err="1"/>
              <a:t>prestine</a:t>
            </a:r>
            <a:r>
              <a:rPr lang="en-US" sz="3600" dirty="0"/>
              <a:t> if user has not clicked or tabbed over</a:t>
            </a:r>
          </a:p>
          <a:p>
            <a:pPr marL="742950" indent="-742950">
              <a:buAutoNum type="arabicPeriod"/>
            </a:pPr>
            <a:r>
              <a:rPr lang="en-US" sz="3600" dirty="0"/>
              <a:t>As soon as user clicks or tabs over or types, the field becomes touched</a:t>
            </a:r>
          </a:p>
          <a:p>
            <a:pPr marL="742950" indent="-742950">
              <a:buAutoNum type="arabicPeriod"/>
            </a:pPr>
            <a:r>
              <a:rPr lang="en-US" sz="3600" dirty="0"/>
              <a:t>If the user types, the field becomes dirty</a:t>
            </a:r>
          </a:p>
          <a:p>
            <a:pPr marL="742950" indent="-742950">
              <a:buAutoNum type="arabicPeriod"/>
            </a:pPr>
            <a:r>
              <a:rPr lang="en-US" sz="3600" dirty="0"/>
              <a:t>Valid and invalid depend on the validation directives applied to the field</a:t>
            </a: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4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Ideally, the template form should use the component for submit handler. We get the form value from the </a:t>
            </a:r>
            <a:r>
              <a:rPr lang="en-US" sz="3600" dirty="0" err="1"/>
              <a:t>ngForm</a:t>
            </a:r>
            <a:r>
              <a:rPr lang="en-US" sz="3600" dirty="0"/>
              <a:t> exported template-variable as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f.value</a:t>
            </a:r>
            <a:r>
              <a:rPr lang="en-US" sz="3600" dirty="0"/>
              <a:t>. Here </a:t>
            </a:r>
            <a:r>
              <a:rPr lang="en-US" sz="3600" dirty="0" err="1"/>
              <a:t>ngSubmit</a:t>
            </a:r>
            <a:r>
              <a:rPr lang="en-US" sz="3600" dirty="0"/>
              <a:t> is hooked to the component handler as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ngSubmit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)=“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onSubmitHandler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f.value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)”</a:t>
            </a: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2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Typically, http access is provided by a service. This service is injected in the component and the form component invokes the proper form submission method in the service. Service in turn makes the proper Http call (post/put) to the backend.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7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Typical Use Cases for Template Forms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  <a:cs typeface="Consolas" panose="020B0609020204030204" pitchFamily="49" charset="0"/>
              </a:rPr>
              <a:t>Login forms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  <a:cs typeface="Consolas" panose="020B0609020204030204" pitchFamily="49" charset="0"/>
              </a:rPr>
              <a:t>Feedback forms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  <a:cs typeface="Consolas" panose="020B0609020204030204" pitchFamily="49" charset="0"/>
              </a:rPr>
              <a:t>Dashboard drill-down forms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  <a:cs typeface="Consolas" panose="020B0609020204030204" pitchFamily="49" charset="0"/>
              </a:rPr>
              <a:t>Report filtration forms</a:t>
            </a: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3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What it demands?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  <a:cs typeface="Consolas" panose="020B0609020204030204" pitchFamily="49" charset="0"/>
              </a:rPr>
              <a:t>Working knowledge of directives</a:t>
            </a:r>
          </a:p>
          <a:p>
            <a:pPr marL="0" indent="0">
              <a:buNone/>
            </a:pPr>
            <a:endParaRPr lang="en-US" sz="36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What is easy?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  <a:cs typeface="Consolas" panose="020B0609020204030204" pitchFamily="49" charset="0"/>
              </a:rPr>
              <a:t>Predominantly template, so less code clutter in component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  <a:cs typeface="Consolas" panose="020B0609020204030204" pitchFamily="49" charset="0"/>
              </a:rPr>
              <a:t>Easy to get started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  <a:cs typeface="Consolas" panose="020B0609020204030204" pitchFamily="49" charset="0"/>
              </a:rPr>
              <a:t>Good for rapid prototyping of forms</a:t>
            </a:r>
          </a:p>
          <a:p>
            <a:pPr marL="0" indent="0">
              <a:buNone/>
            </a:pPr>
            <a:endParaRPr lang="en-US" sz="36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2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What is not easy?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  <a:cs typeface="Consolas" panose="020B0609020204030204" pitchFamily="49" charset="0"/>
              </a:rPr>
              <a:t>Complex validations (multi-field, asynchronous)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  <a:cs typeface="Consolas" panose="020B0609020204030204" pitchFamily="49" charset="0"/>
              </a:rPr>
              <a:t>Need to write custom error validator directives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+mj-lt"/>
                <a:cs typeface="Consolas" panose="020B0609020204030204" pitchFamily="49" charset="0"/>
              </a:rPr>
              <a:t>Accomplishing complex UI capabilities such as field arrays</a:t>
            </a:r>
          </a:p>
          <a:p>
            <a:pPr marL="0" indent="0">
              <a:buNone/>
            </a:pPr>
            <a:endParaRPr lang="en-US" sz="36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4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Reactive Forms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8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8D4F023-4A5A-4D48-BC46-D55130299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365291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57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600" dirty="0"/>
              <a:t>Two Variants:</a:t>
            </a:r>
          </a:p>
          <a:p>
            <a:pPr marL="0" indent="0" algn="r">
              <a:buNone/>
            </a:pPr>
            <a:r>
              <a:rPr lang="en-US" sz="3600" dirty="0"/>
              <a:t> </a:t>
            </a:r>
          </a:p>
          <a:p>
            <a:pPr marL="742950" indent="-742950" algn="r">
              <a:buAutoNum type="arabicPeriod"/>
            </a:pPr>
            <a:r>
              <a:rPr lang="en-US" sz="3600" dirty="0"/>
              <a:t>Template-driven forms</a:t>
            </a:r>
          </a:p>
          <a:p>
            <a:pPr marL="742950" indent="-742950" algn="r">
              <a:buAutoNum type="arabicPeriod"/>
            </a:pPr>
            <a:r>
              <a:rPr lang="en-US" sz="3600" dirty="0"/>
              <a:t>Reactive forms</a:t>
            </a:r>
          </a:p>
        </p:txBody>
      </p:sp>
    </p:spTree>
    <p:extLst>
      <p:ext uri="{BB962C8B-B14F-4D97-AF65-F5344CB8AC3E}">
        <p14:creationId xmlns:p14="http://schemas.microsoft.com/office/powerpoint/2010/main" val="36314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reactive form starts journey in the component class as </a:t>
            </a:r>
            <a:r>
              <a:rPr lang="en-US" sz="3600" dirty="0" err="1"/>
              <a:t>FormGroup</a:t>
            </a:r>
            <a:r>
              <a:rPr lang="en-US" sz="3600" dirty="0"/>
              <a:t>. This can contain </a:t>
            </a:r>
            <a:r>
              <a:rPr lang="en-US" sz="3600" dirty="0" err="1"/>
              <a:t>FormControls</a:t>
            </a:r>
            <a:r>
              <a:rPr lang="en-US" sz="3600" dirty="0"/>
              <a:t>, </a:t>
            </a:r>
            <a:r>
              <a:rPr lang="en-US" sz="3600" dirty="0" err="1"/>
              <a:t>FormArrays</a:t>
            </a:r>
            <a:r>
              <a:rPr lang="en-US" sz="3600" dirty="0"/>
              <a:t>, or </a:t>
            </a:r>
            <a:r>
              <a:rPr lang="en-US" sz="3600" dirty="0" err="1"/>
              <a:t>FormGroups</a:t>
            </a:r>
            <a:r>
              <a:rPr lang="en-US" sz="3600" dirty="0"/>
              <a:t>. Extremely customizable.</a:t>
            </a:r>
          </a:p>
        </p:txBody>
      </p:sp>
    </p:spTree>
    <p:extLst>
      <p:ext uri="{BB962C8B-B14F-4D97-AF65-F5344CB8AC3E}">
        <p14:creationId xmlns:p14="http://schemas.microsoft.com/office/powerpoint/2010/main" val="1403787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validator for a </a:t>
            </a:r>
            <a:r>
              <a:rPr lang="en-US" sz="3600" dirty="0" err="1"/>
              <a:t>FormControl</a:t>
            </a:r>
            <a:r>
              <a:rPr lang="en-US" sz="3600" dirty="0"/>
              <a:t> is applied at the time of instantiation (as function reference). A </a:t>
            </a:r>
            <a:r>
              <a:rPr lang="en-US" sz="3600" dirty="0" err="1"/>
              <a:t>FormControl</a:t>
            </a:r>
            <a:r>
              <a:rPr lang="en-US" sz="3600" dirty="0"/>
              <a:t> can have one or more (as array) validator functions. A </a:t>
            </a:r>
            <a:r>
              <a:rPr lang="en-US" sz="3600" dirty="0" err="1"/>
              <a:t>FormControl</a:t>
            </a:r>
            <a:r>
              <a:rPr lang="en-US" sz="3600" dirty="0"/>
              <a:t> can also have async validator/s as well.</a:t>
            </a:r>
          </a:p>
        </p:txBody>
      </p:sp>
    </p:spTree>
    <p:extLst>
      <p:ext uri="{BB962C8B-B14F-4D97-AF65-F5344CB8AC3E}">
        <p14:creationId xmlns:p14="http://schemas.microsoft.com/office/powerpoint/2010/main" val="4155166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Once the reactive form is created in the code, the html form in the template should be hooked using </a:t>
            </a:r>
            <a:r>
              <a:rPr lang="en-US" sz="3600" dirty="0" err="1"/>
              <a:t>formGroup</a:t>
            </a:r>
            <a:r>
              <a:rPr lang="en-US" sz="3600" dirty="0"/>
              <a:t> directive. </a:t>
            </a:r>
            <a:r>
              <a:rPr lang="en-US" sz="3600" dirty="0" err="1"/>
              <a:t>ngSubmit</a:t>
            </a:r>
            <a:r>
              <a:rPr lang="en-US" sz="3600" dirty="0"/>
              <a:t> should be used for form post handling. Since the form is created in the component, there is no form exported as a template variable.</a:t>
            </a:r>
          </a:p>
        </p:txBody>
      </p:sp>
    </p:spTree>
    <p:extLst>
      <p:ext uri="{BB962C8B-B14F-4D97-AF65-F5344CB8AC3E}">
        <p14:creationId xmlns:p14="http://schemas.microsoft.com/office/powerpoint/2010/main" val="1167510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Every input field is applied with </a:t>
            </a:r>
            <a:r>
              <a:rPr lang="en-US" sz="3600" dirty="0" err="1"/>
              <a:t>formControlName</a:t>
            </a:r>
            <a:r>
              <a:rPr lang="en-US" sz="3600" dirty="0"/>
              <a:t> directive and the name of the control has to be passed to it. This name should exactly match the one given at the time of </a:t>
            </a:r>
            <a:r>
              <a:rPr lang="en-US" sz="3600" dirty="0" err="1"/>
              <a:t>FormGroup</a:t>
            </a:r>
            <a:r>
              <a:rPr lang="en-US" sz="3600" dirty="0"/>
              <a:t> creation. Attribute </a:t>
            </a:r>
            <a:r>
              <a:rPr lang="en-US" sz="3600" b="1" i="1" dirty="0"/>
              <a:t>name</a:t>
            </a:r>
            <a:r>
              <a:rPr lang="en-US" sz="3600" dirty="0"/>
              <a:t> is not required.</a:t>
            </a:r>
          </a:p>
        </p:txBody>
      </p:sp>
    </p:spTree>
    <p:extLst>
      <p:ext uri="{BB962C8B-B14F-4D97-AF65-F5344CB8AC3E}">
        <p14:creationId xmlns:p14="http://schemas.microsoft.com/office/powerpoint/2010/main" val="79665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For validation error drill-down, there are two approaches:</a:t>
            </a:r>
          </a:p>
          <a:p>
            <a:pPr marL="742950" indent="-742950">
              <a:buAutoNum type="arabicPeriod"/>
            </a:pPr>
            <a:r>
              <a:rPr lang="en-US" sz="3600" dirty="0"/>
              <a:t>Use </a:t>
            </a:r>
            <a:r>
              <a:rPr lang="en-US" sz="3600" dirty="0" err="1"/>
              <a:t>form.controls</a:t>
            </a:r>
            <a:r>
              <a:rPr lang="en-US" sz="3600" dirty="0"/>
              <a:t>[”control”].errors…</a:t>
            </a:r>
          </a:p>
          <a:p>
            <a:pPr marL="742950" indent="-742950">
              <a:buAutoNum type="arabicPeriod"/>
            </a:pPr>
            <a:r>
              <a:rPr lang="en-US" sz="3600" dirty="0"/>
              <a:t>Expose the individual controls as getters and use them in the validation error blocks</a:t>
            </a:r>
          </a:p>
        </p:txBody>
      </p:sp>
    </p:spTree>
    <p:extLst>
      <p:ext uri="{BB962C8B-B14F-4D97-AF65-F5344CB8AC3E}">
        <p14:creationId xmlns:p14="http://schemas.microsoft.com/office/powerpoint/2010/main" val="1323984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742950" indent="-742950">
              <a:buAutoNum type="arabicPeriod"/>
            </a:pPr>
            <a:r>
              <a:rPr lang="en-US" sz="3600" dirty="0"/>
              <a:t>Custom validators are easy as they are functions.</a:t>
            </a:r>
          </a:p>
          <a:p>
            <a:pPr marL="742950" indent="-742950">
              <a:buAutoNum type="arabicPeriod"/>
            </a:pPr>
            <a:r>
              <a:rPr lang="en-US" sz="3600" dirty="0"/>
              <a:t>Any function that takes the </a:t>
            </a:r>
            <a:r>
              <a:rPr lang="en-US" sz="3600" dirty="0" err="1"/>
              <a:t>AbstractControl</a:t>
            </a:r>
            <a:r>
              <a:rPr lang="en-US" sz="3600" dirty="0"/>
              <a:t> object and returns validation error object can be a validator function. </a:t>
            </a:r>
          </a:p>
          <a:p>
            <a:pPr marL="742950" indent="-742950">
              <a:buAutoNum type="arabicPeriod"/>
            </a:pPr>
            <a:r>
              <a:rPr lang="en-US" sz="3600" dirty="0"/>
              <a:t>Async validators return either a Promise or an Observable. </a:t>
            </a:r>
          </a:p>
          <a:p>
            <a:pPr marL="742950" indent="-742950">
              <a:buAutoNum type="arabicPeriod"/>
            </a:pPr>
            <a:r>
              <a:rPr lang="en-US" sz="3600" dirty="0"/>
              <a:t>Beware of the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600" dirty="0"/>
              <a:t> binding problem</a:t>
            </a:r>
          </a:p>
        </p:txBody>
      </p:sp>
    </p:spTree>
    <p:extLst>
      <p:ext uri="{BB962C8B-B14F-4D97-AF65-F5344CB8AC3E}">
        <p14:creationId xmlns:p14="http://schemas.microsoft.com/office/powerpoint/2010/main" val="770610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A validator should return null in case of successful validation. Else, the { error: true }</a:t>
            </a:r>
          </a:p>
          <a:p>
            <a:pPr marL="742950" indent="-742950">
              <a:buAutoNum type="arabicPeriod"/>
            </a:pPr>
            <a:r>
              <a:rPr lang="en-US" sz="3600" dirty="0"/>
              <a:t>Async validator, if uses Promise should never reject in any case. Use resolve in both cases. In validation success, resolve(null). Else </a:t>
            </a:r>
            <a:r>
              <a:rPr lang="en-US" sz="3600"/>
              <a:t>resolve({ error: true })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282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AF4A-46CB-914B-8D38-488E69FF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741A-72E1-9F4D-A69A-61995125F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6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Prerequisites:</a:t>
            </a:r>
          </a:p>
          <a:p>
            <a:pPr marL="742950" indent="-742950">
              <a:buAutoNum type="arabicPeriod"/>
            </a:pPr>
            <a:r>
              <a:rPr lang="en-US" sz="3600" dirty="0"/>
              <a:t>Import </a:t>
            </a:r>
            <a:r>
              <a:rPr lang="en-US" sz="3600" dirty="0" err="1"/>
              <a:t>FormsModule</a:t>
            </a:r>
            <a:r>
              <a:rPr lang="en-US" sz="3600" dirty="0"/>
              <a:t> for template forms</a:t>
            </a:r>
          </a:p>
          <a:p>
            <a:pPr marL="742950" indent="-742950">
              <a:buAutoNum type="arabicPeriod"/>
            </a:pPr>
            <a:r>
              <a:rPr lang="en-US" sz="3600" dirty="0"/>
              <a:t>Import </a:t>
            </a:r>
            <a:r>
              <a:rPr lang="en-US" sz="3600" dirty="0" err="1"/>
              <a:t>ReactiveFormsModule</a:t>
            </a:r>
            <a:r>
              <a:rPr lang="en-US" sz="3600" dirty="0"/>
              <a:t> for reactive forms</a:t>
            </a:r>
          </a:p>
        </p:txBody>
      </p:sp>
    </p:spTree>
    <p:extLst>
      <p:ext uri="{BB962C8B-B14F-4D97-AF65-F5344CB8AC3E}">
        <p14:creationId xmlns:p14="http://schemas.microsoft.com/office/powerpoint/2010/main" val="140456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Template-forms:</a:t>
            </a:r>
          </a:p>
          <a:p>
            <a:pPr marL="742950" indent="-742950">
              <a:buAutoNum type="arabicPeriod"/>
            </a:pPr>
            <a:r>
              <a:rPr lang="en-US" sz="3600" dirty="0"/>
              <a:t>Trace their history to </a:t>
            </a:r>
            <a:r>
              <a:rPr lang="en-US" sz="3600" dirty="0" err="1"/>
              <a:t>Angular.js</a:t>
            </a:r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/>
              <a:t>Nice fit for simple needs</a:t>
            </a:r>
          </a:p>
          <a:p>
            <a:pPr marL="742950" indent="-742950">
              <a:buAutoNum type="arabicPeriod"/>
            </a:pPr>
            <a:r>
              <a:rPr lang="en-US" sz="3600" dirty="0"/>
              <a:t>Directives are everywhere: fields, validation, form!</a:t>
            </a:r>
          </a:p>
          <a:p>
            <a:pPr marL="742950" indent="-742950">
              <a:buAutoNum type="arabicPeriod"/>
            </a:pPr>
            <a:r>
              <a:rPr lang="en-US" sz="3600" dirty="0"/>
              <a:t>Predominantly template-based</a:t>
            </a:r>
          </a:p>
        </p:txBody>
      </p:sp>
    </p:spTree>
    <p:extLst>
      <p:ext uri="{BB962C8B-B14F-4D97-AF65-F5344CB8AC3E}">
        <p14:creationId xmlns:p14="http://schemas.microsoft.com/office/powerpoint/2010/main" val="354277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Reactive-forms:</a:t>
            </a:r>
          </a:p>
          <a:p>
            <a:pPr marL="742950" indent="-742950">
              <a:buAutoNum type="arabicPeriod"/>
            </a:pPr>
            <a:r>
              <a:rPr lang="en-US" sz="3600" dirty="0"/>
              <a:t>Expose the observable-based API</a:t>
            </a:r>
          </a:p>
          <a:p>
            <a:pPr marL="742950" indent="-742950">
              <a:buAutoNum type="arabicPeriod"/>
            </a:pPr>
            <a:r>
              <a:rPr lang="en-US" sz="3600" dirty="0"/>
              <a:t>Suitable for complex UI needs and validation</a:t>
            </a:r>
          </a:p>
          <a:p>
            <a:pPr marL="742950" indent="-742950">
              <a:buAutoNum type="arabicPeriod"/>
            </a:pPr>
            <a:r>
              <a:rPr lang="en-US" sz="3600" dirty="0"/>
              <a:t>Predominantly code-based</a:t>
            </a:r>
          </a:p>
        </p:txBody>
      </p:sp>
    </p:spTree>
    <p:extLst>
      <p:ext uri="{BB962C8B-B14F-4D97-AF65-F5344CB8AC3E}">
        <p14:creationId xmlns:p14="http://schemas.microsoft.com/office/powerpoint/2010/main" val="363862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Beginning</a:t>
            </a:r>
          </a:p>
          <a:p>
            <a:pPr marL="742950" indent="-742950">
              <a:buAutoNum type="arabicPeriod"/>
            </a:pPr>
            <a:r>
              <a:rPr lang="en-US" sz="3600" dirty="0"/>
              <a:t>Start with a plain html form</a:t>
            </a:r>
          </a:p>
          <a:p>
            <a:pPr marL="742950" indent="-742950">
              <a:buAutoNum type="arabicPeriod"/>
            </a:pPr>
            <a:r>
              <a:rPr lang="en-US" sz="3600" dirty="0"/>
              <a:t>Remove method and action, turn on </a:t>
            </a:r>
            <a:r>
              <a:rPr lang="en-US" sz="3600" dirty="0" err="1"/>
              <a:t>novalidate</a:t>
            </a:r>
            <a:r>
              <a:rPr lang="en-US" sz="3600" dirty="0"/>
              <a:t>, turn off autocomplete</a:t>
            </a:r>
          </a:p>
        </p:txBody>
      </p:sp>
    </p:spTree>
    <p:extLst>
      <p:ext uri="{BB962C8B-B14F-4D97-AF65-F5344CB8AC3E}">
        <p14:creationId xmlns:p14="http://schemas.microsoft.com/office/powerpoint/2010/main" val="59914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Template forms: Step 1</a:t>
            </a:r>
          </a:p>
          <a:p>
            <a:pPr marL="742950" indent="-742950">
              <a:buAutoNum type="arabicPeriod"/>
            </a:pPr>
            <a:r>
              <a:rPr lang="en-US" sz="3600" dirty="0"/>
              <a:t>Apply template variable to form and get </a:t>
            </a:r>
            <a:r>
              <a:rPr lang="en-US" sz="3600" dirty="0" err="1"/>
              <a:t>ngForm</a:t>
            </a:r>
            <a:r>
              <a:rPr lang="en-US" sz="3600" dirty="0"/>
              <a:t> exported to it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#f=“[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ngForm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]”</a:t>
            </a:r>
          </a:p>
          <a:p>
            <a:pPr marL="742950" indent="-742950">
              <a:buAutoNum type="arabicPeriod"/>
            </a:pPr>
            <a:r>
              <a:rPr lang="en-US" sz="3600" dirty="0"/>
              <a:t>Listen to the built-in </a:t>
            </a:r>
            <a:r>
              <a:rPr lang="en-US" sz="3600" dirty="0" err="1"/>
              <a:t>ngSubmit</a:t>
            </a:r>
            <a:r>
              <a:rPr lang="en-US" sz="3600" dirty="0"/>
              <a:t> event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ngSubmit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)=“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onFormPost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f.value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183790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Template forms: Step 2</a:t>
            </a:r>
          </a:p>
          <a:p>
            <a:pPr marL="742950" indent="-742950">
              <a:buAutoNum type="arabicPeriod"/>
            </a:pPr>
            <a:r>
              <a:rPr lang="en-US" sz="3600" dirty="0"/>
              <a:t>Apply </a:t>
            </a:r>
            <a:r>
              <a:rPr lang="en-US" sz="3600" dirty="0" err="1"/>
              <a:t>ngModel</a:t>
            </a:r>
            <a:r>
              <a:rPr lang="en-US" sz="3600" dirty="0"/>
              <a:t> directive to all input fields (name attribute is required)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indent="-742950">
              <a:buAutoNum type="arabicPeriod"/>
            </a:pPr>
            <a:r>
              <a:rPr lang="en-US" sz="3600" dirty="0"/>
              <a:t>For validation, every input field uses appropriate directives such as required, </a:t>
            </a:r>
            <a:r>
              <a:rPr lang="en-US" sz="3600" dirty="0" err="1"/>
              <a:t>minlength</a:t>
            </a:r>
            <a:r>
              <a:rPr lang="en-US" sz="3600" dirty="0"/>
              <a:t>, </a:t>
            </a:r>
            <a:r>
              <a:rPr lang="en-US" sz="3600" dirty="0" err="1"/>
              <a:t>maxlength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4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0E3-2DE7-B845-A83E-758BE2B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Forms: Core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0922-2A08-9E4D-8B20-63E3337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Template forms: Step 3</a:t>
            </a:r>
          </a:p>
          <a:p>
            <a:pPr marL="742950" indent="-742950">
              <a:buAutoNum type="arabicPeriod"/>
            </a:pPr>
            <a:r>
              <a:rPr lang="en-US" sz="3600" dirty="0"/>
              <a:t>For validation error messages, export the input field as a template reference assigned with </a:t>
            </a:r>
            <a:r>
              <a:rPr lang="en-US" sz="3600" dirty="0" err="1"/>
              <a:t>ngModel</a:t>
            </a:r>
            <a:r>
              <a:rPr lang="en-US" sz="3600" dirty="0"/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#field=“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742950" indent="-742950">
              <a:buAutoNum type="arabicPeriod"/>
            </a:pPr>
            <a:r>
              <a:rPr lang="en-US" sz="3600" dirty="0"/>
              <a:t>Field, now has access to errors object. Use it to display proper error message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340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Presentation" id="{1902FA61-8D35-3646-99CC-BF843C860700}" vid="{E738D55E-9ADD-8441-BBC7-45F0D9FA60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868</Words>
  <Application>Microsoft Macintosh PowerPoint</Application>
  <PresentationFormat>Widescreen</PresentationFormat>
  <Paragraphs>104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Consolas</vt:lpstr>
      <vt:lpstr>Tw Cen MT</vt:lpstr>
      <vt:lpstr>Wingdings 2</vt:lpstr>
      <vt:lpstr>DividendVTI</vt:lpstr>
      <vt:lpstr>Angular Forms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Angular Forms: Core Concepts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dc:creator>Vivekanand P V</dc:creator>
  <cp:lastModifiedBy>Vivekanand P V</cp:lastModifiedBy>
  <cp:revision>30</cp:revision>
  <dcterms:created xsi:type="dcterms:W3CDTF">2019-11-24T00:44:37Z</dcterms:created>
  <dcterms:modified xsi:type="dcterms:W3CDTF">2019-11-26T17:43:25Z</dcterms:modified>
</cp:coreProperties>
</file>