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8" r:id="rId3"/>
    <p:sldId id="280" r:id="rId4"/>
    <p:sldId id="281" r:id="rId5"/>
    <p:sldId id="282" r:id="rId6"/>
    <p:sldId id="295" r:id="rId7"/>
    <p:sldId id="275" r:id="rId8"/>
    <p:sldId id="276" r:id="rId9"/>
    <p:sldId id="294" r:id="rId10"/>
    <p:sldId id="296" r:id="rId11"/>
    <p:sldId id="277" r:id="rId12"/>
    <p:sldId id="258" r:id="rId13"/>
    <p:sldId id="269" r:id="rId14"/>
    <p:sldId id="270" r:id="rId15"/>
    <p:sldId id="257" r:id="rId16"/>
    <p:sldId id="271" r:id="rId17"/>
    <p:sldId id="267" r:id="rId18"/>
    <p:sldId id="262" r:id="rId19"/>
    <p:sldId id="273" r:id="rId20"/>
    <p:sldId id="274" r:id="rId21"/>
    <p:sldId id="259" r:id="rId22"/>
    <p:sldId id="260" r:id="rId23"/>
    <p:sldId id="261" r:id="rId24"/>
    <p:sldId id="263" r:id="rId25"/>
    <p:sldId id="264" r:id="rId26"/>
    <p:sldId id="266" r:id="rId27"/>
    <p:sldId id="265" r:id="rId28"/>
    <p:sldId id="268" r:id="rId29"/>
    <p:sldId id="284" r:id="rId30"/>
    <p:sldId id="286" r:id="rId31"/>
    <p:sldId id="287" r:id="rId32"/>
    <p:sldId id="288" r:id="rId33"/>
    <p:sldId id="289" r:id="rId34"/>
    <p:sldId id="290" r:id="rId35"/>
    <p:sldId id="291" r:id="rId36"/>
    <p:sldId id="292" r:id="rId37"/>
    <p:sldId id="293" r:id="rId38"/>
    <p:sldId id="28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19" autoAdjust="0"/>
  </p:normalViewPr>
  <p:slideViewPr>
    <p:cSldViewPr>
      <p:cViewPr varScale="1">
        <p:scale>
          <a:sx n="67" d="100"/>
          <a:sy n="67" d="100"/>
        </p:scale>
        <p:origin x="-60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B37894-D2B7-45E6-B5B7-ED74A3553AA9}" type="datetimeFigureOut">
              <a:rPr lang="en-US" smtClean="0"/>
              <a:pPr/>
              <a:t>11/29/2013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46E9F-EA57-4675-B1FD-B90B9744BD56}" type="slidenum">
              <a:rPr lang="en-US" smtClean="0"/>
              <a:pPr/>
              <a:t>‹#›</a:t>
            </a:fld>
            <a:endParaRPr lang="en-US"/>
          </a:p>
        </p:txBody>
      </p:sp>
    </p:spTree>
    <p:extLst>
      <p:ext uri="{BB962C8B-B14F-4D97-AF65-F5344CB8AC3E}">
        <p14:creationId xmlns:p14="http://schemas.microsoft.com/office/powerpoint/2010/main" val="401301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notes on all other slides</a:t>
            </a:r>
            <a:endParaRPr lang="en-US" dirty="0"/>
          </a:p>
        </p:txBody>
      </p:sp>
      <p:sp>
        <p:nvSpPr>
          <p:cNvPr id="4" name="Slide Number Placeholder 3"/>
          <p:cNvSpPr>
            <a:spLocks noGrp="1"/>
          </p:cNvSpPr>
          <p:nvPr>
            <p:ph type="sldNum" sz="quarter" idx="10"/>
          </p:nvPr>
        </p:nvSpPr>
        <p:spPr/>
        <p:txBody>
          <a:bodyPr/>
          <a:lstStyle/>
          <a:p>
            <a:fld id="{94AAFC36-E5A0-4F6A-A44F-B685348E919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sample code which I have explained for the thread debugging is very simple. What will happen if you have a huge code block with multiple number of threads. Then it will be very difficult for you to identify which thread is part of your code or which ones are not related. Thread window gives you very easy features to set the "</a:t>
            </a:r>
            <a:r>
              <a:rPr lang="en-US" b="1" dirty="0" smtClean="0"/>
              <a:t>Flag</a:t>
            </a:r>
            <a:r>
              <a:rPr lang="en-US" dirty="0" smtClean="0"/>
              <a:t>" for all the threads which are part of your code. For that, you need to just flag your thread by option "</a:t>
            </a:r>
            <a:r>
              <a:rPr lang="en-US" b="1" dirty="0" smtClean="0"/>
              <a:t>Flag Just My Code</a:t>
            </a:r>
            <a:r>
              <a:rPr lang="en-US" dirty="0" smtClean="0"/>
              <a:t>". </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suspended the execution of the concurrent threads that would disturb our step-by-step execution. Thus, we could focus on the code being executed by just one encryption thread.</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Freezing a thread suspends its execution. However, in the debugging process, we would need to resume the thread execution.</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open this window by clicking Debug-&gt;Windows-&gt;Threads or </a:t>
            </a:r>
            <a:r>
              <a:rPr lang="en-US" dirty="0" err="1" smtClean="0"/>
              <a:t>Ctrl+D</a:t>
            </a:r>
            <a:r>
              <a:rPr lang="en-US" dirty="0" smtClean="0"/>
              <a:t>, C in a debug session. In this window you can see the different methods that got called before reaching the current breakpoint location. Each line in this table corresponds to a Stack Frame. You can double click a line in this window to view the corresponding method in that stack frame.</a:t>
            </a:r>
            <a:br>
              <a:rPr lang="en-US" dirty="0" smtClean="0"/>
            </a:b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open the debug location toolbar by clicking View-&gt;Toolbars-&gt;Debug Location. This toolbar is the one that displays the Process, Thread and Stack Frame of the method being debugged.</a:t>
            </a:r>
          </a:p>
          <a:p>
            <a:r>
              <a:rPr lang="en-US" dirty="0" smtClean="0"/>
              <a:t>You can also use this toolbar to switch between the live threads and navigate the call stack of the selected thread just like the Threads Debug Window and Call Stack Debug Window.</a:t>
            </a:r>
          </a:p>
          <a:p>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Choose strategic points where you want to inspect the state of the thread. Create breakpoints in the selected locations. On each of the breakpoints, click Right-Mouse-Button-&gt;Condition. In the textbox where you are supposed to enter a condition, enter </a:t>
            </a:r>
          </a:p>
          <a:p>
            <a:r>
              <a:rPr lang="en-US" dirty="0" err="1" smtClean="0"/>
              <a:t>System.Threading.Thread.CurrentThread.Name</a:t>
            </a:r>
            <a:r>
              <a:rPr lang="en-US" dirty="0" smtClean="0"/>
              <a:t> = "&lt;THREAD_NAME&gt;". </a:t>
            </a:r>
          </a:p>
          <a:p>
            <a:r>
              <a:rPr lang="en-US" dirty="0" smtClean="0"/>
              <a:t>Where &lt;THREAD_NAME&gt; is equal to the name of the thread you wish to inspect. </a:t>
            </a:r>
          </a:p>
          <a:p>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a:t>
            </a:r>
          </a:p>
          <a:p>
            <a:r>
              <a:rPr lang="en-US" dirty="0" smtClean="0"/>
              <a:t>Call Stack Segment or Node</a:t>
            </a:r>
          </a:p>
          <a:p>
            <a:r>
              <a:rPr lang="en-US" dirty="0" smtClean="0"/>
              <a:t>Contains a series of method contexts for one or more threads. If the node has no arrow lines connected to it, then it represents the entire call path for the thread(s).</a:t>
            </a:r>
          </a:p>
          <a:p>
            <a:r>
              <a:rPr lang="en-US" dirty="0" smtClean="0"/>
              <a:t>B</a:t>
            </a:r>
          </a:p>
          <a:p>
            <a:r>
              <a:rPr lang="en-US" dirty="0" smtClean="0"/>
              <a:t>Blue Highlight</a:t>
            </a:r>
          </a:p>
          <a:p>
            <a:r>
              <a:rPr lang="en-US" dirty="0" smtClean="0"/>
              <a:t>Indicates the call path of the current thread.</a:t>
            </a:r>
          </a:p>
          <a:p>
            <a:r>
              <a:rPr lang="en-US" dirty="0" smtClean="0"/>
              <a:t>C</a:t>
            </a:r>
          </a:p>
          <a:p>
            <a:r>
              <a:rPr lang="en-US" dirty="0" smtClean="0"/>
              <a:t>Arrow lines</a:t>
            </a:r>
          </a:p>
          <a:p>
            <a:r>
              <a:rPr lang="en-US" dirty="0" smtClean="0"/>
              <a:t>Connect nodes to make up the entire call path for the thread(s).</a:t>
            </a:r>
          </a:p>
          <a:p>
            <a:r>
              <a:rPr lang="en-US" dirty="0" smtClean="0"/>
              <a:t>D</a:t>
            </a:r>
          </a:p>
          <a:p>
            <a:r>
              <a:rPr lang="en-US" dirty="0" smtClean="0"/>
              <a:t>Tooltip on Node Header</a:t>
            </a:r>
          </a:p>
          <a:p>
            <a:r>
              <a:rPr lang="en-US" dirty="0" smtClean="0"/>
              <a:t>Shows the ID and user-defined name of each thread whose call path shares this node.</a:t>
            </a:r>
          </a:p>
          <a:p>
            <a:r>
              <a:rPr lang="en-US" dirty="0" smtClean="0"/>
              <a:t>E</a:t>
            </a:r>
          </a:p>
          <a:p>
            <a:r>
              <a:rPr lang="en-US" dirty="0" smtClean="0"/>
              <a:t>Method Context</a:t>
            </a:r>
          </a:p>
          <a:p>
            <a:r>
              <a:rPr lang="en-US" dirty="0" smtClean="0"/>
              <a:t>Represents one or more stack frames in the same method.</a:t>
            </a:r>
          </a:p>
          <a:p>
            <a:r>
              <a:rPr lang="en-US" dirty="0" smtClean="0"/>
              <a:t>F</a:t>
            </a:r>
          </a:p>
          <a:p>
            <a:r>
              <a:rPr lang="en-US" dirty="0" smtClean="0"/>
              <a:t>Tooltip on method context</a:t>
            </a:r>
          </a:p>
          <a:p>
            <a:r>
              <a:rPr lang="en-US" dirty="0" smtClean="0"/>
              <a:t>Shows details of all stack frames that the method context represents. Stack frames on the current thread are shown in bold.</a:t>
            </a:r>
          </a:p>
          <a:p>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Tasks View differs from Threads View as follows:</a:t>
            </a:r>
          </a:p>
          <a:p>
            <a:r>
              <a:rPr lang="en-US" dirty="0" smtClean="0"/>
              <a:t>Call stacks of threads that are not running tasks are not shown.</a:t>
            </a:r>
          </a:p>
          <a:p>
            <a:r>
              <a:rPr lang="en-US" dirty="0" smtClean="0"/>
              <a:t>Call stacks of threads that are running tasks are visually trimmed at the top and bottom to show the most relevant frames that pertain to tasks.</a:t>
            </a:r>
          </a:p>
          <a:p>
            <a:r>
              <a:rPr lang="en-US" dirty="0" smtClean="0"/>
              <a:t>When multiple tasks are on one thread, the call stacks of those tasks are split out into separate nodes.</a:t>
            </a:r>
          </a:p>
          <a:p>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hovering over a node header or a method context, you can see additional information. </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either Threads View or Tasks View, you can pivot the graph on the current method by clicking the Method View icon on the toolbar. Method View shows at a glance all methods on all threads that either call or are called by the current method. The following illustration shows a Threads View, and also how the same information looks in Method View.</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You can see all your tasks: running, waiting or scheduled, uniquely identified by their ID and further mapped to code via their Entry Point function, shown under the Task column.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Running and Waiting tasks you can see the Location (inc. full real call stack of a task in a tooltip of that column) and the underlying thread information (under the Thread Assignment column).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 Waiting task, you can see what it is waiting on (via the tooltip on the Status column) and if it is potentially deadlocked (via the icon).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You can easily identify (via the Parent column) and visualize (by using the menu to switch) parent child relationships between tasks. You can also group tasks (via the menu) based on a property of interest…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new debugger toolwindow is truly integrated into the debugging experience, as expected from previous versions of Visual Studio. In particular, users of the old Threads window will feel at home with familiar features such as toggling hexadecimal display, same icons and concepts (e.g. current task/thread, frozen thread, flagging) and sharing of same settings for formatting display of call stacks.</a:t>
            </a:r>
          </a:p>
        </p:txBody>
      </p:sp>
      <p:sp>
        <p:nvSpPr>
          <p:cNvPr id="4" name="Slide Number Placeholder 3"/>
          <p:cNvSpPr>
            <a:spLocks noGrp="1"/>
          </p:cNvSpPr>
          <p:nvPr>
            <p:ph type="sldNum" sz="quarter" idx="10"/>
          </p:nvPr>
        </p:nvSpPr>
        <p:spPr/>
        <p:txBody>
          <a:bodyPr/>
          <a:lstStyle/>
          <a:p>
            <a:fld id="{94AAFC36-E5A0-4F6A-A44F-B685348E919D}"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i="1" dirty="0" err="1" smtClean="0"/>
              <a:t>System.Diagnostics.Debug.Print</a:t>
            </a:r>
            <a:r>
              <a:rPr lang="en-US" dirty="0" smtClean="0"/>
              <a:t> method allows us to show information at runtime from many threads in a thread-safe way. Using it, the application can provide us with very important feedback to understand what happens when multiple concurrent threads are running at the same time.</a:t>
            </a:r>
          </a:p>
          <a:p>
            <a:r>
              <a:rPr lang="en-US" dirty="0" smtClean="0"/>
              <a:t>Running a multithreaded application step-by-step, even without isolation, does not represent the real concurrent execution that happens at runtime without breakpoints. Therefore, it is very important to have some feedback to test certain conditions using the </a:t>
            </a:r>
            <a:r>
              <a:rPr lang="en-US" i="1" dirty="0" err="1" smtClean="0"/>
              <a:t>System.Diagnostics.Debug.Print</a:t>
            </a:r>
            <a:r>
              <a:rPr lang="en-US" dirty="0" smtClean="0"/>
              <a:t> method.</a:t>
            </a:r>
          </a:p>
          <a:p>
            <a:r>
              <a:rPr lang="en-US" i="1" dirty="0" smtClean="0"/>
              <a:t>However, we must remember that the application's performance will degrade when using the </a:t>
            </a:r>
            <a:r>
              <a:rPr lang="en-US" i="1" dirty="0" err="1" smtClean="0"/>
              <a:t>System.Diagnostics.Debug.Print</a:t>
            </a:r>
            <a:r>
              <a:rPr lang="en-US" i="1" dirty="0" smtClean="0"/>
              <a:t> method. Thus, the performance must be measured without calls to this method or any interfering debugging techniques.</a:t>
            </a:r>
            <a:endParaRPr lang="en-US" dirty="0" smtClean="0"/>
          </a:p>
          <a:p>
            <a:r>
              <a:rPr lang="en-US" dirty="0" smtClean="0"/>
              <a:t>Using this method, combined with all the debugging techniques known for single-threaded applications, such as inspecting values, setting breakpoints, and </a:t>
            </a:r>
            <a:r>
              <a:rPr lang="en-US" dirty="0" err="1" smtClean="0"/>
              <a:t>tracepoints</a:t>
            </a:r>
            <a:r>
              <a:rPr lang="en-US" dirty="0" smtClean="0"/>
              <a:t>, we will not have any trouble in solving bugs in multithreaded code.</a:t>
            </a:r>
          </a:p>
          <a:p>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 View shows at a glance all methods on all threads that either call or are called by the current method. </a:t>
            </a:r>
            <a:endParaRPr lang="en-US" dirty="0"/>
          </a:p>
        </p:txBody>
      </p:sp>
      <p:sp>
        <p:nvSpPr>
          <p:cNvPr id="4" name="Slide Number Placeholder 3"/>
          <p:cNvSpPr>
            <a:spLocks noGrp="1"/>
          </p:cNvSpPr>
          <p:nvPr>
            <p:ph type="sldNum" sz="quarter" idx="10"/>
          </p:nvPr>
        </p:nvSpPr>
        <p:spPr/>
        <p:txBody>
          <a:bodyPr/>
          <a:lstStyle/>
          <a:p>
            <a:fld id="{42BF7F90-BF27-470A-BA91-3D5FB04FB37E}"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http://www.danielmoth.com/Blog/2009/05/parallel-tasks-new-visual-studio-2010.html</a:t>
            </a:r>
            <a:endParaRPr lang="en-US" dirty="0"/>
          </a:p>
        </p:txBody>
      </p:sp>
      <p:sp>
        <p:nvSpPr>
          <p:cNvPr id="4" name="Slide Number Placeholder 3"/>
          <p:cNvSpPr>
            <a:spLocks noGrp="1"/>
          </p:cNvSpPr>
          <p:nvPr>
            <p:ph type="sldNum" sz="quarter" idx="10"/>
          </p:nvPr>
        </p:nvSpPr>
        <p:spPr/>
        <p:txBody>
          <a:bodyPr/>
          <a:lstStyle/>
          <a:p>
            <a:fld id="{66985FF3-5F53-4E27-B1DB-99FC3428BED0}"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sz="1200" kern="1200" dirty="0" smtClean="0">
                <a:solidFill>
                  <a:schemeClr val="tx1"/>
                </a:solidFill>
                <a:latin typeface="+mn-lt"/>
                <a:ea typeface="+mn-ea"/>
                <a:cs typeface="+mn-cs"/>
              </a:rPr>
              <a:t>You can view all the call stacks of all the threads in a single view, including easy matching of a call stack to a thread ID (via tooltips).</a:t>
            </a:r>
          </a:p>
          <a:p>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You can easily distinguish the current thread (and stack frame) from all other threads (and stack frame) via the familiar icons.</a:t>
            </a:r>
          </a:p>
          <a:p>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You can navigate anywhere in the executing code by switching the stack frame (that drives the rest of the IDE). If you do the same from other places in the IDE, the Parallel Stacks window also reflects the change.</a:t>
            </a:r>
          </a:p>
          <a:p>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Common stack frames between threads (at the root of the call stacks) are coalesced together into call stack segments. This results in better use of screen real estate, as well as easy identification of "interesting" methods to focus on.</a:t>
            </a:r>
          </a:p>
          <a:p>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Common stack frames between threads (that have not been coalesced into the same call stack segment), are easily identifiable (bold). The developer can pivot on any method contexts via the Method View view (on the toolbar).</a:t>
            </a:r>
          </a:p>
          <a:p>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In addition to all of the above, the developer can switch the view to shows call stacks of tasks (instead of threads). In this Tasks view of the Parallel Stacks window, Threads that do not execute tasks at this moment in time are filtered out and the call stacks of threads executing tasks are trimmed on both ends so as to show only the real call stack as is relevant to the task. Also, call stacks of Threads executing more than one task are split to distinctly show the tasks on the view. Finally, thread information is replaced by task id information including the status.</a:t>
            </a:r>
          </a:p>
          <a:p>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In either view (Tasks or Threads) you can filter down the threads/tasks by showing flagged only threads/tasks. Flagging occurs in the Threads and Parallel Tasks windows respectively.</a:t>
            </a:r>
          </a:p>
          <a:p>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This new debugger toolwindow is truly integrated into the debugging experience, as expected from previous versions of Visual Studio. In particular, users of the Call Stack windows will feel that the Parallel Stacks is a natural extension.</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AAFC36-E5A0-4F6A-A44F-B685348E919D}"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use the Concurrency </a:t>
            </a:r>
            <a:r>
              <a:rPr lang="en-US" sz="1200" kern="1200" baseline="0" dirty="0" err="1" smtClean="0">
                <a:solidFill>
                  <a:schemeClr val="tx1"/>
                </a:solidFill>
                <a:latin typeface="+mn-lt"/>
                <a:ea typeface="+mn-ea"/>
                <a:cs typeface="+mn-cs"/>
              </a:rPr>
              <a:t>Visualizer</a:t>
            </a:r>
            <a:r>
              <a:rPr lang="en-US" sz="1200" kern="1200" baseline="0" dirty="0" smtClean="0">
                <a:solidFill>
                  <a:schemeClr val="tx1"/>
                </a:solidFill>
                <a:latin typeface="+mn-lt"/>
                <a:ea typeface="+mn-ea"/>
                <a:cs typeface="+mn-cs"/>
              </a:rPr>
              <a:t>, Visual Studio must be started with Administrator privileges. To</a:t>
            </a:r>
          </a:p>
          <a:p>
            <a:r>
              <a:rPr lang="en-US" sz="1200" kern="1200" baseline="0" dirty="0" smtClean="0">
                <a:solidFill>
                  <a:schemeClr val="tx1"/>
                </a:solidFill>
                <a:latin typeface="+mn-lt"/>
                <a:ea typeface="+mn-ea"/>
                <a:cs typeface="+mn-cs"/>
              </a:rPr>
              <a:t>do this, find Visual Studio in your Start menu, right-click it, and select “Run as administrator”. Load your</a:t>
            </a:r>
          </a:p>
          <a:p>
            <a:r>
              <a:rPr lang="en-US" sz="1200" kern="1200" baseline="0" dirty="0" smtClean="0">
                <a:solidFill>
                  <a:schemeClr val="tx1"/>
                </a:solidFill>
                <a:latin typeface="+mn-lt"/>
                <a:ea typeface="+mn-ea"/>
                <a:cs typeface="+mn-cs"/>
              </a:rPr>
              <a:t>project, and select Start Performance Analysis from the Debug menu.</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the Concurrency </a:t>
            </a:r>
            <a:r>
              <a:rPr lang="en-US" sz="1200" kern="1200" baseline="0" dirty="0" err="1" smtClean="0">
                <a:solidFill>
                  <a:schemeClr val="tx1"/>
                </a:solidFill>
                <a:latin typeface="+mn-lt"/>
                <a:ea typeface="+mn-ea"/>
                <a:cs typeface="+mn-cs"/>
              </a:rPr>
              <a:t>Visualizer</a:t>
            </a:r>
            <a:r>
              <a:rPr lang="en-US" sz="1200" kern="1200" baseline="0" dirty="0" smtClean="0">
                <a:solidFill>
                  <a:schemeClr val="tx1"/>
                </a:solidFill>
                <a:latin typeface="+mn-lt"/>
                <a:ea typeface="+mn-ea"/>
                <a:cs typeface="+mn-cs"/>
              </a:rPr>
              <a:t> can be useful, it has some major limitations when you’re trying to</a:t>
            </a:r>
          </a:p>
          <a:p>
            <a:r>
              <a:rPr lang="en-US" sz="1200" kern="1200" baseline="0" dirty="0" smtClean="0">
                <a:solidFill>
                  <a:schemeClr val="tx1"/>
                </a:solidFill>
                <a:latin typeface="+mn-lt"/>
                <a:ea typeface="+mn-ea"/>
                <a:cs typeface="+mn-cs"/>
              </a:rPr>
              <a:t>dig into the performance of a TPL program. It is a general Windows concurrency tool and not really</a:t>
            </a:r>
          </a:p>
          <a:p>
            <a:r>
              <a:rPr lang="en-US" sz="1200" kern="1200" baseline="0" dirty="0" smtClean="0">
                <a:solidFill>
                  <a:schemeClr val="tx1"/>
                </a:solidFill>
                <a:latin typeface="+mn-lt"/>
                <a:ea typeface="+mn-ea"/>
                <a:cs typeface="+mn-cs"/>
              </a:rPr>
              <a:t>tailored for task-oriented .NET programming. Still, with some care and effort, it can be used to give an</a:t>
            </a:r>
          </a:p>
          <a:p>
            <a:r>
              <a:rPr lang="en-US" sz="1200" kern="1200" baseline="0" dirty="0" smtClean="0">
                <a:solidFill>
                  <a:schemeClr val="tx1"/>
                </a:solidFill>
                <a:latin typeface="+mn-lt"/>
                <a:ea typeface="+mn-ea"/>
                <a:cs typeface="+mn-cs"/>
              </a:rPr>
              <a:t>overview of how your program is executed.</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open this window by clicking Debug-&gt;Windows-&gt;Threads or </a:t>
            </a:r>
            <a:r>
              <a:rPr lang="en-US" dirty="0" err="1" smtClean="0"/>
              <a:t>Ctrl+D</a:t>
            </a:r>
            <a:r>
              <a:rPr lang="en-US" dirty="0" smtClean="0"/>
              <a:t>, T in a debug session. In this window you can see the number of threads open for your application. You can also switch between threads by double clicking on a line in the table.</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Whenever you create a thread, remember to always give a name to it. </a:t>
            </a:r>
            <a:endParaRPr lang="en-US" dirty="0"/>
          </a:p>
        </p:txBody>
      </p:sp>
      <p:sp>
        <p:nvSpPr>
          <p:cNvPr id="4" name="Slide Number Placeholder 3"/>
          <p:cNvSpPr>
            <a:spLocks noGrp="1"/>
          </p:cNvSpPr>
          <p:nvPr>
            <p:ph type="sldNum" sz="quarter" idx="10"/>
          </p:nvPr>
        </p:nvSpPr>
        <p:spPr/>
        <p:txBody>
          <a:bodyPr/>
          <a:lstStyle/>
          <a:p>
            <a:fld id="{18E46E9F-EA57-4675-B1FD-B90B9744BD56}"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1515D-311A-4C06-BECD-4F40F5F355C1}"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9513B-38AB-4FA7-97CE-375773254A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1515D-311A-4C06-BECD-4F40F5F355C1}" type="datetimeFigureOut">
              <a:rPr lang="en-US" smtClean="0"/>
              <a:pPr/>
              <a:t>11/29/2013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9513B-38AB-4FA7-97CE-375773254A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vstudio/hh12735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Debugging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8728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a general Windows concurrency tool and not really tailored for task-oriented .NET programming.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Tip #2: Use the Threads Debug Window</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1" y="2971800"/>
            <a:ext cx="9144001" cy="3886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0" y="2438400"/>
            <a:ext cx="9191874"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0" y="2362200"/>
            <a:ext cx="902208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Tip #1: Always Name Your Threads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685800" y="2971800"/>
            <a:ext cx="7693099" cy="1095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Flag Just My Code</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0" y="2438400"/>
            <a:ext cx="9226378"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687763"/>
          </a:xfrm>
        </p:spPr>
        <p:txBody>
          <a:bodyPr/>
          <a:lstStyle/>
          <a:p>
            <a:pPr>
              <a:buNone/>
            </a:pPr>
            <a:r>
              <a:rPr lang="en-US" dirty="0" smtClean="0"/>
              <a:t>We could transform a complex multi threaded application into a single-threaded application without making changes to the code.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Freezing and thawing threads</a:t>
            </a:r>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1981200" y="2209800"/>
            <a:ext cx="5715000" cy="3820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Task and Parallel Stack</a:t>
            </a:r>
            <a:endParaRPr lang="en-US" dirty="0"/>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277091" y="1905000"/>
            <a:ext cx="8866909"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756946" cy="664797"/>
          </a:xfrm>
        </p:spPr>
        <p:txBody>
          <a:bodyPr>
            <a:normAutofit fontScale="90000"/>
          </a:bodyPr>
          <a:lstStyle/>
          <a:p>
            <a:r>
              <a:rPr lang="en-US" dirty="0" smtClean="0"/>
              <a:t>Parallel </a:t>
            </a:r>
            <a:r>
              <a:rPr lang="en-US" dirty="0"/>
              <a:t>Debugging </a:t>
            </a:r>
            <a:r>
              <a:rPr lang="en-US" dirty="0" smtClean="0"/>
              <a:t>in VS2010</a:t>
            </a:r>
            <a:endParaRPr lang="en-US" dirty="0"/>
          </a:p>
        </p:txBody>
      </p:sp>
      <p:sp>
        <p:nvSpPr>
          <p:cNvPr id="3" name="Content Placeholder 2"/>
          <p:cNvSpPr>
            <a:spLocks noGrp="1"/>
          </p:cNvSpPr>
          <p:nvPr>
            <p:ph idx="1"/>
          </p:nvPr>
        </p:nvSpPr>
        <p:spPr>
          <a:xfrm>
            <a:off x="381000" y="1412874"/>
            <a:ext cx="8382000" cy="3422475"/>
          </a:xfrm>
        </p:spPr>
        <p:txBody>
          <a:bodyPr>
            <a:normAutofit fontScale="92500" lnSpcReduction="10000"/>
          </a:bodyPr>
          <a:lstStyle/>
          <a:p>
            <a:r>
              <a:rPr lang="en-US" dirty="0" smtClean="0"/>
              <a:t>Two new debugger toolwindows</a:t>
            </a:r>
          </a:p>
          <a:p>
            <a:pPr lvl="1"/>
            <a:r>
              <a:rPr lang="en-US" dirty="0" smtClean="0"/>
              <a:t>Support both native and managed</a:t>
            </a:r>
          </a:p>
          <a:p>
            <a:pPr lvl="1"/>
            <a:endParaRPr lang="en-US" dirty="0" smtClean="0"/>
          </a:p>
          <a:p>
            <a:r>
              <a:rPr lang="en-US" dirty="0" smtClean="0"/>
              <a:t>“Parallel Stacks”</a:t>
            </a:r>
          </a:p>
          <a:p>
            <a:pPr lvl="1"/>
            <a:r>
              <a:rPr lang="en-US" dirty="0" smtClean="0"/>
              <a:t>Call stacks of all threads or tasks</a:t>
            </a:r>
          </a:p>
          <a:p>
            <a:r>
              <a:rPr lang="en-US" dirty="0" smtClean="0"/>
              <a:t>“Parallel Tasks”</a:t>
            </a:r>
          </a:p>
          <a:p>
            <a:pPr lvl="1"/>
            <a:r>
              <a:rPr lang="en-US" dirty="0" smtClean="0"/>
              <a:t>Scheduled, Running and Waiting</a:t>
            </a: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59" b="100000" l="0" r="99537"/>
                    </a14:imgEffect>
                  </a14:imgLayer>
                </a14:imgProps>
              </a:ext>
              <a:ext uri="{28A0092B-C50C-407E-A947-70E740481C1C}">
                <a14:useLocalDpi xmlns:a14="http://schemas.microsoft.com/office/drawing/2010/main" val="0"/>
              </a:ext>
            </a:extLst>
          </a:blip>
          <a:srcRect/>
          <a:stretch>
            <a:fillRect/>
          </a:stretch>
        </p:blipFill>
        <p:spPr bwMode="auto">
          <a:xfrm>
            <a:off x="2785189" y="2302523"/>
            <a:ext cx="61722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921023"/>
      </p:ext>
    </p:extLst>
  </p:cSld>
  <p:clrMapOvr>
    <a:masterClrMapping/>
  </p:clrMapOvr>
  <p:transition advTm="6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228600" y="1600200"/>
            <a:ext cx="8757634"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Tip #3: Use the Call Stack Debug Window</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11588" y="2362200"/>
            <a:ext cx="8475134"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Tip #4: Use the Debug Location Toolbar</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609600" y="3200400"/>
            <a:ext cx="8281902" cy="814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Tip #5: Use Conditional Breakpoints to Simulate Single-threaded Execution</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524000" y="2362200"/>
            <a:ext cx="6180913" cy="3224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295400" y="2057400"/>
            <a:ext cx="7001631" cy="4010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Thread View </a:t>
            </a:r>
            <a:r>
              <a:rPr lang="en-US" dirty="0" err="1" smtClean="0"/>
              <a:t>vs</a:t>
            </a:r>
            <a:r>
              <a:rPr lang="en-US" dirty="0" smtClean="0"/>
              <a:t> Task View</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523999" y="1752600"/>
            <a:ext cx="6970069"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3" cstate="print"/>
          <a:srcRect/>
          <a:stretch>
            <a:fillRect/>
          </a:stretch>
        </p:blipFill>
        <p:spPr bwMode="auto">
          <a:xfrm>
            <a:off x="533400" y="2057400"/>
            <a:ext cx="8143123"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View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066800" y="1524000"/>
            <a:ext cx="7239000" cy="49808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Showing thread-safe output</a:t>
            </a:r>
            <a:endParaRPr lang="en-US" dirty="0"/>
          </a:p>
        </p:txBody>
      </p:sp>
      <p:sp>
        <p:nvSpPr>
          <p:cNvPr id="3" name="Content Placeholder 2"/>
          <p:cNvSpPr>
            <a:spLocks noGrp="1"/>
          </p:cNvSpPr>
          <p:nvPr>
            <p:ph idx="1"/>
          </p:nvPr>
        </p:nvSpPr>
        <p:spPr/>
        <p:txBody>
          <a:bodyPr/>
          <a:lstStyle/>
          <a:p>
            <a:r>
              <a:rPr lang="en-US" i="1" dirty="0" err="1" smtClean="0"/>
              <a:t>System.Diagnostics.Debug.Print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Parallel Visualization Pack for </a:t>
            </a:r>
            <a:r>
              <a:rPr lang="en-US" smtClean="0">
                <a:hlinkClick r:id="rId2"/>
              </a:rPr>
              <a:t>Visual Studio 11 Developer Preview</a:t>
            </a:r>
            <a:r>
              <a:rPr lang="en-US" smtClean="0"/>
              <a:t>.</a:t>
            </a:r>
            <a:endParaRPr lang="en-US"/>
          </a:p>
        </p:txBody>
      </p:sp>
      <p:sp>
        <p:nvSpPr>
          <p:cNvPr id="3" name="Content Placeholder 2"/>
          <p:cNvSpPr>
            <a:spLocks noGrp="1"/>
          </p:cNvSpPr>
          <p:nvPr>
            <p:ph idx="1"/>
          </p:nvPr>
        </p:nvSpPr>
        <p:spPr/>
        <p:txBody>
          <a:bodyPr>
            <a:normAutofit fontScale="62500" lnSpcReduction="20000"/>
          </a:bodyPr>
          <a:lstStyle/>
          <a:p>
            <a:r>
              <a:rPr lang="en-US" b="1" dirty="0" smtClean="0"/>
              <a:t>Heat Map</a:t>
            </a:r>
            <a:r>
              <a:rPr lang="en-US" dirty="0" smtClean="0"/>
              <a:t/>
            </a:r>
            <a:br>
              <a:rPr lang="en-US" dirty="0" smtClean="0"/>
            </a:br>
            <a:r>
              <a:rPr lang="en-US" dirty="0" smtClean="0"/>
              <a:t>The Heat Map displays values on either a clustered, linear or logarithmic scale, to help spot uneven distribution of data across threads.</a:t>
            </a:r>
          </a:p>
          <a:p>
            <a:r>
              <a:rPr lang="en-US" b="1" dirty="0" smtClean="0"/>
              <a:t>Histogram</a:t>
            </a:r>
            <a:r>
              <a:rPr lang="en-US" dirty="0" smtClean="0"/>
              <a:t/>
            </a:r>
            <a:br>
              <a:rPr lang="en-US" dirty="0" smtClean="0"/>
            </a:br>
            <a:r>
              <a:rPr lang="en-US" dirty="0" smtClean="0"/>
              <a:t>A graph that groups the value of an expression with the number of occurrences across threads. It also allows the user to display any undefined values in the application.</a:t>
            </a:r>
          </a:p>
          <a:p>
            <a:r>
              <a:rPr lang="en-US" b="1" dirty="0" err="1" smtClean="0"/>
              <a:t>Scatterplot</a:t>
            </a:r>
            <a:r>
              <a:rPr lang="en-US" dirty="0" smtClean="0"/>
              <a:t/>
            </a:r>
            <a:br>
              <a:rPr lang="en-US" dirty="0" smtClean="0"/>
            </a:br>
            <a:r>
              <a:rPr lang="en-US" dirty="0" smtClean="0"/>
              <a:t>This </a:t>
            </a:r>
            <a:r>
              <a:rPr lang="en-US" dirty="0" err="1" smtClean="0"/>
              <a:t>visualizer</a:t>
            </a:r>
            <a:r>
              <a:rPr lang="en-US" dirty="0" smtClean="0"/>
              <a:t> creates a graph of data on an x-y axis to help spot outliers.</a:t>
            </a:r>
          </a:p>
          <a:p>
            <a:r>
              <a:rPr lang="en-US" b="1" dirty="0" smtClean="0"/>
              <a:t>Object Expander</a:t>
            </a:r>
            <a:r>
              <a:rPr lang="en-US" dirty="0" smtClean="0"/>
              <a:t/>
            </a:r>
            <a:br>
              <a:rPr lang="en-US" dirty="0" smtClean="0"/>
            </a:br>
            <a:r>
              <a:rPr lang="en-US" dirty="0" smtClean="0"/>
              <a:t>The Object Expander lets the user drill down into all the members of an object in the Parallel Watch Window, and compare the values across threads. Values or entire threads can be flagged and sorted. Default selections include max, min, unique, and undefined values.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E:\TechnicalPCP\Debugger\beta1_walkthrough\TasksAllStatus.jpg"/>
          <p:cNvPicPr>
            <a:picLocks noChangeAspect="1" noChangeArrowheads="1"/>
          </p:cNvPicPr>
          <p:nvPr/>
        </p:nvPicPr>
        <p:blipFill>
          <a:blip r:embed="rId3" cstate="print"/>
          <a:stretch>
            <a:fillRect/>
          </a:stretch>
        </p:blipFill>
        <p:spPr bwMode="auto">
          <a:xfrm>
            <a:off x="1429968" y="2958840"/>
            <a:ext cx="5178583" cy="2514600"/>
          </a:xfrm>
          <a:prstGeom prst="rect">
            <a:avLst/>
          </a:prstGeom>
          <a:noFill/>
          <a:ln>
            <a:solidFill>
              <a:schemeClr val="tx2"/>
            </a:solidFill>
          </a:ln>
        </p:spPr>
      </p:pic>
      <p:grpSp>
        <p:nvGrpSpPr>
          <p:cNvPr id="2" name="Group 113"/>
          <p:cNvGrpSpPr/>
          <p:nvPr/>
        </p:nvGrpSpPr>
        <p:grpSpPr>
          <a:xfrm>
            <a:off x="363168" y="2577840"/>
            <a:ext cx="1828800" cy="685800"/>
            <a:chOff x="304800" y="2286000"/>
            <a:chExt cx="1828800" cy="685800"/>
          </a:xfrm>
        </p:grpSpPr>
        <p:sp>
          <p:nvSpPr>
            <p:cNvPr id="5" name="TextBox 4"/>
            <p:cNvSpPr txBox="1"/>
            <p:nvPr/>
          </p:nvSpPr>
          <p:spPr>
            <a:xfrm>
              <a:off x="304800" y="2286000"/>
              <a:ext cx="1048172"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Identifier</a:t>
              </a:r>
            </a:p>
          </p:txBody>
        </p:sp>
        <p:cxnSp>
          <p:nvCxnSpPr>
            <p:cNvPr id="7" name="Straight Connector 6"/>
            <p:cNvCxnSpPr>
              <a:stCxn id="5" idx="2"/>
            </p:cNvCxnSpPr>
            <p:nvPr/>
          </p:nvCxnSpPr>
          <p:spPr>
            <a:xfrm rot="16200000" flipH="1">
              <a:off x="1323009" y="2161209"/>
              <a:ext cx="316468" cy="1304714"/>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3" name="Group 119"/>
          <p:cNvGrpSpPr/>
          <p:nvPr/>
        </p:nvGrpSpPr>
        <p:grpSpPr>
          <a:xfrm>
            <a:off x="4858968" y="2349240"/>
            <a:ext cx="1668983" cy="990600"/>
            <a:chOff x="4800600" y="2057400"/>
            <a:chExt cx="1668983" cy="990600"/>
          </a:xfrm>
        </p:grpSpPr>
        <p:sp>
          <p:nvSpPr>
            <p:cNvPr id="10" name="TextBox 9"/>
            <p:cNvSpPr txBox="1"/>
            <p:nvPr/>
          </p:nvSpPr>
          <p:spPr>
            <a:xfrm>
              <a:off x="4800600" y="2057400"/>
              <a:ext cx="1668983"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Task Entry Point</a:t>
              </a:r>
            </a:p>
          </p:txBody>
        </p:sp>
        <p:cxnSp>
          <p:nvCxnSpPr>
            <p:cNvPr id="19" name="Straight Connector 18"/>
            <p:cNvCxnSpPr>
              <a:stCxn id="10" idx="2"/>
            </p:cNvCxnSpPr>
            <p:nvPr/>
          </p:nvCxnSpPr>
          <p:spPr>
            <a:xfrm rot="5400000">
              <a:off x="5021512" y="2434420"/>
              <a:ext cx="621268" cy="605892"/>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4" name="Group 118"/>
          <p:cNvGrpSpPr/>
          <p:nvPr/>
        </p:nvGrpSpPr>
        <p:grpSpPr>
          <a:xfrm>
            <a:off x="4465252" y="1791778"/>
            <a:ext cx="1051442" cy="1471865"/>
            <a:chOff x="4358758" y="1676400"/>
            <a:chExt cx="1051442" cy="1471865"/>
          </a:xfrm>
        </p:grpSpPr>
        <p:sp>
          <p:nvSpPr>
            <p:cNvPr id="11" name="TextBox 10"/>
            <p:cNvSpPr txBox="1"/>
            <p:nvPr/>
          </p:nvSpPr>
          <p:spPr>
            <a:xfrm>
              <a:off x="4358758" y="1676400"/>
              <a:ext cx="1051442"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Parent ID</a:t>
              </a:r>
            </a:p>
          </p:txBody>
        </p:sp>
        <p:cxnSp>
          <p:nvCxnSpPr>
            <p:cNvPr id="21" name="Straight Connector 20"/>
            <p:cNvCxnSpPr/>
            <p:nvPr/>
          </p:nvCxnSpPr>
          <p:spPr>
            <a:xfrm>
              <a:off x="4593843" y="2045732"/>
              <a:ext cx="0" cy="1102533"/>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6" name="Group 120"/>
          <p:cNvGrpSpPr/>
          <p:nvPr/>
        </p:nvGrpSpPr>
        <p:grpSpPr>
          <a:xfrm>
            <a:off x="5925768" y="1511040"/>
            <a:ext cx="2217927" cy="1752600"/>
            <a:chOff x="5867400" y="1219200"/>
            <a:chExt cx="2217927" cy="1752600"/>
          </a:xfrm>
        </p:grpSpPr>
        <p:sp>
          <p:nvSpPr>
            <p:cNvPr id="12" name="TextBox 11"/>
            <p:cNvSpPr txBox="1"/>
            <p:nvPr/>
          </p:nvSpPr>
          <p:spPr>
            <a:xfrm>
              <a:off x="6096000" y="1219200"/>
              <a:ext cx="1989327"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Thread Assignment</a:t>
              </a:r>
            </a:p>
          </p:txBody>
        </p:sp>
        <p:cxnSp>
          <p:nvCxnSpPr>
            <p:cNvPr id="23" name="Straight Connector 22"/>
            <p:cNvCxnSpPr>
              <a:stCxn id="12" idx="2"/>
            </p:cNvCxnSpPr>
            <p:nvPr/>
          </p:nvCxnSpPr>
          <p:spPr>
            <a:xfrm rot="5400000">
              <a:off x="5787398" y="1668534"/>
              <a:ext cx="1383268" cy="1223264"/>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3" name="Group 127"/>
          <p:cNvGrpSpPr/>
          <p:nvPr/>
        </p:nvGrpSpPr>
        <p:grpSpPr>
          <a:xfrm>
            <a:off x="106495" y="3187440"/>
            <a:ext cx="1626052" cy="369332"/>
            <a:chOff x="152400" y="2895600"/>
            <a:chExt cx="1626052" cy="369332"/>
          </a:xfrm>
        </p:grpSpPr>
        <p:sp>
          <p:nvSpPr>
            <p:cNvPr id="27" name="TextBox 26"/>
            <p:cNvSpPr txBox="1"/>
            <p:nvPr/>
          </p:nvSpPr>
          <p:spPr>
            <a:xfrm>
              <a:off x="152400" y="2895600"/>
              <a:ext cx="1350947"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Current Task</a:t>
              </a:r>
            </a:p>
          </p:txBody>
        </p:sp>
        <p:cxnSp>
          <p:nvCxnSpPr>
            <p:cNvPr id="28" name="Straight Connector 27"/>
            <p:cNvCxnSpPr>
              <a:stCxn id="27" idx="2"/>
            </p:cNvCxnSpPr>
            <p:nvPr/>
          </p:nvCxnSpPr>
          <p:spPr>
            <a:xfrm>
              <a:off x="827874" y="3264932"/>
              <a:ext cx="950578"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4" name="Group 125"/>
          <p:cNvGrpSpPr/>
          <p:nvPr/>
        </p:nvGrpSpPr>
        <p:grpSpPr>
          <a:xfrm>
            <a:off x="286968" y="5016243"/>
            <a:ext cx="1295401" cy="902729"/>
            <a:chOff x="228600" y="4724403"/>
            <a:chExt cx="1295401" cy="902729"/>
          </a:xfrm>
        </p:grpSpPr>
        <p:sp>
          <p:nvSpPr>
            <p:cNvPr id="32" name="TextBox 31"/>
            <p:cNvSpPr txBox="1"/>
            <p:nvPr/>
          </p:nvSpPr>
          <p:spPr>
            <a:xfrm>
              <a:off x="228600" y="5257800"/>
              <a:ext cx="957826"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Flagging</a:t>
              </a:r>
            </a:p>
          </p:txBody>
        </p:sp>
        <p:cxnSp>
          <p:nvCxnSpPr>
            <p:cNvPr id="33" name="Straight Connector 32"/>
            <p:cNvCxnSpPr>
              <a:stCxn id="32" idx="0"/>
            </p:cNvCxnSpPr>
            <p:nvPr/>
          </p:nvCxnSpPr>
          <p:spPr>
            <a:xfrm rot="5400000" flipH="1" flipV="1">
              <a:off x="849058" y="4582857"/>
              <a:ext cx="533398" cy="816489"/>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5" name="Group 124"/>
          <p:cNvGrpSpPr/>
          <p:nvPr/>
        </p:nvGrpSpPr>
        <p:grpSpPr>
          <a:xfrm>
            <a:off x="6001968" y="3949440"/>
            <a:ext cx="2804829" cy="2807732"/>
            <a:chOff x="5943600" y="3657600"/>
            <a:chExt cx="2804829" cy="2807732"/>
          </a:xfrm>
        </p:grpSpPr>
        <p:pic>
          <p:nvPicPr>
            <p:cNvPr id="1027" name="Picture 3"/>
            <p:cNvPicPr>
              <a:picLocks noChangeAspect="1" noChangeArrowheads="1"/>
            </p:cNvPicPr>
            <p:nvPr/>
          </p:nvPicPr>
          <p:blipFill>
            <a:blip r:embed="rId4" cstate="print"/>
            <a:stretch>
              <a:fillRect/>
            </a:stretch>
          </p:blipFill>
          <p:spPr bwMode="auto">
            <a:xfrm>
              <a:off x="6283730" y="4366408"/>
              <a:ext cx="2438443" cy="1729592"/>
            </a:xfrm>
            <a:prstGeom prst="rect">
              <a:avLst/>
            </a:prstGeom>
            <a:noFill/>
            <a:ln w="9525">
              <a:solidFill>
                <a:schemeClr val="tx2"/>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40" name="Straight Connector 39"/>
            <p:cNvCxnSpPr>
              <a:endCxn id="1027" idx="1"/>
            </p:cNvCxnSpPr>
            <p:nvPr/>
          </p:nvCxnSpPr>
          <p:spPr>
            <a:xfrm rot="16200000" flipH="1">
              <a:off x="5326863" y="4274337"/>
              <a:ext cx="1573604" cy="34013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6781800" y="6096000"/>
              <a:ext cx="1966629"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Item contextmenu</a:t>
              </a:r>
            </a:p>
          </p:txBody>
        </p:sp>
      </p:grpSp>
      <p:grpSp>
        <p:nvGrpSpPr>
          <p:cNvPr id="16" name="Group 117"/>
          <p:cNvGrpSpPr/>
          <p:nvPr/>
        </p:nvGrpSpPr>
        <p:grpSpPr>
          <a:xfrm>
            <a:off x="363168" y="1892040"/>
            <a:ext cx="2667004" cy="1371602"/>
            <a:chOff x="304800" y="1600200"/>
            <a:chExt cx="2667004" cy="1371602"/>
          </a:xfrm>
        </p:grpSpPr>
        <p:sp>
          <p:nvSpPr>
            <p:cNvPr id="8" name="TextBox 7"/>
            <p:cNvSpPr txBox="1"/>
            <p:nvPr/>
          </p:nvSpPr>
          <p:spPr>
            <a:xfrm>
              <a:off x="304800" y="1600200"/>
              <a:ext cx="761619"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Status</a:t>
              </a:r>
            </a:p>
          </p:txBody>
        </p:sp>
        <p:cxnSp>
          <p:nvCxnSpPr>
            <p:cNvPr id="51" name="Straight Connector 50"/>
            <p:cNvCxnSpPr>
              <a:endCxn id="8" idx="2"/>
            </p:cNvCxnSpPr>
            <p:nvPr/>
          </p:nvCxnSpPr>
          <p:spPr>
            <a:xfrm rot="10800000">
              <a:off x="685610" y="1969532"/>
              <a:ext cx="2286194" cy="100227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8" name="Group 126"/>
          <p:cNvGrpSpPr/>
          <p:nvPr/>
        </p:nvGrpSpPr>
        <p:grpSpPr>
          <a:xfrm>
            <a:off x="286968" y="4101840"/>
            <a:ext cx="1524000" cy="990600"/>
            <a:chOff x="228600" y="3590330"/>
            <a:chExt cx="1524000" cy="990600"/>
          </a:xfrm>
        </p:grpSpPr>
        <p:sp>
          <p:nvSpPr>
            <p:cNvPr id="60" name="TextBox 59"/>
            <p:cNvSpPr txBox="1"/>
            <p:nvPr/>
          </p:nvSpPr>
          <p:spPr>
            <a:xfrm>
              <a:off x="228600" y="3657600"/>
              <a:ext cx="1371600" cy="923330"/>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dirty="0"/>
                <a:t>Task’s thread </a:t>
              </a:r>
            </a:p>
            <a:p>
              <a:r>
                <a:rPr lang="en-US" dirty="0"/>
                <a:t>is frozen</a:t>
              </a:r>
            </a:p>
          </p:txBody>
        </p:sp>
        <p:cxnSp>
          <p:nvCxnSpPr>
            <p:cNvPr id="62" name="Straight Connector 61"/>
            <p:cNvCxnSpPr/>
            <p:nvPr/>
          </p:nvCxnSpPr>
          <p:spPr>
            <a:xfrm flipV="1">
              <a:off x="990600" y="3590330"/>
              <a:ext cx="762000" cy="29587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sp>
        <p:nvSpPr>
          <p:cNvPr id="93" name="Title 92"/>
          <p:cNvSpPr>
            <a:spLocks noGrp="1"/>
          </p:cNvSpPr>
          <p:nvPr>
            <p:ph type="title"/>
          </p:nvPr>
        </p:nvSpPr>
        <p:spPr/>
        <p:txBody>
          <a:bodyPr/>
          <a:lstStyle/>
          <a:p>
            <a:r>
              <a:rPr lang="en-US" dirty="0" smtClean="0"/>
              <a:t>Parallel Tasks</a:t>
            </a:r>
            <a:endParaRPr lang="en-US" dirty="0"/>
          </a:p>
        </p:txBody>
      </p:sp>
      <p:grpSp>
        <p:nvGrpSpPr>
          <p:cNvPr id="20" name="Group 116"/>
          <p:cNvGrpSpPr/>
          <p:nvPr/>
        </p:nvGrpSpPr>
        <p:grpSpPr>
          <a:xfrm>
            <a:off x="1582368" y="1739640"/>
            <a:ext cx="2819400" cy="1524000"/>
            <a:chOff x="1524000" y="1447800"/>
            <a:chExt cx="2819400" cy="1524000"/>
          </a:xfrm>
        </p:grpSpPr>
        <p:sp>
          <p:nvSpPr>
            <p:cNvPr id="9" name="TextBox 8"/>
            <p:cNvSpPr txBox="1"/>
            <p:nvPr/>
          </p:nvSpPr>
          <p:spPr>
            <a:xfrm>
              <a:off x="1524000" y="1447800"/>
              <a:ext cx="2422458"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Location     +      Stacktip</a:t>
              </a:r>
            </a:p>
          </p:txBody>
        </p:sp>
        <p:cxnSp>
          <p:nvCxnSpPr>
            <p:cNvPr id="17" name="Straight Connector 16"/>
            <p:cNvCxnSpPr/>
            <p:nvPr/>
          </p:nvCxnSpPr>
          <p:spPr>
            <a:xfrm rot="16200000" flipH="1">
              <a:off x="1866905" y="2095494"/>
              <a:ext cx="609600" cy="76211"/>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cxnSp>
          <p:nvCxnSpPr>
            <p:cNvPr id="82" name="Straight Connector 81"/>
            <p:cNvCxnSpPr/>
            <p:nvPr/>
          </p:nvCxnSpPr>
          <p:spPr>
            <a:xfrm>
              <a:off x="2209800" y="2438400"/>
              <a:ext cx="1676400" cy="53340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rot="10800000" flipV="1">
              <a:off x="2209800" y="2133600"/>
              <a:ext cx="685800" cy="30480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pic>
          <p:nvPicPr>
            <p:cNvPr id="1032" name="Picture 8" descr="E:\TechnicalPCP\Debugger\beta1_walkthrough\LocationTooltip.jpg"/>
            <p:cNvPicPr>
              <a:picLocks noChangeAspect="1" noChangeArrowheads="1"/>
            </p:cNvPicPr>
            <p:nvPr/>
          </p:nvPicPr>
          <p:blipFill>
            <a:blip r:embed="rId5" cstate="print"/>
            <a:stretch>
              <a:fillRect/>
            </a:stretch>
          </p:blipFill>
          <p:spPr bwMode="auto">
            <a:xfrm>
              <a:off x="2873877" y="1752600"/>
              <a:ext cx="1469523" cy="728688"/>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grpSp>
        <p:nvGrpSpPr>
          <p:cNvPr id="22" name="Group 132"/>
          <p:cNvGrpSpPr/>
          <p:nvPr/>
        </p:nvGrpSpPr>
        <p:grpSpPr>
          <a:xfrm>
            <a:off x="1658568" y="4178042"/>
            <a:ext cx="4698209" cy="2579130"/>
            <a:chOff x="1600200" y="3886202"/>
            <a:chExt cx="4698209" cy="2579130"/>
          </a:xfrm>
        </p:grpSpPr>
        <p:cxnSp>
          <p:nvCxnSpPr>
            <p:cNvPr id="44" name="Straight Connector 43"/>
            <p:cNvCxnSpPr>
              <a:endCxn id="1037" idx="0"/>
            </p:cNvCxnSpPr>
            <p:nvPr/>
          </p:nvCxnSpPr>
          <p:spPr>
            <a:xfrm rot="16200000" flipH="1">
              <a:off x="2990642" y="4552951"/>
              <a:ext cx="1828798" cy="495299"/>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1600200" y="6096000"/>
              <a:ext cx="4698209"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Tooltip shows info on waiting/deadlocked status</a:t>
              </a:r>
            </a:p>
          </p:txBody>
        </p:sp>
        <p:pic>
          <p:nvPicPr>
            <p:cNvPr id="1037" name="Picture 13" descr="E:\TechnicalPCP\Debugger\beta1_walkthrough\waitingTooltip.png"/>
            <p:cNvPicPr>
              <a:picLocks noChangeAspect="1" noChangeArrowheads="1"/>
            </p:cNvPicPr>
            <p:nvPr/>
          </p:nvPicPr>
          <p:blipFill>
            <a:blip r:embed="rId6" cstate="print"/>
            <a:stretch>
              <a:fillRect/>
            </a:stretch>
          </p:blipFill>
          <p:spPr bwMode="auto">
            <a:xfrm>
              <a:off x="2971800" y="5715000"/>
              <a:ext cx="2361781" cy="481269"/>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grpSp>
        <p:nvGrpSpPr>
          <p:cNvPr id="24" name="Group 135"/>
          <p:cNvGrpSpPr/>
          <p:nvPr/>
        </p:nvGrpSpPr>
        <p:grpSpPr>
          <a:xfrm>
            <a:off x="6382968" y="1998259"/>
            <a:ext cx="2598737" cy="2472913"/>
            <a:chOff x="6324600" y="1706419"/>
            <a:chExt cx="2598737" cy="2472913"/>
          </a:xfrm>
        </p:grpSpPr>
        <p:cxnSp>
          <p:nvCxnSpPr>
            <p:cNvPr id="68" name="Straight Connector 67"/>
            <p:cNvCxnSpPr/>
            <p:nvPr/>
          </p:nvCxnSpPr>
          <p:spPr>
            <a:xfrm flipV="1">
              <a:off x="6324600" y="2755107"/>
              <a:ext cx="990600" cy="292893"/>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6705600" y="3810000"/>
              <a:ext cx="2207977"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Column contextmenu</a:t>
              </a:r>
            </a:p>
          </p:txBody>
        </p:sp>
        <p:pic>
          <p:nvPicPr>
            <p:cNvPr id="1038" name="Picture 14" descr="E:\TechnicalPCP\Debugger\beta1_walkthrough\columnsMenu.png"/>
            <p:cNvPicPr>
              <a:picLocks noChangeAspect="1" noChangeArrowheads="1"/>
            </p:cNvPicPr>
            <p:nvPr/>
          </p:nvPicPr>
          <p:blipFill>
            <a:blip r:embed="rId7" cstate="print"/>
            <a:stretch>
              <a:fillRect/>
            </a:stretch>
          </p:blipFill>
          <p:spPr bwMode="auto">
            <a:xfrm>
              <a:off x="7315200" y="1706419"/>
              <a:ext cx="1608137" cy="2081499"/>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pic>
        <p:nvPicPr>
          <p:cNvPr id="1040" name="Picture 16" descr="E:\TechnicalPCP\Debugger\beta1_walkthrough\columnMenuParentChi.png"/>
          <p:cNvPicPr>
            <a:picLocks noChangeAspect="1" noChangeArrowheads="1"/>
          </p:cNvPicPr>
          <p:nvPr/>
        </p:nvPicPr>
        <p:blipFill>
          <a:blip r:embed="rId8" cstate="print"/>
          <a:stretch>
            <a:fillRect/>
          </a:stretch>
        </p:blipFill>
        <p:spPr bwMode="auto">
          <a:xfrm>
            <a:off x="7373568" y="1968240"/>
            <a:ext cx="1584326" cy="2039663"/>
          </a:xfrm>
          <a:prstGeom prst="rect">
            <a:avLst/>
          </a:prstGeom>
          <a:noFill/>
          <a:ln>
            <a:solidFill>
              <a:schemeClr val="tx2"/>
            </a:solidFill>
          </a:ln>
        </p:spPr>
      </p:pic>
      <p:grpSp>
        <p:nvGrpSpPr>
          <p:cNvPr id="25" name="Group 127"/>
          <p:cNvGrpSpPr/>
          <p:nvPr/>
        </p:nvGrpSpPr>
        <p:grpSpPr>
          <a:xfrm>
            <a:off x="38440" y="3568440"/>
            <a:ext cx="1694107" cy="369332"/>
            <a:chOff x="124450" y="2895600"/>
            <a:chExt cx="1694107" cy="369332"/>
          </a:xfrm>
        </p:grpSpPr>
        <p:sp>
          <p:nvSpPr>
            <p:cNvPr id="54" name="TextBox 53"/>
            <p:cNvSpPr txBox="1"/>
            <p:nvPr/>
          </p:nvSpPr>
          <p:spPr>
            <a:xfrm>
              <a:off x="124450" y="2895600"/>
              <a:ext cx="1399550"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BreakingTask</a:t>
              </a:r>
            </a:p>
          </p:txBody>
        </p:sp>
        <p:cxnSp>
          <p:nvCxnSpPr>
            <p:cNvPr id="55" name="Straight Connector 54"/>
            <p:cNvCxnSpPr>
              <a:stCxn id="54" idx="2"/>
            </p:cNvCxnSpPr>
            <p:nvPr/>
          </p:nvCxnSpPr>
          <p:spPr>
            <a:xfrm flipV="1">
              <a:off x="824225" y="3080266"/>
              <a:ext cx="994332" cy="184666"/>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pic>
        <p:nvPicPr>
          <p:cNvPr id="1036" name="Picture 12" descr="E:\TechnicalPCP\Debugger\beta1_walkthrough\groupedTasks.png"/>
          <p:cNvPicPr>
            <a:picLocks noChangeAspect="1" noChangeArrowheads="1"/>
          </p:cNvPicPr>
          <p:nvPr/>
        </p:nvPicPr>
        <p:blipFill>
          <a:blip r:embed="rId9" cstate="print"/>
          <a:stretch>
            <a:fillRect/>
          </a:stretch>
        </p:blipFill>
        <p:spPr bwMode="auto">
          <a:xfrm>
            <a:off x="1582368" y="3111240"/>
            <a:ext cx="4880745" cy="2258601"/>
          </a:xfrm>
          <a:prstGeom prst="rect">
            <a:avLst/>
          </a:prstGeom>
          <a:noFill/>
          <a:ln>
            <a:solidFill>
              <a:schemeClr val="tx2"/>
            </a:solidFill>
          </a:ln>
        </p:spPr>
      </p:pic>
      <p:pic>
        <p:nvPicPr>
          <p:cNvPr id="1039" name="Picture 15" descr="E:\TechnicalPCP\Debugger\beta1_walkthrough\parentChildTasks.png"/>
          <p:cNvPicPr>
            <a:picLocks noChangeAspect="1" noChangeArrowheads="1"/>
          </p:cNvPicPr>
          <p:nvPr/>
        </p:nvPicPr>
        <p:blipFill>
          <a:blip r:embed="rId10" cstate="print"/>
          <a:stretch>
            <a:fillRect/>
          </a:stretch>
        </p:blipFill>
        <p:spPr bwMode="auto">
          <a:xfrm>
            <a:off x="1582368" y="3111240"/>
            <a:ext cx="4959957" cy="2318741"/>
          </a:xfrm>
          <a:prstGeom prst="rect">
            <a:avLst/>
          </a:prstGeom>
          <a:noFill/>
          <a:ln>
            <a:solidFill>
              <a:schemeClr val="tx2"/>
            </a:solidFill>
          </a:ln>
        </p:spPr>
      </p:pic>
    </p:spTree>
    <p:extLst>
      <p:ext uri="{BB962C8B-B14F-4D97-AF65-F5344CB8AC3E}">
        <p14:creationId xmlns:p14="http://schemas.microsoft.com/office/powerpoint/2010/main" val="1795424685"/>
      </p:ext>
    </p:extLst>
  </p:cSld>
  <p:clrMapOvr>
    <a:masterClrMapping/>
  </p:clrMapOvr>
  <p:transition advTm="6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1000"/>
                                        <p:tgtEl>
                                          <p:spTgt spid="16"/>
                                        </p:tgtEl>
                                      </p:cBhvr>
                                    </p:animEffect>
                                  </p:childTnLst>
                                </p:cTn>
                              </p:par>
                            </p:childTnLst>
                          </p:cTn>
                        </p:par>
                        <p:par>
                          <p:cTn id="12" fill="hold">
                            <p:stCondLst>
                              <p:cond delay="2000"/>
                            </p:stCondLst>
                            <p:childTnLst>
                              <p:par>
                                <p:cTn id="13" presetID="22" presetClass="entr" presetSubtype="4"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1000"/>
                                        <p:tgtEl>
                                          <p:spTgt spid="22"/>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1000"/>
                                        <p:tgtEl>
                                          <p:spTgt spid="20"/>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1000"/>
                                        <p:tgtEl>
                                          <p:spTgt spid="4"/>
                                        </p:tgtEl>
                                      </p:cBhvr>
                                    </p:animEffect>
                                  </p:childTnLst>
                                </p:cTn>
                              </p:par>
                            </p:childTnLst>
                          </p:cTn>
                        </p:par>
                        <p:par>
                          <p:cTn id="24" fill="hold">
                            <p:stCondLst>
                              <p:cond delay="5000"/>
                            </p:stCondLst>
                            <p:childTnLst>
                              <p:par>
                                <p:cTn id="25" presetID="22" presetClass="entr" presetSubtype="1"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1000"/>
                                        <p:tgtEl>
                                          <p:spTgt spid="3"/>
                                        </p:tgtEl>
                                      </p:cBhvr>
                                    </p:animEffect>
                                  </p:childTnLst>
                                </p:cTn>
                              </p:par>
                            </p:childTnLst>
                          </p:cTn>
                        </p:par>
                        <p:par>
                          <p:cTn id="28" fill="hold">
                            <p:stCondLst>
                              <p:cond delay="60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1000"/>
                                        <p:tgtEl>
                                          <p:spTgt spid="6"/>
                                        </p:tgtEl>
                                      </p:cBhvr>
                                    </p:animEffect>
                                  </p:childTnLst>
                                </p:cTn>
                              </p:par>
                            </p:childTnLst>
                          </p:cTn>
                        </p:par>
                        <p:par>
                          <p:cTn id="32" fill="hold">
                            <p:stCondLst>
                              <p:cond delay="7000"/>
                            </p:stCondLst>
                            <p:childTnLst>
                              <p:par>
                                <p:cTn id="33" presetID="22" presetClass="entr" presetSubtype="2"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1000"/>
                                        <p:tgtEl>
                                          <p:spTgt spid="24"/>
                                        </p:tgtEl>
                                      </p:cBhvr>
                                    </p:animEffect>
                                  </p:childTnLst>
                                </p:cTn>
                              </p:par>
                            </p:childTnLst>
                          </p:cTn>
                        </p:par>
                        <p:par>
                          <p:cTn id="36" fill="hold">
                            <p:stCondLst>
                              <p:cond delay="8000"/>
                            </p:stCondLst>
                            <p:childTnLst>
                              <p:par>
                                <p:cTn id="37" presetID="22" presetClass="entr" presetSubtype="2"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1000"/>
                                        <p:tgtEl>
                                          <p:spTgt spid="15"/>
                                        </p:tgtEl>
                                      </p:cBhvr>
                                    </p:animEffect>
                                  </p:childTnLst>
                                </p:cTn>
                              </p:par>
                            </p:childTnLst>
                          </p:cTn>
                        </p:par>
                        <p:par>
                          <p:cTn id="40" fill="hold">
                            <p:stCondLst>
                              <p:cond delay="90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1000"/>
                                        <p:tgtEl>
                                          <p:spTgt spid="14"/>
                                        </p:tgtEl>
                                      </p:cBhvr>
                                    </p:animEffect>
                                  </p:childTnLst>
                                </p:cTn>
                              </p:par>
                            </p:childTnLst>
                          </p:cTn>
                        </p:par>
                        <p:par>
                          <p:cTn id="44" fill="hold">
                            <p:stCondLst>
                              <p:cond delay="1000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1000"/>
                                        <p:tgtEl>
                                          <p:spTgt spid="18"/>
                                        </p:tgtEl>
                                      </p:cBhvr>
                                    </p:animEffect>
                                  </p:childTnLst>
                                </p:cTn>
                              </p:par>
                            </p:childTnLst>
                          </p:cTn>
                        </p:par>
                        <p:par>
                          <p:cTn id="48" fill="hold">
                            <p:stCondLst>
                              <p:cond delay="11000"/>
                            </p:stCondLst>
                            <p:childTnLst>
                              <p:par>
                                <p:cTn id="49" presetID="22" presetClass="entr" presetSubtype="8"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1000"/>
                                        <p:tgtEl>
                                          <p:spTgt spid="13"/>
                                        </p:tgtEl>
                                      </p:cBhvr>
                                    </p:animEffect>
                                  </p:childTnLst>
                                </p:cTn>
                              </p:par>
                            </p:childTnLst>
                          </p:cTn>
                        </p:par>
                        <p:par>
                          <p:cTn id="52" fill="hold">
                            <p:stCondLst>
                              <p:cond delay="12000"/>
                            </p:stCondLst>
                            <p:childTnLst>
                              <p:par>
                                <p:cTn id="53" presetID="22" presetClass="entr" presetSubtype="8"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10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36"/>
                                        </p:tgtEl>
                                        <p:attrNameLst>
                                          <p:attrName>style.visibility</p:attrName>
                                        </p:attrNameLst>
                                      </p:cBhvr>
                                      <p:to>
                                        <p:strVal val="visible"/>
                                      </p:to>
                                    </p:set>
                                    <p:animEffect transition="in" filter="fade">
                                      <p:cBhvr>
                                        <p:cTn id="60" dur="1000"/>
                                        <p:tgtEl>
                                          <p:spTgt spid="1036"/>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1040"/>
                                        </p:tgtEl>
                                        <p:attrNameLst>
                                          <p:attrName>style.visibility</p:attrName>
                                        </p:attrNameLst>
                                      </p:cBhvr>
                                      <p:to>
                                        <p:strVal val="visible"/>
                                      </p:to>
                                    </p:set>
                                    <p:animEffect transition="in" filter="fade">
                                      <p:cBhvr>
                                        <p:cTn id="64" dur="1000"/>
                                        <p:tgtEl>
                                          <p:spTgt spid="1040"/>
                                        </p:tgtEl>
                                      </p:cBhvr>
                                    </p:animEffect>
                                  </p:childTnLst>
                                </p:cTn>
                              </p:par>
                              <p:par>
                                <p:cTn id="65" presetID="10" presetClass="exit" presetSubtype="0" fill="hold" nodeType="withEffect">
                                  <p:stCondLst>
                                    <p:cond delay="0"/>
                                  </p:stCondLst>
                                  <p:childTnLst>
                                    <p:animEffect transition="out" filter="fade">
                                      <p:cBhvr>
                                        <p:cTn id="66" dur="1000"/>
                                        <p:tgtEl>
                                          <p:spTgt spid="1031"/>
                                        </p:tgtEl>
                                      </p:cBhvr>
                                    </p:animEffect>
                                    <p:set>
                                      <p:cBhvr>
                                        <p:cTn id="67" dur="1" fill="hold">
                                          <p:stCondLst>
                                            <p:cond delay="999"/>
                                          </p:stCondLst>
                                        </p:cTn>
                                        <p:tgtEl>
                                          <p:spTgt spid="103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39"/>
                                        </p:tgtEl>
                                        <p:attrNameLst>
                                          <p:attrName>style.visibility</p:attrName>
                                        </p:attrNameLst>
                                      </p:cBhvr>
                                      <p:to>
                                        <p:strVal val="visible"/>
                                      </p:to>
                                    </p:set>
                                    <p:animEffect transition="in" filter="fade">
                                      <p:cBhvr>
                                        <p:cTn id="72" dur="1000"/>
                                        <p:tgtEl>
                                          <p:spTgt spid="1039"/>
                                        </p:tgtEl>
                                      </p:cBhvr>
                                    </p:animEffect>
                                  </p:childTnLst>
                                </p:cTn>
                              </p:par>
                            </p:childTnLst>
                          </p:cTn>
                        </p:par>
                        <p:par>
                          <p:cTn id="73" fill="hold">
                            <p:stCondLst>
                              <p:cond delay="1000"/>
                            </p:stCondLst>
                            <p:childTnLst>
                              <p:par>
                                <p:cTn id="74" presetID="10" presetClass="exit" presetSubtype="0" fill="hold" nodeType="afterEffect">
                                  <p:stCondLst>
                                    <p:cond delay="0"/>
                                  </p:stCondLst>
                                  <p:childTnLst>
                                    <p:animEffect transition="out" filter="fade">
                                      <p:cBhvr>
                                        <p:cTn id="75" dur="1000"/>
                                        <p:tgtEl>
                                          <p:spTgt spid="1036"/>
                                        </p:tgtEl>
                                      </p:cBhvr>
                                    </p:animEffect>
                                    <p:set>
                                      <p:cBhvr>
                                        <p:cTn id="76" dur="1" fill="hold">
                                          <p:stCondLst>
                                            <p:cond delay="999"/>
                                          </p:stCondLst>
                                        </p:cTn>
                                        <p:tgtEl>
                                          <p:spTgt spid="10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Design the application so that it can run sequentially. An application should always have a valid means of sequential execution. The application should be validated in this run mode first. This allows developers to eliminate bugs in the code that are not related to threading.</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Try to isolate mutable objects to a single thread, and then carefully control the exchange of mutable objects between threads. Attempt to program with a design of object hand-over, rather than "shared" objects.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Race conditions tend to be extremely difficult to replicate,</a:t>
            </a:r>
          </a:p>
          <a:p>
            <a:r>
              <a:rPr lang="en-US" dirty="0" smtClean="0"/>
              <a:t>Deadlocks are the easiest to debug</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View </a:t>
            </a:r>
            <a:endParaRPr lang="en-US" dirty="0"/>
          </a:p>
        </p:txBody>
      </p:sp>
      <p:sp>
        <p:nvSpPr>
          <p:cNvPr id="3" name="Content Placeholder 2"/>
          <p:cNvSpPr>
            <a:spLocks noGrp="1"/>
          </p:cNvSpPr>
          <p:nvPr>
            <p:ph idx="1"/>
          </p:nvPr>
        </p:nvSpPr>
        <p:spPr/>
        <p:txBody>
          <a:bodyPr/>
          <a:lstStyle/>
          <a:p>
            <a:endParaRPr lang="en-US"/>
          </a:p>
        </p:txBody>
      </p:sp>
      <p:pic>
        <p:nvPicPr>
          <p:cNvPr id="1026" name="Picture 2" descr="Parallel Stacks Method View"/>
          <p:cNvPicPr>
            <a:picLocks noChangeAspect="1" noChangeArrowheads="1"/>
          </p:cNvPicPr>
          <p:nvPr/>
        </p:nvPicPr>
        <p:blipFill>
          <a:blip r:embed="rId3" cstate="print"/>
          <a:srcRect/>
          <a:stretch>
            <a:fillRect/>
          </a:stretch>
        </p:blipFill>
        <p:spPr bwMode="auto">
          <a:xfrm>
            <a:off x="1447800" y="1828800"/>
            <a:ext cx="6381750" cy="4391026"/>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descr="Follow link to expand image"/>
          <p:cNvPicPr>
            <a:picLocks noChangeAspect="1" noChangeArrowheads="1"/>
          </p:cNvPicPr>
          <p:nvPr/>
        </p:nvPicPr>
        <p:blipFill>
          <a:blip r:embed="rId2" cstate="print"/>
          <a:srcRect/>
          <a:stretch>
            <a:fillRect/>
          </a:stretch>
        </p:blipFill>
        <p:spPr bwMode="auto">
          <a:xfrm>
            <a:off x="0" y="228600"/>
            <a:ext cx="9144000" cy="6437377"/>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Follow link to expand image"/>
          <p:cNvPicPr>
            <a:picLocks noChangeAspect="1" noChangeArrowheads="1"/>
          </p:cNvPicPr>
          <p:nvPr/>
        </p:nvPicPr>
        <p:blipFill>
          <a:blip r:embed="rId2" cstate="print"/>
          <a:srcRect/>
          <a:stretch>
            <a:fillRect/>
          </a:stretch>
        </p:blipFill>
        <p:spPr bwMode="auto">
          <a:xfrm>
            <a:off x="0" y="228600"/>
            <a:ext cx="9144000" cy="64008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Performance counter</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Helps </a:t>
            </a:r>
            <a:r>
              <a:rPr lang="en-US" dirty="0" smtClean="0"/>
              <a:t>answer questions</a:t>
            </a:r>
          </a:p>
          <a:p>
            <a:pPr lvl="1"/>
            <a:r>
              <a:rPr lang="en-US" dirty="0" smtClean="0"/>
              <a:t>What threads are executing my tasks?</a:t>
            </a:r>
          </a:p>
          <a:p>
            <a:pPr lvl="1"/>
            <a:r>
              <a:rPr lang="en-US" dirty="0" smtClean="0"/>
              <a:t>Where are my tasks running (location, call stack)?</a:t>
            </a:r>
          </a:p>
          <a:p>
            <a:pPr lvl="1"/>
            <a:r>
              <a:rPr lang="en-US" dirty="0" smtClean="0"/>
              <a:t>Which tasks are blocked?</a:t>
            </a:r>
          </a:p>
          <a:p>
            <a:pPr lvl="1"/>
            <a:r>
              <a:rPr lang="en-US" dirty="0" smtClean="0"/>
              <a:t>How many tasks are waiting to run</a:t>
            </a:r>
            <a:r>
              <a:rPr lang="en-US" dirty="0" smtClean="0"/>
              <a:t>?</a:t>
            </a:r>
            <a:endParaRPr lang="en-US" dirty="0" smtClean="0"/>
          </a:p>
        </p:txBody>
      </p:sp>
      <p:pic>
        <p:nvPicPr>
          <p:cNvPr id="4" name="Picture 2" descr="E:\TechnicalPCP\Debugger\beta2_screenshots\TasksAllStatus.jpg"/>
          <p:cNvPicPr>
            <a:picLocks noChangeAspect="1" noChangeArrowheads="1"/>
          </p:cNvPicPr>
          <p:nvPr/>
        </p:nvPicPr>
        <p:blipFill>
          <a:blip r:embed="rId3" cstate="print"/>
          <a:srcRect/>
          <a:stretch>
            <a:fillRect/>
          </a:stretch>
        </p:blipFill>
        <p:spPr bwMode="auto">
          <a:xfrm>
            <a:off x="6196505" y="-1"/>
            <a:ext cx="2947495" cy="1431235"/>
          </a:xfrm>
          <a:prstGeom prst="rect">
            <a:avLst/>
          </a:prstGeom>
          <a:noFill/>
        </p:spPr>
      </p:pic>
    </p:spTree>
    <p:extLst>
      <p:ext uri="{BB962C8B-B14F-4D97-AF65-F5344CB8AC3E}">
        <p14:creationId xmlns:p14="http://schemas.microsoft.com/office/powerpoint/2010/main" val="3099588580"/>
      </p:ext>
    </p:extLst>
  </p:cSld>
  <p:clrMapOvr>
    <a:masterClrMapping/>
  </p:clrMapOvr>
  <p:transition advTm="6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6"/>
          <p:cNvGrpSpPr/>
          <p:nvPr/>
        </p:nvGrpSpPr>
        <p:grpSpPr>
          <a:xfrm>
            <a:off x="181584" y="1443413"/>
            <a:ext cx="3368675" cy="1957711"/>
            <a:chOff x="152400" y="1307221"/>
            <a:chExt cx="3368675" cy="1957711"/>
          </a:xfrm>
          <a:scene3d>
            <a:camera prst="orthographicFront">
              <a:rot lat="0" lon="0" rev="0"/>
            </a:camera>
            <a:lightRig rig="contrasting" dir="t">
              <a:rot lat="0" lon="0" rev="1500000"/>
            </a:lightRig>
          </a:scene3d>
        </p:grpSpPr>
        <p:pic>
          <p:nvPicPr>
            <p:cNvPr id="2063" name="Picture 15" descr="E:\TechnicalPCP\Debugger\beta1_walkthrough\stacks_cmenu.png"/>
            <p:cNvPicPr>
              <a:picLocks noChangeAspect="1" noChangeArrowheads="1"/>
            </p:cNvPicPr>
            <p:nvPr/>
          </p:nvPicPr>
          <p:blipFill>
            <a:blip r:embed="rId3" cstate="print"/>
            <a:stretch>
              <a:fillRect/>
            </a:stretch>
          </p:blipFill>
          <p:spPr bwMode="auto">
            <a:xfrm>
              <a:off x="152400" y="1307221"/>
              <a:ext cx="3368675" cy="1568619"/>
            </a:xfrm>
            <a:prstGeom prst="rect">
              <a:avLst/>
            </a:prstGeom>
            <a:noFill/>
            <a:ln>
              <a:solidFill>
                <a:schemeClr val="tx2"/>
              </a:solidFill>
            </a:ln>
            <a:effectLst>
              <a:outerShdw blurRad="149987" dist="250190" dir="8460000" algn="ctr">
                <a:srgbClr val="000000">
                  <a:alpha val="28000"/>
                </a:srgbClr>
              </a:outerShdw>
            </a:effectLst>
            <a:sp3d prstMaterial="metal">
              <a:bevelT w="88900" h="88900"/>
            </a:sp3d>
          </p:spPr>
        </p:pic>
        <p:sp>
          <p:nvSpPr>
            <p:cNvPr id="106" name="TextBox 105"/>
            <p:cNvSpPr txBox="1"/>
            <p:nvPr/>
          </p:nvSpPr>
          <p:spPr>
            <a:xfrm>
              <a:off x="164433" y="2895600"/>
              <a:ext cx="1509388" cy="369332"/>
            </a:xfrm>
            <a:prstGeom prst="rect">
              <a:avLst/>
            </a:prstGeom>
            <a:noFill/>
            <a:ln>
              <a:solidFill>
                <a:schemeClr val="tx2"/>
              </a:solidFill>
            </a:ln>
            <a:effectLst>
              <a:outerShdw blurRad="149987" dist="250190" dir="8460000" algn="ctr">
                <a:srgbClr val="000000">
                  <a:alpha val="28000"/>
                </a:srgbClr>
              </a:outerShdw>
            </a:effectLst>
            <a:sp3d prstMaterial="metal">
              <a:bevelT w="88900" h="88900"/>
            </a:sp3d>
          </p:spPr>
          <p:txBody>
            <a:bodyPr wrap="none" rtlCol="0">
              <a:spAutoFit/>
            </a:bodyPr>
            <a:lstStyle/>
            <a:p>
              <a:r>
                <a:rPr lang="en-US" dirty="0"/>
                <a:t>Context menu</a:t>
              </a:r>
            </a:p>
          </p:txBody>
        </p:sp>
      </p:grpSp>
      <p:sp>
        <p:nvSpPr>
          <p:cNvPr id="2" name="Title 1"/>
          <p:cNvSpPr>
            <a:spLocks noGrp="1"/>
          </p:cNvSpPr>
          <p:nvPr>
            <p:ph type="title"/>
          </p:nvPr>
        </p:nvSpPr>
        <p:spPr/>
        <p:txBody>
          <a:bodyPr/>
          <a:lstStyle/>
          <a:p>
            <a:r>
              <a:rPr lang="en-US" dirty="0" smtClean="0"/>
              <a:t>Parallel Stacks</a:t>
            </a:r>
            <a:endParaRPr lang="en-US" dirty="0"/>
          </a:p>
        </p:txBody>
      </p:sp>
      <p:pic>
        <p:nvPicPr>
          <p:cNvPr id="2058" name="Picture 10" descr="E:\TechnicalPCP\Debugger\beta1_walkthrough\stacks_forSlide.png"/>
          <p:cNvPicPr>
            <a:picLocks noChangeAspect="1" noChangeArrowheads="1"/>
          </p:cNvPicPr>
          <p:nvPr/>
        </p:nvPicPr>
        <p:blipFill>
          <a:blip r:embed="rId4" cstate="print"/>
          <a:stretch>
            <a:fillRect/>
          </a:stretch>
        </p:blipFill>
        <p:spPr bwMode="auto">
          <a:xfrm>
            <a:off x="2162784" y="2422192"/>
            <a:ext cx="5093320" cy="3200400"/>
          </a:xfrm>
          <a:prstGeom prst="rect">
            <a:avLst/>
          </a:prstGeom>
          <a:noFill/>
          <a:ln>
            <a:solidFill>
              <a:schemeClr val="tx2"/>
            </a:solidFill>
          </a:ln>
        </p:spPr>
      </p:pic>
      <p:grpSp>
        <p:nvGrpSpPr>
          <p:cNvPr id="9" name="Group 86"/>
          <p:cNvGrpSpPr/>
          <p:nvPr/>
        </p:nvGrpSpPr>
        <p:grpSpPr>
          <a:xfrm>
            <a:off x="3229585" y="1964989"/>
            <a:ext cx="1600199" cy="685805"/>
            <a:chOff x="3641727" y="1752600"/>
            <a:chExt cx="1600199" cy="685805"/>
          </a:xfrm>
        </p:grpSpPr>
        <p:pic>
          <p:nvPicPr>
            <p:cNvPr id="2054" name="Picture 6"/>
            <p:cNvPicPr>
              <a:picLocks noChangeAspect="1" noChangeArrowheads="1"/>
            </p:cNvPicPr>
            <p:nvPr/>
          </p:nvPicPr>
          <p:blipFill>
            <a:blip r:embed="rId5" cstate="print"/>
            <a:srcRect/>
            <a:stretch>
              <a:fillRect/>
            </a:stretch>
          </p:blipFill>
          <p:spPr bwMode="auto">
            <a:xfrm>
              <a:off x="3962400" y="1752600"/>
              <a:ext cx="1279526" cy="243638"/>
            </a:xfrm>
            <a:prstGeom prst="rect">
              <a:avLst/>
            </a:prstGeom>
            <a:noFill/>
            <a:ln w="9525">
              <a:solidFill>
                <a:schemeClr val="tx2"/>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34" name="Straight Connector 33"/>
            <p:cNvCxnSpPr>
              <a:stCxn id="2054" idx="2"/>
            </p:cNvCxnSpPr>
            <p:nvPr/>
          </p:nvCxnSpPr>
          <p:spPr>
            <a:xfrm rot="5400000">
              <a:off x="3900862" y="1737103"/>
              <a:ext cx="442167" cy="960437"/>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0" name="Group 85"/>
          <p:cNvGrpSpPr/>
          <p:nvPr/>
        </p:nvGrpSpPr>
        <p:grpSpPr>
          <a:xfrm>
            <a:off x="3000984" y="1583992"/>
            <a:ext cx="1735804" cy="1066800"/>
            <a:chOff x="3276600" y="1371600"/>
            <a:chExt cx="1735804" cy="1066800"/>
          </a:xfrm>
        </p:grpSpPr>
        <p:pic>
          <p:nvPicPr>
            <p:cNvPr id="2055" name="Picture 7"/>
            <p:cNvPicPr>
              <a:picLocks noChangeAspect="1" noChangeArrowheads="1"/>
            </p:cNvPicPr>
            <p:nvPr/>
          </p:nvPicPr>
          <p:blipFill>
            <a:blip r:embed="rId6" cstate="print"/>
            <a:srcRect/>
            <a:stretch>
              <a:fillRect/>
            </a:stretch>
          </p:blipFill>
          <p:spPr bwMode="auto">
            <a:xfrm>
              <a:off x="3810000" y="1371600"/>
              <a:ext cx="1202404" cy="234872"/>
            </a:xfrm>
            <a:prstGeom prst="rect">
              <a:avLst/>
            </a:prstGeom>
            <a:noFill/>
            <a:ln w="9525">
              <a:solidFill>
                <a:schemeClr val="tx2"/>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37" name="Straight Connector 36"/>
            <p:cNvCxnSpPr/>
            <p:nvPr/>
          </p:nvCxnSpPr>
          <p:spPr>
            <a:xfrm rot="5400000">
              <a:off x="3086100" y="1790700"/>
              <a:ext cx="838200" cy="45720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1" name="Group 88"/>
          <p:cNvGrpSpPr/>
          <p:nvPr/>
        </p:nvGrpSpPr>
        <p:grpSpPr>
          <a:xfrm>
            <a:off x="3381984" y="1660192"/>
            <a:ext cx="3975026" cy="990598"/>
            <a:chOff x="3962400" y="1447800"/>
            <a:chExt cx="3975026" cy="990598"/>
          </a:xfrm>
        </p:grpSpPr>
        <p:pic>
          <p:nvPicPr>
            <p:cNvPr id="2053" name="Picture 5"/>
            <p:cNvPicPr>
              <a:picLocks noChangeAspect="1" noChangeArrowheads="1"/>
            </p:cNvPicPr>
            <p:nvPr/>
          </p:nvPicPr>
          <p:blipFill>
            <a:blip r:embed="rId7" cstate="print"/>
            <a:srcRect/>
            <a:stretch>
              <a:fillRect/>
            </a:stretch>
          </p:blipFill>
          <p:spPr bwMode="auto">
            <a:xfrm>
              <a:off x="5867400" y="1447800"/>
              <a:ext cx="2070026" cy="243638"/>
            </a:xfrm>
            <a:prstGeom prst="rect">
              <a:avLst/>
            </a:prstGeom>
            <a:noFill/>
            <a:ln w="9525">
              <a:solidFill>
                <a:schemeClr val="tx2"/>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40" name="Straight Connector 39"/>
            <p:cNvCxnSpPr/>
            <p:nvPr/>
          </p:nvCxnSpPr>
          <p:spPr>
            <a:xfrm rot="10800000" flipV="1">
              <a:off x="3962400" y="1676400"/>
              <a:ext cx="2438400" cy="761998"/>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3" name="Group 89"/>
          <p:cNvGrpSpPr/>
          <p:nvPr/>
        </p:nvGrpSpPr>
        <p:grpSpPr>
          <a:xfrm>
            <a:off x="3644816" y="2117392"/>
            <a:ext cx="3893936" cy="609600"/>
            <a:chOff x="4267200" y="1981200"/>
            <a:chExt cx="3893936" cy="609600"/>
          </a:xfrm>
        </p:grpSpPr>
        <p:pic>
          <p:nvPicPr>
            <p:cNvPr id="2052" name="Picture 4"/>
            <p:cNvPicPr>
              <a:picLocks noChangeAspect="1" noChangeArrowheads="1"/>
            </p:cNvPicPr>
            <p:nvPr/>
          </p:nvPicPr>
          <p:blipFill>
            <a:blip r:embed="rId8" cstate="print"/>
            <a:srcRect/>
            <a:stretch>
              <a:fillRect/>
            </a:stretch>
          </p:blipFill>
          <p:spPr bwMode="auto">
            <a:xfrm>
              <a:off x="6823768" y="1981200"/>
              <a:ext cx="1337368" cy="261164"/>
            </a:xfrm>
            <a:prstGeom prst="rect">
              <a:avLst/>
            </a:prstGeom>
            <a:noFill/>
            <a:ln w="9525">
              <a:solidFill>
                <a:schemeClr val="tx2"/>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43" name="Straight Connector 42"/>
            <p:cNvCxnSpPr/>
            <p:nvPr/>
          </p:nvCxnSpPr>
          <p:spPr>
            <a:xfrm rot="10800000" flipV="1">
              <a:off x="4267200" y="2209800"/>
              <a:ext cx="2556568" cy="38100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4" name="Group 92"/>
          <p:cNvGrpSpPr/>
          <p:nvPr/>
        </p:nvGrpSpPr>
        <p:grpSpPr>
          <a:xfrm>
            <a:off x="4220184" y="3260392"/>
            <a:ext cx="4695631" cy="646331"/>
            <a:chOff x="4191000" y="3124200"/>
            <a:chExt cx="4695631" cy="646331"/>
          </a:xfrm>
        </p:grpSpPr>
        <p:sp>
          <p:nvSpPr>
            <p:cNvPr id="5" name="TextBox 4"/>
            <p:cNvSpPr txBox="1"/>
            <p:nvPr/>
          </p:nvSpPr>
          <p:spPr>
            <a:xfrm>
              <a:off x="7239000" y="3124200"/>
              <a:ext cx="1647631" cy="646331"/>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active frame of </a:t>
              </a:r>
            </a:p>
            <a:p>
              <a:r>
                <a:rPr lang="en-US" dirty="0"/>
                <a:t>other thread(s)</a:t>
              </a:r>
            </a:p>
          </p:txBody>
        </p:sp>
        <p:cxnSp>
          <p:nvCxnSpPr>
            <p:cNvPr id="46" name="Straight Connector 45"/>
            <p:cNvCxnSpPr>
              <a:stCxn id="5" idx="1"/>
            </p:cNvCxnSpPr>
            <p:nvPr/>
          </p:nvCxnSpPr>
          <p:spPr>
            <a:xfrm rot="10800000" flipV="1">
              <a:off x="4191000" y="3447366"/>
              <a:ext cx="3048000" cy="210234"/>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sp>
        <p:nvSpPr>
          <p:cNvPr id="4" name="TextBox 3"/>
          <p:cNvSpPr txBox="1"/>
          <p:nvPr/>
        </p:nvSpPr>
        <p:spPr>
          <a:xfrm>
            <a:off x="7344384" y="2650792"/>
            <a:ext cx="1647631" cy="646331"/>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active frame of </a:t>
            </a:r>
          </a:p>
          <a:p>
            <a:r>
              <a:rPr lang="en-US" dirty="0"/>
              <a:t>current thread</a:t>
            </a:r>
          </a:p>
        </p:txBody>
      </p:sp>
      <p:grpSp>
        <p:nvGrpSpPr>
          <p:cNvPr id="15" name="Group 95"/>
          <p:cNvGrpSpPr/>
          <p:nvPr/>
        </p:nvGrpSpPr>
        <p:grpSpPr>
          <a:xfrm>
            <a:off x="5667984" y="3946192"/>
            <a:ext cx="3159242" cy="369332"/>
            <a:chOff x="5638800" y="3810000"/>
            <a:chExt cx="3159242" cy="369332"/>
          </a:xfrm>
        </p:grpSpPr>
        <p:sp>
          <p:nvSpPr>
            <p:cNvPr id="3" name="TextBox 2"/>
            <p:cNvSpPr txBox="1"/>
            <p:nvPr/>
          </p:nvSpPr>
          <p:spPr>
            <a:xfrm>
              <a:off x="7315200" y="3810000"/>
              <a:ext cx="1482842"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current frame</a:t>
              </a:r>
            </a:p>
          </p:txBody>
        </p:sp>
        <p:cxnSp>
          <p:nvCxnSpPr>
            <p:cNvPr id="52" name="Straight Connector 51"/>
            <p:cNvCxnSpPr>
              <a:stCxn id="3" idx="1"/>
            </p:cNvCxnSpPr>
            <p:nvPr/>
          </p:nvCxnSpPr>
          <p:spPr>
            <a:xfrm rot="10800000" flipV="1">
              <a:off x="5638800" y="3994666"/>
              <a:ext cx="1676400" cy="120134"/>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7" name="Group 98"/>
          <p:cNvGrpSpPr/>
          <p:nvPr/>
        </p:nvGrpSpPr>
        <p:grpSpPr>
          <a:xfrm>
            <a:off x="5896584" y="4403392"/>
            <a:ext cx="3049264" cy="902732"/>
            <a:chOff x="5867400" y="4267200"/>
            <a:chExt cx="3049264" cy="902732"/>
          </a:xfrm>
        </p:grpSpPr>
        <p:sp>
          <p:nvSpPr>
            <p:cNvPr id="8" name="TextBox 7"/>
            <p:cNvSpPr txBox="1"/>
            <p:nvPr/>
          </p:nvSpPr>
          <p:spPr>
            <a:xfrm>
              <a:off x="7315200" y="4800600"/>
              <a:ext cx="1601464"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method tooltip</a:t>
              </a:r>
            </a:p>
          </p:txBody>
        </p:sp>
        <p:pic>
          <p:nvPicPr>
            <p:cNvPr id="2057" name="Picture 9" descr="E:\TechnicalPCP\Debugger\beta1_walkthrough\frame_tooltip.png"/>
            <p:cNvPicPr>
              <a:picLocks noChangeAspect="1" noChangeArrowheads="1"/>
            </p:cNvPicPr>
            <p:nvPr/>
          </p:nvPicPr>
          <p:blipFill>
            <a:blip r:embed="rId9" cstate="print"/>
            <a:stretch>
              <a:fillRect/>
            </a:stretch>
          </p:blipFill>
          <p:spPr bwMode="auto">
            <a:xfrm>
              <a:off x="7391400" y="4473896"/>
              <a:ext cx="1356940" cy="433066"/>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62" name="Straight Connector 61"/>
            <p:cNvCxnSpPr/>
            <p:nvPr/>
          </p:nvCxnSpPr>
          <p:spPr>
            <a:xfrm rot="10800000">
              <a:off x="5867400" y="4267200"/>
              <a:ext cx="1447800" cy="38100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8" name="Group 90"/>
          <p:cNvGrpSpPr/>
          <p:nvPr/>
        </p:nvGrpSpPr>
        <p:grpSpPr>
          <a:xfrm>
            <a:off x="1172184" y="3813844"/>
            <a:ext cx="1066810" cy="1251467"/>
            <a:chOff x="1295400" y="3733799"/>
            <a:chExt cx="1066810" cy="1255933"/>
          </a:xfrm>
        </p:grpSpPr>
        <p:sp>
          <p:nvSpPr>
            <p:cNvPr id="12" name="TextBox 11"/>
            <p:cNvSpPr txBox="1"/>
            <p:nvPr/>
          </p:nvSpPr>
          <p:spPr>
            <a:xfrm>
              <a:off x="1295400" y="4343401"/>
              <a:ext cx="994546" cy="646331"/>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dirty="0"/>
                <a:t>Zoom </a:t>
              </a:r>
            </a:p>
            <a:p>
              <a:r>
                <a:rPr lang="en-US" dirty="0"/>
                <a:t>control</a:t>
              </a:r>
            </a:p>
          </p:txBody>
        </p:sp>
        <p:cxnSp>
          <p:nvCxnSpPr>
            <p:cNvPr id="65" name="Straight Connector 64"/>
            <p:cNvCxnSpPr>
              <a:endCxn id="12" idx="0"/>
            </p:cNvCxnSpPr>
            <p:nvPr/>
          </p:nvCxnSpPr>
          <p:spPr>
            <a:xfrm rot="5400000">
              <a:off x="1772641" y="3753832"/>
              <a:ext cx="609601" cy="569536"/>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19" name="Group 84"/>
          <p:cNvGrpSpPr/>
          <p:nvPr/>
        </p:nvGrpSpPr>
        <p:grpSpPr>
          <a:xfrm>
            <a:off x="583850" y="2803192"/>
            <a:ext cx="1959934" cy="1524000"/>
            <a:chOff x="554666" y="2667000"/>
            <a:chExt cx="1959934" cy="1524000"/>
          </a:xfrm>
        </p:grpSpPr>
        <p:pic>
          <p:nvPicPr>
            <p:cNvPr id="2059" name="Picture 11" descr="E:\TechnicalPCP\Debugger\beta1_walkthrough\threadsTasks_combo.png"/>
            <p:cNvPicPr>
              <a:picLocks noChangeAspect="1" noChangeArrowheads="1"/>
            </p:cNvPicPr>
            <p:nvPr/>
          </p:nvPicPr>
          <p:blipFill>
            <a:blip r:embed="rId10" cstate="print"/>
            <a:stretch>
              <a:fillRect/>
            </a:stretch>
          </p:blipFill>
          <p:spPr bwMode="auto">
            <a:xfrm>
              <a:off x="554666" y="3505200"/>
              <a:ext cx="845287" cy="685800"/>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68" name="Straight Connector 67"/>
            <p:cNvCxnSpPr/>
            <p:nvPr/>
          </p:nvCxnSpPr>
          <p:spPr>
            <a:xfrm rot="10800000" flipV="1">
              <a:off x="1447800" y="2667000"/>
              <a:ext cx="1066800" cy="83820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20" name="Group 99"/>
          <p:cNvGrpSpPr/>
          <p:nvPr/>
        </p:nvGrpSpPr>
        <p:grpSpPr>
          <a:xfrm>
            <a:off x="257784" y="4936792"/>
            <a:ext cx="3810000" cy="1676400"/>
            <a:chOff x="228600" y="4800600"/>
            <a:chExt cx="3810000" cy="1676400"/>
          </a:xfrm>
        </p:grpSpPr>
        <p:sp>
          <p:nvSpPr>
            <p:cNvPr id="7" name="TextBox 6"/>
            <p:cNvSpPr txBox="1"/>
            <p:nvPr/>
          </p:nvSpPr>
          <p:spPr>
            <a:xfrm>
              <a:off x="228600" y="6107668"/>
              <a:ext cx="1525739"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header tooltip</a:t>
              </a:r>
            </a:p>
          </p:txBody>
        </p:sp>
        <p:pic>
          <p:nvPicPr>
            <p:cNvPr id="2051" name="Picture 3"/>
            <p:cNvPicPr>
              <a:picLocks noChangeAspect="1" noChangeArrowheads="1"/>
            </p:cNvPicPr>
            <p:nvPr/>
          </p:nvPicPr>
          <p:blipFill>
            <a:blip r:embed="rId11" cstate="print"/>
            <a:stretch>
              <a:fillRect/>
            </a:stretch>
          </p:blipFill>
          <p:spPr bwMode="auto">
            <a:xfrm>
              <a:off x="381000" y="4979545"/>
              <a:ext cx="1219200" cy="1226917"/>
            </a:xfrm>
            <a:prstGeom prst="rect">
              <a:avLst/>
            </a:prstGeom>
            <a:noFill/>
            <a:ln w="9525">
              <a:solidFill>
                <a:schemeClr val="tx2"/>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72" name="Straight Connector 71"/>
            <p:cNvCxnSpPr/>
            <p:nvPr/>
          </p:nvCxnSpPr>
          <p:spPr>
            <a:xfrm flipV="1">
              <a:off x="1676400" y="4800600"/>
              <a:ext cx="2362200" cy="838202"/>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grpSp>
        <p:nvGrpSpPr>
          <p:cNvPr id="21" name="Group 100"/>
          <p:cNvGrpSpPr/>
          <p:nvPr/>
        </p:nvGrpSpPr>
        <p:grpSpPr>
          <a:xfrm>
            <a:off x="7115785" y="5470192"/>
            <a:ext cx="1828799" cy="1131332"/>
            <a:chOff x="6901802" y="5410200"/>
            <a:chExt cx="1828799" cy="1131332"/>
          </a:xfrm>
        </p:grpSpPr>
        <p:sp>
          <p:nvSpPr>
            <p:cNvPr id="16" name="TextBox 15"/>
            <p:cNvSpPr txBox="1"/>
            <p:nvPr/>
          </p:nvSpPr>
          <p:spPr>
            <a:xfrm>
              <a:off x="7162800" y="6172200"/>
              <a:ext cx="1567801"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Bird’s eye view</a:t>
              </a:r>
            </a:p>
          </p:txBody>
        </p:sp>
        <p:cxnSp>
          <p:nvCxnSpPr>
            <p:cNvPr id="77" name="Straight Connector 76"/>
            <p:cNvCxnSpPr>
              <a:stCxn id="16" idx="1"/>
            </p:cNvCxnSpPr>
            <p:nvPr/>
          </p:nvCxnSpPr>
          <p:spPr>
            <a:xfrm rot="10800000">
              <a:off x="6901802" y="5486400"/>
              <a:ext cx="260999" cy="870466"/>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pic>
          <p:nvPicPr>
            <p:cNvPr id="2062" name="Picture 14"/>
            <p:cNvPicPr>
              <a:picLocks noChangeAspect="1" noChangeArrowheads="1"/>
            </p:cNvPicPr>
            <p:nvPr/>
          </p:nvPicPr>
          <p:blipFill>
            <a:blip r:embed="rId12" cstate="print"/>
            <a:stretch>
              <a:fillRect/>
            </a:stretch>
          </p:blipFill>
          <p:spPr bwMode="auto">
            <a:xfrm>
              <a:off x="7279085" y="5410200"/>
              <a:ext cx="1427954" cy="815975"/>
            </a:xfrm>
            <a:prstGeom prst="rect">
              <a:avLst/>
            </a:prstGeom>
            <a:noFill/>
            <a:ln w="9525">
              <a:solidFill>
                <a:schemeClr val="tx2"/>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grpSp>
        <p:nvGrpSpPr>
          <p:cNvPr id="22" name="Group 96"/>
          <p:cNvGrpSpPr/>
          <p:nvPr/>
        </p:nvGrpSpPr>
        <p:grpSpPr>
          <a:xfrm>
            <a:off x="2772384" y="4784400"/>
            <a:ext cx="4173771" cy="1969524"/>
            <a:chOff x="2743200" y="4648208"/>
            <a:chExt cx="4173771" cy="1969524"/>
          </a:xfrm>
        </p:grpSpPr>
        <p:sp>
          <p:nvSpPr>
            <p:cNvPr id="81" name="TextBox 80"/>
            <p:cNvSpPr txBox="1"/>
            <p:nvPr/>
          </p:nvSpPr>
          <p:spPr>
            <a:xfrm>
              <a:off x="2743200" y="6248400"/>
              <a:ext cx="4173771" cy="369332"/>
            </a:xfrm>
            <a:prstGeom prst="rect">
              <a:avLst/>
            </a:prstGeom>
            <a:no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Blue highlights path of current thread/task</a:t>
              </a:r>
            </a:p>
          </p:txBody>
        </p:sp>
        <p:cxnSp>
          <p:nvCxnSpPr>
            <p:cNvPr id="82" name="Straight Connector 81"/>
            <p:cNvCxnSpPr>
              <a:stCxn id="81" idx="0"/>
            </p:cNvCxnSpPr>
            <p:nvPr/>
          </p:nvCxnSpPr>
          <p:spPr>
            <a:xfrm rot="5400000" flipH="1" flipV="1">
              <a:off x="4091447" y="5386847"/>
              <a:ext cx="1600193" cy="122915"/>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pSp>
      <p:pic>
        <p:nvPicPr>
          <p:cNvPr id="2064" name="Picture 16" descr="E:\TechnicalPCP\Debugger\beta1_walkthrough\stacks_methodView.png"/>
          <p:cNvPicPr>
            <a:picLocks noChangeAspect="1" noChangeArrowheads="1"/>
          </p:cNvPicPr>
          <p:nvPr/>
        </p:nvPicPr>
        <p:blipFill>
          <a:blip r:embed="rId13" cstate="print"/>
          <a:stretch>
            <a:fillRect/>
          </a:stretch>
        </p:blipFill>
        <p:spPr bwMode="auto">
          <a:xfrm>
            <a:off x="3000984" y="1888792"/>
            <a:ext cx="3424391" cy="4313237"/>
          </a:xfrm>
          <a:prstGeom prst="rect">
            <a:avLst/>
          </a:prstGeom>
          <a:noFill/>
          <a:ln>
            <a:solidFill>
              <a:schemeClr val="tx2"/>
            </a:solid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590215990"/>
      </p:ext>
    </p:extLst>
  </p:cSld>
  <p:clrMapOvr>
    <a:masterClrMapping/>
  </p:clrMapOvr>
  <p:transition advTm="6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1000"/>
                                        <p:tgtEl>
                                          <p:spTgt spid="9"/>
                                        </p:tgtEl>
                                      </p:cBhvr>
                                    </p:animEffect>
                                  </p:childTnLst>
                                </p:cTn>
                              </p:par>
                            </p:childTnLst>
                          </p:cTn>
                        </p:par>
                        <p:par>
                          <p:cTn id="16" fill="hold">
                            <p:stCondLst>
                              <p:cond delay="3000"/>
                            </p:stCondLst>
                            <p:childTnLst>
                              <p:par>
                                <p:cTn id="17" presetID="22" presetClass="entr" presetSubtype="2"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1000"/>
                                        <p:tgtEl>
                                          <p:spTgt spid="11"/>
                                        </p:tgtEl>
                                      </p:cBhvr>
                                    </p:animEffect>
                                  </p:childTnLst>
                                </p:cTn>
                              </p:par>
                            </p:childTnLst>
                          </p:cTn>
                        </p:par>
                        <p:par>
                          <p:cTn id="20" fill="hold">
                            <p:stCondLst>
                              <p:cond delay="4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1000"/>
                                        <p:tgtEl>
                                          <p:spTgt spid="13"/>
                                        </p:tgtEl>
                                      </p:cBhvr>
                                    </p:animEffect>
                                  </p:childTnLst>
                                </p:cTn>
                              </p:par>
                            </p:childTnLst>
                          </p:cTn>
                        </p:par>
                        <p:par>
                          <p:cTn id="24" fill="hold">
                            <p:stCondLst>
                              <p:cond delay="5000"/>
                            </p:stCondLst>
                            <p:childTnLst>
                              <p:par>
                                <p:cTn id="25" presetID="2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1000"/>
                                        <p:tgtEl>
                                          <p:spTgt spid="18"/>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childTnLst>
                          </p:cTn>
                        </p:par>
                        <p:par>
                          <p:cTn id="32" fill="hold">
                            <p:stCondLst>
                              <p:cond delay="70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1000"/>
                                        <p:tgtEl>
                                          <p:spTgt spid="14"/>
                                        </p:tgtEl>
                                      </p:cBhvr>
                                    </p:animEffect>
                                  </p:childTnLst>
                                </p:cTn>
                              </p:par>
                            </p:childTnLst>
                          </p:cTn>
                        </p:par>
                        <p:par>
                          <p:cTn id="36" fill="hold">
                            <p:stCondLst>
                              <p:cond delay="8000"/>
                            </p:stCondLst>
                            <p:childTnLst>
                              <p:par>
                                <p:cTn id="37" presetID="22" presetClass="entr" presetSubtype="2"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1000"/>
                                        <p:tgtEl>
                                          <p:spTgt spid="15"/>
                                        </p:tgtEl>
                                      </p:cBhvr>
                                    </p:animEffect>
                                  </p:childTnLst>
                                </p:cTn>
                              </p:par>
                            </p:childTnLst>
                          </p:cTn>
                        </p:par>
                        <p:par>
                          <p:cTn id="40" fill="hold">
                            <p:stCondLst>
                              <p:cond delay="9000"/>
                            </p:stCondLst>
                            <p:childTnLst>
                              <p:par>
                                <p:cTn id="41" presetID="22" presetClass="entr" presetSubtype="4"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1000"/>
                                        <p:tgtEl>
                                          <p:spTgt spid="22"/>
                                        </p:tgtEl>
                                      </p:cBhvr>
                                    </p:animEffect>
                                  </p:childTnLst>
                                </p:cTn>
                              </p:par>
                            </p:childTnLst>
                          </p:cTn>
                        </p:par>
                        <p:par>
                          <p:cTn id="44" fill="hold">
                            <p:stCondLst>
                              <p:cond delay="10000"/>
                            </p:stCondLst>
                            <p:childTnLst>
                              <p:par>
                                <p:cTn id="45" presetID="22" presetClass="entr" presetSubtype="2"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1000"/>
                                        <p:tgtEl>
                                          <p:spTgt spid="17"/>
                                        </p:tgtEl>
                                      </p:cBhvr>
                                    </p:animEffect>
                                  </p:childTnLst>
                                </p:cTn>
                              </p:par>
                            </p:childTnLst>
                          </p:cTn>
                        </p:par>
                        <p:par>
                          <p:cTn id="48" fill="hold">
                            <p:stCondLst>
                              <p:cond delay="11000"/>
                            </p:stCondLst>
                            <p:childTnLst>
                              <p:par>
                                <p:cTn id="49" presetID="22" presetClass="entr" presetSubtype="8"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1000"/>
                                        <p:tgtEl>
                                          <p:spTgt spid="20"/>
                                        </p:tgtEl>
                                      </p:cBhvr>
                                    </p:animEffect>
                                  </p:childTnLst>
                                </p:cTn>
                              </p:par>
                            </p:childTnLst>
                          </p:cTn>
                        </p:par>
                        <p:par>
                          <p:cTn id="52" fill="hold">
                            <p:stCondLst>
                              <p:cond delay="12000"/>
                            </p:stCondLst>
                            <p:childTnLst>
                              <p:par>
                                <p:cTn id="53" presetID="22" presetClass="entr" presetSubtype="2"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right)">
                                      <p:cBhvr>
                                        <p:cTn id="55" dur="1000"/>
                                        <p:tgtEl>
                                          <p:spTgt spid="21"/>
                                        </p:tgtEl>
                                      </p:cBhvr>
                                    </p:animEffect>
                                  </p:childTnLst>
                                </p:cTn>
                              </p:par>
                            </p:childTnLst>
                          </p:cTn>
                        </p:par>
                        <p:par>
                          <p:cTn id="56" fill="hold">
                            <p:stCondLst>
                              <p:cond delay="13000"/>
                            </p:stCondLst>
                            <p:childTnLst>
                              <p:par>
                                <p:cTn id="57" presetID="10" presetClass="entr" presetSubtype="0"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childTnLst>
                                </p:cTn>
                              </p:par>
                            </p:childTnLst>
                          </p:cTn>
                        </p:par>
                        <p:par>
                          <p:cTn id="60" fill="hold">
                            <p:stCondLst>
                              <p:cond delay="14000"/>
                            </p:stCondLst>
                            <p:childTnLst>
                              <p:par>
                                <p:cTn id="61" presetID="10" presetClass="entr" presetSubtype="0" fill="hold" nodeType="afterEffect">
                                  <p:stCondLst>
                                    <p:cond delay="0"/>
                                  </p:stCondLst>
                                  <p:childTnLst>
                                    <p:set>
                                      <p:cBhvr>
                                        <p:cTn id="62" dur="1" fill="hold">
                                          <p:stCondLst>
                                            <p:cond delay="0"/>
                                          </p:stCondLst>
                                        </p:cTn>
                                        <p:tgtEl>
                                          <p:spTgt spid="2064"/>
                                        </p:tgtEl>
                                        <p:attrNameLst>
                                          <p:attrName>style.visibility</p:attrName>
                                        </p:attrNameLst>
                                      </p:cBhvr>
                                      <p:to>
                                        <p:strVal val="visible"/>
                                      </p:to>
                                    </p:set>
                                    <p:animEffect transition="in" filter="fade">
                                      <p:cBhvr>
                                        <p:cTn id="63" dur="5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Per </a:t>
            </a:r>
            <a:r>
              <a:rPr lang="en-US" dirty="0"/>
              <a:t>thread </a:t>
            </a:r>
            <a:r>
              <a:rPr lang="en-US" dirty="0" smtClean="0"/>
              <a:t>breakpoints</a:t>
            </a:r>
            <a:endParaRPr lang="en-US" dirty="0"/>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3" cstate="print"/>
          <a:srcRect/>
          <a:stretch>
            <a:fillRect/>
          </a:stretch>
        </p:blipFill>
        <p:spPr bwMode="auto">
          <a:xfrm>
            <a:off x="762000" y="1714500"/>
            <a:ext cx="7620000" cy="5143500"/>
          </a:xfrm>
          <a:prstGeom prst="rect">
            <a:avLst/>
          </a:prstGeom>
          <a:noFill/>
          <a:ln w="9525">
            <a:noFill/>
            <a:miter lim="800000"/>
            <a:headEnd/>
            <a:tailEnd/>
          </a:ln>
          <a:effectLst/>
        </p:spPr>
      </p:pic>
    </p:spTree>
    <p:extLst>
      <p:ext uri="{BB962C8B-B14F-4D97-AF65-F5344CB8AC3E}">
        <p14:creationId xmlns:p14="http://schemas.microsoft.com/office/powerpoint/2010/main" val="4000769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Concurrency </a:t>
            </a:r>
            <a:r>
              <a:rPr lang="en-US" b="1" dirty="0" err="1" smtClean="0"/>
              <a:t>Visualizer</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1600200" y="1371600"/>
            <a:ext cx="6067425" cy="520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1524000"/>
            <a:ext cx="9144000" cy="4681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descr="Follow link to expand image"/>
          <p:cNvPicPr>
            <a:picLocks noChangeAspect="1" noChangeArrowheads="1"/>
          </p:cNvPicPr>
          <p:nvPr/>
        </p:nvPicPr>
        <p:blipFill>
          <a:blip r:embed="rId2" cstate="print"/>
          <a:srcRect/>
          <a:stretch>
            <a:fillRect/>
          </a:stretch>
        </p:blipFill>
        <p:spPr bwMode="auto">
          <a:xfrm>
            <a:off x="-1" y="0"/>
            <a:ext cx="9035143" cy="6324600"/>
          </a:xfrm>
          <a:prstGeom prst="rect">
            <a:avLst/>
          </a:prstGeom>
          <a:noFill/>
        </p:spPr>
      </p:pic>
    </p:spTree>
    <p:extLst>
      <p:ext uri="{BB962C8B-B14F-4D97-AF65-F5344CB8AC3E}">
        <p14:creationId xmlns:p14="http://schemas.microsoft.com/office/powerpoint/2010/main" val="2597796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1820</Words>
  <Application>Microsoft Office PowerPoint</Application>
  <PresentationFormat>On-screen Show (4:3)</PresentationFormat>
  <Paragraphs>165</Paragraphs>
  <Slides>38</Slides>
  <Notes>21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Debugging</vt:lpstr>
      <vt:lpstr>Parallel Debugging in VS2010</vt:lpstr>
      <vt:lpstr>Parallel Tasks</vt:lpstr>
      <vt:lpstr>PowerPoint Presentation</vt:lpstr>
      <vt:lpstr>Parallel Stacks</vt:lpstr>
      <vt:lpstr>Setting Per thread breakpoints</vt:lpstr>
      <vt:lpstr>The Concurrency Visualizer</vt:lpstr>
      <vt:lpstr>PowerPoint Presentation</vt:lpstr>
      <vt:lpstr>PowerPoint Presentation</vt:lpstr>
      <vt:lpstr>Appendix</vt:lpstr>
      <vt:lpstr>PowerPoint Presentation</vt:lpstr>
      <vt:lpstr>Tip #2: Use the Threads Debug Window</vt:lpstr>
      <vt:lpstr>PowerPoint Presentation</vt:lpstr>
      <vt:lpstr>PowerPoint Presentation</vt:lpstr>
      <vt:lpstr>Tip #1: Always Name Your Threads</vt:lpstr>
      <vt:lpstr>Flag Just My Code</vt:lpstr>
      <vt:lpstr>PowerPoint Presentation</vt:lpstr>
      <vt:lpstr>Freezing and thawing threads</vt:lpstr>
      <vt:lpstr>Parallel Task and Parallel Stack</vt:lpstr>
      <vt:lpstr>PowerPoint Presentation</vt:lpstr>
      <vt:lpstr>Tip #3: Use the Call Stack Debug Window</vt:lpstr>
      <vt:lpstr>Tip #4: Use the Debug Location Toolbar</vt:lpstr>
      <vt:lpstr>Tip #5: Use Conditional Breakpoints to Simulate Single-threaded Execution</vt:lpstr>
      <vt:lpstr>Call Stack</vt:lpstr>
      <vt:lpstr>Thread View vs Task View</vt:lpstr>
      <vt:lpstr>PowerPoint Presentation</vt:lpstr>
      <vt:lpstr>Method View</vt:lpstr>
      <vt:lpstr>Showing thread-safe output</vt:lpstr>
      <vt:lpstr>Parallel Visualization Pack for Visual Studio 11 Developer Preview.</vt:lpstr>
      <vt:lpstr>PowerPoint Presentation</vt:lpstr>
      <vt:lpstr>PowerPoint Presentation</vt:lpstr>
      <vt:lpstr>PowerPoint Presentation</vt:lpstr>
      <vt:lpstr>PowerPoint Presentation</vt:lpstr>
      <vt:lpstr>PowerPoint Presentation</vt:lpstr>
      <vt:lpstr>Method View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ubarak</dc:creator>
  <cp:lastModifiedBy>Mubarak Abdulla</cp:lastModifiedBy>
  <cp:revision>126</cp:revision>
  <dcterms:created xsi:type="dcterms:W3CDTF">2011-11-27T12:34:19Z</dcterms:created>
  <dcterms:modified xsi:type="dcterms:W3CDTF">2013-11-29T08:22:14Z</dcterms:modified>
</cp:coreProperties>
</file>