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90" r:id="rId2"/>
    <p:sldId id="327" r:id="rId3"/>
    <p:sldId id="328"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6" r:id="rId19"/>
    <p:sldId id="307" r:id="rId20"/>
    <p:sldId id="308" r:id="rId21"/>
    <p:sldId id="311" r:id="rId22"/>
    <p:sldId id="312" r:id="rId23"/>
    <p:sldId id="313" r:id="rId24"/>
    <p:sldId id="314" r:id="rId25"/>
    <p:sldId id="315" r:id="rId26"/>
    <p:sldId id="318" r:id="rId27"/>
    <p:sldId id="319" r:id="rId28"/>
    <p:sldId id="320" r:id="rId29"/>
    <p:sldId id="321" r:id="rId30"/>
    <p:sldId id="322" r:id="rId31"/>
    <p:sldId id="323" r:id="rId32"/>
    <p:sldId id="324" r:id="rId33"/>
    <p:sldId id="325" r:id="rId34"/>
    <p:sldId id="317" r:id="rId35"/>
    <p:sldId id="32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2" autoAdjust="0"/>
    <p:restoredTop sz="94660"/>
  </p:normalViewPr>
  <p:slideViewPr>
    <p:cSldViewPr>
      <p:cViewPr varScale="1">
        <p:scale>
          <a:sx n="69" d="100"/>
          <a:sy n="69" d="100"/>
        </p:scale>
        <p:origin x="-49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CAFC04-0C06-449A-B3BF-A84E537A1AB2}" type="datetimeFigureOut">
              <a:rPr lang="en-US" smtClean="0"/>
              <a:pPr/>
              <a:t>11/29/2013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FC9F0-3E97-402B-931D-5B732B2BE1D3}" type="slidenum">
              <a:rPr lang="en-US" smtClean="0"/>
              <a:pPr/>
              <a:t>‹#›</a:t>
            </a:fld>
            <a:endParaRPr lang="en-US"/>
          </a:p>
        </p:txBody>
      </p:sp>
    </p:spTree>
    <p:extLst>
      <p:ext uri="{BB962C8B-B14F-4D97-AF65-F5344CB8AC3E}">
        <p14:creationId xmlns:p14="http://schemas.microsoft.com/office/powerpoint/2010/main" val="571558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geekswithblogs.net/simonc/archive/2012/01/24/inside-the-concurrent-collections-concurrentqueue.aspx"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blogs.microsoft.co.il/blogs/sasha/archive/2008/06/11/waltzing-through-the-parallel-extensions-june-ctp-collection-classes.aspx"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danielmoth.com/Blog/fine-grained-parallelism.aspx"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aisto.com/roeder/dotnet/Default.aspx?Target=code://mscorlib:4.0.0.0:b77a5c561934e089/System.Threading.IThreadPoolWorkItem"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www.webopedia.com/TERM/D/device.html" TargetMode="External"/><Relationship Id="rId3" Type="http://schemas.openxmlformats.org/officeDocument/2006/relationships/hyperlink" Target="http://www.webopedia.com/TERM/M/microprocessor.html" TargetMode="External"/><Relationship Id="rId7" Type="http://schemas.openxmlformats.org/officeDocument/2006/relationships/hyperlink" Target="http://www.webopedia.com/TERM/I/I_O.html"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www.webopedia.com/TERM/B/bus.html" TargetMode="External"/><Relationship Id="rId5" Type="http://schemas.openxmlformats.org/officeDocument/2006/relationships/hyperlink" Target="http://www.webopedia.com/TERM/W/write.html" TargetMode="External"/><Relationship Id="rId4" Type="http://schemas.openxmlformats.org/officeDocument/2006/relationships/hyperlink" Target="http://www.webopedia.com/TERM/R/read.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sdn.microsoft.com/en-us/library/dd287147.aspx"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F554B-E444-4BF2-88F1-B78D09B36BCF}"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However, you don't need to keep the entire infinite array in memory, you only need the section of the array that is actually storing items. By splitting the array into finite segments you can create and discard segments as items get </a:t>
            </a:r>
            <a:r>
              <a:rPr lang="en-US" sz="1200" b="0" i="0" kern="1200" dirty="0" err="1" smtClean="0">
                <a:solidFill>
                  <a:schemeClr val="tx1"/>
                </a:solidFill>
                <a:latin typeface="+mn-lt"/>
                <a:ea typeface="+mn-ea"/>
                <a:cs typeface="+mn-cs"/>
              </a:rPr>
              <a:t>enqueued</a:t>
            </a:r>
            <a:r>
              <a:rPr lang="en-US" sz="1200" b="0" i="0" kern="1200" dirty="0" smtClean="0">
                <a:solidFill>
                  <a:schemeClr val="tx1"/>
                </a:solidFill>
                <a:latin typeface="+mn-lt"/>
                <a:ea typeface="+mn-ea"/>
                <a:cs typeface="+mn-cs"/>
              </a:rPr>
              <a:t> and </a:t>
            </a:r>
            <a:r>
              <a:rPr lang="en-US" sz="1200" b="0" i="0" kern="1200" dirty="0" err="1" smtClean="0">
                <a:solidFill>
                  <a:schemeClr val="tx1"/>
                </a:solidFill>
                <a:latin typeface="+mn-lt"/>
                <a:ea typeface="+mn-ea"/>
                <a:cs typeface="+mn-cs"/>
              </a:rPr>
              <a:t>dequeued</a:t>
            </a:r>
            <a:r>
              <a:rPr lang="en-US" sz="1200" b="0" i="0" kern="1200" dirty="0" smtClean="0">
                <a:solidFill>
                  <a:schemeClr val="tx1"/>
                </a:solidFill>
                <a:latin typeface="+mn-lt"/>
                <a:ea typeface="+mn-ea"/>
                <a:cs typeface="+mn-cs"/>
              </a:rPr>
              <a:t> to the queue.  when one segment is filled up (currently 32 is the number of items per segment) and a new item is put into the queue, a new segment is allocated and the item is placed in that segment.</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3BAF554B-E444-4BF2-88F1-B78D09B36BCF}"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http://geekswithblogs.net/simonc/archive/2012/01/24/inside-the-concurrent-collections-concurrentqueue.aspx</a:t>
            </a:r>
            <a:endParaRPr lang="en-US" dirty="0" smtClean="0"/>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If step 1 can be done atomically, returning the new incremented value, that gives each thread trying to </a:t>
            </a:r>
            <a:r>
              <a:rPr lang="en-US" sz="1200" b="0" i="0" kern="1200" dirty="0" err="1" smtClean="0">
                <a:solidFill>
                  <a:schemeClr val="tx1"/>
                </a:solidFill>
                <a:latin typeface="+mn-lt"/>
                <a:ea typeface="+mn-ea"/>
                <a:cs typeface="+mn-cs"/>
              </a:rPr>
              <a:t>enqueue</a:t>
            </a:r>
            <a:r>
              <a:rPr lang="en-US" sz="1200" b="0" i="0" kern="1200" dirty="0" smtClean="0">
                <a:solidFill>
                  <a:schemeClr val="tx1"/>
                </a:solidFill>
                <a:latin typeface="+mn-lt"/>
                <a:ea typeface="+mn-ea"/>
                <a:cs typeface="+mn-cs"/>
              </a:rPr>
              <a:t> an item at the same time separate slots. Step 2 can then be performed concurrently by each thread without having to worry about conflicts.</a:t>
            </a:r>
          </a:p>
          <a:p>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Dequeuing</a:t>
            </a:r>
            <a:r>
              <a:rPr lang="en-US" sz="1200" b="0" i="0" kern="1200" dirty="0" smtClean="0">
                <a:solidFill>
                  <a:schemeClr val="tx1"/>
                </a:solidFill>
                <a:latin typeface="+mn-lt"/>
                <a:ea typeface="+mn-ea"/>
                <a:cs typeface="+mn-cs"/>
              </a:rPr>
              <a:t> acts in a similar way to </a:t>
            </a:r>
            <a:r>
              <a:rPr lang="en-US" sz="1200" b="0" i="0" kern="1200" dirty="0" err="1" smtClean="0">
                <a:solidFill>
                  <a:schemeClr val="tx1"/>
                </a:solidFill>
                <a:latin typeface="+mn-lt"/>
                <a:ea typeface="+mn-ea"/>
                <a:cs typeface="+mn-cs"/>
              </a:rPr>
              <a:t>enqueuing</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Increment the </a:t>
            </a:r>
            <a:r>
              <a:rPr lang="en-US" sz="1200" b="0" i="0" kern="1200" dirty="0" err="1" smtClean="0">
                <a:solidFill>
                  <a:schemeClr val="tx1"/>
                </a:solidFill>
                <a:latin typeface="+mn-lt"/>
                <a:ea typeface="+mn-ea"/>
                <a:cs typeface="+mn-cs"/>
              </a:rPr>
              <a:t>m_low</a:t>
            </a:r>
            <a:r>
              <a:rPr lang="en-US" sz="1200" b="0" i="0" kern="1200" dirty="0" smtClean="0">
                <a:solidFill>
                  <a:schemeClr val="tx1"/>
                </a:solidFill>
                <a:latin typeface="+mn-lt"/>
                <a:ea typeface="+mn-ea"/>
                <a:cs typeface="+mn-cs"/>
              </a:rPr>
              <a:t> variable. The previous index is the index of the item to be </a:t>
            </a:r>
            <a:r>
              <a:rPr lang="en-US" sz="1200" b="0" i="0" kern="1200" dirty="0" err="1" smtClean="0">
                <a:solidFill>
                  <a:schemeClr val="tx1"/>
                </a:solidFill>
                <a:latin typeface="+mn-lt"/>
                <a:ea typeface="+mn-ea"/>
                <a:cs typeface="+mn-cs"/>
              </a:rPr>
              <a:t>dequeued</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Return the item stored at the specified slot in </a:t>
            </a:r>
            <a:r>
              <a:rPr lang="en-US" sz="1200" b="0" i="0" kern="1200" dirty="0" err="1" smtClean="0">
                <a:solidFill>
                  <a:schemeClr val="tx1"/>
                </a:solidFill>
                <a:latin typeface="+mn-lt"/>
                <a:ea typeface="+mn-ea"/>
                <a:cs typeface="+mn-cs"/>
              </a:rPr>
              <a:t>m_array</a:t>
            </a:r>
            <a:r>
              <a:rPr lang="en-US" sz="1200" b="0" i="0" kern="1200" dirty="0" smtClean="0">
                <a:solidFill>
                  <a:schemeClr val="tx1"/>
                </a:solidFill>
                <a:latin typeface="+mn-lt"/>
                <a:ea typeface="+mn-ea"/>
                <a:cs typeface="+mn-cs"/>
              </a:rPr>
              <a:t>.</a:t>
            </a:r>
          </a:p>
          <a:p>
            <a:endParaRPr lang="en-US" dirty="0" smtClean="0"/>
          </a:p>
          <a:p>
            <a:r>
              <a:rPr lang="en-US" dirty="0" smtClean="0"/>
              <a:t>public T </a:t>
            </a:r>
            <a:r>
              <a:rPr lang="en-US" dirty="0" err="1" smtClean="0"/>
              <a:t>Dequeue</a:t>
            </a:r>
            <a:r>
              <a:rPr lang="en-US" dirty="0" smtClean="0"/>
              <a:t>() { // Increment returns the incremented value of the variable </a:t>
            </a:r>
            <a:r>
              <a:rPr lang="en-US" dirty="0" err="1" smtClean="0"/>
              <a:t>int</a:t>
            </a:r>
            <a:r>
              <a:rPr lang="en-US" dirty="0" smtClean="0"/>
              <a:t> index = </a:t>
            </a:r>
            <a:r>
              <a:rPr lang="en-US" dirty="0" err="1" smtClean="0"/>
              <a:t>Interlocked.Increment</a:t>
            </a:r>
            <a:r>
              <a:rPr lang="en-US" dirty="0" smtClean="0"/>
              <a:t>(ref </a:t>
            </a:r>
            <a:r>
              <a:rPr lang="en-US" dirty="0" err="1" smtClean="0"/>
              <a:t>m_low</a:t>
            </a:r>
            <a:r>
              <a:rPr lang="en-US" dirty="0" smtClean="0"/>
              <a:t>); return </a:t>
            </a:r>
            <a:r>
              <a:rPr lang="en-US" dirty="0" err="1" smtClean="0"/>
              <a:t>m_array</a:t>
            </a:r>
            <a:r>
              <a:rPr lang="en-US" dirty="0" smtClean="0"/>
              <a:t>[index-1]; }</a:t>
            </a:r>
          </a:p>
          <a:p>
            <a:r>
              <a:rPr lang="en-US" sz="1200" b="0" i="0" kern="1200" dirty="0" smtClean="0">
                <a:solidFill>
                  <a:schemeClr val="tx1"/>
                </a:solidFill>
                <a:latin typeface="+mn-lt"/>
                <a:ea typeface="+mn-ea"/>
                <a:cs typeface="+mn-cs"/>
              </a:rPr>
              <a:t>if each thread trying to </a:t>
            </a:r>
            <a:r>
              <a:rPr lang="en-US" sz="1200" b="0" i="0" kern="1200" dirty="0" err="1" smtClean="0">
                <a:solidFill>
                  <a:schemeClr val="tx1"/>
                </a:solidFill>
                <a:latin typeface="+mn-lt"/>
                <a:ea typeface="+mn-ea"/>
                <a:cs typeface="+mn-cs"/>
              </a:rPr>
              <a:t>dequeue</a:t>
            </a:r>
            <a:r>
              <a:rPr lang="en-US" sz="1200" b="0" i="0" kern="1200" dirty="0" smtClean="0">
                <a:solidFill>
                  <a:schemeClr val="tx1"/>
                </a:solidFill>
                <a:latin typeface="+mn-lt"/>
                <a:ea typeface="+mn-ea"/>
                <a:cs typeface="+mn-cs"/>
              </a:rPr>
              <a:t> an item can be atomically 'assigned' a slot by performing step 1 using </a:t>
            </a:r>
            <a:r>
              <a:rPr lang="en-US" dirty="0" err="1" smtClean="0"/>
              <a:t>Interlocked.Increment</a:t>
            </a:r>
            <a:r>
              <a:rPr lang="en-US" sz="1200" b="0" i="0" kern="1200" dirty="0" smtClean="0">
                <a:solidFill>
                  <a:schemeClr val="tx1"/>
                </a:solidFill>
                <a:latin typeface="+mn-lt"/>
                <a:ea typeface="+mn-ea"/>
                <a:cs typeface="+mn-cs"/>
              </a:rPr>
              <a:t>, then step 2 can be performed concurrently by several threads:</a:t>
            </a:r>
            <a:endParaRPr lang="en-US" dirty="0"/>
          </a:p>
        </p:txBody>
      </p:sp>
      <p:sp>
        <p:nvSpPr>
          <p:cNvPr id="4" name="Slide Number Placeholder 3"/>
          <p:cNvSpPr>
            <a:spLocks noGrp="1"/>
          </p:cNvSpPr>
          <p:nvPr>
            <p:ph type="sldNum" sz="quarter" idx="10"/>
          </p:nvPr>
        </p:nvSpPr>
        <p:spPr/>
        <p:txBody>
          <a:bodyPr/>
          <a:lstStyle/>
          <a:p>
            <a:fld id="{3BAF554B-E444-4BF2-88F1-B78D09B36BCF}"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dirty="0" smtClean="0">
                <a:solidFill>
                  <a:schemeClr val="tx1"/>
                </a:solidFill>
                <a:latin typeface="+mn-lt"/>
                <a:ea typeface="+mn-ea"/>
                <a:cs typeface="+mn-cs"/>
              </a:rPr>
              <a:t>The </a:t>
            </a:r>
            <a:r>
              <a:rPr lang="en-US" sz="1200" b="0" i="0" kern="1200" dirty="0" err="1" smtClean="0">
                <a:solidFill>
                  <a:schemeClr val="tx1"/>
                </a:solidFill>
                <a:latin typeface="+mn-lt"/>
                <a:ea typeface="+mn-ea"/>
                <a:cs typeface="+mn-cs"/>
              </a:rPr>
              <a:t>ConcurrentBag</a:t>
            </a:r>
            <a:r>
              <a:rPr lang="en-US" sz="1200" b="0" i="0" kern="1200" dirty="0" smtClean="0">
                <a:solidFill>
                  <a:schemeClr val="tx1"/>
                </a:solidFill>
                <a:latin typeface="+mn-lt"/>
                <a:ea typeface="+mn-ea"/>
                <a:cs typeface="+mn-cs"/>
              </a:rPr>
              <a:t>&lt;T&gt; is one of the most simple concurrent types which has been introduced. It is a typical bag data structure (also known as a </a:t>
            </a:r>
            <a:r>
              <a:rPr lang="en-US" sz="1200" b="0" i="0" kern="1200" dirty="0" err="1" smtClean="0">
                <a:solidFill>
                  <a:schemeClr val="tx1"/>
                </a:solidFill>
                <a:latin typeface="+mn-lt"/>
                <a:ea typeface="+mn-ea"/>
                <a:cs typeface="+mn-cs"/>
              </a:rPr>
              <a:t>multiset</a:t>
            </a:r>
            <a:r>
              <a:rPr lang="en-US" sz="1200" b="0" i="0" kern="1200" dirty="0" smtClean="0">
                <a:solidFill>
                  <a:schemeClr val="tx1"/>
                </a:solidFill>
                <a:latin typeface="+mn-lt"/>
                <a:ea typeface="+mn-ea"/>
                <a:cs typeface="+mn-cs"/>
              </a:rPr>
              <a:t>), meaning that it is an unordered collection of items that allows duplicates.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Two final operations that you can perform on the </a:t>
            </a:r>
            <a:r>
              <a:rPr lang="en-US" sz="1200" b="0" i="0" kern="1200" dirty="0" err="1" smtClean="0">
                <a:solidFill>
                  <a:schemeClr val="tx1"/>
                </a:solidFill>
                <a:latin typeface="+mn-lt"/>
                <a:ea typeface="+mn-ea"/>
                <a:cs typeface="+mn-cs"/>
              </a:rPr>
              <a:t>ConcurrentBag</a:t>
            </a:r>
            <a:r>
              <a:rPr lang="en-US" sz="1200" b="0" i="0" kern="1200" dirty="0" smtClean="0">
                <a:solidFill>
                  <a:schemeClr val="tx1"/>
                </a:solidFill>
                <a:latin typeface="+mn-lt"/>
                <a:ea typeface="+mn-ea"/>
                <a:cs typeface="+mn-cs"/>
              </a:rPr>
              <a:t> are to check to see if it is empty and to check the number of items currently contained inside it. These are performed using the </a:t>
            </a:r>
            <a:r>
              <a:rPr lang="en-US" sz="1200" b="0" i="0" kern="1200" dirty="0" err="1" smtClean="0">
                <a:solidFill>
                  <a:schemeClr val="tx1"/>
                </a:solidFill>
                <a:latin typeface="+mn-lt"/>
                <a:ea typeface="+mn-ea"/>
                <a:cs typeface="+mn-cs"/>
              </a:rPr>
              <a:t>IsEmpty</a:t>
            </a:r>
            <a:r>
              <a:rPr lang="en-US" sz="1200" b="0" i="0" kern="1200" dirty="0" smtClean="0">
                <a:solidFill>
                  <a:schemeClr val="tx1"/>
                </a:solidFill>
                <a:latin typeface="+mn-lt"/>
                <a:ea typeface="+mn-ea"/>
                <a:cs typeface="+mn-cs"/>
              </a:rPr>
              <a:t> and Count properties respectively. I would explain these, but I think that you can probably figure them out. It is worth noting that with multi-threaded implementations of </a:t>
            </a:r>
            <a:r>
              <a:rPr lang="en-US" sz="1200" b="0" i="0" kern="1200" dirty="0" err="1" smtClean="0">
                <a:solidFill>
                  <a:schemeClr val="tx1"/>
                </a:solidFill>
                <a:latin typeface="+mn-lt"/>
                <a:ea typeface="+mn-ea"/>
                <a:cs typeface="+mn-cs"/>
              </a:rPr>
              <a:t>ConcurrentBag</a:t>
            </a:r>
            <a:r>
              <a:rPr lang="en-US" sz="1200" b="0" i="0" kern="1200" dirty="0" smtClean="0">
                <a:solidFill>
                  <a:schemeClr val="tx1"/>
                </a:solidFill>
                <a:latin typeface="+mn-lt"/>
                <a:ea typeface="+mn-ea"/>
                <a:cs typeface="+mn-cs"/>
              </a:rPr>
              <a:t>, you can’t rely on the results of these operations, since in the time between when you check and when you perform an operation, another thread could have added or removed items.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You can think of </a:t>
            </a:r>
            <a:r>
              <a:rPr lang="en-US" sz="1200" b="0" i="0" kern="1200" dirty="0" err="1" smtClean="0">
                <a:solidFill>
                  <a:schemeClr val="tx1"/>
                </a:solidFill>
                <a:latin typeface="+mn-lt"/>
                <a:ea typeface="+mn-ea"/>
                <a:cs typeface="+mn-cs"/>
              </a:rPr>
              <a:t>ConcurrentBag</a:t>
            </a:r>
            <a:r>
              <a:rPr lang="en-US" sz="1200" b="0" i="0" kern="1200" dirty="0" smtClean="0">
                <a:solidFill>
                  <a:schemeClr val="tx1"/>
                </a:solidFill>
                <a:latin typeface="+mn-lt"/>
                <a:ea typeface="+mn-ea"/>
                <a:cs typeface="+mn-cs"/>
              </a:rPr>
              <a:t>&lt;T&gt; as a thread-safe linked list of thread-safe double-ended queues (</a:t>
            </a:r>
            <a:r>
              <a:rPr lang="en-US" sz="1200" b="0" i="0" kern="1200" dirty="0" err="1" smtClean="0">
                <a:solidFill>
                  <a:schemeClr val="tx1"/>
                </a:solidFill>
                <a:latin typeface="+mn-lt"/>
                <a:ea typeface="+mn-ea"/>
                <a:cs typeface="+mn-cs"/>
              </a:rPr>
              <a:t>deques</a:t>
            </a:r>
            <a:r>
              <a:rPr lang="en-US" sz="1200" b="0" i="0" kern="1200" dirty="0" smtClean="0">
                <a:solidFill>
                  <a:schemeClr val="tx1"/>
                </a:solidFill>
                <a:latin typeface="+mn-lt"/>
                <a:ea typeface="+mn-ea"/>
                <a:cs typeface="+mn-cs"/>
              </a:rPr>
              <a:t>). Each thread that touches the bag has it’s own </a:t>
            </a:r>
            <a:r>
              <a:rPr lang="en-US" sz="1200" b="0" i="0" kern="1200" dirty="0" err="1" smtClean="0">
                <a:solidFill>
                  <a:schemeClr val="tx1"/>
                </a:solidFill>
                <a:latin typeface="+mn-lt"/>
                <a:ea typeface="+mn-ea"/>
                <a:cs typeface="+mn-cs"/>
              </a:rPr>
              <a:t>deque</a:t>
            </a:r>
            <a:r>
              <a:rPr lang="en-US" sz="1200" b="0" i="0" kern="1200" dirty="0" smtClean="0">
                <a:solidFill>
                  <a:schemeClr val="tx1"/>
                </a:solidFill>
                <a:latin typeface="+mn-lt"/>
                <a:ea typeface="+mn-ea"/>
                <a:cs typeface="+mn-cs"/>
              </a:rPr>
              <a:t> to which it adds and removes items from the top. When any thread’s </a:t>
            </a:r>
            <a:r>
              <a:rPr lang="en-US" sz="1200" b="0" i="0" kern="1200" dirty="0" err="1" smtClean="0">
                <a:solidFill>
                  <a:schemeClr val="tx1"/>
                </a:solidFill>
                <a:latin typeface="+mn-lt"/>
                <a:ea typeface="+mn-ea"/>
                <a:cs typeface="+mn-cs"/>
              </a:rPr>
              <a:t>deque</a:t>
            </a:r>
            <a:r>
              <a:rPr lang="en-US" sz="1200" b="0" i="0" kern="1200" dirty="0" smtClean="0">
                <a:solidFill>
                  <a:schemeClr val="tx1"/>
                </a:solidFill>
                <a:latin typeface="+mn-lt"/>
                <a:ea typeface="+mn-ea"/>
                <a:cs typeface="+mn-cs"/>
              </a:rPr>
              <a:t> is empty, it pulls from the </a:t>
            </a:r>
            <a:r>
              <a:rPr lang="en-US" sz="1200" b="0" i="1" kern="1200" dirty="0" smtClean="0">
                <a:solidFill>
                  <a:schemeClr val="tx1"/>
                </a:solidFill>
                <a:latin typeface="+mn-lt"/>
                <a:ea typeface="+mn-ea"/>
                <a:cs typeface="+mn-cs"/>
              </a:rPr>
              <a:t>bottom</a:t>
            </a:r>
            <a:r>
              <a:rPr lang="en-US" sz="1200" b="0" i="0" kern="1200" dirty="0" smtClean="0">
                <a:solidFill>
                  <a:schemeClr val="tx1"/>
                </a:solidFill>
                <a:latin typeface="+mn-lt"/>
                <a:ea typeface="+mn-ea"/>
                <a:cs typeface="+mn-cs"/>
              </a:rPr>
              <a:t> of another thread’s non-empty </a:t>
            </a:r>
            <a:r>
              <a:rPr lang="en-US" sz="1200" b="0" i="0" kern="1200" dirty="0" err="1" smtClean="0">
                <a:solidFill>
                  <a:schemeClr val="tx1"/>
                </a:solidFill>
                <a:latin typeface="+mn-lt"/>
                <a:ea typeface="+mn-ea"/>
                <a:cs typeface="+mn-cs"/>
              </a:rPr>
              <a:t>deque</a:t>
            </a:r>
            <a:r>
              <a:rPr lang="en-US" sz="1200" b="0" i="0" kern="1200" dirty="0" smtClean="0">
                <a:solidFill>
                  <a:schemeClr val="tx1"/>
                </a:solidFill>
                <a:latin typeface="+mn-lt"/>
                <a:ea typeface="+mn-ea"/>
                <a:cs typeface="+mn-cs"/>
              </a:rPr>
              <a:t>.  You can see why this is scalable and efficient: in many cases, there is no contention at all. Contention is only an issue when a thread does not have any items and is forced to “steal” items from another thread.  It’s worth noting that the add-to-the-top-steal-from-the-bottom approach plays nice with the cache: threads get to work on items in nice contiguous chunks. In fact, this type of work-stealing queue works so well that it’s principally how the Thread Pool in .NET 4.0 load-balances work. </a:t>
            </a:r>
          </a:p>
          <a:p>
            <a:r>
              <a:rPr lang="en-US" sz="1200" b="0" i="0" kern="1200" dirty="0" smtClean="0">
                <a:solidFill>
                  <a:schemeClr val="tx1"/>
                </a:solidFill>
                <a:latin typeface="+mn-lt"/>
                <a:ea typeface="+mn-ea"/>
                <a:cs typeface="+mn-cs"/>
              </a:rPr>
              <a:t>Just to make it clear, </a:t>
            </a:r>
            <a:r>
              <a:rPr lang="en-US" sz="1200" b="0" i="0" kern="1200" dirty="0" err="1" smtClean="0">
                <a:solidFill>
                  <a:schemeClr val="tx1"/>
                </a:solidFill>
                <a:latin typeface="+mn-lt"/>
                <a:ea typeface="+mn-ea"/>
                <a:cs typeface="+mn-cs"/>
              </a:rPr>
              <a:t>ConcurrentBag</a:t>
            </a:r>
            <a:r>
              <a:rPr lang="en-US" sz="1200" b="0" i="0" kern="1200" dirty="0" smtClean="0">
                <a:solidFill>
                  <a:schemeClr val="tx1"/>
                </a:solidFill>
                <a:latin typeface="+mn-lt"/>
                <a:ea typeface="+mn-ea"/>
                <a:cs typeface="+mn-cs"/>
              </a:rPr>
              <a:t>&lt;T&gt; isn’t </a:t>
            </a:r>
            <a:r>
              <a:rPr lang="en-US" sz="1200" b="0" i="1" kern="1200" dirty="0" smtClean="0">
                <a:solidFill>
                  <a:schemeClr val="tx1"/>
                </a:solidFill>
                <a:latin typeface="+mn-lt"/>
                <a:ea typeface="+mn-ea"/>
                <a:cs typeface="+mn-cs"/>
              </a:rPr>
              <a:t>always</a:t>
            </a:r>
            <a:r>
              <a:rPr lang="en-US" sz="1200" b="0" i="0" kern="1200" dirty="0" smtClean="0">
                <a:solidFill>
                  <a:schemeClr val="tx1"/>
                </a:solidFill>
                <a:latin typeface="+mn-lt"/>
                <a:ea typeface="+mn-ea"/>
                <a:cs typeface="+mn-cs"/>
              </a:rPr>
              <a:t> the fastest choice.  Consider the single producer/single consumer scenario: the producer would always steal from the consumer’s </a:t>
            </a:r>
            <a:r>
              <a:rPr lang="en-US" sz="1200" b="0" i="0" kern="1200" dirty="0" err="1" smtClean="0">
                <a:solidFill>
                  <a:schemeClr val="tx1"/>
                </a:solidFill>
                <a:latin typeface="+mn-lt"/>
                <a:ea typeface="+mn-ea"/>
                <a:cs typeface="+mn-cs"/>
              </a:rPr>
              <a:t>deque</a:t>
            </a:r>
            <a:r>
              <a:rPr lang="en-US" sz="1200" b="0" i="0" kern="1200" dirty="0" smtClean="0">
                <a:solidFill>
                  <a:schemeClr val="tx1"/>
                </a:solidFill>
                <a:latin typeface="+mn-lt"/>
                <a:ea typeface="+mn-ea"/>
                <a:cs typeface="+mn-cs"/>
              </a:rPr>
              <a:t> – </a:t>
            </a:r>
            <a:r>
              <a:rPr lang="en-US" sz="1200" b="0" i="0" kern="1200" dirty="0" err="1" smtClean="0">
                <a:solidFill>
                  <a:schemeClr val="tx1"/>
                </a:solidFill>
                <a:latin typeface="+mn-lt"/>
                <a:ea typeface="+mn-ea"/>
                <a:cs typeface="+mn-cs"/>
              </a:rPr>
              <a:t>ConcurrentQueue</a:t>
            </a:r>
            <a:r>
              <a:rPr lang="en-US" sz="1200" b="0" i="0" kern="1200" dirty="0" smtClean="0">
                <a:solidFill>
                  <a:schemeClr val="tx1"/>
                </a:solidFill>
                <a:latin typeface="+mn-lt"/>
                <a:ea typeface="+mn-ea"/>
                <a:cs typeface="+mn-cs"/>
              </a:rPr>
              <a:t>&lt;T&gt; would be much more efficient. Scenarios in which threads both produce and consume values will benefit from </a:t>
            </a:r>
            <a:r>
              <a:rPr lang="en-US" sz="1200" b="0" i="0" kern="1200" dirty="0" err="1" smtClean="0">
                <a:solidFill>
                  <a:schemeClr val="tx1"/>
                </a:solidFill>
                <a:latin typeface="+mn-lt"/>
                <a:ea typeface="+mn-ea"/>
                <a:cs typeface="+mn-cs"/>
              </a:rPr>
              <a:t>ConcurrentBag</a:t>
            </a:r>
            <a:r>
              <a:rPr lang="en-US" sz="1200" b="0" i="0" kern="1200" dirty="0" smtClean="0">
                <a:solidFill>
                  <a:schemeClr val="tx1"/>
                </a:solidFill>
                <a:latin typeface="+mn-lt"/>
                <a:ea typeface="+mn-ea"/>
                <a:cs typeface="+mn-cs"/>
              </a:rPr>
              <a:t>&lt;T&gt; the most.</a:t>
            </a:r>
          </a:p>
          <a:p>
            <a:endParaRPr lang="en-US" dirty="0"/>
          </a:p>
        </p:txBody>
      </p:sp>
      <p:sp>
        <p:nvSpPr>
          <p:cNvPr id="4" name="Slide Number Placeholder 3"/>
          <p:cNvSpPr>
            <a:spLocks noGrp="1"/>
          </p:cNvSpPr>
          <p:nvPr>
            <p:ph type="sldNum" sz="quarter" idx="10"/>
          </p:nvPr>
        </p:nvSpPr>
        <p:spPr/>
        <p:txBody>
          <a:bodyPr/>
          <a:lstStyle/>
          <a:p>
            <a:fld id="{3BAF554B-E444-4BF2-88F1-B78D09B36BCF}"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a:t>
            </a:r>
            <a:r>
              <a:rPr lang="en-US" sz="1200" b="0" i="0" kern="1200" dirty="0" err="1" smtClean="0">
                <a:solidFill>
                  <a:schemeClr val="tx1"/>
                </a:solidFill>
                <a:latin typeface="+mn-lt"/>
                <a:ea typeface="+mn-ea"/>
                <a:cs typeface="+mn-cs"/>
              </a:rPr>
              <a:t>ConcurrentBag</a:t>
            </a:r>
            <a:r>
              <a:rPr lang="en-US" sz="1200" b="0" i="0" kern="1200" dirty="0" smtClean="0">
                <a:solidFill>
                  <a:schemeClr val="tx1"/>
                </a:solidFill>
                <a:latin typeface="+mn-lt"/>
                <a:ea typeface="+mn-ea"/>
                <a:cs typeface="+mn-cs"/>
              </a:rPr>
              <a:t> is optimized for multiple threads to all be adding and removing items at the same time. Because of this, internally the </a:t>
            </a:r>
            <a:r>
              <a:rPr lang="en-US" sz="1200" b="0" i="0" kern="1200" dirty="0" err="1" smtClean="0">
                <a:solidFill>
                  <a:schemeClr val="tx1"/>
                </a:solidFill>
                <a:latin typeface="+mn-lt"/>
                <a:ea typeface="+mn-ea"/>
                <a:cs typeface="+mn-cs"/>
              </a:rPr>
              <a:t>ConcurrentBag</a:t>
            </a:r>
            <a:r>
              <a:rPr lang="en-US" sz="1200" b="0" i="0" kern="1200" dirty="0" smtClean="0">
                <a:solidFill>
                  <a:schemeClr val="tx1"/>
                </a:solidFill>
                <a:latin typeface="+mn-lt"/>
                <a:ea typeface="+mn-ea"/>
                <a:cs typeface="+mn-cs"/>
              </a:rPr>
              <a:t> keeps a local queue of items for each thread that is accessing it. This is done using an internal type called </a:t>
            </a:r>
            <a:r>
              <a:rPr lang="en-US" sz="1200" b="0" i="0" kern="1200" dirty="0" err="1" smtClean="0">
                <a:solidFill>
                  <a:schemeClr val="tx1"/>
                </a:solidFill>
                <a:latin typeface="+mn-lt"/>
                <a:ea typeface="+mn-ea"/>
                <a:cs typeface="+mn-cs"/>
              </a:rPr>
              <a:t>ThreadLocalList</a:t>
            </a:r>
            <a:r>
              <a:rPr lang="en-US" sz="1200" b="0" i="0" kern="1200" dirty="0" smtClean="0">
                <a:solidFill>
                  <a:schemeClr val="tx1"/>
                </a:solidFill>
                <a:latin typeface="+mn-lt"/>
                <a:ea typeface="+mn-ea"/>
                <a:cs typeface="+mn-cs"/>
              </a:rPr>
              <a:t>. This way, when multiple threads are accessing the bag, when they are hitting their own queue, no locking needs to happen since only one thread is accessing it. However, if one thread goes to take an item and finds that its local queue is empty, it will then perform some locking and look at one of the queues from another thread in order to try to find an item. In this way, if each thread is pushing and consuming its own items then you can get very high throughput with no locking. People will often refer to this as a "work stealing algorithm", since once a thread finishes up its own items, it will try to steal items from other threads queues.</a:t>
            </a:r>
            <a:endParaRPr lang="en-US" dirty="0"/>
          </a:p>
        </p:txBody>
      </p:sp>
      <p:sp>
        <p:nvSpPr>
          <p:cNvPr id="4" name="Slide Number Placeholder 3"/>
          <p:cNvSpPr>
            <a:spLocks noGrp="1"/>
          </p:cNvSpPr>
          <p:nvPr>
            <p:ph type="sldNum" sz="quarter" idx="10"/>
          </p:nvPr>
        </p:nvSpPr>
        <p:spPr/>
        <p:txBody>
          <a:bodyPr/>
          <a:lstStyle/>
          <a:p>
            <a:fld id="{3BAF554B-E444-4BF2-88F1-B78D09B36BCF}"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 that it’s principally how the Thread Pool in .NET 4.0 load-balances work. </a:t>
            </a:r>
            <a:endParaRPr lang="en-US" dirty="0"/>
          </a:p>
        </p:txBody>
      </p:sp>
      <p:sp>
        <p:nvSpPr>
          <p:cNvPr id="4" name="Slide Number Placeholder 3"/>
          <p:cNvSpPr>
            <a:spLocks noGrp="1"/>
          </p:cNvSpPr>
          <p:nvPr>
            <p:ph type="sldNum" sz="quarter" idx="10"/>
          </p:nvPr>
        </p:nvSpPr>
        <p:spPr/>
        <p:txBody>
          <a:bodyPr/>
          <a:lstStyle/>
          <a:p>
            <a:fld id="{3BAF554B-E444-4BF2-88F1-B78D09B36BCF}"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buNone/>
            </a:pPr>
            <a:r>
              <a:rPr lang="en-US" dirty="0" smtClean="0"/>
              <a:t>Consider the single producer/single consumer scenario: the producer would always steal from the consumer’s </a:t>
            </a:r>
            <a:r>
              <a:rPr lang="en-US" dirty="0" err="1" smtClean="0"/>
              <a:t>deque</a:t>
            </a:r>
            <a:r>
              <a:rPr lang="en-US" dirty="0" smtClean="0"/>
              <a:t> – </a:t>
            </a:r>
            <a:r>
              <a:rPr lang="en-US" dirty="0" err="1" smtClean="0"/>
              <a:t>ConcurrentQueue</a:t>
            </a:r>
            <a:r>
              <a:rPr lang="en-US" dirty="0" smtClean="0"/>
              <a:t>&lt;T&gt; would be much more efficient. </a:t>
            </a:r>
            <a:endParaRPr lang="en-US" dirty="0"/>
          </a:p>
        </p:txBody>
      </p:sp>
      <p:sp>
        <p:nvSpPr>
          <p:cNvPr id="4" name="Slide Number Placeholder 3"/>
          <p:cNvSpPr>
            <a:spLocks noGrp="1"/>
          </p:cNvSpPr>
          <p:nvPr>
            <p:ph type="sldNum" sz="quarter" idx="10"/>
          </p:nvPr>
        </p:nvSpPr>
        <p:spPr/>
        <p:txBody>
          <a:bodyPr/>
          <a:lstStyle/>
          <a:p>
            <a:fld id="{B04FC9F0-3E97-402B-931D-5B732B2BE1D3}" type="slidenum">
              <a:rPr lang="en-US" smtClean="0"/>
              <a:pPr/>
              <a:t>20</a:t>
            </a:fld>
            <a:endParaRPr lang="en-US"/>
          </a:p>
        </p:txBody>
      </p:sp>
    </p:spTree>
    <p:extLst>
      <p:ext uri="{BB962C8B-B14F-4D97-AF65-F5344CB8AC3E}">
        <p14:creationId xmlns:p14="http://schemas.microsoft.com/office/powerpoint/2010/main" val="72156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way to think of the CLR thread pool and how it gets used, e.g. when you call </a:t>
            </a:r>
            <a:r>
              <a:rPr lang="en-US" dirty="0" err="1" smtClean="0"/>
              <a:t>ThreadPool.QueueUserWorkItem</a:t>
            </a:r>
            <a:r>
              <a:rPr lang="en-US" dirty="0" smtClean="0"/>
              <a:t>, is to picture a global queue where work items (essentially delegates) get queued on a global queue and multiple threads pick them out in a First In First Out order. The FIFO order is not something that is documented or guaranteed, but my personal guess is that too many applications rely on it, so I don’t see it changing any time soon.</a:t>
            </a:r>
            <a:br>
              <a:rPr lang="en-US" dirty="0" smtClean="0"/>
            </a:br>
            <a:r>
              <a:rPr lang="en-US" dirty="0" smtClean="0"/>
              <a:t>The image on the left shows the main program thread as it is creating a work item; the second image shows the global thread pool queue after code has queued 3 work items; the third image shows 2 threads from the thread pool that have grabbed 2 work items and executing them. If in the context of those work items (i.e. from the executing code in the delegates) more work items get created for the CLR thread pool they end up on the global queue (see image on the right) and life goes on.</a:t>
            </a:r>
            <a:br>
              <a:rPr lang="en-US" dirty="0" smtClean="0"/>
            </a:br>
            <a:r>
              <a:rPr lang="en-US" dirty="0" smtClean="0"/>
              <a:t/>
            </a:r>
            <a:br>
              <a:rPr lang="en-US" dirty="0" smtClean="0"/>
            </a:br>
            <a:r>
              <a:rPr lang="en-US" dirty="0" smtClean="0"/>
              <a:t>In previous versions the </a:t>
            </a:r>
            <a:r>
              <a:rPr lang="en-US" i="1" dirty="0" err="1" smtClean="0"/>
              <a:t>ThreadPool</a:t>
            </a:r>
            <a:r>
              <a:rPr lang="en-US" dirty="0" smtClean="0"/>
              <a:t> queue was implemented as a linked list protected by a big lock - the new version of the queue is based on the new array-style, lock-free, GC-friendly </a:t>
            </a:r>
            <a:r>
              <a:rPr lang="en-US" dirty="0" err="1" smtClean="0">
                <a:hlinkClick r:id="rId3"/>
              </a:rPr>
              <a:t>ConcurrentQueue</a:t>
            </a:r>
            <a:r>
              <a:rPr lang="en-US" dirty="0" smtClean="0">
                <a:hlinkClick r:id="rId3"/>
              </a:rPr>
              <a:t>&lt;T&gt;</a:t>
            </a:r>
            <a:r>
              <a:rPr lang="en-US" dirty="0" smtClean="0"/>
              <a:t> class.</a:t>
            </a:r>
          </a:p>
          <a:p>
            <a:endParaRPr lang="en-US" dirty="0"/>
          </a:p>
        </p:txBody>
      </p:sp>
      <p:sp>
        <p:nvSpPr>
          <p:cNvPr id="4" name="Slide Number Placeholder 3"/>
          <p:cNvSpPr>
            <a:spLocks noGrp="1"/>
          </p:cNvSpPr>
          <p:nvPr>
            <p:ph type="sldNum" sz="quarter" idx="10"/>
          </p:nvPr>
        </p:nvSpPr>
        <p:spPr/>
        <p:txBody>
          <a:bodyPr/>
          <a:lstStyle/>
          <a:p>
            <a:fld id="{1A7D732B-443E-4D47-849F-F80A6626BCB2}" type="slidenum">
              <a:rPr lang="en-US" smtClean="0"/>
              <a:pPr/>
              <a:t>21</a:t>
            </a:fld>
            <a:endParaRPr lang="en-US"/>
          </a:p>
        </p:txBody>
      </p:sp>
    </p:spTree>
    <p:extLst>
      <p:ext uri="{BB962C8B-B14F-4D97-AF65-F5344CB8AC3E}">
        <p14:creationId xmlns:p14="http://schemas.microsoft.com/office/powerpoint/2010/main" val="932097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Increasing the thread pool’s minimum thread count to </a:t>
            </a:r>
            <a:r>
              <a:rPr lang="en-US" sz="1200" b="0" i="1" u="none" strike="noStrike" kern="1200" baseline="0" dirty="0" smtClean="0">
                <a:solidFill>
                  <a:schemeClr val="tx1"/>
                </a:solidFill>
                <a:latin typeface="+mn-lt"/>
                <a:ea typeface="+mn-ea"/>
                <a:cs typeface="+mn-cs"/>
              </a:rPr>
              <a:t>x </a:t>
            </a:r>
            <a:r>
              <a:rPr lang="en-US" sz="1200" b="0" i="0" u="none" strike="noStrike" kern="1200" baseline="0" dirty="0" smtClean="0">
                <a:solidFill>
                  <a:schemeClr val="tx1"/>
                </a:solidFill>
                <a:latin typeface="+mn-lt"/>
                <a:ea typeface="+mn-ea"/>
                <a:cs typeface="+mn-cs"/>
              </a:rPr>
              <a:t>doesn’t actually force </a:t>
            </a:r>
            <a:r>
              <a:rPr lang="en-US" sz="1200" b="0" i="1" u="none" strike="noStrike" kern="1200" baseline="0" dirty="0" smtClean="0">
                <a:solidFill>
                  <a:schemeClr val="tx1"/>
                </a:solidFill>
                <a:latin typeface="+mn-lt"/>
                <a:ea typeface="+mn-ea"/>
                <a:cs typeface="+mn-cs"/>
              </a:rPr>
              <a:t>x </a:t>
            </a:r>
            <a:r>
              <a:rPr lang="en-US" sz="1200" b="0" i="0" u="none" strike="noStrike" kern="1200" baseline="0" dirty="0" smtClean="0">
                <a:solidFill>
                  <a:schemeClr val="tx1"/>
                </a:solidFill>
                <a:latin typeface="+mn-lt"/>
                <a:ea typeface="+mn-ea"/>
                <a:cs typeface="+mn-cs"/>
              </a:rPr>
              <a:t>threads to be created right</a:t>
            </a:r>
          </a:p>
          <a:p>
            <a:r>
              <a:rPr lang="en-US" sz="1200" b="0" i="0" u="none" strike="noStrike" kern="1200" baseline="0" dirty="0" smtClean="0">
                <a:solidFill>
                  <a:schemeClr val="tx1"/>
                </a:solidFill>
                <a:latin typeface="+mn-lt"/>
                <a:ea typeface="+mn-ea"/>
                <a:cs typeface="+mn-cs"/>
              </a:rPr>
              <a:t>away—threads are created only on demand. Rather, it instructs the pool manager to create up to </a:t>
            </a:r>
            <a:r>
              <a:rPr lang="en-US" sz="1200" b="0" i="1" u="none" strike="noStrike" kern="1200" baseline="0" dirty="0" smtClean="0">
                <a:solidFill>
                  <a:schemeClr val="tx1"/>
                </a:solidFill>
                <a:latin typeface="+mn-lt"/>
                <a:ea typeface="+mn-ea"/>
                <a:cs typeface="+mn-cs"/>
              </a:rPr>
              <a:t>x </a:t>
            </a:r>
            <a:r>
              <a:rPr lang="en-US" sz="1200" b="0" i="0" u="none" strike="noStrike" kern="1200" baseline="0" dirty="0" smtClean="0">
                <a:solidFill>
                  <a:schemeClr val="tx1"/>
                </a:solidFill>
                <a:latin typeface="+mn-lt"/>
                <a:ea typeface="+mn-ea"/>
                <a:cs typeface="+mn-cs"/>
              </a:rPr>
              <a:t>threads the</a:t>
            </a:r>
          </a:p>
          <a:p>
            <a:r>
              <a:rPr lang="en-US" sz="1200" b="0" i="1" u="none" strike="noStrike" kern="1200" baseline="0" dirty="0" smtClean="0">
                <a:solidFill>
                  <a:schemeClr val="tx1"/>
                </a:solidFill>
                <a:latin typeface="+mn-lt"/>
                <a:ea typeface="+mn-ea"/>
                <a:cs typeface="+mn-cs"/>
              </a:rPr>
              <a:t>instant </a:t>
            </a:r>
            <a:r>
              <a:rPr lang="en-US" sz="1200" b="0" i="0" u="none" strike="noStrike" kern="1200" baseline="0" dirty="0" smtClean="0">
                <a:solidFill>
                  <a:schemeClr val="tx1"/>
                </a:solidFill>
                <a:latin typeface="+mn-lt"/>
                <a:ea typeface="+mn-ea"/>
                <a:cs typeface="+mn-cs"/>
              </a:rPr>
              <a:t>they are required. The question, then, is why would the thread pool otherwise delay in creating a thread</a:t>
            </a:r>
          </a:p>
          <a:p>
            <a:r>
              <a:rPr lang="en-US" sz="1200" b="0" i="0" u="none" strike="noStrike" kern="1200" baseline="0" dirty="0" smtClean="0">
                <a:solidFill>
                  <a:schemeClr val="tx1"/>
                </a:solidFill>
                <a:latin typeface="+mn-lt"/>
                <a:ea typeface="+mn-ea"/>
                <a:cs typeface="+mn-cs"/>
              </a:rPr>
              <a:t>when it’s needed?</a:t>
            </a:r>
          </a:p>
          <a:p>
            <a:r>
              <a:rPr lang="en-US" sz="1200" b="0" i="0" u="none" strike="noStrike" kern="1200" baseline="0" dirty="0" smtClean="0">
                <a:solidFill>
                  <a:schemeClr val="tx1"/>
                </a:solidFill>
                <a:latin typeface="+mn-lt"/>
                <a:ea typeface="+mn-ea"/>
                <a:cs typeface="+mn-cs"/>
              </a:rPr>
              <a:t>The answer is to prevent a brief burst of short-lived activity from causing a full allocation of threads, suddenly</a:t>
            </a:r>
          </a:p>
          <a:p>
            <a:r>
              <a:rPr lang="en-US" sz="1200" b="0" i="0" u="none" strike="noStrike" kern="1200" baseline="0" dirty="0" smtClean="0">
                <a:solidFill>
                  <a:schemeClr val="tx1"/>
                </a:solidFill>
                <a:latin typeface="+mn-lt"/>
                <a:ea typeface="+mn-ea"/>
                <a:cs typeface="+mn-cs"/>
              </a:rPr>
              <a:t>swelling an application’s memory footprint. To illustrate, consider a quad-core computer running a client</a:t>
            </a:r>
          </a:p>
          <a:p>
            <a:r>
              <a:rPr lang="en-US" sz="1200" b="0" i="0" u="none" strike="noStrike" kern="1200" baseline="0" dirty="0" smtClean="0">
                <a:solidFill>
                  <a:schemeClr val="tx1"/>
                </a:solidFill>
                <a:latin typeface="+mn-lt"/>
                <a:ea typeface="+mn-ea"/>
                <a:cs typeface="+mn-cs"/>
              </a:rPr>
              <a:t>application that </a:t>
            </a:r>
            <a:r>
              <a:rPr lang="en-US" sz="1200" b="0" i="0" u="none" strike="noStrike" kern="1200" baseline="0" dirty="0" err="1" smtClean="0">
                <a:solidFill>
                  <a:schemeClr val="tx1"/>
                </a:solidFill>
                <a:latin typeface="+mn-lt"/>
                <a:ea typeface="+mn-ea"/>
                <a:cs typeface="+mn-cs"/>
              </a:rPr>
              <a:t>enqueues</a:t>
            </a:r>
            <a:r>
              <a:rPr lang="en-US" sz="1200" b="0" i="0" u="none" strike="noStrike" kern="1200" baseline="0" dirty="0" smtClean="0">
                <a:solidFill>
                  <a:schemeClr val="tx1"/>
                </a:solidFill>
                <a:latin typeface="+mn-lt"/>
                <a:ea typeface="+mn-ea"/>
                <a:cs typeface="+mn-cs"/>
              </a:rPr>
              <a:t> 40 tasks at once. If each task performs a 10 </a:t>
            </a:r>
            <a:r>
              <a:rPr lang="en-US" sz="1200" b="0" i="0" u="none" strike="noStrike" kern="1200" baseline="0" dirty="0" err="1" smtClean="0">
                <a:solidFill>
                  <a:schemeClr val="tx1"/>
                </a:solidFill>
                <a:latin typeface="+mn-lt"/>
                <a:ea typeface="+mn-ea"/>
                <a:cs typeface="+mn-cs"/>
              </a:rPr>
              <a:t>ms</a:t>
            </a:r>
            <a:r>
              <a:rPr lang="en-US" sz="1200" b="0" i="0" u="none" strike="noStrike" kern="1200" baseline="0" dirty="0" smtClean="0">
                <a:solidFill>
                  <a:schemeClr val="tx1"/>
                </a:solidFill>
                <a:latin typeface="+mn-lt"/>
                <a:ea typeface="+mn-ea"/>
                <a:cs typeface="+mn-cs"/>
              </a:rPr>
              <a:t> calculation, the whole thing will be</a:t>
            </a:r>
          </a:p>
          <a:p>
            <a:r>
              <a:rPr lang="en-US" sz="1200" b="0" i="0" u="none" strike="noStrike" kern="1200" baseline="0" dirty="0" smtClean="0">
                <a:solidFill>
                  <a:schemeClr val="tx1"/>
                </a:solidFill>
                <a:latin typeface="+mn-lt"/>
                <a:ea typeface="+mn-ea"/>
                <a:cs typeface="+mn-cs"/>
              </a:rPr>
              <a:t>over in 100 </a:t>
            </a:r>
            <a:r>
              <a:rPr lang="en-US" sz="1200" b="0" i="0" u="none" strike="noStrike" kern="1200" baseline="0" dirty="0" err="1" smtClean="0">
                <a:solidFill>
                  <a:schemeClr val="tx1"/>
                </a:solidFill>
                <a:latin typeface="+mn-lt"/>
                <a:ea typeface="+mn-ea"/>
                <a:cs typeface="+mn-cs"/>
              </a:rPr>
              <a:t>ms</a:t>
            </a:r>
            <a:r>
              <a:rPr lang="en-US" sz="1200" b="0" i="0" u="none" strike="noStrike" kern="1200" baseline="0" dirty="0" smtClean="0">
                <a:solidFill>
                  <a:schemeClr val="tx1"/>
                </a:solidFill>
                <a:latin typeface="+mn-lt"/>
                <a:ea typeface="+mn-ea"/>
                <a:cs typeface="+mn-cs"/>
              </a:rPr>
              <a:t>, assuming the work is divided among the four cores. Ideally, we’d want the 40 tasks to run on</a:t>
            </a:r>
          </a:p>
          <a:p>
            <a:r>
              <a:rPr lang="en-US" sz="1200" b="0" i="1" u="none" strike="noStrike" kern="1200" baseline="0" dirty="0" smtClean="0">
                <a:solidFill>
                  <a:schemeClr val="tx1"/>
                </a:solidFill>
                <a:latin typeface="+mn-lt"/>
                <a:ea typeface="+mn-ea"/>
                <a:cs typeface="+mn-cs"/>
              </a:rPr>
              <a:t>exactly four threads</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 Any less and we’d not be making maximum use of all four cores.</a:t>
            </a:r>
          </a:p>
          <a:p>
            <a:r>
              <a:rPr lang="en-US" sz="1200" b="0" i="0" u="none" strike="noStrike" kern="1200" baseline="0" dirty="0" smtClean="0">
                <a:solidFill>
                  <a:schemeClr val="tx1"/>
                </a:solidFill>
                <a:latin typeface="+mn-lt"/>
                <a:ea typeface="+mn-ea"/>
                <a:cs typeface="+mn-cs"/>
              </a:rPr>
              <a:t>· Any more and we’d be wasting memory and CPU time creating unnecessary threads.</a:t>
            </a:r>
          </a:p>
          <a:p>
            <a:r>
              <a:rPr lang="en-US" sz="1200" b="0" i="0" u="none" strike="noStrike" kern="1200" baseline="0" dirty="0" smtClean="0">
                <a:solidFill>
                  <a:schemeClr val="tx1"/>
                </a:solidFill>
                <a:latin typeface="+mn-lt"/>
                <a:ea typeface="+mn-ea"/>
                <a:cs typeface="+mn-cs"/>
              </a:rPr>
              <a:t>And this is exactly how the thread pool works. Matching the thread count to the core count allows a program to</a:t>
            </a:r>
          </a:p>
          <a:p>
            <a:r>
              <a:rPr lang="en-US" sz="1200" b="0" i="0" u="none" strike="noStrike" kern="1200" baseline="0" dirty="0" smtClean="0">
                <a:solidFill>
                  <a:schemeClr val="tx1"/>
                </a:solidFill>
                <a:latin typeface="+mn-lt"/>
                <a:ea typeface="+mn-ea"/>
                <a:cs typeface="+mn-cs"/>
              </a:rPr>
              <a:t>retain a small memory footprint without hurting performance—as long as the threads are efficiently used</a:t>
            </a:r>
          </a:p>
          <a:p>
            <a:r>
              <a:rPr lang="en-US" sz="1200" b="0" i="0" u="none" strike="noStrike" kern="1200" baseline="0" dirty="0" smtClean="0">
                <a:solidFill>
                  <a:schemeClr val="tx1"/>
                </a:solidFill>
                <a:latin typeface="+mn-lt"/>
                <a:ea typeface="+mn-ea"/>
                <a:cs typeface="+mn-cs"/>
              </a:rPr>
              <a:t>(which in this case they are).</a:t>
            </a:r>
          </a:p>
          <a:p>
            <a:r>
              <a:rPr lang="en-US" sz="1200" b="0" i="0" u="none" strike="noStrike" kern="1200" baseline="0" dirty="0" smtClean="0">
                <a:solidFill>
                  <a:schemeClr val="tx1"/>
                </a:solidFill>
                <a:latin typeface="+mn-lt"/>
                <a:ea typeface="+mn-ea"/>
                <a:cs typeface="+mn-cs"/>
              </a:rPr>
              <a:t>But now suppose that instead of working for 10 </a:t>
            </a:r>
            <a:r>
              <a:rPr lang="en-US" sz="1200" b="0" i="0" u="none" strike="noStrike" kern="1200" baseline="0" dirty="0" err="1" smtClean="0">
                <a:solidFill>
                  <a:schemeClr val="tx1"/>
                </a:solidFill>
                <a:latin typeface="+mn-lt"/>
                <a:ea typeface="+mn-ea"/>
                <a:cs typeface="+mn-cs"/>
              </a:rPr>
              <a:t>ms</a:t>
            </a:r>
            <a:r>
              <a:rPr lang="en-US" sz="1200" b="0" i="0" u="none" strike="noStrike" kern="1200" baseline="0" dirty="0" smtClean="0">
                <a:solidFill>
                  <a:schemeClr val="tx1"/>
                </a:solidFill>
                <a:latin typeface="+mn-lt"/>
                <a:ea typeface="+mn-ea"/>
                <a:cs typeface="+mn-cs"/>
              </a:rPr>
              <a:t>, each task queries the Internet, waiting half a second for a</a:t>
            </a:r>
          </a:p>
          <a:p>
            <a:r>
              <a:rPr lang="en-US" sz="1200" b="0" i="0" u="none" strike="noStrike" kern="1200" baseline="0" dirty="0" smtClean="0">
                <a:solidFill>
                  <a:schemeClr val="tx1"/>
                </a:solidFill>
                <a:latin typeface="+mn-lt"/>
                <a:ea typeface="+mn-ea"/>
                <a:cs typeface="+mn-cs"/>
              </a:rPr>
              <a:t>response while the local CPU is idle. The pool manager’s thread-economy strategy breaks down; it would now</a:t>
            </a:r>
          </a:p>
          <a:p>
            <a:r>
              <a:rPr lang="en-US" sz="1200" b="0" i="0" u="none" strike="noStrike" kern="1200" baseline="0" dirty="0" smtClean="0">
                <a:solidFill>
                  <a:schemeClr val="tx1"/>
                </a:solidFill>
                <a:latin typeface="+mn-lt"/>
                <a:ea typeface="+mn-ea"/>
                <a:cs typeface="+mn-cs"/>
              </a:rPr>
              <a:t>do better to create more threads, so all the Internet queries could happen simultaneously.</a:t>
            </a:r>
          </a:p>
          <a:p>
            <a:r>
              <a:rPr lang="en-US" sz="1200" b="0" i="0" u="none" strike="noStrike" kern="1200" baseline="0" dirty="0" smtClean="0">
                <a:solidFill>
                  <a:schemeClr val="tx1"/>
                </a:solidFill>
                <a:latin typeface="+mn-lt"/>
                <a:ea typeface="+mn-ea"/>
                <a:cs typeface="+mn-cs"/>
              </a:rPr>
              <a:t>Fortunately, the pool manager has a backup plan. If its queue remains stationary for more than half a second, it</a:t>
            </a:r>
          </a:p>
          <a:p>
            <a:r>
              <a:rPr lang="en-US" sz="1200" b="0" i="0" u="none" strike="noStrike" kern="1200" baseline="0" dirty="0" smtClean="0">
                <a:solidFill>
                  <a:schemeClr val="tx1"/>
                </a:solidFill>
                <a:latin typeface="+mn-lt"/>
                <a:ea typeface="+mn-ea"/>
                <a:cs typeface="+mn-cs"/>
              </a:rPr>
              <a:t>responds by creating more threads—one every half-second—up to the capacity of the thread pool.</a:t>
            </a:r>
          </a:p>
          <a:p>
            <a:r>
              <a:rPr lang="en-US" sz="1200" b="0" i="0" u="none" strike="noStrike" kern="1200" baseline="0" dirty="0" smtClean="0">
                <a:solidFill>
                  <a:schemeClr val="tx1"/>
                </a:solidFill>
                <a:latin typeface="+mn-lt"/>
                <a:ea typeface="+mn-ea"/>
                <a:cs typeface="+mn-cs"/>
              </a:rPr>
              <a:t>The half-second delay is a two-edged sword. On the one hand, it means that a one-off burst of brief activity</a:t>
            </a:r>
          </a:p>
          <a:p>
            <a:r>
              <a:rPr lang="en-US" sz="1200" b="0" i="0" u="none" strike="noStrike" kern="1200" baseline="0" dirty="0" smtClean="0">
                <a:solidFill>
                  <a:schemeClr val="tx1"/>
                </a:solidFill>
                <a:latin typeface="+mn-lt"/>
                <a:ea typeface="+mn-ea"/>
                <a:cs typeface="+mn-cs"/>
              </a:rPr>
              <a:t>doesn’t make a program suddenly consume an extra unnecessary 40 MB (or more) of memory. On the other</a:t>
            </a:r>
          </a:p>
          <a:p>
            <a:r>
              <a:rPr lang="en-US" sz="1200" b="0" i="0" u="none" strike="noStrike" kern="1200" baseline="0" dirty="0" smtClean="0">
                <a:solidFill>
                  <a:schemeClr val="tx1"/>
                </a:solidFill>
                <a:latin typeface="+mn-lt"/>
                <a:ea typeface="+mn-ea"/>
                <a:cs typeface="+mn-cs"/>
              </a:rPr>
              <a:t>hand, it can needlessly delay things when a pooled thread blocks, such as when querying a database or calling</a:t>
            </a:r>
          </a:p>
          <a:p>
            <a:r>
              <a:rPr lang="en-US" sz="1200" b="0" i="0" u="none" strike="noStrike" kern="1200" baseline="0" dirty="0" err="1" smtClean="0">
                <a:solidFill>
                  <a:schemeClr val="tx1"/>
                </a:solidFill>
                <a:latin typeface="+mn-lt"/>
                <a:ea typeface="+mn-ea"/>
                <a:cs typeface="+mn-cs"/>
              </a:rPr>
              <a:t>WebClient.DownloadFile</a:t>
            </a:r>
            <a:r>
              <a:rPr lang="en-US" sz="1200" b="0" i="0" u="none" strike="noStrike" kern="1200" baseline="0" dirty="0" smtClean="0">
                <a:solidFill>
                  <a:schemeClr val="tx1"/>
                </a:solidFill>
                <a:latin typeface="+mn-lt"/>
                <a:ea typeface="+mn-ea"/>
                <a:cs typeface="+mn-cs"/>
              </a:rPr>
              <a:t>. For this reason, you can tell the pool manager not to delay in the allocation of the</a:t>
            </a:r>
          </a:p>
          <a:p>
            <a:r>
              <a:rPr lang="en-US" sz="1200" b="0" i="0" u="none" strike="noStrike" kern="1200" baseline="0" dirty="0" smtClean="0">
                <a:solidFill>
                  <a:schemeClr val="tx1"/>
                </a:solidFill>
                <a:latin typeface="+mn-lt"/>
                <a:ea typeface="+mn-ea"/>
                <a:cs typeface="+mn-cs"/>
              </a:rPr>
              <a:t>first </a:t>
            </a:r>
            <a:r>
              <a:rPr lang="en-US" sz="1200" b="0" i="1" u="none" strike="noStrike" kern="1200" baseline="0" dirty="0" smtClean="0">
                <a:solidFill>
                  <a:schemeClr val="tx1"/>
                </a:solidFill>
                <a:latin typeface="+mn-lt"/>
                <a:ea typeface="+mn-ea"/>
                <a:cs typeface="+mn-cs"/>
              </a:rPr>
              <a:t>x </a:t>
            </a:r>
            <a:r>
              <a:rPr lang="en-US" sz="1200" b="0" i="0" u="none" strike="noStrike" kern="1200" baseline="0" dirty="0" smtClean="0">
                <a:solidFill>
                  <a:schemeClr val="tx1"/>
                </a:solidFill>
                <a:latin typeface="+mn-lt"/>
                <a:ea typeface="+mn-ea"/>
                <a:cs typeface="+mn-cs"/>
              </a:rPr>
              <a:t>threads, by calling </a:t>
            </a:r>
            <a:r>
              <a:rPr lang="en-US" sz="1200" b="0" i="0" u="none" strike="noStrike" kern="1200" baseline="0" dirty="0" err="1" smtClean="0">
                <a:solidFill>
                  <a:schemeClr val="tx1"/>
                </a:solidFill>
                <a:latin typeface="+mn-lt"/>
                <a:ea typeface="+mn-ea"/>
                <a:cs typeface="+mn-cs"/>
              </a:rPr>
              <a:t>SetMinThreads</a:t>
            </a:r>
            <a:r>
              <a:rPr lang="en-US" sz="1200" b="0" i="0" u="none" strike="noStrike" kern="1200" baseline="0" dirty="0" smtClean="0">
                <a:solidFill>
                  <a:schemeClr val="tx1"/>
                </a:solidFill>
                <a:latin typeface="+mn-lt"/>
                <a:ea typeface="+mn-ea"/>
                <a:cs typeface="+mn-cs"/>
              </a:rPr>
              <a:t>, for instance:</a:t>
            </a:r>
          </a:p>
          <a:p>
            <a:r>
              <a:rPr lang="en-US" sz="1200" b="0" i="0" u="none" strike="noStrike" kern="1200" baseline="0" dirty="0" err="1" smtClean="0">
                <a:solidFill>
                  <a:schemeClr val="tx1"/>
                </a:solidFill>
                <a:latin typeface="+mn-lt"/>
                <a:ea typeface="+mn-ea"/>
                <a:cs typeface="+mn-cs"/>
              </a:rPr>
              <a:t>ThreadPool.SetMinThreads</a:t>
            </a:r>
            <a:r>
              <a:rPr lang="en-US" sz="1200" b="0" i="0" u="none" strike="noStrike" kern="1200" baseline="0" dirty="0" smtClean="0">
                <a:solidFill>
                  <a:schemeClr val="tx1"/>
                </a:solidFill>
                <a:latin typeface="+mn-lt"/>
                <a:ea typeface="+mn-ea"/>
                <a:cs typeface="+mn-cs"/>
              </a:rPr>
              <a:t> (50, 50);</a:t>
            </a:r>
          </a:p>
          <a:p>
            <a:r>
              <a:rPr lang="en-US" sz="1200" b="0" i="0" u="none" strike="noStrike" kern="1200" baseline="0" dirty="0" smtClean="0">
                <a:solidFill>
                  <a:schemeClr val="tx1"/>
                </a:solidFill>
                <a:latin typeface="+mn-lt"/>
                <a:ea typeface="+mn-ea"/>
                <a:cs typeface="+mn-cs"/>
              </a:rPr>
              <a:t>(The second value indicates how many threads to assign to I/O completion ports, which are used by the APM,</a:t>
            </a:r>
          </a:p>
          <a:p>
            <a:r>
              <a:rPr lang="en-US" sz="1200" b="0" i="0" u="none" strike="noStrike" kern="1200" baseline="0" dirty="0" smtClean="0">
                <a:solidFill>
                  <a:schemeClr val="tx1"/>
                </a:solidFill>
                <a:latin typeface="+mn-lt"/>
                <a:ea typeface="+mn-ea"/>
                <a:cs typeface="+mn-cs"/>
              </a:rPr>
              <a:t>described in Chapter 23 of C# 4.0 in a Nutshell.)</a:t>
            </a:r>
          </a:p>
          <a:p>
            <a:r>
              <a:rPr lang="en-US" sz="1200" b="0" i="0" u="none" strike="noStrike" kern="1200" baseline="0" dirty="0" smtClean="0">
                <a:solidFill>
                  <a:schemeClr val="tx1"/>
                </a:solidFill>
                <a:latin typeface="+mn-lt"/>
                <a:ea typeface="+mn-ea"/>
                <a:cs typeface="+mn-cs"/>
              </a:rPr>
              <a:t>The default value is one thread per core</a:t>
            </a:r>
            <a:endParaRPr lang="en-US" dirty="0"/>
          </a:p>
        </p:txBody>
      </p:sp>
      <p:sp>
        <p:nvSpPr>
          <p:cNvPr id="4" name="Slide Number Placeholder 3"/>
          <p:cNvSpPr>
            <a:spLocks noGrp="1"/>
          </p:cNvSpPr>
          <p:nvPr>
            <p:ph type="sldNum" sz="quarter" idx="10"/>
          </p:nvPr>
        </p:nvSpPr>
        <p:spPr/>
        <p:txBody>
          <a:bodyPr/>
          <a:lstStyle/>
          <a:p>
            <a:fld id="{1A7D732B-443E-4D47-849F-F80A6626BCB2}" type="slidenum">
              <a:rPr lang="en-US" smtClean="0"/>
              <a:pPr/>
              <a:t>22</a:t>
            </a:fld>
            <a:endParaRPr lang="en-US"/>
          </a:p>
        </p:txBody>
      </p:sp>
    </p:spTree>
    <p:extLst>
      <p:ext uri="{BB962C8B-B14F-4D97-AF65-F5344CB8AC3E}">
        <p14:creationId xmlns:p14="http://schemas.microsoft.com/office/powerpoint/2010/main" val="3981196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When a thread-pool thread is ready for more work, it first looks at the head of its local queue, then in the global queue, and then in the tail of local queues of other threads. </a:t>
            </a:r>
          </a:p>
          <a:p>
            <a:endParaRPr lang="en-US" dirty="0" smtClean="0"/>
          </a:p>
          <a:p>
            <a:endParaRPr lang="en-US" dirty="0" smtClean="0"/>
          </a:p>
          <a:p>
            <a:r>
              <a:rPr lang="en-US" dirty="0" smtClean="0"/>
              <a:t>In CLR 4, the thread pool engine has had some improvements made to it (it has been having positive tweaks in every release of the CLR) and part of these improvements are some performance gains that are achievable when using the new </a:t>
            </a:r>
            <a:r>
              <a:rPr lang="en-US" dirty="0" err="1" smtClean="0"/>
              <a:t>System.Threading.Tasks.Task</a:t>
            </a:r>
            <a:r>
              <a:rPr lang="en-US" dirty="0" smtClean="0"/>
              <a:t> type. I'll show a code example in another post, but you can think of creating and starting a Task (passing it a delegate) as the equivalent of calling </a:t>
            </a:r>
            <a:r>
              <a:rPr lang="en-US" dirty="0" err="1" smtClean="0"/>
              <a:t>QueueUserWorkItem</a:t>
            </a:r>
            <a:r>
              <a:rPr lang="en-US" dirty="0" smtClean="0"/>
              <a:t> on the </a:t>
            </a:r>
            <a:r>
              <a:rPr lang="en-US" dirty="0" err="1" smtClean="0"/>
              <a:t>ThreadPool</a:t>
            </a:r>
            <a:r>
              <a:rPr lang="en-US" dirty="0" smtClean="0"/>
              <a:t>. A way to visualize the CLR thread pool when used via the Task-based API is that, </a:t>
            </a:r>
          </a:p>
          <a:p>
            <a:r>
              <a:rPr lang="en-US" dirty="0" smtClean="0"/>
              <a:t/>
            </a:r>
            <a:br>
              <a:rPr lang="en-US" dirty="0" smtClean="0"/>
            </a:br>
            <a:r>
              <a:rPr lang="en-US" dirty="0" smtClean="0"/>
              <a:t>Just as with normal thread pool usage, the main program thread may create Tasks that will get queued on the global queue (e.g. Task1 and Task2) and threads will grab those Tasks typically in a FIFO manner. Where things diverge is that any new Tasks (e.g. Task3) created in the context of the executing Task (e.g. Task2) end up on a local queue for that thread pool thread.</a:t>
            </a:r>
            <a:br>
              <a:rPr lang="en-US" dirty="0" smtClean="0"/>
            </a:br>
            <a:r>
              <a:rPr lang="en-US" dirty="0" smtClean="0"/>
              <a:t/>
            </a:r>
            <a:br>
              <a:rPr lang="en-US" dirty="0" smtClean="0"/>
            </a:br>
            <a:r>
              <a:rPr lang="en-US" b="1" dirty="0" smtClean="0"/>
              <a:t>Why Local Queues</a:t>
            </a:r>
            <a:r>
              <a:rPr lang="en-US" dirty="0" smtClean="0"/>
              <a:t/>
            </a:r>
            <a:br>
              <a:rPr lang="en-US" dirty="0" smtClean="0"/>
            </a:br>
            <a:r>
              <a:rPr lang="en-US" dirty="0" smtClean="0"/>
              <a:t>With the era of </a:t>
            </a:r>
            <a:r>
              <a:rPr lang="en-US" dirty="0" err="1" smtClean="0"/>
              <a:t>manycore</a:t>
            </a:r>
            <a:r>
              <a:rPr lang="en-US" dirty="0" smtClean="0"/>
              <a:t> machines upon us and </a:t>
            </a:r>
            <a:r>
              <a:rPr lang="en-US" dirty="0" err="1" smtClean="0"/>
              <a:t>devs</a:t>
            </a:r>
            <a:r>
              <a:rPr lang="en-US" dirty="0" smtClean="0"/>
              <a:t> taking advantage of parallelism, the number of threads in the thread pool is likely to increase: at a minimum equal to the number of cores for compute bound operations, and likely more due to injection of additional threads as a result of IO bound operations or blocking calls stalling the CPU. Bottom line: more cores = more threads.</a:t>
            </a:r>
            <a:br>
              <a:rPr lang="en-US" dirty="0" smtClean="0"/>
            </a:br>
            <a:r>
              <a:rPr lang="en-US" dirty="0" smtClean="0"/>
              <a:t/>
            </a:r>
            <a:br>
              <a:rPr lang="en-US" dirty="0" smtClean="0"/>
            </a:br>
            <a:r>
              <a:rPr lang="en-US" dirty="0" smtClean="0"/>
              <a:t>With more threads competing for work items, it is not optimal to put up with the contention issues of a single queue that all of them are trying to access safely. This would be amplified by the goal of </a:t>
            </a:r>
            <a:r>
              <a:rPr lang="en-US" dirty="0" smtClean="0">
                <a:hlinkClick r:id="rId3"/>
              </a:rPr>
              <a:t>fine grained parallelism</a:t>
            </a:r>
            <a:r>
              <a:rPr lang="en-US" dirty="0" smtClean="0"/>
              <a:t> where each work item finishes fairly quickly, so the trips to the global queue would be frequent.</a:t>
            </a:r>
            <a:br>
              <a:rPr lang="en-US" dirty="0" smtClean="0"/>
            </a:br>
            <a:r>
              <a:rPr lang="en-US" dirty="0" smtClean="0"/>
              <a:t/>
            </a:r>
            <a:br>
              <a:rPr lang="en-US" dirty="0" smtClean="0"/>
            </a:br>
            <a:r>
              <a:rPr lang="en-US" dirty="0" smtClean="0"/>
              <a:t>It is for this reason we introduce a local queue per thread, where additional tasks get queued (with no contention) and will then be retrieved by that same thread (again with no contention).</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1A7D732B-443E-4D47-849F-F80A6626BCB2}" type="slidenum">
              <a:rPr lang="en-US" smtClean="0"/>
              <a:pPr/>
              <a:t>23</a:t>
            </a:fld>
            <a:endParaRPr lang="en-US"/>
          </a:p>
        </p:txBody>
      </p:sp>
    </p:spTree>
    <p:extLst>
      <p:ext uri="{BB962C8B-B14F-4D97-AF65-F5344CB8AC3E}">
        <p14:creationId xmlns:p14="http://schemas.microsoft.com/office/powerpoint/2010/main" val="810423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Notice that on the single-core machine the Parallel version performs practically the same as the direct for loop.</a:t>
            </a:r>
            <a:endParaRPr lang="en-US" sz="1200" dirty="0" smtClean="0">
              <a:effectLst/>
            </a:endParaRPr>
          </a:p>
          <a:p>
            <a:endParaRPr lang="en-US" dirty="0"/>
          </a:p>
        </p:txBody>
      </p:sp>
      <p:sp>
        <p:nvSpPr>
          <p:cNvPr id="4" name="Slide Number Placeholder 3"/>
          <p:cNvSpPr>
            <a:spLocks noGrp="1"/>
          </p:cNvSpPr>
          <p:nvPr>
            <p:ph type="sldNum" sz="quarter" idx="10"/>
          </p:nvPr>
        </p:nvSpPr>
        <p:spPr/>
        <p:txBody>
          <a:bodyPr/>
          <a:lstStyle/>
          <a:p>
            <a:fld id="{1A7D732B-443E-4D47-849F-F80A6626BCB2}" type="slidenum">
              <a:rPr lang="en-US" smtClean="0"/>
              <a:pPr/>
              <a:t>24</a:t>
            </a:fld>
            <a:endParaRPr lang="en-US"/>
          </a:p>
        </p:txBody>
      </p:sp>
    </p:spTree>
    <p:extLst>
      <p:ext uri="{BB962C8B-B14F-4D97-AF65-F5344CB8AC3E}">
        <p14:creationId xmlns:p14="http://schemas.microsoft.com/office/powerpoint/2010/main" val="2983366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F554B-E444-4BF2-88F1-B78D09B36BCF}"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 The default task scheduler is based on the .NET Framework 4 </a:t>
            </a:r>
            <a:r>
              <a:rPr lang="en-US" dirty="0" err="1" smtClean="0"/>
              <a:t>ThreadPool</a:t>
            </a:r>
            <a:r>
              <a:rPr lang="en-US" dirty="0" smtClean="0"/>
              <a:t>, which provides work-stealing for load-balancing, thread injection/retirement for maximum throughput</a:t>
            </a:r>
          </a:p>
          <a:p>
            <a:pPr marL="0" indent="0" algn="ctr">
              <a:buNone/>
            </a:pPr>
            <a:endParaRPr lang="en-US" dirty="0" smtClean="0"/>
          </a:p>
          <a:p>
            <a:pPr marL="0" indent="0" algn="ctr">
              <a:buNone/>
            </a:pPr>
            <a:r>
              <a:rPr lang="en-US" dirty="0" smtClean="0"/>
              <a:t>Determines the optimal number of threads by looking at the machine architecture, rate of incoming work and current CPU utilization across the entire machine (using daemon thread that runs in the background and periodically monitor the CPU)."</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addition, to avoid unnecessary starvation a demons thread is running in the background and periodically monitors the CPU – in case of low CPU utilization it creates new threads as appropriate. </a:t>
            </a:r>
          </a:p>
          <a:p>
            <a:endParaRPr lang="en-US" dirty="0"/>
          </a:p>
        </p:txBody>
      </p:sp>
      <p:sp>
        <p:nvSpPr>
          <p:cNvPr id="4" name="Slide Number Placeholder 3"/>
          <p:cNvSpPr>
            <a:spLocks noGrp="1"/>
          </p:cNvSpPr>
          <p:nvPr>
            <p:ph type="sldNum" sz="quarter" idx="10"/>
          </p:nvPr>
        </p:nvSpPr>
        <p:spPr/>
        <p:txBody>
          <a:bodyPr/>
          <a:lstStyle/>
          <a:p>
            <a:fld id="{3BAF554B-E444-4BF2-88F1-B78D09B36BCF}" type="slidenum">
              <a:rPr lang="en-US" smtClean="0"/>
              <a:pPr/>
              <a:t>25</a:t>
            </a:fld>
            <a:endParaRPr lang="en-US"/>
          </a:p>
        </p:txBody>
      </p:sp>
    </p:spTree>
    <p:extLst>
      <p:ext uri="{BB962C8B-B14F-4D97-AF65-F5344CB8AC3E}">
        <p14:creationId xmlns:p14="http://schemas.microsoft.com/office/powerpoint/2010/main" val="790247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Task class implements the </a:t>
            </a:r>
            <a:r>
              <a:rPr lang="en-US" dirty="0" err="1" smtClean="0">
                <a:hlinkClick r:id="rId3" tooltip="System.Threading.IThreadPoolWorkItem"/>
              </a:rPr>
              <a:t>IThreadPoolWorkItem</a:t>
            </a:r>
            <a:r>
              <a:rPr lang="en-US" dirty="0" smtClean="0"/>
              <a:t> interface, which is responsible for executing work items from the thread pool queue. </a:t>
            </a:r>
          </a:p>
          <a:p>
            <a:r>
              <a:rPr lang="en-US" dirty="0" smtClean="0"/>
              <a:t>The </a:t>
            </a:r>
            <a:r>
              <a:rPr lang="en-US" dirty="0" err="1" smtClean="0"/>
              <a:t>ThreadPoolTaskScheduler</a:t>
            </a:r>
            <a:r>
              <a:rPr lang="en-US" dirty="0" smtClean="0"/>
              <a:t> class pushes Tasks (</a:t>
            </a:r>
            <a:r>
              <a:rPr lang="en-US" dirty="0" err="1" smtClean="0"/>
              <a:t>IThreadPoolWorkItem</a:t>
            </a:r>
            <a:r>
              <a:rPr lang="en-US" dirty="0" smtClean="0"/>
              <a:t>) to a global queue using the </a:t>
            </a:r>
            <a:r>
              <a:rPr lang="en-US" dirty="0" err="1" smtClean="0"/>
              <a:t>ThreadPool</a:t>
            </a:r>
            <a:r>
              <a:rPr lang="en-US" dirty="0" smtClean="0"/>
              <a:t> API.</a:t>
            </a:r>
          </a:p>
          <a:p>
            <a:r>
              <a:rPr lang="en-US" dirty="0" smtClean="0"/>
              <a:t>Worker threads picks up the tasks from Global Queue (</a:t>
            </a:r>
            <a:r>
              <a:rPr lang="en-US" dirty="0" err="1" smtClean="0"/>
              <a:t>QueueSegment</a:t>
            </a:r>
            <a:r>
              <a:rPr lang="en-US" dirty="0" smtClean="0"/>
              <a:t>). </a:t>
            </a:r>
          </a:p>
          <a:p>
            <a:r>
              <a:rPr lang="en-US" dirty="0" smtClean="0"/>
              <a:t>Once the processing is done, it informs the task by calling the manual reset event of </a:t>
            </a:r>
            <a:r>
              <a:rPr lang="en-US" dirty="0" err="1" smtClean="0"/>
              <a:t>System.Threading</a:t>
            </a:r>
            <a:r>
              <a:rPr lang="en-US" dirty="0" smtClean="0"/>
              <a:t>. </a:t>
            </a:r>
          </a:p>
          <a:p>
            <a:r>
              <a:rPr lang="en-US" dirty="0" smtClean="0"/>
              <a:t>If a task is created within a task, then it will not be pushed to the Global Queue, but instead maintained in a local queue (work stealing queue).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worker thread looks first into the local queue; if there is no work item to pick, then it searches the global queue. Still, if there is no work for the thread, it will look for any pending work item in other queues. So during the task processing, none of the threads are sitting idle, which actually gives 100% utilization of all cores of machines.</a:t>
            </a:r>
          </a:p>
          <a:p>
            <a:endParaRPr lang="en-US" dirty="0" smtClean="0"/>
          </a:p>
          <a:p>
            <a:r>
              <a:rPr lang="en-US" dirty="0" smtClean="0"/>
              <a:t>Any task item in the work stealing queue can be shared by any other worker thread. </a:t>
            </a:r>
          </a:p>
          <a:p>
            <a:endParaRPr lang="en-US" dirty="0"/>
          </a:p>
        </p:txBody>
      </p:sp>
      <p:sp>
        <p:nvSpPr>
          <p:cNvPr id="4" name="Slide Number Placeholder 3"/>
          <p:cNvSpPr>
            <a:spLocks noGrp="1"/>
          </p:cNvSpPr>
          <p:nvPr>
            <p:ph type="sldNum" sz="quarter" idx="10"/>
          </p:nvPr>
        </p:nvSpPr>
        <p:spPr/>
        <p:txBody>
          <a:bodyPr/>
          <a:lstStyle/>
          <a:p>
            <a:fld id="{3BAF554B-E444-4BF2-88F1-B78D09B36BCF}" type="slidenum">
              <a:rPr lang="en-US" smtClean="0"/>
              <a:pPr/>
              <a:t>27</a:t>
            </a:fld>
            <a:endParaRPr lang="en-US"/>
          </a:p>
        </p:txBody>
      </p:sp>
    </p:spTree>
    <p:extLst>
      <p:ext uri="{BB962C8B-B14F-4D97-AF65-F5344CB8AC3E}">
        <p14:creationId xmlns:p14="http://schemas.microsoft.com/office/powerpoint/2010/main" val="1048670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When the queue gets small so private and public operations could conflict, synchronization is necessary.</a:t>
            </a:r>
            <a:endParaRPr lang="en-US" dirty="0" smtClean="0"/>
          </a:p>
          <a:p>
            <a:endParaRPr lang="en-US" dirty="0" smtClean="0"/>
          </a:p>
          <a:p>
            <a:r>
              <a:rPr lang="en-US" dirty="0" smtClean="0"/>
              <a:t>When the length of the queue is small, synchronization is required from both ends due to the locking strategy used by the implementation.</a:t>
            </a:r>
          </a:p>
          <a:p>
            <a:endParaRPr lang="en-US" dirty="0" smtClean="0"/>
          </a:p>
          <a:p>
            <a:r>
              <a:rPr lang="en-US" dirty="0" smtClean="0"/>
              <a:t>If a thread is free and there are no tasks in its local queue and also global queue, then it will steal work from other threads. This ensures that all cores are optimally utilized. This concept is called 'work stealing'.</a:t>
            </a:r>
          </a:p>
          <a:p>
            <a:endParaRPr lang="en-US" dirty="0" smtClean="0"/>
          </a:p>
          <a:p>
            <a:r>
              <a:rPr lang="en-US" dirty="0" smtClean="0"/>
              <a:t>The diagram shows that when a thread has no items in its local queue, and there are also no items in the global queue, the system "steals" work from the local queue of one of the other worker threads. </a:t>
            </a:r>
            <a:endParaRPr lang="en-US" dirty="0"/>
          </a:p>
        </p:txBody>
      </p:sp>
      <p:sp>
        <p:nvSpPr>
          <p:cNvPr id="4" name="Slide Number Placeholder 3"/>
          <p:cNvSpPr>
            <a:spLocks noGrp="1"/>
          </p:cNvSpPr>
          <p:nvPr>
            <p:ph type="sldNum" sz="quarter" idx="10"/>
          </p:nvPr>
        </p:nvSpPr>
        <p:spPr/>
        <p:txBody>
          <a:bodyPr/>
          <a:lstStyle/>
          <a:p>
            <a:fld id="{3BAF554B-E444-4BF2-88F1-B78D09B36BCF}" type="slidenum">
              <a:rPr lang="en-US" smtClean="0"/>
              <a:pPr/>
              <a:t>30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task (this flag is not included by default); with the </a:t>
            </a:r>
            <a:r>
              <a:rPr lang="en-US" i="1" dirty="0" err="1" smtClean="0"/>
              <a:t>PreferFairness</a:t>
            </a:r>
            <a:r>
              <a:rPr lang="en-US" i="1" dirty="0" smtClean="0"/>
              <a:t> flag set – the scheduler will still </a:t>
            </a:r>
            <a:r>
              <a:rPr lang="en-US" i="1" dirty="0" err="1" smtClean="0"/>
              <a:t>enqueue</a:t>
            </a:r>
            <a:r>
              <a:rPr lang="en-US" i="1" dirty="0" smtClean="0"/>
              <a:t> the child task to the global queue rather than to the local queue.</a:t>
            </a:r>
            <a:endParaRPr lang="en-US" dirty="0" smtClean="0"/>
          </a:p>
          <a:p>
            <a:endParaRPr lang="en-US" dirty="0"/>
          </a:p>
        </p:txBody>
      </p:sp>
      <p:sp>
        <p:nvSpPr>
          <p:cNvPr id="4" name="Slide Number Placeholder 3"/>
          <p:cNvSpPr>
            <a:spLocks noGrp="1"/>
          </p:cNvSpPr>
          <p:nvPr>
            <p:ph type="sldNum" sz="quarter" idx="10"/>
          </p:nvPr>
        </p:nvSpPr>
        <p:spPr/>
        <p:txBody>
          <a:bodyPr/>
          <a:lstStyle/>
          <a:p>
            <a:fld id="{3BAF554B-E444-4BF2-88F1-B78D09B36BCF}" type="slidenum">
              <a:rPr lang="en-US" smtClean="0"/>
              <a:pPr/>
              <a:t>32</a:t>
            </a:fld>
            <a:endParaRPr lang="en-US"/>
          </a:p>
        </p:txBody>
      </p:sp>
    </p:spTree>
    <p:extLst>
      <p:ext uri="{BB962C8B-B14F-4D97-AF65-F5344CB8AC3E}">
        <p14:creationId xmlns:p14="http://schemas.microsoft.com/office/powerpoint/2010/main" val="42361842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latin typeface="+mn-lt"/>
                <a:ea typeface="+mn-ea"/>
                <a:cs typeface="+mn-cs"/>
              </a:rPr>
              <a:t>The </a:t>
            </a:r>
            <a:r>
              <a:rPr lang="en-US" sz="1200" b="1" i="0" kern="1200" dirty="0" err="1" smtClean="0">
                <a:solidFill>
                  <a:schemeClr val="tx1"/>
                </a:solidFill>
                <a:latin typeface="+mn-lt"/>
                <a:ea typeface="+mn-ea"/>
                <a:cs typeface="+mn-cs"/>
              </a:rPr>
              <a:t>TaskSchedulers</a:t>
            </a:r>
            <a:r>
              <a:rPr lang="en-US" sz="1200" b="0" i="0" kern="1200" dirty="0" smtClean="0">
                <a:solidFill>
                  <a:schemeClr val="tx1"/>
                </a:solidFill>
                <a:latin typeface="+mn-lt"/>
                <a:ea typeface="+mn-ea"/>
                <a:cs typeface="+mn-cs"/>
              </a:rPr>
              <a:t> folder within the </a:t>
            </a:r>
            <a:r>
              <a:rPr lang="en-US" sz="1200" b="1" i="0" kern="1200" dirty="0" err="1" smtClean="0">
                <a:solidFill>
                  <a:schemeClr val="tx1"/>
                </a:solidFill>
                <a:latin typeface="+mn-lt"/>
                <a:ea typeface="+mn-ea"/>
                <a:cs typeface="+mn-cs"/>
              </a:rPr>
              <a:t>ParallelExtensionExtras</a:t>
            </a:r>
            <a:r>
              <a:rPr lang="en-US" sz="1200" b="0" i="0" kern="1200" dirty="0" smtClean="0">
                <a:solidFill>
                  <a:schemeClr val="tx1"/>
                </a:solidFill>
                <a:latin typeface="+mn-lt"/>
                <a:ea typeface="+mn-ea"/>
                <a:cs typeface="+mn-cs"/>
              </a:rPr>
              <a:t> projects provides the following 13 classes:</a:t>
            </a:r>
          </a:p>
          <a:p>
            <a:r>
              <a:rPr lang="en-US" sz="1200" b="1" i="0" kern="1200" dirty="0" err="1" smtClean="0">
                <a:solidFill>
                  <a:schemeClr val="tx1"/>
                </a:solidFill>
                <a:latin typeface="+mn-lt"/>
                <a:ea typeface="+mn-ea"/>
                <a:cs typeface="+mn-cs"/>
              </a:rPr>
              <a:t>ConcurrentExclusiveInterleave.cs</a:t>
            </a:r>
            <a:r>
              <a:rPr lang="en-US" sz="1200" b="0" i="0" kern="1200" dirty="0" smtClean="0">
                <a:solidFill>
                  <a:schemeClr val="tx1"/>
                </a:solidFill>
                <a:latin typeface="+mn-lt"/>
                <a:ea typeface="+mn-ea"/>
                <a:cs typeface="+mn-cs"/>
              </a:rPr>
              <a:t>. The </a:t>
            </a:r>
            <a:r>
              <a:rPr lang="en-US" sz="1200" b="0" i="1" kern="1200" dirty="0" err="1" smtClean="0">
                <a:solidFill>
                  <a:schemeClr val="tx1"/>
                </a:solidFill>
                <a:latin typeface="+mn-lt"/>
                <a:ea typeface="+mn-ea"/>
                <a:cs typeface="+mn-cs"/>
              </a:rPr>
              <a:t>ConcurrentExclusiveTaskScheduler</a:t>
            </a:r>
            <a:r>
              <a:rPr lang="en-US" sz="1200" b="0" i="0" kern="1200" dirty="0" smtClean="0">
                <a:solidFill>
                  <a:schemeClr val="tx1"/>
                </a:solidFill>
                <a:latin typeface="+mn-lt"/>
                <a:ea typeface="+mn-ea"/>
                <a:cs typeface="+mn-cs"/>
              </a:rPr>
              <a:t> class provides a scheduler shim used to queue tasks to an interleave and execute these tasks on request of the interleave.</a:t>
            </a:r>
          </a:p>
          <a:p>
            <a:r>
              <a:rPr lang="en-US" sz="1200" b="1" i="0" kern="1200" dirty="0" err="1" smtClean="0">
                <a:solidFill>
                  <a:schemeClr val="tx1"/>
                </a:solidFill>
                <a:latin typeface="+mn-lt"/>
                <a:ea typeface="+mn-ea"/>
                <a:cs typeface="+mn-cs"/>
              </a:rPr>
              <a:t>CurrentThreadTaskScheduler.cs</a:t>
            </a:r>
            <a:r>
              <a:rPr lang="en-US" sz="1200" b="0" i="0" kern="1200" dirty="0" smtClean="0">
                <a:solidFill>
                  <a:schemeClr val="tx1"/>
                </a:solidFill>
                <a:latin typeface="+mn-lt"/>
                <a:ea typeface="+mn-ea"/>
                <a:cs typeface="+mn-cs"/>
              </a:rPr>
              <a:t>. The </a:t>
            </a:r>
            <a:r>
              <a:rPr lang="en-US" sz="1200" b="0" i="1" kern="1200" dirty="0" err="1" smtClean="0">
                <a:solidFill>
                  <a:schemeClr val="tx1"/>
                </a:solidFill>
                <a:latin typeface="+mn-lt"/>
                <a:ea typeface="+mn-ea"/>
                <a:cs typeface="+mn-cs"/>
              </a:rPr>
              <a:t>CurrentThreadTaskScheduler</a:t>
            </a:r>
            <a:r>
              <a:rPr lang="en-US" sz="1200" b="0" i="0" kern="1200" dirty="0" smtClean="0">
                <a:solidFill>
                  <a:schemeClr val="tx1"/>
                </a:solidFill>
                <a:latin typeface="+mn-lt"/>
                <a:ea typeface="+mn-ea"/>
                <a:cs typeface="+mn-cs"/>
              </a:rPr>
              <a:t> class provides a task scheduler that runs tasks on the current thread.</a:t>
            </a:r>
          </a:p>
          <a:p>
            <a:r>
              <a:rPr lang="en-US" sz="1200" b="1" i="0" kern="1200" dirty="0" err="1" smtClean="0">
                <a:solidFill>
                  <a:schemeClr val="tx1"/>
                </a:solidFill>
                <a:latin typeface="+mn-lt"/>
                <a:ea typeface="+mn-ea"/>
                <a:cs typeface="+mn-cs"/>
              </a:rPr>
              <a:t>IOCompletionPortTaskScheduler.cs</a:t>
            </a:r>
            <a:r>
              <a:rPr lang="en-US" sz="1200" b="0" i="0" kern="1200" dirty="0" smtClean="0">
                <a:solidFill>
                  <a:schemeClr val="tx1"/>
                </a:solidFill>
                <a:latin typeface="+mn-lt"/>
                <a:ea typeface="+mn-ea"/>
                <a:cs typeface="+mn-cs"/>
              </a:rPr>
              <a:t>. The </a:t>
            </a:r>
            <a:r>
              <a:rPr lang="en-US" sz="1200" b="0" i="1" kern="1200" dirty="0" err="1" smtClean="0">
                <a:solidFill>
                  <a:schemeClr val="tx1"/>
                </a:solidFill>
                <a:latin typeface="+mn-lt"/>
                <a:ea typeface="+mn-ea"/>
                <a:cs typeface="+mn-cs"/>
              </a:rPr>
              <a:t>IOCompletionPortTaskScheduler</a:t>
            </a:r>
            <a:r>
              <a:rPr lang="en-US" sz="1200" b="0" i="0" kern="1200" dirty="0" smtClean="0">
                <a:solidFill>
                  <a:schemeClr val="tx1"/>
                </a:solidFill>
                <a:latin typeface="+mn-lt"/>
                <a:ea typeface="+mn-ea"/>
                <a:cs typeface="+mn-cs"/>
              </a:rPr>
              <a:t> class offers a task scheduler that uses an I/O completion port in order to control concurrency. It is necessary to set the maximum number of threads in the scheduler to be executing concurrently and the number of threads to have available in the scheduler for executing tasks.</a:t>
            </a:r>
          </a:p>
          <a:p>
            <a:r>
              <a:rPr lang="en-US" sz="1200" b="1" i="0" kern="1200" dirty="0" err="1" smtClean="0">
                <a:solidFill>
                  <a:schemeClr val="tx1"/>
                </a:solidFill>
                <a:latin typeface="+mn-lt"/>
                <a:ea typeface="+mn-ea"/>
                <a:cs typeface="+mn-cs"/>
              </a:rPr>
              <a:t>IOTaskScheduler.cs</a:t>
            </a:r>
            <a:r>
              <a:rPr lang="en-US" sz="1200" b="0" i="0" kern="1200" dirty="0" smtClean="0">
                <a:solidFill>
                  <a:schemeClr val="tx1"/>
                </a:solidFill>
                <a:latin typeface="+mn-lt"/>
                <a:ea typeface="+mn-ea"/>
                <a:cs typeface="+mn-cs"/>
              </a:rPr>
              <a:t>. The </a:t>
            </a:r>
            <a:r>
              <a:rPr lang="en-US" sz="1200" b="0" i="1" kern="1200" dirty="0" err="1" smtClean="0">
                <a:solidFill>
                  <a:schemeClr val="tx1"/>
                </a:solidFill>
                <a:latin typeface="+mn-lt"/>
                <a:ea typeface="+mn-ea"/>
                <a:cs typeface="+mn-cs"/>
              </a:rPr>
              <a:t>IOTaskScheduler</a:t>
            </a:r>
            <a:r>
              <a:rPr lang="en-US" sz="1200" b="0" i="0" kern="1200" dirty="0" smtClean="0">
                <a:solidFill>
                  <a:schemeClr val="tx1"/>
                </a:solidFill>
                <a:latin typeface="+mn-lt"/>
                <a:ea typeface="+mn-ea"/>
                <a:cs typeface="+mn-cs"/>
              </a:rPr>
              <a:t> class provides a task scheduler that targets the I/O </a:t>
            </a:r>
            <a:r>
              <a:rPr lang="en-US" sz="1200" b="0" i="0" kern="1200" dirty="0" err="1" smtClean="0">
                <a:solidFill>
                  <a:schemeClr val="tx1"/>
                </a:solidFill>
                <a:latin typeface="+mn-lt"/>
                <a:ea typeface="+mn-ea"/>
                <a:cs typeface="+mn-cs"/>
              </a:rPr>
              <a:t>ThreadPool</a:t>
            </a:r>
            <a:r>
              <a:rPr lang="en-US" sz="1200" b="0" i="0" kern="1200" dirty="0" smtClean="0">
                <a:solidFill>
                  <a:schemeClr val="tx1"/>
                </a:solidFill>
                <a:latin typeface="+mn-lt"/>
                <a:ea typeface="+mn-ea"/>
                <a:cs typeface="+mn-cs"/>
              </a:rPr>
              <a:t>.</a:t>
            </a:r>
          </a:p>
          <a:p>
            <a:r>
              <a:rPr lang="en-US" sz="1200" b="1" i="0" kern="1200" dirty="0" err="1" smtClean="0">
                <a:solidFill>
                  <a:schemeClr val="tx1"/>
                </a:solidFill>
                <a:latin typeface="+mn-lt"/>
                <a:ea typeface="+mn-ea"/>
                <a:cs typeface="+mn-cs"/>
              </a:rPr>
              <a:t>LimitedConcurrencyLevelTaskScheduler.cs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The</a:t>
            </a:r>
            <a:r>
              <a:rPr lang="en-US" sz="1200" b="0" i="1" kern="1200" dirty="0" err="1" smtClean="0">
                <a:solidFill>
                  <a:schemeClr val="tx1"/>
                </a:solidFill>
                <a:latin typeface="+mn-lt"/>
                <a:ea typeface="+mn-ea"/>
                <a:cs typeface="+mn-cs"/>
              </a:rPr>
              <a:t>LimitedConcurrencyLevelTaskScheduler</a:t>
            </a:r>
            <a:r>
              <a:rPr lang="en-US" sz="1200" b="0" i="0" kern="1200" dirty="0" smtClean="0">
                <a:solidFill>
                  <a:schemeClr val="tx1"/>
                </a:solidFill>
                <a:latin typeface="+mn-lt"/>
                <a:ea typeface="+mn-ea"/>
                <a:cs typeface="+mn-cs"/>
              </a:rPr>
              <a:t> class offers a task scheduler that ensures a maximum concurrency level while running on top of the </a:t>
            </a:r>
            <a:r>
              <a:rPr lang="en-US" sz="1200" b="0" i="0" kern="1200" dirty="0" err="1" smtClean="0">
                <a:solidFill>
                  <a:schemeClr val="tx1"/>
                </a:solidFill>
                <a:latin typeface="+mn-lt"/>
                <a:ea typeface="+mn-ea"/>
                <a:cs typeface="+mn-cs"/>
              </a:rPr>
              <a:t>ThreadPool</a:t>
            </a:r>
            <a:r>
              <a:rPr lang="en-US" sz="1200" b="0" i="0" kern="1200" dirty="0" smtClean="0">
                <a:solidFill>
                  <a:schemeClr val="tx1"/>
                </a:solidFill>
                <a:latin typeface="+mn-lt"/>
                <a:ea typeface="+mn-ea"/>
                <a:cs typeface="+mn-cs"/>
              </a:rPr>
              <a:t>. It is necessary to set the maximum degree of parallelism desired for this scheduler.</a:t>
            </a:r>
          </a:p>
          <a:p>
            <a:r>
              <a:rPr lang="en-US" sz="1200" b="1" i="0" kern="1200" dirty="0" err="1" smtClean="0">
                <a:solidFill>
                  <a:schemeClr val="tx1"/>
                </a:solidFill>
                <a:latin typeface="+mn-lt"/>
                <a:ea typeface="+mn-ea"/>
                <a:cs typeface="+mn-cs"/>
              </a:rPr>
              <a:t>OrderedTaskScheduler.cs</a:t>
            </a:r>
            <a:r>
              <a:rPr lang="en-US" sz="1200" b="0" i="0" kern="1200" dirty="0" smtClean="0">
                <a:solidFill>
                  <a:schemeClr val="tx1"/>
                </a:solidFill>
                <a:latin typeface="+mn-lt"/>
                <a:ea typeface="+mn-ea"/>
                <a:cs typeface="+mn-cs"/>
              </a:rPr>
              <a:t>. The </a:t>
            </a:r>
            <a:r>
              <a:rPr lang="en-US" sz="1200" b="0" i="1" kern="1200" dirty="0" err="1" smtClean="0">
                <a:solidFill>
                  <a:schemeClr val="tx1"/>
                </a:solidFill>
                <a:latin typeface="+mn-lt"/>
                <a:ea typeface="+mn-ea"/>
                <a:cs typeface="+mn-cs"/>
              </a:rPr>
              <a:t>OrderedTaskScheduler</a:t>
            </a:r>
            <a:r>
              <a:rPr lang="en-US" sz="1200" b="0" i="0" kern="1200" dirty="0" smtClean="0">
                <a:solidFill>
                  <a:schemeClr val="tx1"/>
                </a:solidFill>
                <a:latin typeface="+mn-lt"/>
                <a:ea typeface="+mn-ea"/>
                <a:cs typeface="+mn-cs"/>
              </a:rPr>
              <a:t> class provides a task scheduler that ensures only one task is executing at a time. Tasks execute in the order that they were queued (FIFO). It is a subclass of </a:t>
            </a:r>
            <a:r>
              <a:rPr lang="en-US" sz="1200" b="0" i="0" kern="1200" dirty="0" err="1" smtClean="0">
                <a:solidFill>
                  <a:schemeClr val="tx1"/>
                </a:solidFill>
                <a:latin typeface="+mn-lt"/>
                <a:ea typeface="+mn-ea"/>
                <a:cs typeface="+mn-cs"/>
              </a:rPr>
              <a:t>LimitedConcurrencyLevelTaskScheduler</a:t>
            </a:r>
            <a:r>
              <a:rPr lang="en-US" sz="1200" b="0" i="0" kern="1200" dirty="0" smtClean="0">
                <a:solidFill>
                  <a:schemeClr val="tx1"/>
                </a:solidFill>
                <a:latin typeface="+mn-lt"/>
                <a:ea typeface="+mn-ea"/>
                <a:cs typeface="+mn-cs"/>
              </a:rPr>
              <a:t> that sends 1 as a parameter for its base class constructor.</a:t>
            </a:r>
          </a:p>
          <a:p>
            <a:r>
              <a:rPr lang="en-US" sz="1200" b="1" i="0" kern="1200" dirty="0" err="1" smtClean="0">
                <a:solidFill>
                  <a:schemeClr val="tx1"/>
                </a:solidFill>
                <a:latin typeface="+mn-lt"/>
                <a:ea typeface="+mn-ea"/>
                <a:cs typeface="+mn-cs"/>
              </a:rPr>
              <a:t>QueuedTaskScheduler.cs</a:t>
            </a:r>
            <a:r>
              <a:rPr lang="en-US" sz="1200" b="0" i="0" kern="1200" dirty="0" smtClean="0">
                <a:solidFill>
                  <a:schemeClr val="tx1"/>
                </a:solidFill>
                <a:latin typeface="+mn-lt"/>
                <a:ea typeface="+mn-ea"/>
                <a:cs typeface="+mn-cs"/>
              </a:rPr>
              <a:t>. The </a:t>
            </a:r>
            <a:r>
              <a:rPr lang="en-US" sz="1200" b="0" i="1" kern="1200" dirty="0" err="1" smtClean="0">
                <a:solidFill>
                  <a:schemeClr val="tx1"/>
                </a:solidFill>
                <a:latin typeface="+mn-lt"/>
                <a:ea typeface="+mn-ea"/>
                <a:cs typeface="+mn-cs"/>
              </a:rPr>
              <a:t>QueuedTaskScheduler</a:t>
            </a:r>
            <a:r>
              <a:rPr lang="en-US" sz="1200" b="0" i="0" kern="1200" dirty="0" smtClean="0">
                <a:solidFill>
                  <a:schemeClr val="tx1"/>
                </a:solidFill>
                <a:latin typeface="+mn-lt"/>
                <a:ea typeface="+mn-ea"/>
                <a:cs typeface="+mn-cs"/>
              </a:rPr>
              <a:t> class offers a task scheduler that provides control over fairness, priorities and the underlying threads used. It offers many constructors with diverse number of parameters that allow you to control the threads to create and use for processing work items.</a:t>
            </a:r>
          </a:p>
          <a:p>
            <a:r>
              <a:rPr lang="en-US" sz="1200" b="1" i="0" kern="1200" dirty="0" err="1" smtClean="0">
                <a:solidFill>
                  <a:schemeClr val="tx1"/>
                </a:solidFill>
                <a:latin typeface="+mn-lt"/>
                <a:ea typeface="+mn-ea"/>
                <a:cs typeface="+mn-cs"/>
              </a:rPr>
              <a:t>ReprioritizableTaskScheduler.cs</a:t>
            </a:r>
            <a:r>
              <a:rPr lang="en-US" sz="1200" b="0" i="0" kern="1200" dirty="0" smtClean="0">
                <a:solidFill>
                  <a:schemeClr val="tx1"/>
                </a:solidFill>
                <a:latin typeface="+mn-lt"/>
                <a:ea typeface="+mn-ea"/>
                <a:cs typeface="+mn-cs"/>
              </a:rPr>
              <a:t>. The </a:t>
            </a:r>
            <a:r>
              <a:rPr lang="en-US" sz="1200" b="0" i="1" kern="1200" dirty="0" err="1" smtClean="0">
                <a:solidFill>
                  <a:schemeClr val="tx1"/>
                </a:solidFill>
                <a:latin typeface="+mn-lt"/>
                <a:ea typeface="+mn-ea"/>
                <a:cs typeface="+mn-cs"/>
              </a:rPr>
              <a:t>ReprioritizableTaskScheduler</a:t>
            </a:r>
            <a:r>
              <a:rPr lang="en-US" sz="1200" b="0" i="0" kern="1200" dirty="0" smtClean="0">
                <a:solidFill>
                  <a:schemeClr val="tx1"/>
                </a:solidFill>
                <a:latin typeface="+mn-lt"/>
                <a:ea typeface="+mn-ea"/>
                <a:cs typeface="+mn-cs"/>
              </a:rPr>
              <a:t> class provides a task scheduler that supports changes in the priorities for previously queued tasks.</a:t>
            </a:r>
          </a:p>
          <a:p>
            <a:r>
              <a:rPr lang="en-US" sz="1200" b="1" i="0" kern="1200" dirty="0" err="1" smtClean="0">
                <a:solidFill>
                  <a:schemeClr val="tx1"/>
                </a:solidFill>
                <a:latin typeface="+mn-lt"/>
                <a:ea typeface="+mn-ea"/>
                <a:cs typeface="+mn-cs"/>
              </a:rPr>
              <a:t>RoundRobinTaskScheduler.cs</a:t>
            </a:r>
            <a:r>
              <a:rPr lang="en-US" sz="1200" b="0" i="0" kern="1200" dirty="0" smtClean="0">
                <a:solidFill>
                  <a:schemeClr val="tx1"/>
                </a:solidFill>
                <a:latin typeface="+mn-lt"/>
                <a:ea typeface="+mn-ea"/>
                <a:cs typeface="+mn-cs"/>
              </a:rPr>
              <a:t>. The </a:t>
            </a:r>
            <a:r>
              <a:rPr lang="en-US" sz="1200" b="0" i="1" kern="1200" dirty="0" err="1" smtClean="0">
                <a:solidFill>
                  <a:schemeClr val="tx1"/>
                </a:solidFill>
                <a:latin typeface="+mn-lt"/>
                <a:ea typeface="+mn-ea"/>
                <a:cs typeface="+mn-cs"/>
              </a:rPr>
              <a:t>RoundRobinTaskSchedulerQueue</a:t>
            </a:r>
            <a:r>
              <a:rPr lang="en-US" sz="1200" b="0" i="0" kern="1200" dirty="0" smtClean="0">
                <a:solidFill>
                  <a:schemeClr val="tx1"/>
                </a:solidFill>
                <a:latin typeface="+mn-lt"/>
                <a:ea typeface="+mn-ea"/>
                <a:cs typeface="+mn-cs"/>
              </a:rPr>
              <a:t> class offers a task scheduler that works with round-robin scheduling.</a:t>
            </a:r>
          </a:p>
          <a:p>
            <a:r>
              <a:rPr lang="en-US" sz="1200" b="1" i="0" kern="1200" dirty="0" err="1" smtClean="0">
                <a:solidFill>
                  <a:schemeClr val="tx1"/>
                </a:solidFill>
                <a:latin typeface="+mn-lt"/>
                <a:ea typeface="+mn-ea"/>
                <a:cs typeface="+mn-cs"/>
              </a:rPr>
              <a:t>StaTaskScheduler.cs</a:t>
            </a:r>
            <a:r>
              <a:rPr lang="en-US" sz="1200" b="0" i="0" kern="1200" dirty="0" smtClean="0">
                <a:solidFill>
                  <a:schemeClr val="tx1"/>
                </a:solidFill>
                <a:latin typeface="+mn-lt"/>
                <a:ea typeface="+mn-ea"/>
                <a:cs typeface="+mn-cs"/>
              </a:rPr>
              <a:t>. The </a:t>
            </a:r>
            <a:r>
              <a:rPr lang="en-US" sz="1200" b="0" i="1" kern="1200" dirty="0" err="1" smtClean="0">
                <a:solidFill>
                  <a:schemeClr val="tx1"/>
                </a:solidFill>
                <a:latin typeface="+mn-lt"/>
                <a:ea typeface="+mn-ea"/>
                <a:cs typeface="+mn-cs"/>
              </a:rPr>
              <a:t>StaTaskScheduler</a:t>
            </a:r>
            <a:r>
              <a:rPr lang="en-US" sz="1200" b="0" i="0" kern="1200" dirty="0" smtClean="0">
                <a:solidFill>
                  <a:schemeClr val="tx1"/>
                </a:solidFill>
                <a:latin typeface="+mn-lt"/>
                <a:ea typeface="+mn-ea"/>
                <a:cs typeface="+mn-cs"/>
              </a:rPr>
              <a:t> class provides a task scheduler that uses STA (short for Single-Threaded apartment) threads in order to support the execution of tasks. It is necessary to set the maximum number of threads desired for this scheduler.</a:t>
            </a:r>
          </a:p>
          <a:p>
            <a:r>
              <a:rPr lang="en-US" sz="1200" b="1" i="0" kern="1200" dirty="0" err="1" smtClean="0">
                <a:solidFill>
                  <a:schemeClr val="tx1"/>
                </a:solidFill>
                <a:latin typeface="+mn-lt"/>
                <a:ea typeface="+mn-ea"/>
                <a:cs typeface="+mn-cs"/>
              </a:rPr>
              <a:t>SynchronizationContextTaskScheduler.cs</a:t>
            </a:r>
            <a:r>
              <a:rPr lang="en-US" sz="1200" b="0" i="0" kern="1200" dirty="0" smtClean="0">
                <a:solidFill>
                  <a:schemeClr val="tx1"/>
                </a:solidFill>
                <a:latin typeface="+mn-lt"/>
                <a:ea typeface="+mn-ea"/>
                <a:cs typeface="+mn-cs"/>
              </a:rPr>
              <a:t>. The </a:t>
            </a:r>
            <a:r>
              <a:rPr lang="en-US" sz="1200" b="0" i="1" kern="1200" dirty="0" err="1" smtClean="0">
                <a:solidFill>
                  <a:schemeClr val="tx1"/>
                </a:solidFill>
                <a:latin typeface="+mn-lt"/>
                <a:ea typeface="+mn-ea"/>
                <a:cs typeface="+mn-cs"/>
              </a:rPr>
              <a:t>SynchronizationContextTaskScheduler</a:t>
            </a:r>
            <a:r>
              <a:rPr lang="en-US" sz="1200" b="0" i="0" kern="1200" dirty="0" err="1" smtClean="0">
                <a:solidFill>
                  <a:schemeClr val="tx1"/>
                </a:solidFill>
                <a:latin typeface="+mn-lt"/>
                <a:ea typeface="+mn-ea"/>
                <a:cs typeface="+mn-cs"/>
              </a:rPr>
              <a:t>class</a:t>
            </a:r>
            <a:r>
              <a:rPr lang="en-US" sz="1200" b="0" i="0" kern="1200" dirty="0" smtClean="0">
                <a:solidFill>
                  <a:schemeClr val="tx1"/>
                </a:solidFill>
                <a:latin typeface="+mn-lt"/>
                <a:ea typeface="+mn-ea"/>
                <a:cs typeface="+mn-cs"/>
              </a:rPr>
              <a:t> offers a task scheduler that targets a specific </a:t>
            </a:r>
            <a:r>
              <a:rPr lang="en-US" sz="1200" b="0" i="0" kern="1200" dirty="0" err="1" smtClean="0">
                <a:solidFill>
                  <a:schemeClr val="tx1"/>
                </a:solidFill>
                <a:latin typeface="+mn-lt"/>
                <a:ea typeface="+mn-ea"/>
                <a:cs typeface="+mn-cs"/>
              </a:rPr>
              <a:t>SynchronizationContext</a:t>
            </a:r>
            <a:r>
              <a:rPr lang="en-US" sz="1200" b="0" i="0" kern="1200" dirty="0" smtClean="0">
                <a:solidFill>
                  <a:schemeClr val="tx1"/>
                </a:solidFill>
                <a:latin typeface="+mn-lt"/>
                <a:ea typeface="+mn-ea"/>
                <a:cs typeface="+mn-cs"/>
              </a:rPr>
              <a:t> specified as a parameter in its constructor.</a:t>
            </a:r>
          </a:p>
          <a:p>
            <a:r>
              <a:rPr lang="en-US" sz="1200" b="1" i="0" kern="1200" dirty="0" err="1" smtClean="0">
                <a:solidFill>
                  <a:schemeClr val="tx1"/>
                </a:solidFill>
                <a:latin typeface="+mn-lt"/>
                <a:ea typeface="+mn-ea"/>
                <a:cs typeface="+mn-cs"/>
              </a:rPr>
              <a:t>ThreadPerTaskScheduler.cs</a:t>
            </a:r>
            <a:r>
              <a:rPr lang="en-US" sz="1200" b="0" i="0" kern="1200" dirty="0" smtClean="0">
                <a:solidFill>
                  <a:schemeClr val="tx1"/>
                </a:solidFill>
                <a:latin typeface="+mn-lt"/>
                <a:ea typeface="+mn-ea"/>
                <a:cs typeface="+mn-cs"/>
              </a:rPr>
              <a:t>. The </a:t>
            </a:r>
            <a:r>
              <a:rPr lang="en-US" sz="1200" b="0" i="1" kern="1200" dirty="0" err="1" smtClean="0">
                <a:solidFill>
                  <a:schemeClr val="tx1"/>
                </a:solidFill>
                <a:latin typeface="+mn-lt"/>
                <a:ea typeface="+mn-ea"/>
                <a:cs typeface="+mn-cs"/>
              </a:rPr>
              <a:t>ThreadPerTaskScheduler</a:t>
            </a:r>
            <a:r>
              <a:rPr lang="en-US" sz="1200" b="0" i="0" kern="1200" dirty="0" smtClean="0">
                <a:solidFill>
                  <a:schemeClr val="tx1"/>
                </a:solidFill>
                <a:latin typeface="+mn-lt"/>
                <a:ea typeface="+mn-ea"/>
                <a:cs typeface="+mn-cs"/>
              </a:rPr>
              <a:t> class provides a task scheduler that dedicates one thread per task.</a:t>
            </a:r>
          </a:p>
          <a:p>
            <a:r>
              <a:rPr lang="en-US" sz="1200" b="1" i="0" kern="1200" dirty="0" err="1" smtClean="0">
                <a:solidFill>
                  <a:schemeClr val="tx1"/>
                </a:solidFill>
                <a:latin typeface="+mn-lt"/>
                <a:ea typeface="+mn-ea"/>
                <a:cs typeface="+mn-cs"/>
              </a:rPr>
              <a:t>WorkStealingTaskScheduler.cs</a:t>
            </a:r>
            <a:r>
              <a:rPr lang="en-US" sz="1200" b="0" i="0" kern="1200" dirty="0" smtClean="0">
                <a:solidFill>
                  <a:schemeClr val="tx1"/>
                </a:solidFill>
                <a:latin typeface="+mn-lt"/>
                <a:ea typeface="+mn-ea"/>
                <a:cs typeface="+mn-cs"/>
              </a:rPr>
              <a:t>. The </a:t>
            </a:r>
            <a:r>
              <a:rPr lang="en-US" sz="1200" b="0" i="1" kern="1200" dirty="0" err="1" smtClean="0">
                <a:solidFill>
                  <a:schemeClr val="tx1"/>
                </a:solidFill>
                <a:latin typeface="+mn-lt"/>
                <a:ea typeface="+mn-ea"/>
                <a:cs typeface="+mn-cs"/>
              </a:rPr>
              <a:t>WorkStealingTaskScheduler</a:t>
            </a:r>
            <a:r>
              <a:rPr lang="en-US" sz="1200" b="0" i="0" kern="1200" dirty="0" smtClean="0">
                <a:solidFill>
                  <a:schemeClr val="tx1"/>
                </a:solidFill>
                <a:latin typeface="+mn-lt"/>
                <a:ea typeface="+mn-ea"/>
                <a:cs typeface="+mn-cs"/>
              </a:rPr>
              <a:t> class offers a work-stealing task scheduler. Its default parameters specify twice as many threads as there are processors to support the execution of tasks. However, it is also possible to specify the number of threads to use in the scheduler.</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AF554B-E444-4BF2-88F1-B78D09B36BCF}" type="slidenum">
              <a:rPr lang="en-US" smtClean="0"/>
              <a:pPr/>
              <a:t>34</a:t>
            </a:fld>
            <a:endParaRPr lang="en-US"/>
          </a:p>
        </p:txBody>
      </p:sp>
    </p:spTree>
    <p:extLst>
      <p:ext uri="{BB962C8B-B14F-4D97-AF65-F5344CB8AC3E}">
        <p14:creationId xmlns:p14="http://schemas.microsoft.com/office/powerpoint/2010/main" val="25409918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D75356-93A5-4E3F-95CF-A6B9C2438DC9}" type="slidenum">
              <a:rPr lang="en-US" smtClean="0"/>
              <a:t>35</a:t>
            </a:fld>
            <a:endParaRPr lang="en-US"/>
          </a:p>
        </p:txBody>
      </p:sp>
    </p:spTree>
    <p:extLst>
      <p:ext uri="{BB962C8B-B14F-4D97-AF65-F5344CB8AC3E}">
        <p14:creationId xmlns:p14="http://schemas.microsoft.com/office/powerpoint/2010/main" val="3492800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 operation during which a </a:t>
            </a:r>
            <a:r>
              <a:rPr lang="en-US" dirty="0" smtClean="0">
                <a:hlinkClick r:id="rId3"/>
              </a:rPr>
              <a:t>processor</a:t>
            </a:r>
            <a:r>
              <a:rPr lang="en-US" dirty="0" smtClean="0"/>
              <a:t> can simultaneously </a:t>
            </a:r>
            <a:r>
              <a:rPr lang="en-US" dirty="0" smtClean="0">
                <a:hlinkClick r:id="rId4"/>
              </a:rPr>
              <a:t>read</a:t>
            </a:r>
            <a:r>
              <a:rPr lang="en-US" dirty="0" smtClean="0"/>
              <a:t> a location and </a:t>
            </a:r>
            <a:r>
              <a:rPr lang="en-US" dirty="0" smtClean="0">
                <a:hlinkClick r:id="rId5"/>
              </a:rPr>
              <a:t>write</a:t>
            </a:r>
            <a:r>
              <a:rPr lang="en-US" dirty="0" smtClean="0"/>
              <a:t> it in the same </a:t>
            </a:r>
            <a:r>
              <a:rPr lang="en-US" dirty="0" smtClean="0">
                <a:hlinkClick r:id="rId6"/>
              </a:rPr>
              <a:t>bus</a:t>
            </a:r>
            <a:r>
              <a:rPr lang="en-US" dirty="0" smtClean="0"/>
              <a:t> operation. This prevents any other processor </a:t>
            </a:r>
            <a:r>
              <a:rPr lang="en-US" dirty="0" err="1" smtClean="0"/>
              <a:t>or</a:t>
            </a:r>
            <a:r>
              <a:rPr lang="en-US" dirty="0" err="1" smtClean="0">
                <a:hlinkClick r:id="rId7"/>
              </a:rPr>
              <a:t>I</a:t>
            </a:r>
            <a:r>
              <a:rPr lang="en-US" dirty="0" smtClean="0">
                <a:hlinkClick r:id="rId7"/>
              </a:rPr>
              <a:t>/O</a:t>
            </a:r>
            <a:r>
              <a:rPr lang="en-US" dirty="0" smtClean="0"/>
              <a:t> </a:t>
            </a:r>
            <a:r>
              <a:rPr lang="en-US" dirty="0" smtClean="0">
                <a:hlinkClick r:id="rId8"/>
              </a:rPr>
              <a:t>device</a:t>
            </a:r>
            <a:r>
              <a:rPr lang="en-US" dirty="0" smtClean="0"/>
              <a:t> from writing or reading memory until the operation is complete.</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so an atomic operation must be performed entirely or not performed at all.</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An atomic operation is a sequence of one or more machine instructions that are executed sequentially, without interruption. By default, any sequence of two or more machine instructions isn't atomic since the operating system may suspend the execution of the current sequence of operations in favor of another task. If you want to ensure that a sequence of operations is atomic you must use some form of locking or other types of synchronization. Without that, the only guarantee you have is that a single machine instruction is always atomic -- the CPU will not interrupt a single instruction in the middle. We can conclude from that minimal guarantee that if you can prove that your compiler translates a certain C++ statement into a single machine instruction, that C++ statement is </a:t>
            </a:r>
            <a:r>
              <a:rPr lang="en-US" sz="1200" b="0" i="1" kern="1200" dirty="0" smtClean="0">
                <a:solidFill>
                  <a:schemeClr val="tx1"/>
                </a:solidFill>
                <a:latin typeface="+mn-lt"/>
                <a:ea typeface="+mn-ea"/>
                <a:cs typeface="+mn-cs"/>
              </a:rPr>
              <a:t>naturally atomic</a:t>
            </a:r>
            <a:r>
              <a:rPr lang="en-US" sz="1200" b="0" i="0" kern="1200" dirty="0" smtClean="0">
                <a:solidFill>
                  <a:schemeClr val="tx1"/>
                </a:solidFill>
                <a:latin typeface="+mn-lt"/>
                <a:ea typeface="+mn-ea"/>
                <a:cs typeface="+mn-cs"/>
              </a:rPr>
              <a:t> meaning, the programmer doesn't have to use explicit locking to enforce the atomic execution of that statement.</a:t>
            </a:r>
            <a:endParaRPr lang="en-US" dirty="0"/>
          </a:p>
        </p:txBody>
      </p:sp>
      <p:sp>
        <p:nvSpPr>
          <p:cNvPr id="4" name="Slide Number Placeholder 3"/>
          <p:cNvSpPr>
            <a:spLocks noGrp="1"/>
          </p:cNvSpPr>
          <p:nvPr>
            <p:ph type="sldNum" sz="quarter" idx="10"/>
          </p:nvPr>
        </p:nvSpPr>
        <p:spPr/>
        <p:txBody>
          <a:bodyPr/>
          <a:lstStyle/>
          <a:p>
            <a:fld id="{3BAF554B-E444-4BF2-88F1-B78D09B36BCF}"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CEDF2B-04BA-4B6D-876B-4D3E8ED9E1D4}" type="slidenum">
              <a:rPr lang="en-US" smtClean="0"/>
              <a:pPr/>
              <a:t>7</a:t>
            </a:fld>
            <a:endParaRPr lang="en-US"/>
          </a:p>
        </p:txBody>
      </p:sp>
    </p:spTree>
    <p:extLst>
      <p:ext uri="{BB962C8B-B14F-4D97-AF65-F5344CB8AC3E}">
        <p14:creationId xmlns:p14="http://schemas.microsoft.com/office/powerpoint/2010/main" val="3892050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hlinkClick r:id="rId3"/>
              </a:rPr>
              <a:t>IProducerConsumerCollection</a:t>
            </a:r>
            <a:r>
              <a:rPr lang="en-US" dirty="0" smtClean="0">
                <a:hlinkClick r:id="rId3"/>
              </a:rPr>
              <a:t>&lt;T&gt;</a:t>
            </a:r>
            <a:r>
              <a:rPr lang="en-US" dirty="0" smtClean="0"/>
              <a:t> represents a collection that allows for thread-safe adding and removing of data. </a:t>
            </a:r>
            <a:r>
              <a:rPr lang="en-US" dirty="0" err="1" smtClean="0"/>
              <a:t>BlockingCollection</a:t>
            </a:r>
            <a:r>
              <a:rPr lang="en-US" dirty="0" smtClean="0"/>
              <a:t>&lt;T&gt; is used as a wrapper for an </a:t>
            </a:r>
            <a:r>
              <a:rPr lang="en-US" dirty="0" err="1" smtClean="0">
                <a:hlinkClick r:id="rId3"/>
              </a:rPr>
              <a:t>IProducerConsumerCollection</a:t>
            </a:r>
            <a:r>
              <a:rPr lang="en-US" dirty="0" smtClean="0">
                <a:hlinkClick r:id="rId3"/>
              </a:rPr>
              <a:t>&lt;T&gt;</a:t>
            </a:r>
            <a:r>
              <a:rPr lang="en-US" dirty="0" smtClean="0"/>
              <a:t> instance, allowing removal attempts from the collection to block until data is available to be removed. Similarly, a </a:t>
            </a:r>
            <a:r>
              <a:rPr lang="en-US" dirty="0" err="1" smtClean="0"/>
              <a:t>BlockingCollection</a:t>
            </a:r>
            <a:r>
              <a:rPr lang="en-US" dirty="0" smtClean="0"/>
              <a:t>&lt;T&gt; can be created to enforce an upper-bound on the number of data elements allowed in the </a:t>
            </a:r>
            <a:r>
              <a:rPr lang="en-US" dirty="0" err="1" smtClean="0">
                <a:hlinkClick r:id="rId3"/>
              </a:rPr>
              <a:t>IProducerConsumerCollection</a:t>
            </a:r>
            <a:r>
              <a:rPr lang="en-US" dirty="0" smtClean="0">
                <a:hlinkClick r:id="rId3"/>
              </a:rPr>
              <a:t>&lt;T&gt;</a:t>
            </a:r>
            <a:r>
              <a:rPr lang="en-US" dirty="0" smtClean="0"/>
              <a:t>; addition attempts to the collection may then block until space is available to store the added items. In this manner, </a:t>
            </a:r>
            <a:r>
              <a:rPr lang="en-US" dirty="0" err="1" smtClean="0"/>
              <a:t>BlockingCollection</a:t>
            </a:r>
            <a:r>
              <a:rPr lang="en-US" dirty="0" smtClean="0"/>
              <a:t>&lt;T&gt; is similar to a traditional blocking queue data structure, except that the underlying data storage mechanism is abstracted away as an </a:t>
            </a:r>
            <a:r>
              <a:rPr lang="en-US" dirty="0" err="1" smtClean="0">
                <a:hlinkClick r:id="rId3"/>
              </a:rPr>
              <a:t>IProducerConsumerCollection</a:t>
            </a:r>
            <a:r>
              <a:rPr lang="en-US" smtClean="0">
                <a:hlinkClick r:id="rId3"/>
              </a:rPr>
              <a:t>&lt;T&gt;</a:t>
            </a:r>
            <a:r>
              <a:rPr lang="en-US" smtClean="0"/>
              <a:t>.</a:t>
            </a:r>
            <a:endParaRPr lang="en-GB"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node successfully pushed by Thread 2 has disappeared from the stack.</a:t>
            </a:r>
            <a:endParaRPr lang="en-US" dirty="0"/>
          </a:p>
        </p:txBody>
      </p:sp>
      <p:sp>
        <p:nvSpPr>
          <p:cNvPr id="4" name="Slide Number Placeholder 3"/>
          <p:cNvSpPr>
            <a:spLocks noGrp="1"/>
          </p:cNvSpPr>
          <p:nvPr>
            <p:ph type="sldNum" sz="quarter" idx="10"/>
          </p:nvPr>
        </p:nvSpPr>
        <p:spPr/>
        <p:txBody>
          <a:bodyPr/>
          <a:lstStyle/>
          <a:p>
            <a:fld id="{3BAF554B-E444-4BF2-88F1-B78D09B36BCF}"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what we want to do </a:t>
            </a:r>
            <a:r>
              <a:rPr lang="en-US" sz="1200" b="0" i="0" kern="1200" dirty="0" err="1" smtClean="0">
                <a:solidFill>
                  <a:schemeClr val="tx1"/>
                </a:solidFill>
                <a:latin typeface="+mn-lt"/>
                <a:ea typeface="+mn-ea"/>
                <a:cs typeface="+mn-cs"/>
              </a:rPr>
              <a:t>isThis</a:t>
            </a:r>
            <a:r>
              <a:rPr lang="en-US" sz="1200" b="0" i="0" kern="1200" dirty="0" smtClean="0">
                <a:solidFill>
                  <a:schemeClr val="tx1"/>
                </a:solidFill>
                <a:latin typeface="+mn-lt"/>
                <a:ea typeface="+mn-ea"/>
                <a:cs typeface="+mn-cs"/>
              </a:rPr>
              <a:t> has eliminated the race condition we had between steps 2 and 3. Only if the head hasn't been changed is the new node pushed onto the stack as the new head. This loop repeats until </a:t>
            </a:r>
            <a:r>
              <a:rPr lang="en-US" dirty="0" err="1" smtClean="0"/>
              <a:t>CompareExchange</a:t>
            </a:r>
            <a:r>
              <a:rPr lang="en-US" sz="1200" b="0" i="0" kern="1200" dirty="0" smtClean="0">
                <a:solidFill>
                  <a:schemeClr val="tx1"/>
                </a:solidFill>
                <a:latin typeface="+mn-lt"/>
                <a:ea typeface="+mn-ea"/>
                <a:cs typeface="+mn-cs"/>
              </a:rPr>
              <a:t> successfully sets the head to the new node.</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Performing atomic operations</a:t>
            </a:r>
          </a:p>
          <a:p>
            <a:r>
              <a:rPr lang="en-US" sz="1200" b="0" i="0" kern="1200" dirty="0" smtClean="0">
                <a:solidFill>
                  <a:schemeClr val="tx1"/>
                </a:solidFill>
                <a:latin typeface="+mn-lt"/>
                <a:ea typeface="+mn-ea"/>
                <a:cs typeface="+mn-cs"/>
              </a:rPr>
              <a:t>So, what underlying aspects of the system let us perform these operations atomically?</a:t>
            </a:r>
          </a:p>
          <a:p>
            <a:r>
              <a:rPr lang="en-US" sz="1200" b="1" i="0" kern="1200" dirty="0" smtClean="0">
                <a:solidFill>
                  <a:schemeClr val="tx1"/>
                </a:solidFill>
                <a:latin typeface="+mn-lt"/>
                <a:ea typeface="+mn-ea"/>
                <a:cs typeface="+mn-cs"/>
              </a:rPr>
              <a:t>Object references are atomic</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This lets us take an atomic snapshot of the current state simply by storing the value of </a:t>
            </a:r>
            <a:r>
              <a:rPr lang="en-US" sz="1200" b="0" i="0" kern="1200" dirty="0" err="1" smtClean="0">
                <a:solidFill>
                  <a:schemeClr val="tx1"/>
                </a:solidFill>
                <a:latin typeface="+mn-lt"/>
                <a:ea typeface="+mn-ea"/>
                <a:cs typeface="+mn-cs"/>
              </a:rPr>
              <a:t>m_head</a:t>
            </a:r>
            <a:r>
              <a:rPr lang="en-US" sz="1200" b="0" i="0" kern="1200" dirty="0" smtClean="0">
                <a:solidFill>
                  <a:schemeClr val="tx1"/>
                </a:solidFill>
                <a:latin typeface="+mn-lt"/>
                <a:ea typeface="+mn-ea"/>
                <a:cs typeface="+mn-cs"/>
              </a:rPr>
              <a:t> in a local variable; </a:t>
            </a:r>
            <a:r>
              <a:rPr lang="en-US" sz="1200" b="0" i="0" kern="1200" dirty="0" err="1" smtClean="0">
                <a:solidFill>
                  <a:schemeClr val="tx1"/>
                </a:solidFill>
                <a:latin typeface="+mn-lt"/>
                <a:ea typeface="+mn-ea"/>
                <a:cs typeface="+mn-cs"/>
              </a:rPr>
              <a:t>m_head</a:t>
            </a:r>
            <a:r>
              <a:rPr lang="en-US" sz="1200" b="0" i="0" kern="1200" dirty="0" smtClean="0">
                <a:solidFill>
                  <a:schemeClr val="tx1"/>
                </a:solidFill>
                <a:latin typeface="+mn-lt"/>
                <a:ea typeface="+mn-ea"/>
                <a:cs typeface="+mn-cs"/>
              </a:rPr>
              <a:t> will always be pointing at a valid node (or null), it won't be 'half-changed'.</a:t>
            </a:r>
          </a:p>
          <a:p>
            <a:r>
              <a:rPr lang="en-US" sz="1200" b="1" i="0" kern="1200" dirty="0" err="1" smtClean="0">
                <a:solidFill>
                  <a:schemeClr val="tx1"/>
                </a:solidFill>
                <a:latin typeface="+mn-lt"/>
                <a:ea typeface="+mn-ea"/>
                <a:cs typeface="+mn-cs"/>
              </a:rPr>
              <a:t>Interlocked.CompareExchange</a:t>
            </a:r>
            <a:r>
              <a:rPr lang="en-US" sz="1200" b="1" i="0" kern="1200" dirty="0" smtClean="0">
                <a:solidFill>
                  <a:schemeClr val="tx1"/>
                </a:solidFill>
                <a:latin typeface="+mn-lt"/>
                <a:ea typeface="+mn-ea"/>
                <a:cs typeface="+mn-cs"/>
              </a:rPr>
              <a:t> is atomic</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This ensures the state-check-and-switch won't be afflicted by race conditions with other threads.</a:t>
            </a:r>
          </a:p>
          <a:p>
            <a:r>
              <a:rPr lang="en-US" sz="1200" b="1" i="0" kern="1200" dirty="0" err="1" smtClean="0">
                <a:solidFill>
                  <a:schemeClr val="tx1"/>
                </a:solidFill>
                <a:latin typeface="+mn-lt"/>
                <a:ea typeface="+mn-ea"/>
                <a:cs typeface="+mn-cs"/>
              </a:rPr>
              <a:t>m_head</a:t>
            </a:r>
            <a:r>
              <a:rPr lang="en-US" sz="1200" b="1" i="0" kern="1200" dirty="0" smtClean="0">
                <a:solidFill>
                  <a:schemeClr val="tx1"/>
                </a:solidFill>
                <a:latin typeface="+mn-lt"/>
                <a:ea typeface="+mn-ea"/>
                <a:cs typeface="+mn-cs"/>
              </a:rPr>
              <a:t> is a volatile variable</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err="1" smtClean="0">
                <a:solidFill>
                  <a:schemeClr val="tx1"/>
                </a:solidFill>
                <a:latin typeface="+mn-lt"/>
                <a:ea typeface="+mn-ea"/>
                <a:cs typeface="+mn-cs"/>
              </a:rPr>
              <a:t>m_head</a:t>
            </a:r>
            <a:r>
              <a:rPr lang="en-US" sz="1200" b="0" i="0" kern="1200" dirty="0" smtClean="0">
                <a:solidFill>
                  <a:schemeClr val="tx1"/>
                </a:solidFill>
                <a:latin typeface="+mn-lt"/>
                <a:ea typeface="+mn-ea"/>
                <a:cs typeface="+mn-cs"/>
              </a:rPr>
              <a:t> is marked as volatile. This means that any changes to that variable by one thread are instantly visible to all other threads on the system; there's no caching to get in the way. Any threads that are attempting to modify </a:t>
            </a:r>
            <a:r>
              <a:rPr lang="en-US" sz="1200" b="0" i="0" kern="1200" dirty="0" err="1" smtClean="0">
                <a:solidFill>
                  <a:schemeClr val="tx1"/>
                </a:solidFill>
                <a:latin typeface="+mn-lt"/>
                <a:ea typeface="+mn-ea"/>
                <a:cs typeface="+mn-cs"/>
              </a:rPr>
              <a:t>m_head</a:t>
            </a:r>
            <a:r>
              <a:rPr lang="en-US" sz="1200" b="0" i="0" kern="1200" dirty="0" smtClean="0">
                <a:solidFill>
                  <a:schemeClr val="tx1"/>
                </a:solidFill>
                <a:latin typeface="+mn-lt"/>
                <a:ea typeface="+mn-ea"/>
                <a:cs typeface="+mn-cs"/>
              </a:rPr>
              <a:t> will be forced to try again, and they won't overwrite the changes already made.</a:t>
            </a:r>
          </a:p>
          <a:p>
            <a:endParaRPr lang="en-US" dirty="0"/>
          </a:p>
        </p:txBody>
      </p:sp>
      <p:sp>
        <p:nvSpPr>
          <p:cNvPr id="4" name="Slide Number Placeholder 3"/>
          <p:cNvSpPr>
            <a:spLocks noGrp="1"/>
          </p:cNvSpPr>
          <p:nvPr>
            <p:ph type="sldNum" sz="quarter" idx="10"/>
          </p:nvPr>
        </p:nvSpPr>
        <p:spPr/>
        <p:txBody>
          <a:bodyPr/>
          <a:lstStyle/>
          <a:p>
            <a:fld id="{3BAF554B-E444-4BF2-88F1-B78D09B36BCF}"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More specifically, it needs to be a linear array with a (conceptually) infinite capacity - although there will only be a finite number of items stored in the queue, items can be </a:t>
            </a:r>
            <a:r>
              <a:rPr lang="en-US" sz="1200" b="0" i="0" kern="1200" dirty="0" err="1" smtClean="0">
                <a:solidFill>
                  <a:schemeClr val="tx1"/>
                </a:solidFill>
                <a:latin typeface="+mn-lt"/>
                <a:ea typeface="+mn-ea"/>
                <a:cs typeface="+mn-cs"/>
              </a:rPr>
              <a:t>enqueued</a:t>
            </a:r>
            <a:r>
              <a:rPr lang="en-US" sz="1200" b="0" i="0" kern="1200" dirty="0" smtClean="0">
                <a:solidFill>
                  <a:schemeClr val="tx1"/>
                </a:solidFill>
                <a:latin typeface="+mn-lt"/>
                <a:ea typeface="+mn-ea"/>
                <a:cs typeface="+mn-cs"/>
              </a:rPr>
              <a:t> and </a:t>
            </a:r>
            <a:r>
              <a:rPr lang="en-US" sz="1200" b="0" i="0" kern="1200" dirty="0" err="1" smtClean="0">
                <a:solidFill>
                  <a:schemeClr val="tx1"/>
                </a:solidFill>
                <a:latin typeface="+mn-lt"/>
                <a:ea typeface="+mn-ea"/>
                <a:cs typeface="+mn-cs"/>
              </a:rPr>
              <a:t>dequeued</a:t>
            </a:r>
            <a:r>
              <a:rPr lang="en-US" sz="1200" b="0" i="0" kern="1200" dirty="0" smtClean="0">
                <a:solidFill>
                  <a:schemeClr val="tx1"/>
                </a:solidFill>
                <a:latin typeface="+mn-lt"/>
                <a:ea typeface="+mn-ea"/>
                <a:cs typeface="+mn-cs"/>
              </a:rPr>
              <a:t> an unlimited number of times.</a:t>
            </a:r>
          </a:p>
        </p:txBody>
      </p:sp>
      <p:sp>
        <p:nvSpPr>
          <p:cNvPr id="4" name="Slide Number Placeholder 3"/>
          <p:cNvSpPr>
            <a:spLocks noGrp="1"/>
          </p:cNvSpPr>
          <p:nvPr>
            <p:ph type="sldNum" sz="quarter" idx="10"/>
          </p:nvPr>
        </p:nvSpPr>
        <p:spPr/>
        <p:txBody>
          <a:bodyPr/>
          <a:lstStyle/>
          <a:p>
            <a:fld id="{3BAF554B-E444-4BF2-88F1-B78D09B36BCF}"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Using this method, the illusion of an infinite linear array can be created using a finite number of segments.</a:t>
            </a:r>
          </a:p>
          <a:p>
            <a:endParaRPr lang="en-US" sz="1200" b="0" i="0" kern="1200" dirty="0" smtClean="0">
              <a:solidFill>
                <a:schemeClr val="tx1"/>
              </a:solidFill>
              <a:latin typeface="+mn-lt"/>
              <a:ea typeface="+mn-ea"/>
              <a:cs typeface="+mn-cs"/>
            </a:endParaRPr>
          </a:p>
          <a:p>
            <a:r>
              <a:rPr lang="en-US" dirty="0" smtClean="0"/>
              <a:t>Note </a:t>
            </a:r>
            <a:r>
              <a:rPr lang="en-US" dirty="0" err="1" smtClean="0"/>
              <a:t>m_head</a:t>
            </a:r>
            <a:r>
              <a:rPr lang="en-US" dirty="0" smtClean="0"/>
              <a:t> point to first segment not node.</a:t>
            </a:r>
          </a:p>
          <a:p>
            <a:r>
              <a:rPr lang="en-US" dirty="0" smtClean="0"/>
              <a:t>|||,</a:t>
            </a:r>
            <a:r>
              <a:rPr lang="en-US" dirty="0" err="1" smtClean="0"/>
              <a:t>ly</a:t>
            </a:r>
            <a:r>
              <a:rPr lang="en-US" dirty="0" smtClean="0"/>
              <a:t> </a:t>
            </a:r>
            <a:r>
              <a:rPr lang="en-US" dirty="0" err="1" smtClean="0"/>
              <a:t>m_tail</a:t>
            </a:r>
            <a:r>
              <a:rPr lang="en-US" baseline="0" dirty="0" smtClean="0"/>
              <a:t> points to last segment not node.</a:t>
            </a:r>
            <a:endParaRPr lang="en-US" dirty="0"/>
          </a:p>
        </p:txBody>
      </p:sp>
      <p:sp>
        <p:nvSpPr>
          <p:cNvPr id="4" name="Slide Number Placeholder 3"/>
          <p:cNvSpPr>
            <a:spLocks noGrp="1"/>
          </p:cNvSpPr>
          <p:nvPr>
            <p:ph type="sldNum" sz="quarter" idx="10"/>
          </p:nvPr>
        </p:nvSpPr>
        <p:spPr/>
        <p:txBody>
          <a:bodyPr/>
          <a:lstStyle/>
          <a:p>
            <a:fld id="{3BAF554B-E444-4BF2-88F1-B78D09B36BCF}"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6CC4F2-1EFF-4EB9-896D-38DCB9983FAA}" type="datetimeFigureOut">
              <a:rPr lang="en-US" smtClean="0"/>
              <a:pPr/>
              <a:t>11/29/2013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4713-2036-45AD-854A-8D3A1634F6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6CC4F2-1EFF-4EB9-896D-38DCB9983FAA}" type="datetimeFigureOut">
              <a:rPr lang="en-US" smtClean="0"/>
              <a:pPr/>
              <a:t>11/29/2013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4713-2036-45AD-854A-8D3A1634F6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6CC4F2-1EFF-4EB9-896D-38DCB9983FAA}" type="datetimeFigureOut">
              <a:rPr lang="en-US" smtClean="0"/>
              <a:pPr/>
              <a:t>11/29/2013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4713-2036-45AD-854A-8D3A1634F6E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d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6CC4F2-1EFF-4EB9-896D-38DCB9983FAA}" type="datetimeFigureOut">
              <a:rPr lang="en-US" smtClean="0"/>
              <a:pPr/>
              <a:t>11/29/2013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4713-2036-45AD-854A-8D3A1634F6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6CC4F2-1EFF-4EB9-896D-38DCB9983FAA}" type="datetimeFigureOut">
              <a:rPr lang="en-US" smtClean="0"/>
              <a:pPr/>
              <a:t>11/29/2013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44713-2036-45AD-854A-8D3A1634F6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6CC4F2-1EFF-4EB9-896D-38DCB9983FAA}" type="datetimeFigureOut">
              <a:rPr lang="en-US" smtClean="0"/>
              <a:pPr/>
              <a:t>11/29/2013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44713-2036-45AD-854A-8D3A1634F6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6CC4F2-1EFF-4EB9-896D-38DCB9983FAA}" type="datetimeFigureOut">
              <a:rPr lang="en-US" smtClean="0"/>
              <a:pPr/>
              <a:t>11/29/2013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E44713-2036-45AD-854A-8D3A1634F6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6CC4F2-1EFF-4EB9-896D-38DCB9983FAA}" type="datetimeFigureOut">
              <a:rPr lang="en-US" smtClean="0"/>
              <a:pPr/>
              <a:t>11/29/2013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E44713-2036-45AD-854A-8D3A1634F6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6CC4F2-1EFF-4EB9-896D-38DCB9983FAA}" type="datetimeFigureOut">
              <a:rPr lang="en-US" smtClean="0"/>
              <a:pPr/>
              <a:t>11/29/2013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E44713-2036-45AD-854A-8D3A1634F6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6CC4F2-1EFF-4EB9-896D-38DCB9983FAA}" type="datetimeFigureOut">
              <a:rPr lang="en-US" smtClean="0"/>
              <a:pPr/>
              <a:t>11/29/2013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44713-2036-45AD-854A-8D3A1634F6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6CC4F2-1EFF-4EB9-896D-38DCB9983FAA}" type="datetimeFigureOut">
              <a:rPr lang="en-US" smtClean="0"/>
              <a:pPr/>
              <a:t>11/29/2013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44713-2036-45AD-854A-8D3A1634F6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6CC4F2-1EFF-4EB9-896D-38DCB9983FAA}" type="datetimeFigureOut">
              <a:rPr lang="en-US" smtClean="0"/>
              <a:pPr/>
              <a:t>11/29/2013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44713-2036-45AD-854A-8D3A1634F6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lh3.ggpht.com/_aUOgqE3fGXc/SjFGZ5DqZGI/AAAAAAAAAdI/ear-EXHFlDs/s1600-h/image%5b14%5d.pn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codeproject.com/KB/threads/threadtests.aspx"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8400"/>
            <a:ext cx="8229600" cy="1143000"/>
          </a:xfrm>
        </p:spPr>
        <p:txBody>
          <a:bodyPr/>
          <a:lstStyle/>
          <a:p>
            <a:r>
              <a:rPr lang="en-US" dirty="0" smtClean="0"/>
              <a:t>Thread pool internals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Stack</a:t>
            </a:r>
            <a:endParaRPr lang="en-US" dirty="0"/>
          </a:p>
        </p:txBody>
      </p:sp>
      <p:pic>
        <p:nvPicPr>
          <p:cNvPr id="294914" name="Picture 2" descr="image"/>
          <p:cNvPicPr>
            <a:picLocks noChangeAspect="1" noChangeArrowheads="1"/>
          </p:cNvPicPr>
          <p:nvPr/>
        </p:nvPicPr>
        <p:blipFill>
          <a:blip r:embed="rId2" cstate="print"/>
          <a:srcRect/>
          <a:stretch>
            <a:fillRect/>
          </a:stretch>
        </p:blipFill>
        <p:spPr bwMode="auto">
          <a:xfrm>
            <a:off x="1219200" y="2286000"/>
            <a:ext cx="5381625" cy="319087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item to stack</a:t>
            </a:r>
            <a:endParaRPr lang="en-US" dirty="0"/>
          </a:p>
        </p:txBody>
      </p:sp>
      <p:pic>
        <p:nvPicPr>
          <p:cNvPr id="287746" name="Picture 2" descr="http://www.simple-talk.com/blogbits/simon.cooper/ConcurrentStack5.png"/>
          <p:cNvPicPr>
            <a:picLocks noChangeAspect="1" noChangeArrowheads="1"/>
          </p:cNvPicPr>
          <p:nvPr/>
        </p:nvPicPr>
        <p:blipFill>
          <a:blip r:embed="rId3" cstate="print"/>
          <a:srcRect/>
          <a:stretch>
            <a:fillRect/>
          </a:stretch>
        </p:blipFill>
        <p:spPr bwMode="auto">
          <a:xfrm>
            <a:off x="2590800" y="3505200"/>
            <a:ext cx="3856813" cy="1676400"/>
          </a:xfrm>
          <a:prstGeom prst="rect">
            <a:avLst/>
          </a:prstGeom>
          <a:noFill/>
        </p:spPr>
      </p:pic>
      <p:pic>
        <p:nvPicPr>
          <p:cNvPr id="287748" name="Picture 4" descr="http://www.simple-talk.com/blogbits/simon.cooper/ConcurrentStack6.png"/>
          <p:cNvPicPr>
            <a:picLocks noChangeAspect="1" noChangeArrowheads="1"/>
          </p:cNvPicPr>
          <p:nvPr/>
        </p:nvPicPr>
        <p:blipFill>
          <a:blip r:embed="rId4" cstate="print"/>
          <a:srcRect/>
          <a:stretch>
            <a:fillRect/>
          </a:stretch>
        </p:blipFill>
        <p:spPr bwMode="auto">
          <a:xfrm>
            <a:off x="2971800" y="5400674"/>
            <a:ext cx="3352800" cy="1457326"/>
          </a:xfrm>
          <a:prstGeom prst="rect">
            <a:avLst/>
          </a:prstGeom>
          <a:noFill/>
        </p:spPr>
      </p:pic>
      <p:sp>
        <p:nvSpPr>
          <p:cNvPr id="287749" name="Rectangle 5"/>
          <p:cNvSpPr>
            <a:spLocks noChangeArrowheads="1"/>
          </p:cNvSpPr>
          <p:nvPr/>
        </p:nvSpPr>
        <p:spPr bwMode="auto">
          <a:xfrm>
            <a:off x="381000" y="1295400"/>
            <a:ext cx="8382000" cy="1015663"/>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0000"/>
                </a:solidFill>
                <a:effectLst/>
                <a:latin typeface="Lucia Grande"/>
                <a:cs typeface="Arial" pitchFamily="34" charset="0"/>
              </a:rPr>
              <a:t>Create a new </a:t>
            </a: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Node</a:t>
            </a:r>
            <a:r>
              <a:rPr kumimoji="0" lang="en-US" sz="2000" b="0" i="0" u="none" strike="noStrike" cap="none" normalizeH="0" baseline="0" dirty="0" smtClean="0">
                <a:ln>
                  <a:noFill/>
                </a:ln>
                <a:solidFill>
                  <a:srgbClr val="000000"/>
                </a:solidFill>
                <a:effectLst/>
                <a:latin typeface="Lucia Grande"/>
                <a:cs typeface="Arial" pitchFamily="34" charset="0"/>
              </a:rPr>
              <a:t> object to hold the new value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2000" b="0" i="0" u="none" strike="noStrike" cap="none" normalizeH="0" baseline="0" dirty="0" smtClean="0">
                <a:ln>
                  <a:noFill/>
                </a:ln>
                <a:solidFill>
                  <a:srgbClr val="000000"/>
                </a:solidFill>
                <a:effectLst/>
                <a:latin typeface="Lucia Grande"/>
                <a:cs typeface="Arial" pitchFamily="34" charset="0"/>
              </a:rPr>
              <a:t>Setting the node's </a:t>
            </a:r>
            <a:r>
              <a:rPr kumimoji="0" lang="en-US" sz="2000" b="0" i="0" u="none" strike="noStrike" cap="none" normalizeH="0" baseline="0" dirty="0" err="1" smtClean="0">
                <a:ln>
                  <a:noFill/>
                </a:ln>
                <a:solidFill>
                  <a:srgbClr val="000000"/>
                </a:solidFill>
                <a:effectLst/>
                <a:latin typeface="Arial Unicode MS" pitchFamily="34" charset="-128"/>
                <a:cs typeface="Arial" pitchFamily="34" charset="0"/>
              </a:rPr>
              <a:t>m_next</a:t>
            </a:r>
            <a:r>
              <a:rPr kumimoji="0" lang="en-US" sz="2000" b="0" i="0" u="none" strike="noStrike" cap="none" normalizeH="0" baseline="0" dirty="0" smtClean="0">
                <a:ln>
                  <a:noFill/>
                </a:ln>
                <a:solidFill>
                  <a:srgbClr val="000000"/>
                </a:solidFill>
                <a:effectLst/>
                <a:latin typeface="Lucia Grande"/>
                <a:cs typeface="Arial" pitchFamily="34" charset="0"/>
              </a:rPr>
              <a:t> variable to point to the current head node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2000" b="0" i="0" u="none" strike="noStrike" cap="none" normalizeH="0" baseline="0" dirty="0" smtClean="0">
                <a:ln>
                  <a:noFill/>
                </a:ln>
                <a:solidFill>
                  <a:srgbClr val="000000"/>
                </a:solidFill>
                <a:effectLst/>
                <a:latin typeface="Lucia Grande"/>
                <a:cs typeface="Arial" pitchFamily="34" charset="0"/>
              </a:rPr>
              <a:t>Changing </a:t>
            </a:r>
            <a:r>
              <a:rPr kumimoji="0" lang="en-US" sz="2000" b="0" i="0" u="none" strike="noStrike" cap="none" normalizeH="0" baseline="0" dirty="0" err="1" smtClean="0">
                <a:ln>
                  <a:noFill/>
                </a:ln>
                <a:solidFill>
                  <a:srgbClr val="000000"/>
                </a:solidFill>
                <a:effectLst/>
                <a:latin typeface="Arial Unicode MS" pitchFamily="34" charset="-128"/>
                <a:cs typeface="Arial" pitchFamily="34" charset="0"/>
              </a:rPr>
              <a:t>m_head</a:t>
            </a:r>
            <a:r>
              <a:rPr kumimoji="0" lang="en-US" sz="2000" b="0" i="0" u="none" strike="noStrike" cap="none" normalizeH="0" baseline="0" dirty="0" smtClean="0">
                <a:ln>
                  <a:noFill/>
                </a:ln>
                <a:solidFill>
                  <a:srgbClr val="000000"/>
                </a:solidFill>
                <a:effectLst/>
                <a:latin typeface="Lucia Grande"/>
                <a:cs typeface="Arial" pitchFamily="34" charset="0"/>
              </a:rPr>
              <a:t> to point to the newly-created node.</a:t>
            </a:r>
          </a:p>
        </p:txBody>
      </p:sp>
      <p:sp>
        <p:nvSpPr>
          <p:cNvPr id="7" name="TextBox 6"/>
          <p:cNvSpPr txBox="1"/>
          <p:nvPr/>
        </p:nvSpPr>
        <p:spPr>
          <a:xfrm>
            <a:off x="228600" y="2819400"/>
            <a:ext cx="1922770" cy="646331"/>
          </a:xfrm>
          <a:prstGeom prst="rect">
            <a:avLst/>
          </a:prstGeom>
          <a:noFill/>
        </p:spPr>
        <p:txBody>
          <a:bodyPr wrap="none" rtlCol="0">
            <a:spAutoFit/>
          </a:bodyPr>
          <a:lstStyle/>
          <a:p>
            <a:r>
              <a:rPr lang="en-US" dirty="0" smtClean="0"/>
              <a:t>Thread 1, cycle 1 , </a:t>
            </a:r>
          </a:p>
          <a:p>
            <a:r>
              <a:rPr lang="en-US" dirty="0" smtClean="0"/>
              <a:t>executes 1,2</a:t>
            </a:r>
            <a:endParaRPr lang="en-US" dirty="0"/>
          </a:p>
        </p:txBody>
      </p:sp>
      <p:pic>
        <p:nvPicPr>
          <p:cNvPr id="287752" name="Picture 8" descr="http://www.simple-talk.com/blogbits/simon.cooper/ConcurrentStack4.png"/>
          <p:cNvPicPr>
            <a:picLocks noChangeAspect="1" noChangeArrowheads="1"/>
          </p:cNvPicPr>
          <p:nvPr/>
        </p:nvPicPr>
        <p:blipFill>
          <a:blip r:embed="rId5" cstate="print"/>
          <a:srcRect/>
          <a:stretch>
            <a:fillRect/>
          </a:stretch>
        </p:blipFill>
        <p:spPr bwMode="auto">
          <a:xfrm>
            <a:off x="2743200" y="2438400"/>
            <a:ext cx="3352800" cy="914401"/>
          </a:xfrm>
          <a:prstGeom prst="rect">
            <a:avLst/>
          </a:prstGeom>
          <a:noFill/>
        </p:spPr>
      </p:pic>
      <p:sp>
        <p:nvSpPr>
          <p:cNvPr id="12" name="TextBox 11"/>
          <p:cNvSpPr txBox="1"/>
          <p:nvPr/>
        </p:nvSpPr>
        <p:spPr>
          <a:xfrm>
            <a:off x="304800" y="4267200"/>
            <a:ext cx="1922770" cy="646331"/>
          </a:xfrm>
          <a:prstGeom prst="rect">
            <a:avLst/>
          </a:prstGeom>
          <a:noFill/>
        </p:spPr>
        <p:txBody>
          <a:bodyPr wrap="none" rtlCol="0">
            <a:spAutoFit/>
          </a:bodyPr>
          <a:lstStyle/>
          <a:p>
            <a:r>
              <a:rPr lang="en-US" dirty="0" smtClean="0"/>
              <a:t>Thread 2, cycle 2 , </a:t>
            </a:r>
          </a:p>
          <a:p>
            <a:r>
              <a:rPr lang="en-US" dirty="0" smtClean="0"/>
              <a:t>executes 1,2,3</a:t>
            </a:r>
            <a:endParaRPr lang="en-US" dirty="0"/>
          </a:p>
        </p:txBody>
      </p:sp>
      <p:sp>
        <p:nvSpPr>
          <p:cNvPr id="13" name="TextBox 12"/>
          <p:cNvSpPr txBox="1"/>
          <p:nvPr/>
        </p:nvSpPr>
        <p:spPr>
          <a:xfrm>
            <a:off x="381000" y="5715000"/>
            <a:ext cx="1922770" cy="646331"/>
          </a:xfrm>
          <a:prstGeom prst="rect">
            <a:avLst/>
          </a:prstGeom>
          <a:noFill/>
        </p:spPr>
        <p:txBody>
          <a:bodyPr wrap="none" rtlCol="0">
            <a:spAutoFit/>
          </a:bodyPr>
          <a:lstStyle/>
          <a:p>
            <a:r>
              <a:rPr lang="en-US" dirty="0" smtClean="0"/>
              <a:t>Thread 1, cycle 3 , </a:t>
            </a:r>
          </a:p>
          <a:p>
            <a:r>
              <a:rPr lang="en-US" dirty="0" smtClean="0"/>
              <a:t>executes 3</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item to Concurrent Stack</a:t>
            </a:r>
            <a:endParaRPr lang="en-US" dirty="0"/>
          </a:p>
        </p:txBody>
      </p:sp>
      <p:pic>
        <p:nvPicPr>
          <p:cNvPr id="289794" name="Picture 2" descr="http://www.simple-talk.com/blogbits/simon.cooper/ConcurrentStack3.png"/>
          <p:cNvPicPr>
            <a:picLocks noChangeAspect="1" noChangeArrowheads="1"/>
          </p:cNvPicPr>
          <p:nvPr/>
        </p:nvPicPr>
        <p:blipFill>
          <a:blip r:embed="rId3" cstate="print"/>
          <a:srcRect/>
          <a:stretch>
            <a:fillRect/>
          </a:stretch>
        </p:blipFill>
        <p:spPr bwMode="auto">
          <a:xfrm>
            <a:off x="2590800" y="3962400"/>
            <a:ext cx="4198285" cy="1371600"/>
          </a:xfrm>
          <a:prstGeom prst="rect">
            <a:avLst/>
          </a:prstGeom>
          <a:noFill/>
        </p:spPr>
      </p:pic>
      <p:sp>
        <p:nvSpPr>
          <p:cNvPr id="5" name="Rectangle 4"/>
          <p:cNvSpPr/>
          <p:nvPr/>
        </p:nvSpPr>
        <p:spPr>
          <a:xfrm>
            <a:off x="1219200" y="5410200"/>
            <a:ext cx="6553200" cy="923330"/>
          </a:xfrm>
          <a:prstGeom prst="rect">
            <a:avLst/>
          </a:prstGeom>
        </p:spPr>
        <p:txBody>
          <a:bodyPr wrap="square">
            <a:spAutoFit/>
          </a:bodyPr>
          <a:lstStyle/>
          <a:p>
            <a:pPr algn="ctr"/>
            <a:r>
              <a:rPr lang="en-US" dirty="0" smtClean="0"/>
              <a:t>Perform step 3 </a:t>
            </a:r>
            <a:r>
              <a:rPr lang="en-US" i="1" dirty="0" smtClean="0"/>
              <a:t>only if the head hasn't changed in the meantime</a:t>
            </a:r>
            <a:r>
              <a:rPr lang="en-US" dirty="0" smtClean="0"/>
              <a:t>. If it has been changed, then go back to step 2 to use the updated head node as the value of </a:t>
            </a:r>
            <a:r>
              <a:rPr lang="en-US" dirty="0" err="1" smtClean="0"/>
              <a:t>m_next</a:t>
            </a:r>
            <a:r>
              <a:rPr lang="en-US" dirty="0" smtClean="0"/>
              <a:t>. </a:t>
            </a:r>
            <a:endParaRPr lang="en-US" dirty="0"/>
          </a:p>
        </p:txBody>
      </p:sp>
      <p:sp>
        <p:nvSpPr>
          <p:cNvPr id="7" name="Rectangle 6"/>
          <p:cNvSpPr/>
          <p:nvPr/>
        </p:nvSpPr>
        <p:spPr>
          <a:xfrm>
            <a:off x="533400" y="1371600"/>
            <a:ext cx="7924800" cy="2585323"/>
          </a:xfrm>
          <a:prstGeom prst="rect">
            <a:avLst/>
          </a:prstGeom>
        </p:spPr>
        <p:txBody>
          <a:bodyPr wrap="square">
            <a:spAutoFit/>
          </a:bodyPr>
          <a:lstStyle/>
          <a:p>
            <a:pPr marL="342900" indent="-342900"/>
            <a:r>
              <a:rPr lang="en-US" dirty="0" smtClean="0"/>
              <a:t>public void Push(T item) </a:t>
            </a:r>
          </a:p>
          <a:p>
            <a:pPr marL="342900" indent="-342900"/>
            <a:r>
              <a:rPr lang="en-US" dirty="0" smtClean="0"/>
              <a:t>{ </a:t>
            </a:r>
          </a:p>
          <a:p>
            <a:pPr marL="342900" indent="-342900"/>
            <a:r>
              <a:rPr lang="en-US" dirty="0" smtClean="0"/>
              <a:t>	Node </a:t>
            </a:r>
            <a:r>
              <a:rPr lang="en-US" dirty="0" err="1" smtClean="0"/>
              <a:t>node</a:t>
            </a:r>
            <a:r>
              <a:rPr lang="en-US" dirty="0" smtClean="0"/>
              <a:t> = new Node(item); 	//step 1</a:t>
            </a:r>
          </a:p>
          <a:p>
            <a:pPr marL="342900" indent="-342900"/>
            <a:r>
              <a:rPr lang="en-US" dirty="0" smtClean="0"/>
              <a:t>	do { </a:t>
            </a:r>
          </a:p>
          <a:p>
            <a:pPr marL="342900" indent="-342900"/>
            <a:r>
              <a:rPr lang="en-US" dirty="0" smtClean="0"/>
              <a:t>		</a:t>
            </a:r>
            <a:r>
              <a:rPr lang="en-US" dirty="0" err="1" smtClean="0"/>
              <a:t>node.m_next</a:t>
            </a:r>
            <a:r>
              <a:rPr lang="en-US" dirty="0" smtClean="0"/>
              <a:t> = </a:t>
            </a:r>
            <a:r>
              <a:rPr lang="en-US" dirty="0" err="1" smtClean="0"/>
              <a:t>m_head</a:t>
            </a:r>
            <a:r>
              <a:rPr lang="en-US" dirty="0" smtClean="0"/>
              <a:t>; 	//step 2</a:t>
            </a:r>
          </a:p>
          <a:p>
            <a:pPr marL="342900" indent="-342900"/>
            <a:r>
              <a:rPr lang="en-US" dirty="0" smtClean="0"/>
              <a:t>	} while (</a:t>
            </a:r>
          </a:p>
          <a:p>
            <a:pPr marL="342900" indent="-342900"/>
            <a:r>
              <a:rPr lang="en-US" dirty="0" smtClean="0"/>
              <a:t>	</a:t>
            </a:r>
            <a:r>
              <a:rPr lang="en-US" dirty="0" err="1" smtClean="0"/>
              <a:t>Interlocked.CompareExchange</a:t>
            </a:r>
            <a:r>
              <a:rPr lang="en-US" dirty="0" smtClean="0"/>
              <a:t>(ref </a:t>
            </a:r>
            <a:r>
              <a:rPr lang="en-US" dirty="0" err="1" smtClean="0"/>
              <a:t>m_head</a:t>
            </a:r>
            <a:r>
              <a:rPr lang="en-US" dirty="0" smtClean="0"/>
              <a:t>, node, </a:t>
            </a:r>
            <a:r>
              <a:rPr lang="en-US" dirty="0" err="1" smtClean="0"/>
              <a:t>node.m_next</a:t>
            </a:r>
            <a:r>
              <a:rPr lang="en-US" dirty="0" smtClean="0"/>
              <a:t>) != </a:t>
            </a:r>
            <a:r>
              <a:rPr lang="en-US" dirty="0" err="1" smtClean="0"/>
              <a:t>node.m_next</a:t>
            </a:r>
            <a:r>
              <a:rPr lang="en-US" dirty="0" smtClean="0"/>
              <a:t>);  			//step 3</a:t>
            </a:r>
          </a:p>
          <a:p>
            <a:pPr marL="342900" indent="-342900"/>
            <a:r>
              <a:rPr lang="en-US" dirty="0" smtClean="0"/>
              <a: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ConcurrentQueue</a:t>
            </a:r>
            <a:r>
              <a:rPr lang="en-US" dirty="0" smtClean="0"/>
              <a:t> </a:t>
            </a:r>
            <a:endParaRPr lang="en-US" dirty="0"/>
          </a:p>
        </p:txBody>
      </p:sp>
      <p:pic>
        <p:nvPicPr>
          <p:cNvPr id="292866" name="Picture 2" descr="image"/>
          <p:cNvPicPr>
            <a:picLocks noChangeAspect="1" noChangeArrowheads="1"/>
          </p:cNvPicPr>
          <p:nvPr/>
        </p:nvPicPr>
        <p:blipFill>
          <a:blip r:embed="rId3" cstate="print"/>
          <a:srcRect/>
          <a:stretch>
            <a:fillRect/>
          </a:stretch>
        </p:blipFill>
        <p:spPr bwMode="auto">
          <a:xfrm>
            <a:off x="2209800" y="3048000"/>
            <a:ext cx="4686300" cy="111442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ConcurrentQueue</a:t>
            </a:r>
            <a:r>
              <a:rPr lang="en-US" dirty="0" smtClean="0"/>
              <a:t> </a:t>
            </a:r>
            <a:endParaRPr lang="en-US" dirty="0"/>
          </a:p>
        </p:txBody>
      </p:sp>
      <p:pic>
        <p:nvPicPr>
          <p:cNvPr id="296962" name="Picture 2" descr="http://www.simple-talk.com/blogbits/simon.cooper/ConcurrentQueue1.png"/>
          <p:cNvPicPr>
            <a:picLocks noChangeAspect="1" noChangeArrowheads="1"/>
          </p:cNvPicPr>
          <p:nvPr/>
        </p:nvPicPr>
        <p:blipFill>
          <a:blip r:embed="rId3" cstate="print"/>
          <a:srcRect/>
          <a:stretch>
            <a:fillRect/>
          </a:stretch>
        </p:blipFill>
        <p:spPr bwMode="auto">
          <a:xfrm>
            <a:off x="1752600" y="1600200"/>
            <a:ext cx="1457325" cy="1200150"/>
          </a:xfrm>
          <a:prstGeom prst="rect">
            <a:avLst/>
          </a:prstGeom>
          <a:noFill/>
        </p:spPr>
      </p:pic>
      <p:pic>
        <p:nvPicPr>
          <p:cNvPr id="296964" name="Picture 4" descr="http://www.simple-talk.com/blogbits/simon.cooper/ConcurrentQueue2.png"/>
          <p:cNvPicPr>
            <a:picLocks noChangeAspect="1" noChangeArrowheads="1"/>
          </p:cNvPicPr>
          <p:nvPr/>
        </p:nvPicPr>
        <p:blipFill>
          <a:blip r:embed="rId4" cstate="print"/>
          <a:srcRect/>
          <a:stretch>
            <a:fillRect/>
          </a:stretch>
        </p:blipFill>
        <p:spPr bwMode="auto">
          <a:xfrm>
            <a:off x="990600" y="2971800"/>
            <a:ext cx="3076575" cy="1000125"/>
          </a:xfrm>
          <a:prstGeom prst="rect">
            <a:avLst/>
          </a:prstGeom>
          <a:noFill/>
        </p:spPr>
      </p:pic>
      <p:pic>
        <p:nvPicPr>
          <p:cNvPr id="296966" name="Picture 6" descr="http://www.simple-talk.com/blogbits/simon.cooper/ConcurrentQueue3.png"/>
          <p:cNvPicPr>
            <a:picLocks noChangeAspect="1" noChangeArrowheads="1"/>
          </p:cNvPicPr>
          <p:nvPr/>
        </p:nvPicPr>
        <p:blipFill>
          <a:blip r:embed="rId5" cstate="print"/>
          <a:srcRect/>
          <a:stretch>
            <a:fillRect/>
          </a:stretch>
        </p:blipFill>
        <p:spPr bwMode="auto">
          <a:xfrm>
            <a:off x="381000" y="4419600"/>
            <a:ext cx="4695825" cy="1000125"/>
          </a:xfrm>
          <a:prstGeom prst="rect">
            <a:avLst/>
          </a:prstGeom>
          <a:noFill/>
        </p:spPr>
      </p:pic>
      <p:pic>
        <p:nvPicPr>
          <p:cNvPr id="296968" name="Picture 8" descr="http://www.simple-talk.com/blogbits/simon.cooper/ConcurrentQueue4.png"/>
          <p:cNvPicPr>
            <a:picLocks noChangeAspect="1" noChangeArrowheads="1"/>
          </p:cNvPicPr>
          <p:nvPr/>
        </p:nvPicPr>
        <p:blipFill>
          <a:blip r:embed="rId6" cstate="print"/>
          <a:srcRect/>
          <a:stretch>
            <a:fillRect/>
          </a:stretch>
        </p:blipFill>
        <p:spPr bwMode="auto">
          <a:xfrm>
            <a:off x="1066800" y="5629275"/>
            <a:ext cx="3076575" cy="1000125"/>
          </a:xfrm>
          <a:prstGeom prst="rect">
            <a:avLst/>
          </a:prstGeom>
          <a:noFill/>
        </p:spPr>
      </p:pic>
      <p:sp>
        <p:nvSpPr>
          <p:cNvPr id="8" name="Rectangle 7"/>
          <p:cNvSpPr/>
          <p:nvPr/>
        </p:nvSpPr>
        <p:spPr>
          <a:xfrm>
            <a:off x="6518473" y="1981200"/>
            <a:ext cx="2625527" cy="369332"/>
          </a:xfrm>
          <a:prstGeom prst="rect">
            <a:avLst/>
          </a:prstGeom>
        </p:spPr>
        <p:txBody>
          <a:bodyPr wrap="none">
            <a:spAutoFit/>
          </a:bodyPr>
          <a:lstStyle/>
          <a:p>
            <a:r>
              <a:rPr lang="en-US" dirty="0" smtClean="0"/>
              <a:t>three items are </a:t>
            </a:r>
            <a:r>
              <a:rPr lang="en-US" dirty="0" err="1" smtClean="0"/>
              <a:t>enqueued</a:t>
            </a:r>
            <a:endParaRPr lang="en-US" dirty="0"/>
          </a:p>
        </p:txBody>
      </p:sp>
      <p:sp>
        <p:nvSpPr>
          <p:cNvPr id="9" name="Rectangle 8"/>
          <p:cNvSpPr/>
          <p:nvPr/>
        </p:nvSpPr>
        <p:spPr>
          <a:xfrm>
            <a:off x="5442666" y="3200400"/>
            <a:ext cx="3701334" cy="369332"/>
          </a:xfrm>
          <a:prstGeom prst="rect">
            <a:avLst/>
          </a:prstGeom>
        </p:spPr>
        <p:txBody>
          <a:bodyPr wrap="none">
            <a:spAutoFit/>
          </a:bodyPr>
          <a:lstStyle/>
          <a:p>
            <a:r>
              <a:rPr lang="en-US" dirty="0" smtClean="0"/>
              <a:t>Three more items are then </a:t>
            </a:r>
            <a:r>
              <a:rPr lang="en-US" dirty="0" err="1" smtClean="0"/>
              <a:t>enqueued</a:t>
            </a:r>
            <a:endParaRPr lang="en-US" dirty="0"/>
          </a:p>
        </p:txBody>
      </p:sp>
      <p:sp>
        <p:nvSpPr>
          <p:cNvPr id="10" name="Rectangle 9"/>
          <p:cNvSpPr/>
          <p:nvPr/>
        </p:nvSpPr>
        <p:spPr>
          <a:xfrm>
            <a:off x="7010400" y="4343400"/>
            <a:ext cx="1922514" cy="369332"/>
          </a:xfrm>
          <a:prstGeom prst="rect">
            <a:avLst/>
          </a:prstGeom>
        </p:spPr>
        <p:txBody>
          <a:bodyPr wrap="none">
            <a:spAutoFit/>
          </a:bodyPr>
          <a:lstStyle/>
          <a:p>
            <a:r>
              <a:rPr lang="en-US" dirty="0" smtClean="0"/>
              <a:t>And another three</a:t>
            </a:r>
            <a:endParaRPr lang="en-US" dirty="0"/>
          </a:p>
        </p:txBody>
      </p:sp>
      <p:sp>
        <p:nvSpPr>
          <p:cNvPr id="11" name="Rectangle 10"/>
          <p:cNvSpPr/>
          <p:nvPr/>
        </p:nvSpPr>
        <p:spPr>
          <a:xfrm>
            <a:off x="4653925" y="5638800"/>
            <a:ext cx="4490075" cy="369332"/>
          </a:xfrm>
          <a:prstGeom prst="rect">
            <a:avLst/>
          </a:prstGeom>
        </p:spPr>
        <p:txBody>
          <a:bodyPr wrap="none">
            <a:spAutoFit/>
          </a:bodyPr>
          <a:lstStyle/>
          <a:p>
            <a:r>
              <a:rPr lang="en-US" dirty="0" smtClean="0"/>
              <a:t>Five items are then </a:t>
            </a:r>
            <a:r>
              <a:rPr lang="en-US" dirty="0" err="1" smtClean="0"/>
              <a:t>dequeued</a:t>
            </a:r>
            <a:r>
              <a:rPr lang="en-US" dirty="0" smtClean="0"/>
              <a:t> from the head.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ConcurrentQueue</a:t>
            </a:r>
            <a:r>
              <a:rPr lang="en-US" dirty="0" smtClean="0"/>
              <a:t> </a:t>
            </a:r>
            <a:endParaRPr lang="en-US" dirty="0"/>
          </a:p>
        </p:txBody>
      </p:sp>
      <p:pic>
        <p:nvPicPr>
          <p:cNvPr id="4" name="Picture 4" descr="image"/>
          <p:cNvPicPr>
            <a:picLocks noChangeAspect="1" noChangeArrowheads="1"/>
          </p:cNvPicPr>
          <p:nvPr/>
        </p:nvPicPr>
        <p:blipFill>
          <a:blip r:embed="rId3" cstate="print"/>
          <a:srcRect/>
          <a:stretch>
            <a:fillRect/>
          </a:stretch>
        </p:blipFill>
        <p:spPr bwMode="auto">
          <a:xfrm>
            <a:off x="1905000" y="1905000"/>
            <a:ext cx="4948212" cy="2562225"/>
          </a:xfrm>
          <a:prstGeom prst="rect">
            <a:avLst/>
          </a:prstGeom>
          <a:noFill/>
        </p:spPr>
      </p:pic>
      <p:sp>
        <p:nvSpPr>
          <p:cNvPr id="299009" name="Rectangle 1"/>
          <p:cNvSpPr>
            <a:spLocks noChangeArrowheads="1"/>
          </p:cNvSpPr>
          <p:nvPr/>
        </p:nvSpPr>
        <p:spPr bwMode="auto">
          <a:xfrm>
            <a:off x="381000" y="4953001"/>
            <a:ext cx="7772400" cy="163121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private class Segment { </a:t>
            </a:r>
          </a:p>
          <a:p>
            <a:pPr lvl="1" fontAlgn="base">
              <a:spcBef>
                <a:spcPct val="0"/>
              </a:spcBef>
              <a:spcAft>
                <a:spcPct val="0"/>
              </a:spcAft>
            </a:pP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volatile T[] </a:t>
            </a:r>
            <a:r>
              <a:rPr kumimoji="0" lang="en-US" sz="2000" b="0" i="0" u="none" strike="noStrike" cap="none" normalizeH="0" baseline="0" dirty="0" err="1" smtClean="0">
                <a:ln>
                  <a:noFill/>
                </a:ln>
                <a:solidFill>
                  <a:srgbClr val="000000"/>
                </a:solidFill>
                <a:effectLst/>
                <a:latin typeface="Arial Unicode MS" pitchFamily="34" charset="-128"/>
                <a:cs typeface="Arial" pitchFamily="34" charset="0"/>
              </a:rPr>
              <a:t>m_array</a:t>
            </a: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 </a:t>
            </a:r>
          </a:p>
          <a:p>
            <a:pPr lvl="1" fontAlgn="base">
              <a:spcBef>
                <a:spcPct val="0"/>
              </a:spcBef>
              <a:spcAft>
                <a:spcPct val="0"/>
              </a:spcAft>
            </a:pP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volatile </a:t>
            </a:r>
            <a:r>
              <a:rPr kumimoji="0" lang="en-US" sz="2000" b="0" i="0" u="none" strike="noStrike" cap="none" normalizeH="0" baseline="0" dirty="0" err="1" smtClean="0">
                <a:ln>
                  <a:noFill/>
                </a:ln>
                <a:solidFill>
                  <a:srgbClr val="000000"/>
                </a:solidFill>
                <a:effectLst/>
                <a:latin typeface="Arial Unicode MS" pitchFamily="34" charset="-128"/>
                <a:cs typeface="Arial" pitchFamily="34" charset="0"/>
              </a:rPr>
              <a:t>int</a:t>
            </a: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sz="2000" b="0" i="0" u="none" strike="noStrike" cap="none" normalizeH="0" baseline="0" dirty="0" err="1" smtClean="0">
                <a:ln>
                  <a:noFill/>
                </a:ln>
                <a:solidFill>
                  <a:srgbClr val="000000"/>
                </a:solidFill>
                <a:effectLst/>
                <a:latin typeface="Arial Unicode MS" pitchFamily="34" charset="-128"/>
                <a:cs typeface="Arial" pitchFamily="34" charset="0"/>
              </a:rPr>
              <a:t>m_high</a:t>
            </a: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   //</a:t>
            </a:r>
            <a:r>
              <a:rPr lang="en-US" sz="2000" dirty="0" smtClean="0"/>
              <a:t> the index items to be added </a:t>
            </a:r>
            <a:endParaRPr kumimoji="0" lang="en-US" sz="2000" b="0" i="0" u="none" strike="noStrike" cap="none" normalizeH="0" baseline="0" dirty="0" smtClean="0">
              <a:ln>
                <a:noFill/>
              </a:ln>
              <a:solidFill>
                <a:srgbClr val="000000"/>
              </a:solidFill>
              <a:effectLst/>
              <a:latin typeface="Arial Unicode MS" pitchFamily="34" charset="-128"/>
              <a:cs typeface="Arial" pitchFamily="34" charset="0"/>
            </a:endParaRPr>
          </a:p>
          <a:p>
            <a:pPr lvl="1" fontAlgn="base">
              <a:spcBef>
                <a:spcPct val="0"/>
              </a:spcBef>
              <a:spcAft>
                <a:spcPct val="0"/>
              </a:spcAft>
            </a:pP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volatile </a:t>
            </a:r>
            <a:r>
              <a:rPr kumimoji="0" lang="en-US" sz="2000" b="0" i="0" u="none" strike="noStrike" cap="none" normalizeH="0" baseline="0" dirty="0" err="1" smtClean="0">
                <a:ln>
                  <a:noFill/>
                </a:ln>
                <a:solidFill>
                  <a:srgbClr val="000000"/>
                </a:solidFill>
                <a:effectLst/>
                <a:latin typeface="Arial Unicode MS" pitchFamily="34" charset="-128"/>
                <a:cs typeface="Arial" pitchFamily="34" charset="0"/>
              </a:rPr>
              <a:t>int</a:t>
            </a: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sz="2000" b="0" i="0" u="none" strike="noStrike" cap="none" normalizeH="0" baseline="0" dirty="0" err="1" smtClean="0">
                <a:ln>
                  <a:noFill/>
                </a:ln>
                <a:solidFill>
                  <a:srgbClr val="000000"/>
                </a:solidFill>
                <a:effectLst/>
                <a:latin typeface="Arial Unicode MS" pitchFamily="34" charset="-128"/>
                <a:cs typeface="Arial" pitchFamily="34" charset="0"/>
              </a:rPr>
              <a:t>m_low</a:t>
            </a: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	//</a:t>
            </a:r>
            <a:r>
              <a:rPr lang="en-US" sz="2000" dirty="0" smtClean="0"/>
              <a:t> the index items to be removed</a:t>
            </a:r>
            <a:endParaRPr kumimoji="0" lang="en-US" sz="20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ConcurrentQueue</a:t>
            </a:r>
            <a:r>
              <a:rPr lang="en-US" dirty="0" smtClean="0"/>
              <a:t> </a:t>
            </a:r>
            <a:endParaRPr lang="en-US" dirty="0"/>
          </a:p>
        </p:txBody>
      </p:sp>
      <p:sp>
        <p:nvSpPr>
          <p:cNvPr id="3" name="Content Placeholder 2"/>
          <p:cNvSpPr>
            <a:spLocks noGrp="1"/>
          </p:cNvSpPr>
          <p:nvPr>
            <p:ph idx="1"/>
          </p:nvPr>
        </p:nvSpPr>
        <p:spPr>
          <a:xfrm>
            <a:off x="457200" y="2057401"/>
            <a:ext cx="8229600" cy="1447800"/>
          </a:xfrm>
        </p:spPr>
        <p:txBody>
          <a:bodyPr>
            <a:normAutofit/>
          </a:bodyPr>
          <a:lstStyle/>
          <a:p>
            <a:pPr marL="514350" indent="-514350">
              <a:buFont typeface="+mj-lt"/>
              <a:buAutoNum type="arabicPeriod"/>
            </a:pPr>
            <a:r>
              <a:rPr lang="en-US" sz="2000" dirty="0" smtClean="0"/>
              <a:t>Increment the </a:t>
            </a:r>
            <a:r>
              <a:rPr lang="en-US" sz="2000" dirty="0" err="1" smtClean="0"/>
              <a:t>m_high</a:t>
            </a:r>
            <a:r>
              <a:rPr lang="en-US" sz="2000" dirty="0" smtClean="0"/>
              <a:t> variable. This is now the index the item should be inserted at.</a:t>
            </a:r>
          </a:p>
          <a:p>
            <a:pPr marL="514350" indent="-514350">
              <a:buFont typeface="+mj-lt"/>
              <a:buAutoNum type="arabicPeriod"/>
            </a:pPr>
            <a:r>
              <a:rPr lang="en-US" sz="2000" dirty="0" smtClean="0"/>
              <a:t>Assign the item to the specified slot in </a:t>
            </a:r>
            <a:r>
              <a:rPr lang="en-US" sz="2000" dirty="0" err="1" smtClean="0"/>
              <a:t>m_array</a:t>
            </a:r>
            <a:r>
              <a:rPr lang="en-US" sz="2000" dirty="0" smtClean="0"/>
              <a:t>.</a:t>
            </a:r>
            <a:endParaRPr lang="en-US" sz="2000" dirty="0"/>
          </a:p>
        </p:txBody>
      </p:sp>
      <p:sp>
        <p:nvSpPr>
          <p:cNvPr id="302081" name="Rectangle 1"/>
          <p:cNvSpPr>
            <a:spLocks noChangeArrowheads="1"/>
          </p:cNvSpPr>
          <p:nvPr/>
        </p:nvSpPr>
        <p:spPr bwMode="auto">
          <a:xfrm>
            <a:off x="533400" y="3810000"/>
            <a:ext cx="8229600" cy="193899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public void </a:t>
            </a:r>
            <a:r>
              <a:rPr kumimoji="0" lang="en-US" sz="2400" b="0" i="0" u="none" strike="noStrike" cap="none" normalizeH="0" baseline="0" dirty="0" err="1" smtClean="0">
                <a:ln>
                  <a:noFill/>
                </a:ln>
                <a:solidFill>
                  <a:srgbClr val="000000"/>
                </a:solidFill>
                <a:effectLst/>
                <a:latin typeface="Arial Unicode MS" pitchFamily="34" charset="-128"/>
                <a:cs typeface="Arial" pitchFamily="34" charset="0"/>
              </a:rPr>
              <a:t>Enqueue</a:t>
            </a: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(T item)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Arial Unicode MS" pitchFamily="34" charset="-128"/>
                <a:cs typeface="Arial" pitchFamily="34" charset="0"/>
              </a:rPr>
              <a:t>	</a:t>
            </a:r>
            <a:r>
              <a:rPr kumimoji="0" lang="en-US" sz="2400" b="0" i="0" u="none" strike="noStrike" cap="none" normalizeH="0" baseline="0" dirty="0" err="1" smtClean="0">
                <a:ln>
                  <a:noFill/>
                </a:ln>
                <a:solidFill>
                  <a:srgbClr val="000000"/>
                </a:solidFill>
                <a:effectLst/>
                <a:latin typeface="Arial Unicode MS" pitchFamily="34" charset="-128"/>
                <a:cs typeface="Arial" pitchFamily="34" charset="0"/>
              </a:rPr>
              <a:t>int</a:t>
            </a: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sz="2400" b="0" i="0" u="none" strike="noStrike" cap="none" normalizeH="0" baseline="0" dirty="0" err="1" smtClean="0">
                <a:ln>
                  <a:noFill/>
                </a:ln>
                <a:solidFill>
                  <a:srgbClr val="000000"/>
                </a:solidFill>
                <a:effectLst/>
                <a:latin typeface="Arial Unicode MS" pitchFamily="34" charset="-128"/>
                <a:cs typeface="Arial" pitchFamily="34" charset="0"/>
              </a:rPr>
              <a:t>insertIndex</a:t>
            </a: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 = </a:t>
            </a:r>
            <a:r>
              <a:rPr kumimoji="0" lang="en-US" sz="2400" b="0" i="0" u="none" strike="noStrike" cap="none" normalizeH="0" baseline="0" dirty="0" err="1" smtClean="0">
                <a:ln>
                  <a:noFill/>
                </a:ln>
                <a:solidFill>
                  <a:srgbClr val="000000"/>
                </a:solidFill>
                <a:effectLst/>
                <a:latin typeface="Arial Unicode MS" pitchFamily="34" charset="-128"/>
                <a:cs typeface="Arial" pitchFamily="34" charset="0"/>
              </a:rPr>
              <a:t>Interlocked.Increment</a:t>
            </a: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(ref </a:t>
            </a:r>
            <a:r>
              <a:rPr kumimoji="0" lang="en-US" sz="2400" b="0" i="0" u="none" strike="noStrike" cap="none" normalizeH="0" baseline="0" dirty="0" err="1" smtClean="0">
                <a:ln>
                  <a:noFill/>
                </a:ln>
                <a:solidFill>
                  <a:srgbClr val="000000"/>
                </a:solidFill>
                <a:effectLst/>
                <a:latin typeface="Arial Unicode MS" pitchFamily="34" charset="-128"/>
                <a:cs typeface="Arial" pitchFamily="34" charset="0"/>
              </a:rPr>
              <a:t>m_high</a:t>
            </a: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sz="2400" b="0" i="0" u="none" strike="noStrike" cap="none" normalizeH="0" baseline="0" dirty="0" err="1" smtClean="0">
                <a:ln>
                  <a:noFill/>
                </a:ln>
                <a:solidFill>
                  <a:srgbClr val="000000"/>
                </a:solidFill>
                <a:effectLst/>
                <a:latin typeface="Arial Unicode MS" pitchFamily="34" charset="-128"/>
                <a:cs typeface="Arial" pitchFamily="34" charset="0"/>
              </a:rPr>
              <a:t>m_array</a:t>
            </a: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a:t>
            </a:r>
            <a:r>
              <a:rPr kumimoji="0" lang="en-US" sz="2400" b="0" i="0" u="none" strike="noStrike" cap="none" normalizeH="0" baseline="0" dirty="0" err="1" smtClean="0">
                <a:ln>
                  <a:noFill/>
                </a:ln>
                <a:solidFill>
                  <a:srgbClr val="000000"/>
                </a:solidFill>
                <a:effectLst/>
                <a:latin typeface="Arial Unicode MS" pitchFamily="34" charset="-128"/>
                <a:cs typeface="Arial" pitchFamily="34" charset="0"/>
              </a:rPr>
              <a:t>insertIndex</a:t>
            </a: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 = item;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ConcurrentBag</a:t>
            </a:r>
            <a:endParaRPr lang="en-US" dirty="0"/>
          </a:p>
        </p:txBody>
      </p:sp>
      <p:pic>
        <p:nvPicPr>
          <p:cNvPr id="1026" name="Picture 2" descr="image"/>
          <p:cNvPicPr>
            <a:picLocks noChangeAspect="1" noChangeArrowheads="1"/>
          </p:cNvPicPr>
          <p:nvPr/>
        </p:nvPicPr>
        <p:blipFill>
          <a:blip r:embed="rId3" cstate="print"/>
          <a:srcRect/>
          <a:stretch>
            <a:fillRect/>
          </a:stretch>
        </p:blipFill>
        <p:spPr bwMode="auto">
          <a:xfrm>
            <a:off x="2057400" y="2286000"/>
            <a:ext cx="4029075" cy="3162301"/>
          </a:xfrm>
          <a:prstGeom prst="rect">
            <a:avLst/>
          </a:prstGeom>
          <a:noFill/>
        </p:spPr>
      </p:pic>
      <p:sp>
        <p:nvSpPr>
          <p:cNvPr id="5" name="Rectangle 4"/>
          <p:cNvSpPr/>
          <p:nvPr/>
        </p:nvSpPr>
        <p:spPr>
          <a:xfrm>
            <a:off x="2438400" y="5715000"/>
            <a:ext cx="4465710" cy="369332"/>
          </a:xfrm>
          <a:prstGeom prst="rect">
            <a:avLst/>
          </a:prstGeom>
        </p:spPr>
        <p:txBody>
          <a:bodyPr wrap="none">
            <a:spAutoFit/>
          </a:bodyPr>
          <a:lstStyle/>
          <a:p>
            <a:r>
              <a:rPr lang="en-US" dirty="0" smtClean="0"/>
              <a:t>a thread-safe, unordered collection of objects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concurrent bag</a:t>
            </a:r>
            <a:endParaRPr lang="en-US" dirty="0"/>
          </a:p>
        </p:txBody>
      </p:sp>
      <p:pic>
        <p:nvPicPr>
          <p:cNvPr id="283650" name="Picture 2" descr="image"/>
          <p:cNvPicPr>
            <a:picLocks noChangeAspect="1" noChangeArrowheads="1"/>
          </p:cNvPicPr>
          <p:nvPr/>
        </p:nvPicPr>
        <p:blipFill>
          <a:blip r:embed="rId3" cstate="print"/>
          <a:srcRect/>
          <a:stretch>
            <a:fillRect/>
          </a:stretch>
        </p:blipFill>
        <p:spPr bwMode="auto">
          <a:xfrm>
            <a:off x="2971800" y="1905000"/>
            <a:ext cx="3552825" cy="2943225"/>
          </a:xfrm>
          <a:prstGeom prst="rect">
            <a:avLst/>
          </a:prstGeom>
          <a:noFill/>
        </p:spPr>
      </p:pic>
      <p:sp>
        <p:nvSpPr>
          <p:cNvPr id="5" name="Rectangle 4"/>
          <p:cNvSpPr/>
          <p:nvPr/>
        </p:nvSpPr>
        <p:spPr>
          <a:xfrm>
            <a:off x="533400" y="5380672"/>
            <a:ext cx="8229600" cy="830997"/>
          </a:xfrm>
          <a:prstGeom prst="rect">
            <a:avLst/>
          </a:prstGeom>
        </p:spPr>
        <p:txBody>
          <a:bodyPr wrap="square">
            <a:spAutoFit/>
          </a:bodyPr>
          <a:lstStyle/>
          <a:p>
            <a:pPr algn="ctr"/>
            <a:r>
              <a:rPr lang="en-US" sz="2400" dirty="0" smtClean="0"/>
              <a:t>if local queue is empty, it will then perform some locking and look at one of the queues from another thread.</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concurrent bag</a:t>
            </a:r>
            <a:endParaRPr lang="en-US" dirty="0"/>
          </a:p>
        </p:txBody>
      </p:sp>
      <p:pic>
        <p:nvPicPr>
          <p:cNvPr id="295938" name="Picture 2" descr="concbag"/>
          <p:cNvPicPr>
            <a:picLocks noChangeAspect="1" noChangeArrowheads="1"/>
          </p:cNvPicPr>
          <p:nvPr/>
        </p:nvPicPr>
        <p:blipFill>
          <a:blip r:embed="rId3" cstate="print"/>
          <a:srcRect/>
          <a:stretch>
            <a:fillRect/>
          </a:stretch>
        </p:blipFill>
        <p:spPr bwMode="auto">
          <a:xfrm>
            <a:off x="1981200" y="2133600"/>
            <a:ext cx="4419600" cy="3502326"/>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.NET 4 really does make a difference.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80031694"/>
              </p:ext>
            </p:extLst>
          </p:nvPr>
        </p:nvGraphicFramePr>
        <p:xfrm>
          <a:off x="1524000" y="3962400"/>
          <a:ext cx="6316979" cy="1097280"/>
        </p:xfrm>
        <a:graphic>
          <a:graphicData uri="http://schemas.openxmlformats.org/drawingml/2006/table">
            <a:tbl>
              <a:tblPr firstRow="1" firstCol="1" bandRow="1"/>
              <a:tblGrid>
                <a:gridCol w="1628060"/>
                <a:gridCol w="1614867"/>
                <a:gridCol w="1614867"/>
                <a:gridCol w="1459185"/>
              </a:tblGrid>
              <a:tr h="0">
                <a:tc>
                  <a:txBody>
                    <a:bodyPr/>
                    <a:lstStyle/>
                    <a:p>
                      <a:pPr marL="0" marR="0">
                        <a:spcBef>
                          <a:spcPts val="0"/>
                        </a:spcBef>
                        <a:spcAft>
                          <a:spcPts val="1000"/>
                        </a:spcAft>
                      </a:pPr>
                      <a:r>
                        <a:rPr lang="en-US" b="1" dirty="0">
                          <a:effectLst/>
                          <a:latin typeface="Calibri"/>
                          <a:cs typeface="Calibri"/>
                        </a:rPr>
                        <a:t>Machine</a:t>
                      </a:r>
                      <a:endParaRPr lang="en-US"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000"/>
                        </a:spcAft>
                      </a:pPr>
                      <a:r>
                        <a:rPr lang="en-US" b="1">
                          <a:effectLst/>
                          <a:latin typeface="Calibri"/>
                          <a:cs typeface="Calibri"/>
                        </a:rPr>
                        <a:t>.NET 3.5</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000"/>
                        </a:spcAft>
                      </a:pPr>
                      <a:r>
                        <a:rPr lang="en-US" b="1">
                          <a:effectLst/>
                          <a:latin typeface="Calibri"/>
                          <a:cs typeface="Calibri"/>
                        </a:rPr>
                        <a:t>.NET 4</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000"/>
                        </a:spcAft>
                      </a:pPr>
                      <a:r>
                        <a:rPr lang="en-US" b="1">
                          <a:effectLst/>
                          <a:latin typeface="Calibri"/>
                          <a:cs typeface="Calibri"/>
                        </a:rPr>
                        <a:t>Improvement</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1000"/>
                        </a:spcAft>
                      </a:pPr>
                      <a:r>
                        <a:rPr lang="en-US">
                          <a:effectLst/>
                          <a:latin typeface="Calibri"/>
                          <a:cs typeface="Calibri"/>
                        </a:rPr>
                        <a:t>A dual-core box</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000"/>
                        </a:spcAft>
                      </a:pPr>
                      <a:r>
                        <a:rPr lang="en-US">
                          <a:effectLst/>
                          <a:latin typeface="Calibri"/>
                          <a:cs typeface="Calibri"/>
                        </a:rPr>
                        <a:t>  5.03 seconds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000"/>
                        </a:spcAft>
                      </a:pPr>
                      <a:r>
                        <a:rPr lang="en-US">
                          <a:effectLst/>
                          <a:latin typeface="Calibri"/>
                          <a:cs typeface="Calibri"/>
                        </a:rPr>
                        <a:t>2.45 seconds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000"/>
                        </a:spcAft>
                      </a:pPr>
                      <a:r>
                        <a:rPr lang="en-US">
                          <a:effectLst/>
                          <a:latin typeface="Calibri"/>
                          <a:cs typeface="Calibri"/>
                        </a:rPr>
                        <a:t>2.05x</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1000"/>
                        </a:spcAft>
                      </a:pPr>
                      <a:r>
                        <a:rPr lang="en-US">
                          <a:effectLst/>
                          <a:latin typeface="Calibri"/>
                          <a:cs typeface="Calibri"/>
                        </a:rPr>
                        <a:t>A quad-core box</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000"/>
                        </a:spcAft>
                      </a:pPr>
                      <a:r>
                        <a:rPr lang="en-US" dirty="0">
                          <a:effectLst/>
                          <a:latin typeface="Calibri"/>
                          <a:cs typeface="Calibri"/>
                        </a:rPr>
                        <a:t>19.39 seconds</a:t>
                      </a:r>
                      <a:endParaRPr lang="en-US"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000"/>
                        </a:spcAft>
                      </a:pPr>
                      <a:r>
                        <a:rPr lang="en-US">
                          <a:effectLst/>
                          <a:latin typeface="Calibri"/>
                          <a:cs typeface="Calibri"/>
                        </a:rPr>
                        <a:t>3.42 seconds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1000"/>
                        </a:spcAft>
                      </a:pPr>
                      <a:r>
                        <a:rPr lang="en-US" dirty="0">
                          <a:effectLst/>
                          <a:latin typeface="Calibri"/>
                          <a:cs typeface="Calibri"/>
                        </a:rPr>
                        <a:t>5.67x</a:t>
                      </a:r>
                      <a:endParaRPr lang="en-US"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Rectangle 2"/>
          <p:cNvSpPr/>
          <p:nvPr/>
        </p:nvSpPr>
        <p:spPr>
          <a:xfrm>
            <a:off x="609600" y="2438400"/>
            <a:ext cx="7620000" cy="1200329"/>
          </a:xfrm>
          <a:prstGeom prst="rect">
            <a:avLst/>
          </a:prstGeom>
        </p:spPr>
        <p:txBody>
          <a:bodyPr wrap="square">
            <a:spAutoFit/>
          </a:bodyPr>
          <a:lstStyle/>
          <a:p>
            <a:pPr algn="ctr"/>
            <a:r>
              <a:rPr lang="en-US" sz="2400" dirty="0" smtClean="0"/>
              <a:t>For most applications the upgrade to the new 4.0 thread pool should be transparent and a performance gain should be spotted without changing line of code.</a:t>
            </a:r>
          </a:p>
        </p:txBody>
      </p:sp>
      <p:sp>
        <p:nvSpPr>
          <p:cNvPr id="5" name="Rectangle 4"/>
          <p:cNvSpPr/>
          <p:nvPr/>
        </p:nvSpPr>
        <p:spPr>
          <a:xfrm>
            <a:off x="914400" y="5791200"/>
            <a:ext cx="7620000" cy="646331"/>
          </a:xfrm>
          <a:prstGeom prst="rect">
            <a:avLst/>
          </a:prstGeom>
        </p:spPr>
        <p:txBody>
          <a:bodyPr wrap="square">
            <a:spAutoFit/>
          </a:bodyPr>
          <a:lstStyle/>
          <a:p>
            <a:pPr algn="ctr">
              <a:defRPr/>
            </a:pPr>
            <a:r>
              <a:rPr lang="en-US" dirty="0" smtClean="0"/>
              <a:t>The benchmark runs 10 million empty work items concurrently in order to calculate the thread pool overhead. </a:t>
            </a:r>
          </a:p>
        </p:txBody>
      </p:sp>
    </p:spTree>
    <p:extLst>
      <p:ext uri="{BB962C8B-B14F-4D97-AF65-F5344CB8AC3E}">
        <p14:creationId xmlns:p14="http://schemas.microsoft.com/office/powerpoint/2010/main" val="11016083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95800"/>
            <a:ext cx="8229600" cy="1630363"/>
          </a:xfrm>
        </p:spPr>
        <p:txBody>
          <a:bodyPr>
            <a:normAutofit/>
          </a:bodyPr>
          <a:lstStyle/>
          <a:p>
            <a:pPr algn="ctr">
              <a:buNone/>
            </a:pPr>
            <a:r>
              <a:rPr lang="en-US" dirty="0" smtClean="0"/>
              <a:t>Which Data Structure should I use for single producer/single consumer scenario? </a:t>
            </a:r>
            <a:endParaRPr lang="en-US" dirty="0"/>
          </a:p>
        </p:txBody>
      </p:sp>
      <p:sp>
        <p:nvSpPr>
          <p:cNvPr id="2" name="AutoShape 2" descr="data:image/jpeg;base64,/9j/4AAQSkZJRgABAQAAAQABAAD/2wCEAAkGBxASEBQQEBQQDw8PFA8PFw8NDw8QDxIUFBQWFxUWFBQYHCggGRolHBYUITEhJSkrLi4vFx8zODUsNygtLisBCgoKDg0OGhAQGiwkICQvLCwsLCwsLCwsLC8sLCwsLCwsLCwsLCwsLCwsLCwsLCwsLCwsLCwsLCwsLCwsLCwsLP/AABEIAPsAyQMBEQACEQEDEQH/xAAcAAEAAQUBAQAAAAAAAAAAAAAAAgEDBQYHBAj/xABIEAACAQMABgUHBwkHBQEAAAAAAQIDBBEFBhIhMUETUWFxgQciMlKRobEUQkNicnPBIyQlM5KistHwNDVTdILh8VRjg7PCFv/EABoBAQADAQEBAAAAAAAAAAAAAAADBAUBAgb/xAArEQEAAgIBAwIFBAMBAAAAAAAAAQIDEQQSITEzQQUTIlGBMkJhcRRSkSP/2gAMAwEAAhEDEQA/AO4gAAAAAAAAAAAAAAAAAAAAAAAAAAAAAAAAAAAAAAABCpUUVmTUV1yaSERM+HJmI8sfX1gs4elXop9XSRb9xPXi5reKz/xBblYa+bR/15//ANZYf9RS/e/ke/8AB5H+kvH+dx/94emhp60n6Nei+zpIp+8jtxs1fNZSV5OG3i0PbTrwl6Moy+zJMimsx5hLFonxK6cegAAAAAAAAAAAAAAAAAAAAGD09rRbWu6cturyo098/HlHxLWDh5c3eI7fdV5HMxYe0z3+zQdK6+XdV4pYt4dUMSn4yf4I2MPwzDT9X1Sx83xLNf8AT9MNbubqpUe1UnOo3zqScviX6VrSNVjShe1rzu07eWrcRjx49SO2vEEY5nw8s9IP5qx37yGc0+yWMMe6zO5m+L9iwePmW+6T5VfsgqsuUpLuk18DzNpl2KxHh6qGl7qHoV68Ps1qmPZkitjpbzCWuS9fEsvY6+aSpP8AXuovVrQhNe3GfeQ24mG3tpLXl5q++24aD8qlOTUbul0X/dotzh4x4rwyVMnAmO9J2uY+fE9rw6DYX9KtBVKM4VacuEoNNFC1ZrOphfreto3EvSeXoAAAAAAAAAAAAAAA57rnrw4uVvaPzlmM66+a+cYdvaa/C4G/ry/iGRzOfr6MU/3Lnkqjbbbbby228tt9bNqO3aGLPfvKLnjiJnRrbxV7tvdHcushtkn2T0xx7vLkiSgAAAAoAAyOg9OXFpU6ShNxfzoPfTmuqUfx4kWXFXJGrQkx5bY53V23VDWujf08x8ytBLbot749seuL6zFz8e2Ke/hs8fPGWP5bCQLAAAAAAAAAAAAAGieUfWd0o/JKDxVqRzOS4wg+S7X8DT4HF6p+Zbx7Mzn8rpj5dfPu5bk3NsRXaGzTx1621u5IhtbaaldLJ4ewAAAAAKAAAderRmkKtvVjXoy2KlN5T5Nc1Jc0+o8XpF6zWXql5paLQ79qxp2neW8a8NzfmzhzhNcUzBzYpxW6ZbuHLGSvVDLkSUAAAAAAAAAAMbp/SsbW3qV5fMW6PrSe6MV4kuHFOS8VhFmyRjpNpcGu7qdWpKrUe1OpJybfWz6alYrEVjw+atabTNp8rOT08aWq8+R4tOnulfd5yNKAAAAAAAAUAAA62zybaedrdqnJ4o3LVOWXujL5kva8eJT5mHrpuPMLXEy9F9T4l3MxW0AAAAAAAAAAHJ/KvphzrQtIvzKKVSeOdSS3LwXxNj4di1Wbz7sb4jl3aKR7NDTNNm6HI5Mu628z3niUkKYOOgADI6D0JcXdTo7eDk/nTe6EF1yly7uJHly0xxuyTHitknVXUNCeTC1ppSuXK5qc1lwpLuit78WZeTnXt+ns08fBpX9Xd6NafJvZ3VDYoxVpWgnsVaGYrPVNL0o+8gjkZN95WPkU1qIh8/6b0ZdWdeVvX24Vaf1pbMk+EovnFlqt5mNxKrbHEdphbttJTi/O89exk9M9o890F8FZ8dmXo1ozWY71713lut4tG4U7Ums6lM9vIAz1bn1nNOvojVPSXymzo1uMpwSl9uPmy96Z8/mp0ZJq38N+vHEsuRJQAAAAAAAC3cVlCMpy3RhGUm+xLLERudOTOo2+dNI3sq1apXlvdWcp+17l4LCPpqVilYrHs+avab2m0+7z7R728aQmzky9VhA8vQwKAZLV/Q1S7uI0KXGW+UnwhBYzJ/1xI82WMdOqUmLHOS3TDvegtDUbSjGjRjiMeMnjanLnKT5tmBkyWyW6rN3HjrjrqrInhIAaL5WdVY3lm60I/nVqnODXGcd23T7cpZXaiXFfpn+EWWnVDhL1cvdna+TXOzxz0NTHwLnVXflU6bfZ46FSVOXNNbnGSafiuTJaW6Z3CPJSLRqWbhNNJrgy9E7jbPmNTqUj0AHYPI5dOVnUpv6Ks8d00n8cmPz66yRP3hrcC26TH2lv5RXgAAAAAAADWvKJdulo6u452pxVJYzlbbw37MlniV3lhW5dtYp04Qmb22Erk64ozjsKHHQCjA7V5LtBK3tFWkvyt1io21vUPmR/HxMXm5uvJ0x4hs8PF0U6p8y3QprgB5tI3kKNOVWfowXi3ySA0eppSpXntTeFygn5sf8AcDJWtVIDD63arW99Te6NO5ivMrpJPPqz9aL9xLjyTWUWTHFocdtYTpynRqJxnTk04vimnho2MFuzIz11L1FhXDo6d5E5/wBrj1fJ5e3pF+Bl/EY/T+Wj8Pnvb8Ooma0wAAAAAAACM4JrDSafJrKA1vTGoejrjLlS6Gb+ktX0MvYtz8UTV5GSviUN8GO3mGj6Z8lFzDfZ3FOsl9HeRcJv/wAkFj3FmnPv+5XtwKT4aVpXRF7av86tq9OK+lhB1aP7ceHjguY+ZSypk4d6+O7w0q8Jb4yjLuaLMXrPiVW1LV8wnk9PL26EsHcXNGgvpakIv7OfO92SPLfopNnvHXrvFX0fTpqKUVuUUkkuSSwj52Z3O30MRpIOgGneUi4caVGHKdRt/wClbviBqtncAZOleAXo3oHMtcopaSqSj9JCnN9+yk37jV4U/SyubH1McmX1BU6Om+ROO+7f+XX/ALDN+Iz+n8tH4f5t+HUjMaYAAAAAAAAAAAKSWd3HsfADAaT1L0bcNyq2tBzfGpCCp1P24YZ6re1fEvNqxby1288k1o99GtcUfqylGtBftLa/eLVOdlr57qt+Fjt47K6peT6pZ3iuJ1adanCE1HZjKM1KWEm08rGM8+Z6z8z5mPp1qXnBw5x5Ore4dBKK8AANZ1+0ZKta7VNOVSg1USS3tcJJeG/wA5jb3QHqjeAXY3vaBpWn6u1ezl9WC7sQRrcOPohk8yd2lYLyiqgOr+Ralijcz9apTj7I5/8Aoy/iE/VVqfD4+mzpJntAAAAAAAAAAAAAAAAAAPHpHSEKMcy3yfCC4v8A2A1XSOsdz8xxpr6scv2sDXLvTt/ndXqLu2cfADWL1y2nOTW1J7TwlFexbhHcl5aNy5YUU5Z6uB21ZrOpcraLRuF2+vo0I+c1Kq1ugt+O2RLhwzef4RZc0Uj+Ws2+XJyby3ltvnk18cRHaGRltM+XqJ0CqA7V5JLbZ0ep/wCLVqz8E9lfwsx+dO8uvs2ODGsW/u3YprgAAAAAAAAAAAAAAAAxuktJqHmwxKfuj3gaZpjS8YZlOW3N82wNYqaZc3kC1UvMgeRVI5cpcF18+wROiYXNHUEo1NhYajNxT5PDaPfV1X3Z46emmq+zSKk3J7Um23vbfFmzqI8Mfcz5ei2jhd5NTwhvPdeR6eEkm9yWW9yS5vkgPo3V3R/ye1o0P8OnGL+1jMve2fP5bdd5l9Bhp0UiGSI0gAAAAAAAAAAAAAABjNYb50aDqLrjHPq55gaPpXSr6LahzeG+/mBpN7WcsuTz3geeDAyeitFVa+1JYp0KScqlxUyqUEuO/m+xHYiZnUOTMRG5a/UvFKtiLbpZxDa3PHJtdbL+XixXFuPMKOLlTbLqfEto0L6XY0Z6+0W8ttitOl6k5R8E3j3YNvHPVESxckdMzC+kWIVRHRtnk20K7m+jJrNK2xWllbm16Efbv/0lXl5ejHP3nstcTH15P4ju7qjFbQAAAAAAAAAAAAAAAAsXlrGrTlTmswmnFrvA5hc2ToVp2tbfF+jL1ovhJdv8gMBf6LcJOLfc+tdYHkdrgD2az6frVralaUKapW9OMduNPGak1zfZz7y7xLYqzu091Ll0y2jVY7NJq5i96cWutNGh1VtHlQitqz3huer9wpxjPrXvXExctOi8w2cd+usSxGtFuo3c5L6VQn+7h+9Grwp3jZXMjWRjEXFSUoRbaSTbbSSW9tvgkhtx3zUTV9WdpGEl+WqflKj+s+Ee5LcYfJzfNvM+zd42H5dNe7YyunAAAAAAAAAAAAAAAAADSfKHbqXRTylJbUVvWc8Vu6uJ3Uubhr1vi4p7Et1WG7fx7jjqzU1dqvg49zbQGOu9GVqOXKGYre3B7SS62B5fyNRYkoyT60mdi0x4lyaxPmErLRvRt9A4qMnnZk3hPs6j1e838vNKRSNQ8Gn9GXbl0s4KcEkk6L20l2riuJo8TJjrXpie/wDLN5ePJNuqY7fwwSZoKLpfkr1T2pK/rx82OehhJcXvTqNdXV7TO5nI1Hy6/locPj7+u34dXMxpgAAAAAAAAAAAAAAACjA4LrlrJe/LbmkrisqVOtUhGEZuEVFPcvNwbGDHToidQx8+S/XMbarVuajltqctv13JuXtZLekWjWkVLTW3VtlNGaz1ITXTea9yVaC3f61/IzcvFmveGlj5UW7S3W31nkopySlF/OjvT8UVPC1E7eyGmY1vQnGMmv1VVZhLsT5B1z7WWi6NZTo5pRqbTdHOVTnHdJLPLmi9gx0y17x3hRz5L4rbifLz2umaseO/xPduDE+JeK82Y8w2fQOnnKWN6a5MqZcFsXlbxZ65fDP2GpdO7vFXliNulGdSlHdt1OpLknjLJ6cu1cXT7ob8StsvV7Oo04KKUYpRjFJJJYSS4JIpTO1uI0kHQAAAAAAAAAAAAAAABRgfOWua/SN3/mKvxNzB6df6Ymf1Lf2wuCVEs1oZweLQ91lktAX86VSMPSpzlGLi+G94yitmw1tWZ91nDmtW0R7N71gmvkk5RSU6WzOMkt6aaX4mdhrF7xWfdoZrTSk2j2c9urmdSbnN7Upb8/13G1THWkahjXyWvO5W4x6uL3YXFnp4bpovVC6o27vqy6GK2FGlJflJKUktqS+at67TO5eelo6IaPEw3rPXLfdSbnz9n14teK3/AMygvt2AAAAAAAAAAAAAAAAAAFGB86a7L9JXf39T4m5g9Ov9MTP6lv7YRkqJCaOS7D1aIhm4pL68H7HkizTrHKXF3vEN606/zSt9n8UZXG9WrU5PpWc9ZtsV3rU/Uq0tYQrKPTV5RjLpaqy45WfMjwjx7zGz8i9514hsYePSkb92W1uo7VjXX1Nr9lqX4FdYaRq1c7M4S6mn4AdOTAqAAAAAAAAYFMgMgMgMgMgMgUAAfO+vC/SV399P8Db4/pVYfI9WzBk6LaMjkuwyGrdPN1T7G37Itlfk9sUrHGjeWG46c/stb7H4ozeN6tWjyfSs59PgzbY0vp7R36mn93T/AIUfPW/VLfr4g0lT2qNSPrQmv3Wcdcr0LPcgOp6LrbdGEvqpezcB6sgMgMgVAAAAEQADIFMgMgMgMgMgGB8766v9I3f39Q3OP6df6YfI9S39sKTIUZHHYZjVGGbnPqwm/wAPxKnMnWJb4cf+v4bVpr+y1vsP4oz+P6lWhyPSs55LgbbFfTujn+Rp/d0/4UfP28y3q+IXqj819z+Bx6cj0ZuwB0TVWvmk4+q/cwM2AAAAAAABHIDIBsCgDIACmQGQGQMJprVSxusutRi6j+lpt06n7UePjklx5708ShyYKX8w0bTHkpksytKykuVK4WH3Ka3e1F2nOj90f8U78Gf2y0651P0lCfRu2rOXLYUZwfapJ4LP+RjmN7V/8fJE60zegdWbq1bqXNPoukjsxi5wlPc8vKi3jkUeVmreIisrvFw2pMzaGbhZKqnSm3GFRbEpR4pPmu0qUt02iy3evVWas7ZeTTRkMbUKlf72rNJ+EcIsTzMk+OyvHExx5bhTSilFbkkkl1JLCRVWo7MVrZpLoLWcl6dTFKPfLc34LLA51YySaQG5aFuVFJx/5A2a3uVJdT6gL2QGQKpgVAAALeQKZAZAo2AyBRyAbQFNoBtAaRp/yj0batUoRo1KtSjJwbcowhldXFl3Fw5vWLb0pZebFLTXW2qaQ8q1491KnRorradV+14XuJ44WOO87lDPNvPaI01m/wBedJVcqdxUSfzaezTX7qR7jFjr4qjnLkt5szfk8uXVdVVJSnLMHmcnJtYfNlTmeYW+J4l0e3topbkU1xS+1woWkoUrpVIRnHza6jtweOKaW9Ph1kuPDbJG6ocmauOdWbLComk08ppNPsfAiTRO3k0ro2lc0+jqptJqScXiUX1pgadpLU6tSzOhLp4rfsNKNRd2/EgPBYX8oPZllSjucZJprvQG06O0gpYw94Gw2txtLtQF/IFcgMgVTArkC1kCmQKZAptAU2gKbQFHICm0BTaA4Lrv/eN197L4I2+P6VWHyPVswbROi2t1IrqPMw9RMs3qZedFcrlGotjx4r+u0qcrHvHv7LXFyaya+7sFncKSRlNVjtctEq5s5wX6yCdSD6pLl4rKJsGTovEoc+PrpMNpspfkofYh/CiK3mUlfEL+0ceklIDwaS0TQuP1kfOXCpHzZrxXFdjA1+tq7c0nmjJVo9TexP37mBmtAU7jLdaPRpLCi5Rk2+vcBmsgVyBVMCuQK5AsZAo5AU2gKOQEdoCjkBFyAo5AQdQDhuu3943P3j+CNvj+lVicj1bMIToEZI47BBtNNbmmmn2o5MRMal2LancOi6v6xRlBZaUlxi3wf8jFzYZx217NrDmrkrv3ZS+1to0oNt5ePRTy2eceK15+mHrJlrjjdpblbVMwi+GYxePBHifL3HheUzjqSmBJSAkpASUgKqQFdsCu0BLaAbQFlsCjYEWwIuQEHICLkBGUwLcqgEJVQOK65v8AP7j7z8EbfG9KrE5Pq2YYnQGA6YGnFUNRLu9Ekd05LvtrVWxH7Mfgj523mX0MeIX1WRx1NVkBVVQJqoBJTAkpgSUwJKYFVMCu2BFgRbAg2BGTAttgQcgLcpgWpTA81WoByHWx5va765/gjb43pQxOT6ssSToBCBLB0MBzauDo6/a32Yx7o/A+ct5l9FXxD2U7g469EKwF2NUC4qoFyNQC5GYE1ICakBcUgK7QEmBECDAhJAW2BCSAtSQHnqMDw3NZ8gNI07oJVZyqpuM5PL5xb7i1h5dsca8wq5eJXJPV4lrN3ourT4xyvWjvRoY+TS/vpn5ONentt44FmFdOMW+Cb7k2JtEeZIiZ8Q9NLR9WXCLXfuK9+Xir7p6cTLb2ZC31fk/SljuRWv8AEI/bCzT4fP7pbvZ4SXYsGbLRjs91OQdX4TAvQkBehIC9FgXogXYsC7ECaAkBeaAi0BFoCEkBBoC1JAWZoDz1KbA89S3yB5Z2KYHnno2PNZA8NXVy3k8unHPWt3/JJGfJWNRMo5w45ncxAtBU16KS7kjxNpnzL3FYjxCq0WlyOOrsLHAF6FqB6adEC9CkBfhSAvQpgX40wLsIAXYxAmogTSAlgC80BRoCDQEXECLiBBwAhKAFuVMC3KkBblRAg7cCPycCnyYB8l7AHyXsAkrUCStgJKgBONIC5GmBcUAJqIElECSQE0gK4A9GAItAUaAo0BFxAi4gRcAIuAEXTAdEBTogKOkBTogKqkA6MCvRgOjAdGAVMCqpgSUQJKIElECqiBLADAF4CjAoAYEAGAIgGBRgUAAUAAAAAAAAAVAqBVAAJRAqAA//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371600"/>
            <a:ext cx="1914525"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381000" y="1600200"/>
            <a:ext cx="8229600" cy="5029200"/>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r>
              <a:rPr lang="en-US" sz="3600" dirty="0" smtClean="0"/>
              <a:t>Process</a:t>
            </a:r>
            <a:endParaRPr lang="en-US" sz="3600" dirty="0">
              <a:solidFill>
                <a:schemeClr val="bg1"/>
              </a:solidFill>
              <a:ea typeface="Calibri"/>
              <a:cs typeface="Times New Roman"/>
            </a:endParaRPr>
          </a:p>
        </p:txBody>
      </p:sp>
      <p:sp>
        <p:nvSpPr>
          <p:cNvPr id="2" name="Title 1"/>
          <p:cNvSpPr>
            <a:spLocks noGrp="1"/>
          </p:cNvSpPr>
          <p:nvPr>
            <p:ph type="title"/>
          </p:nvPr>
        </p:nvSpPr>
        <p:spPr/>
        <p:txBody>
          <a:bodyPr>
            <a:normAutofit/>
          </a:bodyPr>
          <a:lstStyle/>
          <a:p>
            <a:r>
              <a:rPr lang="en-US" b="1" dirty="0" smtClean="0"/>
              <a:t>2.0 Thread Pool</a:t>
            </a:r>
            <a:endParaRPr lang="en-US" dirty="0"/>
          </a:p>
        </p:txBody>
      </p:sp>
      <p:sp>
        <p:nvSpPr>
          <p:cNvPr id="7" name="Oval 6"/>
          <p:cNvSpPr/>
          <p:nvPr/>
        </p:nvSpPr>
        <p:spPr>
          <a:xfrm>
            <a:off x="484853" y="5655082"/>
            <a:ext cx="2059132" cy="914400"/>
          </a:xfrm>
          <a:prstGeom prst="ellipse">
            <a:avLst/>
          </a:prstGeom>
          <a:ln/>
        </p:spPr>
        <p:style>
          <a:lnRef idx="2">
            <a:schemeClr val="accent2"/>
          </a:lnRef>
          <a:fillRef idx="1">
            <a:schemeClr val="lt1"/>
          </a:fillRef>
          <a:effectRef idx="0">
            <a:schemeClr val="accent2"/>
          </a:effectRef>
          <a:fontRef idx="minor">
            <a:schemeClr val="dk1"/>
          </a:fontRef>
        </p:style>
        <p:txBody>
          <a:bodyPr lIns="91429" tIns="45714" rIns="91429" bIns="45714" rtlCol="0" anchor="ctr"/>
          <a:lstStyle/>
          <a:p>
            <a:pPr algn="ctr"/>
            <a:r>
              <a:rPr lang="en-US" b="1" dirty="0" smtClean="0"/>
              <a:t>Program Thread</a:t>
            </a:r>
            <a:endParaRPr lang="en-US" b="1" dirty="0"/>
          </a:p>
        </p:txBody>
      </p:sp>
      <p:sp>
        <p:nvSpPr>
          <p:cNvPr id="8" name="Rectangle 7"/>
          <p:cNvSpPr/>
          <p:nvPr/>
        </p:nvSpPr>
        <p:spPr>
          <a:xfrm>
            <a:off x="4191000" y="2590800"/>
            <a:ext cx="4038600" cy="1828800"/>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r>
              <a:rPr lang="en-US" sz="3600" dirty="0" smtClean="0"/>
              <a:t>CLR Thread Pool                       </a:t>
            </a:r>
            <a:endParaRPr lang="en-US" sz="3600" dirty="0">
              <a:solidFill>
                <a:schemeClr val="bg1"/>
              </a:solidFill>
              <a:ea typeface="Calibri"/>
              <a:cs typeface="Times New Roman"/>
            </a:endParaRPr>
          </a:p>
        </p:txBody>
      </p:sp>
      <p:sp>
        <p:nvSpPr>
          <p:cNvPr id="9" name="Rectangle 8"/>
          <p:cNvSpPr/>
          <p:nvPr/>
        </p:nvSpPr>
        <p:spPr>
          <a:xfrm>
            <a:off x="3276600" y="2590800"/>
            <a:ext cx="838200" cy="1600200"/>
          </a:xfrm>
          <a:prstGeom prst="rect">
            <a:avLst/>
          </a:prstGeom>
        </p:spPr>
        <p:style>
          <a:lnRef idx="1">
            <a:schemeClr val="dk1"/>
          </a:lnRef>
          <a:fillRef idx="3">
            <a:schemeClr val="dk1"/>
          </a:fillRef>
          <a:effectRef idx="2">
            <a:schemeClr val="dk1"/>
          </a:effectRef>
          <a:fontRef idx="minor">
            <a:schemeClr val="lt1"/>
          </a:fontRef>
        </p:style>
        <p:txBody>
          <a:bodyPr lIns="91429" tIns="45714" rIns="91429" bIns="45714" rtlCol="0" anchor="ctr"/>
          <a:lstStyle/>
          <a:p>
            <a:pPr algn="ctr"/>
            <a:r>
              <a:rPr lang="en-US" b="1" dirty="0" smtClean="0">
                <a:solidFill>
                  <a:schemeClr val="bg2"/>
                </a:solidFill>
              </a:rPr>
              <a:t>Global</a:t>
            </a:r>
          </a:p>
          <a:p>
            <a:pPr algn="ctr"/>
            <a:r>
              <a:rPr lang="en-US" b="1" dirty="0" smtClean="0">
                <a:solidFill>
                  <a:schemeClr val="bg2"/>
                </a:solidFill>
              </a:rPr>
              <a:t>Queue</a:t>
            </a:r>
            <a:endParaRPr lang="en-US" b="1" dirty="0">
              <a:solidFill>
                <a:schemeClr val="bg2"/>
              </a:solidFill>
            </a:endParaRPr>
          </a:p>
        </p:txBody>
      </p:sp>
      <p:sp>
        <p:nvSpPr>
          <p:cNvPr id="11" name="Oval 10"/>
          <p:cNvSpPr/>
          <p:nvPr/>
        </p:nvSpPr>
        <p:spPr>
          <a:xfrm>
            <a:off x="6412102" y="3352800"/>
            <a:ext cx="1632193" cy="914400"/>
          </a:xfrm>
          <a:prstGeom prst="ellipse">
            <a:avLst/>
          </a:prstGeom>
        </p:spPr>
        <p:style>
          <a:lnRef idx="2">
            <a:schemeClr val="accent2"/>
          </a:lnRef>
          <a:fillRef idx="1">
            <a:schemeClr val="lt1"/>
          </a:fillRef>
          <a:effectRef idx="0">
            <a:schemeClr val="accent2"/>
          </a:effectRef>
          <a:fontRef idx="minor">
            <a:schemeClr val="dk1"/>
          </a:fontRef>
        </p:style>
        <p:txBody>
          <a:bodyPr lIns="91429" tIns="45714" rIns="91429" bIns="45714" rtlCol="0" anchor="ctr"/>
          <a:lstStyle/>
          <a:p>
            <a:pPr algn="ctr"/>
            <a:r>
              <a:rPr lang="en-US" b="1" dirty="0" smtClean="0">
                <a:solidFill>
                  <a:schemeClr val="tx1"/>
                </a:solidFill>
              </a:rPr>
              <a:t>Worker Thread p</a:t>
            </a:r>
          </a:p>
        </p:txBody>
      </p:sp>
      <p:sp>
        <p:nvSpPr>
          <p:cNvPr id="12" name="TextBox 11"/>
          <p:cNvSpPr txBox="1"/>
          <p:nvPr/>
        </p:nvSpPr>
        <p:spPr>
          <a:xfrm>
            <a:off x="5943600" y="3657600"/>
            <a:ext cx="368606" cy="381000"/>
          </a:xfrm>
          <a:prstGeom prst="rect">
            <a:avLst/>
          </a:prstGeom>
          <a:noFill/>
        </p:spPr>
        <p:txBody>
          <a:bodyPr wrap="square" lIns="91429" tIns="45714" rIns="91429" bIns="45714" rtlCol="0">
            <a:spAutoFit/>
          </a:bodyPr>
          <a:lstStyle/>
          <a:p>
            <a:r>
              <a:rPr lang="en-US" dirty="0" smtClean="0">
                <a:effectLst>
                  <a:glow rad="63500">
                    <a:schemeClr val="accent6">
                      <a:satMod val="175000"/>
                      <a:alpha val="40000"/>
                    </a:schemeClr>
                  </a:glow>
                </a:effectLst>
              </a:rPr>
              <a:t>…</a:t>
            </a:r>
            <a:endParaRPr lang="en-US" dirty="0">
              <a:effectLst>
                <a:glow rad="63500">
                  <a:schemeClr val="accent6">
                    <a:satMod val="175000"/>
                    <a:alpha val="40000"/>
                  </a:schemeClr>
                </a:glow>
              </a:effectLst>
            </a:endParaRPr>
          </a:p>
        </p:txBody>
      </p:sp>
      <p:grpSp>
        <p:nvGrpSpPr>
          <p:cNvPr id="3" name="Group 20"/>
          <p:cNvGrpSpPr/>
          <p:nvPr/>
        </p:nvGrpSpPr>
        <p:grpSpPr>
          <a:xfrm>
            <a:off x="4267200" y="3429000"/>
            <a:ext cx="1727835" cy="914400"/>
            <a:chOff x="3733800" y="4495800"/>
            <a:chExt cx="1727835" cy="914400"/>
          </a:xfrm>
        </p:grpSpPr>
        <p:sp>
          <p:nvSpPr>
            <p:cNvPr id="10" name="Oval 9"/>
            <p:cNvSpPr/>
            <p:nvPr/>
          </p:nvSpPr>
          <p:spPr>
            <a:xfrm>
              <a:off x="3799824" y="4495800"/>
              <a:ext cx="1542835" cy="914400"/>
            </a:xfrm>
            <a:prstGeom prst="ellipse">
              <a:avLst/>
            </a:prstGeom>
          </p:spPr>
          <p:style>
            <a:lnRef idx="2">
              <a:schemeClr val="accent2"/>
            </a:lnRef>
            <a:fillRef idx="1">
              <a:schemeClr val="lt1"/>
            </a:fillRef>
            <a:effectRef idx="0">
              <a:schemeClr val="accent2"/>
            </a:effectRef>
            <a:fontRef idx="minor">
              <a:schemeClr val="dk1"/>
            </a:fontRef>
          </p:style>
          <p:txBody>
            <a:bodyPr lIns="91429" tIns="45714" rIns="91429" bIns="45714" rtlCol="0" anchor="ctr"/>
            <a:lstStyle/>
            <a:p>
              <a:pPr algn="ctr"/>
              <a:r>
                <a:rPr lang="en-US" b="1" dirty="0" smtClean="0">
                  <a:solidFill>
                    <a:schemeClr val="tx1"/>
                  </a:solidFill>
                </a:rPr>
                <a:t>Worker Thread 1</a:t>
              </a:r>
              <a:endParaRPr lang="en-US" b="1" dirty="0">
                <a:solidFill>
                  <a:schemeClr val="tx1"/>
                </a:solidFill>
              </a:endParaRPr>
            </a:p>
          </p:txBody>
        </p:sp>
        <p:grpSp>
          <p:nvGrpSpPr>
            <p:cNvPr id="4" name="Group 12"/>
            <p:cNvGrpSpPr/>
            <p:nvPr/>
          </p:nvGrpSpPr>
          <p:grpSpPr>
            <a:xfrm>
              <a:off x="3733800" y="4495800"/>
              <a:ext cx="1727835" cy="914400"/>
              <a:chOff x="185103" y="5661378"/>
              <a:chExt cx="2269609" cy="914400"/>
            </a:xfrm>
          </p:grpSpPr>
          <p:sp>
            <p:nvSpPr>
              <p:cNvPr id="14" name="Curved Down Arrow 13"/>
              <p:cNvSpPr/>
              <p:nvPr/>
            </p:nvSpPr>
            <p:spPr bwMode="auto">
              <a:xfrm>
                <a:off x="254791" y="5661378"/>
                <a:ext cx="2199921" cy="470076"/>
              </a:xfrm>
              <a:prstGeom prst="curvedDownArrow">
                <a:avLst>
                  <a:gd name="adj1" fmla="val 25000"/>
                  <a:gd name="adj2" fmla="val 48852"/>
                  <a:gd name="adj3" fmla="val 25000"/>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15" name="Curved Down Arrow 14"/>
              <p:cNvSpPr/>
              <p:nvPr/>
            </p:nvSpPr>
            <p:spPr bwMode="auto">
              <a:xfrm flipH="1" flipV="1">
                <a:off x="185103" y="6127257"/>
                <a:ext cx="2199921" cy="448521"/>
              </a:xfrm>
              <a:prstGeom prst="curvedDownArrow">
                <a:avLst>
                  <a:gd name="adj1" fmla="val 25000"/>
                  <a:gd name="adj2" fmla="val 48852"/>
                  <a:gd name="adj3" fmla="val 25000"/>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grpSp>
      </p:grpSp>
      <p:grpSp>
        <p:nvGrpSpPr>
          <p:cNvPr id="5" name="Group 15"/>
          <p:cNvGrpSpPr/>
          <p:nvPr/>
        </p:nvGrpSpPr>
        <p:grpSpPr>
          <a:xfrm>
            <a:off x="6346380" y="3352800"/>
            <a:ext cx="1818450" cy="914400"/>
            <a:chOff x="183198" y="5661378"/>
            <a:chExt cx="2271514" cy="914400"/>
          </a:xfrm>
        </p:grpSpPr>
        <p:sp>
          <p:nvSpPr>
            <p:cNvPr id="17" name="Curved Down Arrow 16"/>
            <p:cNvSpPr/>
            <p:nvPr/>
          </p:nvSpPr>
          <p:spPr bwMode="auto">
            <a:xfrm>
              <a:off x="254791" y="5661378"/>
              <a:ext cx="2199921" cy="470076"/>
            </a:xfrm>
            <a:prstGeom prst="curvedDownArrow">
              <a:avLst>
                <a:gd name="adj1" fmla="val 25000"/>
                <a:gd name="adj2" fmla="val 48852"/>
                <a:gd name="adj3" fmla="val 25000"/>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18" name="Curved Down Arrow 17"/>
            <p:cNvSpPr/>
            <p:nvPr/>
          </p:nvSpPr>
          <p:spPr bwMode="auto">
            <a:xfrm flipH="1" flipV="1">
              <a:off x="183198" y="6127257"/>
              <a:ext cx="2199921" cy="448521"/>
            </a:xfrm>
            <a:prstGeom prst="curvedDownArrow">
              <a:avLst>
                <a:gd name="adj1" fmla="val 25000"/>
                <a:gd name="adj2" fmla="val 48852"/>
                <a:gd name="adj3" fmla="val 25000"/>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grpSp>
      <p:sp>
        <p:nvSpPr>
          <p:cNvPr id="19" name="Curved Down Arrow 18"/>
          <p:cNvSpPr/>
          <p:nvPr/>
        </p:nvSpPr>
        <p:spPr bwMode="auto">
          <a:xfrm>
            <a:off x="450688" y="5655082"/>
            <a:ext cx="2199921" cy="470076"/>
          </a:xfrm>
          <a:prstGeom prst="curvedDownArrow">
            <a:avLst>
              <a:gd name="adj1" fmla="val 25000"/>
              <a:gd name="adj2" fmla="val 48852"/>
              <a:gd name="adj3" fmla="val 25000"/>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20" name="Curved Down Arrow 19"/>
          <p:cNvSpPr/>
          <p:nvPr/>
        </p:nvSpPr>
        <p:spPr bwMode="auto">
          <a:xfrm flipH="1" flipV="1">
            <a:off x="381000" y="6120961"/>
            <a:ext cx="2199921" cy="448521"/>
          </a:xfrm>
          <a:prstGeom prst="curvedDownArrow">
            <a:avLst>
              <a:gd name="adj1" fmla="val 25000"/>
              <a:gd name="adj2" fmla="val 48852"/>
              <a:gd name="adj3" fmla="val 25000"/>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23" name="Rectangle 22"/>
          <p:cNvSpPr/>
          <p:nvPr/>
        </p:nvSpPr>
        <p:spPr>
          <a:xfrm>
            <a:off x="3124200" y="5715000"/>
            <a:ext cx="5410200" cy="923330"/>
          </a:xfrm>
          <a:prstGeom prst="rect">
            <a:avLst/>
          </a:prstGeom>
        </p:spPr>
        <p:txBody>
          <a:bodyPr wrap="square">
            <a:spAutoFit/>
          </a:bodyPr>
          <a:lstStyle/>
          <a:p>
            <a:r>
              <a:rPr lang="en-US" b="1" dirty="0" smtClean="0"/>
              <a:t>With more threads competing for work items, it is not optimal to put up with the contention issues of a single queue that all of them are trying to access safely. </a:t>
            </a:r>
            <a:endParaRPr lang="en-US" b="1" dirty="0"/>
          </a:p>
        </p:txBody>
      </p:sp>
      <p:sp>
        <p:nvSpPr>
          <p:cNvPr id="21" name="Rectangle 20"/>
          <p:cNvSpPr/>
          <p:nvPr/>
        </p:nvSpPr>
        <p:spPr>
          <a:xfrm>
            <a:off x="3048000" y="2057400"/>
            <a:ext cx="2585644" cy="369332"/>
          </a:xfrm>
          <a:prstGeom prst="rect">
            <a:avLst/>
          </a:prstGeom>
        </p:spPr>
        <p:txBody>
          <a:bodyPr wrap="none">
            <a:spAutoFit/>
          </a:bodyPr>
          <a:lstStyle/>
          <a:p>
            <a:r>
              <a:rPr lang="en-US" dirty="0" smtClean="0"/>
              <a:t>1 thread pool per process</a:t>
            </a:r>
          </a:p>
        </p:txBody>
      </p:sp>
      <p:pic>
        <p:nvPicPr>
          <p:cNvPr id="4098" name="Picture 2" descr="http://www.cyber-knowledge.net/blog/wp-content/uploads/2012/04/Lock-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5600" y="2513818"/>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0625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imag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9144000" cy="6830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8267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CLR 4 Thread Pool</a:t>
            </a:r>
            <a:endParaRPr lang="en-US" dirty="0"/>
          </a:p>
        </p:txBody>
      </p:sp>
      <p:sp>
        <p:nvSpPr>
          <p:cNvPr id="6" name="Rectangle 5"/>
          <p:cNvSpPr/>
          <p:nvPr/>
        </p:nvSpPr>
        <p:spPr>
          <a:xfrm>
            <a:off x="914400" y="1447800"/>
            <a:ext cx="7315200" cy="4114800"/>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r>
              <a:rPr lang="en-US" sz="3600" dirty="0" smtClean="0">
                <a:solidFill>
                  <a:schemeClr val="lt1"/>
                </a:solidFill>
              </a:rPr>
              <a:t>CLR Thread Pool: Work-Stealing</a:t>
            </a:r>
            <a:endParaRPr lang="en-US" sz="3600" dirty="0">
              <a:solidFill>
                <a:schemeClr val="lt1"/>
              </a:solidFill>
            </a:endParaRPr>
          </a:p>
        </p:txBody>
      </p:sp>
      <p:sp>
        <p:nvSpPr>
          <p:cNvPr id="7" name="Oval 6"/>
          <p:cNvSpPr/>
          <p:nvPr/>
        </p:nvSpPr>
        <p:spPr>
          <a:xfrm>
            <a:off x="3429000" y="4495800"/>
            <a:ext cx="1913659" cy="914400"/>
          </a:xfrm>
          <a:prstGeom prst="ellipse">
            <a:avLst/>
          </a:prstGeom>
        </p:spPr>
        <p:style>
          <a:lnRef idx="2">
            <a:schemeClr val="accent2"/>
          </a:lnRef>
          <a:fillRef idx="1">
            <a:schemeClr val="lt1"/>
          </a:fillRef>
          <a:effectRef idx="0">
            <a:schemeClr val="accent2"/>
          </a:effectRef>
          <a:fontRef idx="minor">
            <a:schemeClr val="dk1"/>
          </a:fontRef>
        </p:style>
        <p:txBody>
          <a:bodyPr lIns="91429" tIns="45714" rIns="91429" bIns="45714" rtlCol="0" anchor="ctr"/>
          <a:lstStyle/>
          <a:p>
            <a:pPr algn="ctr"/>
            <a:r>
              <a:rPr lang="en-US" b="1" dirty="0" smtClean="0">
                <a:solidFill>
                  <a:schemeClr val="tx1"/>
                </a:solidFill>
              </a:rPr>
              <a:t>Worker Thread 1</a:t>
            </a:r>
            <a:endParaRPr lang="en-US" b="1" dirty="0">
              <a:solidFill>
                <a:schemeClr val="tx1"/>
              </a:solidFill>
            </a:endParaRPr>
          </a:p>
        </p:txBody>
      </p:sp>
      <p:sp>
        <p:nvSpPr>
          <p:cNvPr id="8" name="Oval 7"/>
          <p:cNvSpPr/>
          <p:nvPr/>
        </p:nvSpPr>
        <p:spPr>
          <a:xfrm>
            <a:off x="6019800" y="4495800"/>
            <a:ext cx="2024495" cy="914400"/>
          </a:xfrm>
          <a:prstGeom prst="ellipse">
            <a:avLst/>
          </a:prstGeom>
        </p:spPr>
        <p:style>
          <a:lnRef idx="2">
            <a:schemeClr val="accent2"/>
          </a:lnRef>
          <a:fillRef idx="1">
            <a:schemeClr val="lt1"/>
          </a:fillRef>
          <a:effectRef idx="0">
            <a:schemeClr val="accent2"/>
          </a:effectRef>
          <a:fontRef idx="minor">
            <a:schemeClr val="dk1"/>
          </a:fontRef>
        </p:style>
        <p:txBody>
          <a:bodyPr lIns="91429" tIns="45714" rIns="91429" bIns="45714" rtlCol="0" anchor="ctr"/>
          <a:lstStyle/>
          <a:p>
            <a:pPr algn="ctr"/>
            <a:r>
              <a:rPr lang="en-US" b="1" dirty="0" smtClean="0">
                <a:solidFill>
                  <a:schemeClr val="tx1"/>
                </a:solidFill>
              </a:rPr>
              <a:t>Worker Thread p</a:t>
            </a:r>
          </a:p>
        </p:txBody>
      </p:sp>
      <p:sp>
        <p:nvSpPr>
          <p:cNvPr id="9" name="TextBox 8"/>
          <p:cNvSpPr txBox="1"/>
          <p:nvPr/>
        </p:nvSpPr>
        <p:spPr>
          <a:xfrm>
            <a:off x="5486400" y="4724400"/>
            <a:ext cx="457200" cy="369320"/>
          </a:xfrm>
          <a:prstGeom prst="rect">
            <a:avLst/>
          </a:prstGeom>
          <a:noFill/>
        </p:spPr>
        <p:txBody>
          <a:bodyPr wrap="square" lIns="91429" tIns="45714" rIns="91429" bIns="45714" rtlCol="0">
            <a:spAutoFit/>
          </a:bodyPr>
          <a:lstStyle/>
          <a:p>
            <a:r>
              <a:rPr lang="en-US" dirty="0" smtClean="0">
                <a:effectLst>
                  <a:glow rad="63500">
                    <a:schemeClr val="accent6">
                      <a:satMod val="175000"/>
                      <a:alpha val="40000"/>
                    </a:schemeClr>
                  </a:glow>
                </a:effectLst>
              </a:rPr>
              <a:t>…</a:t>
            </a:r>
            <a:endParaRPr lang="en-US" dirty="0">
              <a:effectLst>
                <a:glow rad="63500">
                  <a:schemeClr val="accent6">
                    <a:satMod val="175000"/>
                    <a:alpha val="40000"/>
                  </a:schemeClr>
                </a:glow>
              </a:effectLst>
            </a:endParaRPr>
          </a:p>
        </p:txBody>
      </p:sp>
      <p:sp>
        <p:nvSpPr>
          <p:cNvPr id="10" name="Oval 9"/>
          <p:cNvSpPr/>
          <p:nvPr/>
        </p:nvSpPr>
        <p:spPr>
          <a:xfrm>
            <a:off x="484853" y="5655082"/>
            <a:ext cx="2059132" cy="914400"/>
          </a:xfrm>
          <a:prstGeom prst="ellipse">
            <a:avLst/>
          </a:prstGeom>
          <a:ln/>
        </p:spPr>
        <p:style>
          <a:lnRef idx="2">
            <a:schemeClr val="accent2"/>
          </a:lnRef>
          <a:fillRef idx="1">
            <a:schemeClr val="lt1"/>
          </a:fillRef>
          <a:effectRef idx="0">
            <a:schemeClr val="accent2"/>
          </a:effectRef>
          <a:fontRef idx="minor">
            <a:schemeClr val="dk1"/>
          </a:fontRef>
        </p:style>
        <p:txBody>
          <a:bodyPr lIns="91429" tIns="45714" rIns="91429" bIns="45714" rtlCol="0" anchor="ctr"/>
          <a:lstStyle/>
          <a:p>
            <a:pPr algn="ctr"/>
            <a:r>
              <a:rPr lang="en-US" b="1" dirty="0" smtClean="0"/>
              <a:t>Program Thread</a:t>
            </a:r>
            <a:endParaRPr lang="en-US" b="1" dirty="0"/>
          </a:p>
        </p:txBody>
      </p:sp>
      <p:grpSp>
        <p:nvGrpSpPr>
          <p:cNvPr id="3" name="Group 10"/>
          <p:cNvGrpSpPr/>
          <p:nvPr/>
        </p:nvGrpSpPr>
        <p:grpSpPr>
          <a:xfrm>
            <a:off x="381000" y="5655082"/>
            <a:ext cx="2269609" cy="914400"/>
            <a:chOff x="185103" y="5661378"/>
            <a:chExt cx="2269609" cy="914400"/>
          </a:xfrm>
        </p:grpSpPr>
        <p:sp>
          <p:nvSpPr>
            <p:cNvPr id="12" name="Curved Down Arrow 11"/>
            <p:cNvSpPr/>
            <p:nvPr/>
          </p:nvSpPr>
          <p:spPr bwMode="auto">
            <a:xfrm>
              <a:off x="254791" y="5661378"/>
              <a:ext cx="2199921" cy="470076"/>
            </a:xfrm>
            <a:prstGeom prst="curvedDownArrow">
              <a:avLst>
                <a:gd name="adj1" fmla="val 25000"/>
                <a:gd name="adj2" fmla="val 48852"/>
                <a:gd name="adj3" fmla="val 25000"/>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13" name="Curved Down Arrow 12"/>
            <p:cNvSpPr/>
            <p:nvPr/>
          </p:nvSpPr>
          <p:spPr bwMode="auto">
            <a:xfrm flipH="1" flipV="1">
              <a:off x="185103" y="6127257"/>
              <a:ext cx="2199921" cy="448521"/>
            </a:xfrm>
            <a:prstGeom prst="curvedDownArrow">
              <a:avLst>
                <a:gd name="adj1" fmla="val 25000"/>
                <a:gd name="adj2" fmla="val 48852"/>
                <a:gd name="adj3" fmla="val 25000"/>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grpSp>
      <p:grpSp>
        <p:nvGrpSpPr>
          <p:cNvPr id="4" name="Group 13"/>
          <p:cNvGrpSpPr/>
          <p:nvPr/>
        </p:nvGrpSpPr>
        <p:grpSpPr>
          <a:xfrm>
            <a:off x="3318510" y="4495800"/>
            <a:ext cx="2143125" cy="914400"/>
            <a:chOff x="185103" y="5661378"/>
            <a:chExt cx="2269609" cy="914400"/>
          </a:xfrm>
        </p:grpSpPr>
        <p:sp>
          <p:nvSpPr>
            <p:cNvPr id="15" name="Curved Down Arrow 14"/>
            <p:cNvSpPr/>
            <p:nvPr/>
          </p:nvSpPr>
          <p:spPr bwMode="auto">
            <a:xfrm>
              <a:off x="254791" y="5661378"/>
              <a:ext cx="2199921" cy="470076"/>
            </a:xfrm>
            <a:prstGeom prst="curvedDownArrow">
              <a:avLst>
                <a:gd name="adj1" fmla="val 25000"/>
                <a:gd name="adj2" fmla="val 48852"/>
                <a:gd name="adj3" fmla="val 25000"/>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16" name="Curved Down Arrow 15"/>
            <p:cNvSpPr/>
            <p:nvPr/>
          </p:nvSpPr>
          <p:spPr bwMode="auto">
            <a:xfrm flipH="1" flipV="1">
              <a:off x="185103" y="6127257"/>
              <a:ext cx="2199921" cy="448521"/>
            </a:xfrm>
            <a:prstGeom prst="curvedDownArrow">
              <a:avLst>
                <a:gd name="adj1" fmla="val 25000"/>
                <a:gd name="adj2" fmla="val 48852"/>
                <a:gd name="adj3" fmla="val 25000"/>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grpSp>
      <p:grpSp>
        <p:nvGrpSpPr>
          <p:cNvPr id="5" name="Group 16"/>
          <p:cNvGrpSpPr/>
          <p:nvPr/>
        </p:nvGrpSpPr>
        <p:grpSpPr>
          <a:xfrm>
            <a:off x="5909311" y="4495800"/>
            <a:ext cx="2255520" cy="914400"/>
            <a:chOff x="183198" y="5661378"/>
            <a:chExt cx="2271514" cy="914400"/>
          </a:xfrm>
        </p:grpSpPr>
        <p:sp>
          <p:nvSpPr>
            <p:cNvPr id="18" name="Curved Down Arrow 17"/>
            <p:cNvSpPr/>
            <p:nvPr/>
          </p:nvSpPr>
          <p:spPr bwMode="auto">
            <a:xfrm>
              <a:off x="254791" y="5661378"/>
              <a:ext cx="2199921" cy="470076"/>
            </a:xfrm>
            <a:prstGeom prst="curvedDownArrow">
              <a:avLst>
                <a:gd name="adj1" fmla="val 25000"/>
                <a:gd name="adj2" fmla="val 48852"/>
                <a:gd name="adj3" fmla="val 25000"/>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19" name="Curved Down Arrow 18"/>
            <p:cNvSpPr/>
            <p:nvPr/>
          </p:nvSpPr>
          <p:spPr bwMode="auto">
            <a:xfrm flipH="1" flipV="1">
              <a:off x="183198" y="6127257"/>
              <a:ext cx="2199921" cy="448521"/>
            </a:xfrm>
            <a:prstGeom prst="curvedDownArrow">
              <a:avLst>
                <a:gd name="adj1" fmla="val 25000"/>
                <a:gd name="adj2" fmla="val 48852"/>
                <a:gd name="adj3" fmla="val 25000"/>
              </a:avLst>
            </a:prstGeom>
            <a:solidFill>
              <a:schemeClr val="tx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grpSp>
      <p:sp>
        <p:nvSpPr>
          <p:cNvPr id="20" name="Rectangle 19"/>
          <p:cNvSpPr/>
          <p:nvPr/>
        </p:nvSpPr>
        <p:spPr>
          <a:xfrm>
            <a:off x="1371600" y="2590800"/>
            <a:ext cx="1066800" cy="1524000"/>
          </a:xfrm>
          <a:prstGeom prst="rect">
            <a:avLst/>
          </a:prstGeom>
        </p:spPr>
        <p:style>
          <a:lnRef idx="0">
            <a:schemeClr val="accent3"/>
          </a:lnRef>
          <a:fillRef idx="3">
            <a:schemeClr val="accent3"/>
          </a:fillRef>
          <a:effectRef idx="3">
            <a:schemeClr val="accent3"/>
          </a:effectRef>
          <a:fontRef idx="minor">
            <a:schemeClr val="lt1"/>
          </a:fontRef>
        </p:style>
        <p:txBody>
          <a:bodyPr lIns="91429" tIns="45714" rIns="91429" bIns="45714" rtlCol="0" anchor="ctr"/>
          <a:lstStyle/>
          <a:p>
            <a:pPr algn="ctr"/>
            <a:r>
              <a:rPr lang="en-US" b="1" dirty="0" smtClean="0">
                <a:solidFill>
                  <a:schemeClr val="bg2"/>
                </a:solidFill>
              </a:rPr>
              <a:t>Global</a:t>
            </a:r>
          </a:p>
          <a:p>
            <a:pPr algn="ctr"/>
            <a:r>
              <a:rPr lang="en-US" b="1" dirty="0" smtClean="0">
                <a:solidFill>
                  <a:schemeClr val="bg2"/>
                </a:solidFill>
              </a:rPr>
              <a:t>Queue</a:t>
            </a:r>
            <a:endParaRPr lang="en-US" b="1" dirty="0">
              <a:solidFill>
                <a:schemeClr val="bg2"/>
              </a:solidFill>
            </a:endParaRPr>
          </a:p>
        </p:txBody>
      </p:sp>
      <p:sp>
        <p:nvSpPr>
          <p:cNvPr id="21" name="Rectangle 20"/>
          <p:cNvSpPr/>
          <p:nvPr/>
        </p:nvSpPr>
        <p:spPr>
          <a:xfrm>
            <a:off x="4114800" y="2209800"/>
            <a:ext cx="1066800" cy="1524000"/>
          </a:xfrm>
          <a:prstGeom prst="rect">
            <a:avLst/>
          </a:prstGeom>
        </p:spPr>
        <p:style>
          <a:lnRef idx="0">
            <a:schemeClr val="accent3"/>
          </a:lnRef>
          <a:fillRef idx="3">
            <a:schemeClr val="accent3"/>
          </a:fillRef>
          <a:effectRef idx="3">
            <a:schemeClr val="accent3"/>
          </a:effectRef>
          <a:fontRef idx="minor">
            <a:schemeClr val="lt1"/>
          </a:fontRef>
        </p:style>
        <p:txBody>
          <a:bodyPr lIns="91429" tIns="45714" rIns="91429" bIns="45714" rtlCol="0" anchor="ctr"/>
          <a:lstStyle/>
          <a:p>
            <a:pPr algn="ctr"/>
            <a:r>
              <a:rPr lang="en-US" b="1" dirty="0" smtClean="0">
                <a:solidFill>
                  <a:schemeClr val="bg2"/>
                </a:solidFill>
              </a:rPr>
              <a:t>Local</a:t>
            </a:r>
          </a:p>
          <a:p>
            <a:pPr algn="ctr"/>
            <a:r>
              <a:rPr lang="en-US" b="1" dirty="0" smtClean="0">
                <a:solidFill>
                  <a:schemeClr val="bg2"/>
                </a:solidFill>
              </a:rPr>
              <a:t>Queue</a:t>
            </a:r>
            <a:endParaRPr lang="en-US" b="1" dirty="0">
              <a:solidFill>
                <a:schemeClr val="bg2"/>
              </a:solidFill>
            </a:endParaRPr>
          </a:p>
        </p:txBody>
      </p:sp>
      <p:sp>
        <p:nvSpPr>
          <p:cNvPr id="22" name="Rectangle 21"/>
          <p:cNvSpPr/>
          <p:nvPr/>
        </p:nvSpPr>
        <p:spPr>
          <a:xfrm>
            <a:off x="6705600" y="2209800"/>
            <a:ext cx="1066800" cy="1524000"/>
          </a:xfrm>
          <a:prstGeom prst="rect">
            <a:avLst/>
          </a:prstGeom>
        </p:spPr>
        <p:style>
          <a:lnRef idx="0">
            <a:schemeClr val="accent3"/>
          </a:lnRef>
          <a:fillRef idx="3">
            <a:schemeClr val="accent3"/>
          </a:fillRef>
          <a:effectRef idx="3">
            <a:schemeClr val="accent3"/>
          </a:effectRef>
          <a:fontRef idx="minor">
            <a:schemeClr val="lt1"/>
          </a:fontRef>
        </p:style>
        <p:txBody>
          <a:bodyPr lIns="91429" tIns="45714" rIns="91429" bIns="45714" rtlCol="0" anchor="ctr"/>
          <a:lstStyle/>
          <a:p>
            <a:pPr algn="ctr"/>
            <a:r>
              <a:rPr lang="en-US" b="1" dirty="0" smtClean="0">
                <a:solidFill>
                  <a:schemeClr val="bg2"/>
                </a:solidFill>
              </a:rPr>
              <a:t>Local</a:t>
            </a:r>
          </a:p>
          <a:p>
            <a:pPr algn="ctr"/>
            <a:r>
              <a:rPr lang="en-US" b="1" dirty="0" smtClean="0">
                <a:solidFill>
                  <a:schemeClr val="bg2"/>
                </a:solidFill>
              </a:rPr>
              <a:t>Queue</a:t>
            </a:r>
            <a:endParaRPr lang="en-US" b="1" dirty="0">
              <a:solidFill>
                <a:schemeClr val="bg2"/>
              </a:solidFill>
            </a:endParaRPr>
          </a:p>
        </p:txBody>
      </p:sp>
      <p:sp>
        <p:nvSpPr>
          <p:cNvPr id="23" name="TextBox 22"/>
          <p:cNvSpPr txBox="1"/>
          <p:nvPr/>
        </p:nvSpPr>
        <p:spPr>
          <a:xfrm>
            <a:off x="5715000" y="2667000"/>
            <a:ext cx="609600" cy="369320"/>
          </a:xfrm>
          <a:prstGeom prst="rect">
            <a:avLst/>
          </a:prstGeom>
          <a:noFill/>
        </p:spPr>
        <p:txBody>
          <a:bodyPr wrap="square" lIns="91429" tIns="45714" rIns="91429" bIns="45714" rtlCol="0">
            <a:spAutoFit/>
          </a:bodyPr>
          <a:lstStyle/>
          <a:p>
            <a:r>
              <a:rPr lang="en-US" dirty="0" smtClean="0">
                <a:effectLst>
                  <a:glow rad="63500">
                    <a:schemeClr val="accent6">
                      <a:satMod val="175000"/>
                      <a:alpha val="40000"/>
                    </a:schemeClr>
                  </a:glow>
                </a:effectLst>
              </a:rPr>
              <a:t>…</a:t>
            </a:r>
            <a:endParaRPr lang="en-US" dirty="0">
              <a:effectLst>
                <a:glow rad="63500">
                  <a:schemeClr val="accent6">
                    <a:satMod val="175000"/>
                    <a:alpha val="40000"/>
                  </a:schemeClr>
                </a:glow>
              </a:effectLst>
            </a:endParaRPr>
          </a:p>
        </p:txBody>
      </p:sp>
      <p:cxnSp>
        <p:nvCxnSpPr>
          <p:cNvPr id="24" name="Straight Connector 23"/>
          <p:cNvCxnSpPr>
            <a:endCxn id="21" idx="2"/>
          </p:cNvCxnSpPr>
          <p:nvPr/>
        </p:nvCxnSpPr>
        <p:spPr>
          <a:xfrm rot="5400000" flipH="1" flipV="1">
            <a:off x="4136015" y="3983615"/>
            <a:ext cx="762000" cy="26237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22" idx="2"/>
          </p:cNvCxnSpPr>
          <p:nvPr/>
        </p:nvCxnSpPr>
        <p:spPr>
          <a:xfrm rot="5400000" flipH="1" flipV="1">
            <a:off x="6754524" y="4011324"/>
            <a:ext cx="762000" cy="206952"/>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28600" y="5638800"/>
            <a:ext cx="9144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latin typeface="Calibri"/>
              </a:rPr>
              <a:t>Task 1</a:t>
            </a:r>
            <a:endParaRPr lang="en-US" sz="2000" dirty="0">
              <a:solidFill>
                <a:srgbClr val="FFFFFF"/>
              </a:solidFill>
              <a:latin typeface="Calibri"/>
            </a:endParaRPr>
          </a:p>
        </p:txBody>
      </p:sp>
      <p:sp>
        <p:nvSpPr>
          <p:cNvPr id="27" name="Rectangle 26"/>
          <p:cNvSpPr/>
          <p:nvPr/>
        </p:nvSpPr>
        <p:spPr>
          <a:xfrm>
            <a:off x="381000" y="5791200"/>
            <a:ext cx="9144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latin typeface="Calibri"/>
              </a:rPr>
              <a:t>Task 2</a:t>
            </a:r>
            <a:endParaRPr lang="en-US" sz="2000" dirty="0">
              <a:solidFill>
                <a:srgbClr val="FFFFFF"/>
              </a:solidFill>
              <a:latin typeface="Calibri"/>
            </a:endParaRPr>
          </a:p>
        </p:txBody>
      </p:sp>
      <p:sp>
        <p:nvSpPr>
          <p:cNvPr id="28" name="Rectangle 27"/>
          <p:cNvSpPr/>
          <p:nvPr/>
        </p:nvSpPr>
        <p:spPr>
          <a:xfrm>
            <a:off x="3886200" y="5486400"/>
            <a:ext cx="9144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latin typeface="Calibri"/>
              </a:rPr>
              <a:t>Task 3</a:t>
            </a:r>
            <a:endParaRPr lang="en-US" sz="2000" dirty="0">
              <a:solidFill>
                <a:srgbClr val="FFFFFF"/>
              </a:solidFill>
              <a:latin typeface="Calibri"/>
            </a:endParaRPr>
          </a:p>
        </p:txBody>
      </p:sp>
      <p:sp>
        <p:nvSpPr>
          <p:cNvPr id="29" name="Rectangle 28"/>
          <p:cNvSpPr/>
          <p:nvPr/>
        </p:nvSpPr>
        <p:spPr>
          <a:xfrm>
            <a:off x="4038600" y="5715000"/>
            <a:ext cx="9144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latin typeface="Calibri"/>
              </a:rPr>
              <a:t>Task 5</a:t>
            </a:r>
            <a:endParaRPr lang="en-US" sz="2000" dirty="0">
              <a:solidFill>
                <a:srgbClr val="FFFFFF"/>
              </a:solidFill>
              <a:latin typeface="Calibri"/>
            </a:endParaRPr>
          </a:p>
        </p:txBody>
      </p:sp>
      <p:sp>
        <p:nvSpPr>
          <p:cNvPr id="30" name="Rectangle 29"/>
          <p:cNvSpPr/>
          <p:nvPr/>
        </p:nvSpPr>
        <p:spPr>
          <a:xfrm>
            <a:off x="3429000" y="5562600"/>
            <a:ext cx="9144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latin typeface="Calibri"/>
              </a:rPr>
              <a:t>Task 4</a:t>
            </a:r>
            <a:endParaRPr lang="en-US" sz="2000" dirty="0">
              <a:solidFill>
                <a:srgbClr val="FFFFFF"/>
              </a:solidFill>
              <a:latin typeface="Calibri"/>
            </a:endParaRPr>
          </a:p>
        </p:txBody>
      </p:sp>
      <p:sp>
        <p:nvSpPr>
          <p:cNvPr id="31" name="Rectangle 30"/>
          <p:cNvSpPr/>
          <p:nvPr/>
        </p:nvSpPr>
        <p:spPr>
          <a:xfrm>
            <a:off x="6629400" y="5181600"/>
            <a:ext cx="9144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rgbClr val="FFFFFF"/>
                </a:solidFill>
                <a:latin typeface="Calibri"/>
              </a:rPr>
              <a:t>Task 6</a:t>
            </a:r>
            <a:endParaRPr lang="en-US" sz="2000" dirty="0">
              <a:solidFill>
                <a:srgbClr val="FFFFFF"/>
              </a:solidFill>
              <a:latin typeface="Calibri"/>
            </a:endParaRPr>
          </a:p>
        </p:txBody>
      </p:sp>
      <p:sp>
        <p:nvSpPr>
          <p:cNvPr id="32" name="Rectangle 31"/>
          <p:cNvSpPr/>
          <p:nvPr/>
        </p:nvSpPr>
        <p:spPr>
          <a:xfrm>
            <a:off x="2650609" y="6125158"/>
            <a:ext cx="5959991" cy="646331"/>
          </a:xfrm>
          <a:prstGeom prst="rect">
            <a:avLst/>
          </a:prstGeom>
        </p:spPr>
        <p:txBody>
          <a:bodyPr wrap="square">
            <a:spAutoFit/>
          </a:bodyPr>
          <a:lstStyle/>
          <a:p>
            <a:pPr algn="ctr"/>
            <a:r>
              <a:rPr lang="en-US" b="1" dirty="0" smtClean="0"/>
              <a:t>In </a:t>
            </a:r>
            <a:r>
              <a:rPr lang="en-US" b="1" dirty="0"/>
              <a:t>addition to the single global queue, each thread in the thread pool has its own local queue:</a:t>
            </a:r>
          </a:p>
        </p:txBody>
      </p:sp>
      <p:sp>
        <p:nvSpPr>
          <p:cNvPr id="33" name="Rectangle 32"/>
          <p:cNvSpPr/>
          <p:nvPr/>
        </p:nvSpPr>
        <p:spPr>
          <a:xfrm>
            <a:off x="1143000" y="1676400"/>
            <a:ext cx="4572000" cy="646331"/>
          </a:xfrm>
          <a:prstGeom prst="rect">
            <a:avLst/>
          </a:prstGeom>
        </p:spPr>
        <p:txBody>
          <a:bodyPr>
            <a:spAutoFit/>
          </a:bodyPr>
          <a:lstStyle/>
          <a:p>
            <a:r>
              <a:rPr lang="en-US" dirty="0" smtClean="0"/>
              <a:t>Task, </a:t>
            </a:r>
            <a:r>
              <a:rPr lang="en-US" dirty="0" err="1" smtClean="0"/>
              <a:t>QueueUserWorkerItem</a:t>
            </a:r>
            <a:endParaRPr lang="en-US" dirty="0" smtClean="0"/>
          </a:p>
          <a:p>
            <a:r>
              <a:rPr lang="en-US" dirty="0" smtClean="0"/>
              <a:t>Share same pool.</a:t>
            </a:r>
          </a:p>
        </p:txBody>
      </p:sp>
      <p:sp>
        <p:nvSpPr>
          <p:cNvPr id="34" name="Rectangle 33"/>
          <p:cNvSpPr/>
          <p:nvPr/>
        </p:nvSpPr>
        <p:spPr>
          <a:xfrm>
            <a:off x="5029200" y="1371600"/>
            <a:ext cx="4572000" cy="646331"/>
          </a:xfrm>
          <a:prstGeom prst="rect">
            <a:avLst/>
          </a:prstGeom>
        </p:spPr>
        <p:txBody>
          <a:bodyPr>
            <a:spAutoFit/>
          </a:bodyPr>
          <a:lstStyle/>
          <a:p>
            <a:r>
              <a:rPr lang="en-US" dirty="0" smtClean="0"/>
              <a:t>Task thread as local q &amp; </a:t>
            </a:r>
          </a:p>
          <a:p>
            <a:r>
              <a:rPr lang="en-US" dirty="0" smtClean="0"/>
              <a:t>work stealing capability</a:t>
            </a:r>
          </a:p>
        </p:txBody>
      </p:sp>
    </p:spTree>
    <p:extLst>
      <p:ext uri="{BB962C8B-B14F-4D97-AF65-F5344CB8AC3E}">
        <p14:creationId xmlns:p14="http://schemas.microsoft.com/office/powerpoint/2010/main" val="348904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1.38778E-17 5.10062E-6 L 0.13333 -0.28868 " pathEditMode="relative" ptsTypes="AA">
                                      <p:cBhvr>
                                        <p:cTn id="10" dur="500" fill="hold"/>
                                        <p:tgtEl>
                                          <p:spTgt spid="26"/>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1" nodeType="clickEffect">
                                  <p:stCondLst>
                                    <p:cond delay="0"/>
                                  </p:stCondLst>
                                  <p:childTnLst>
                                    <p:animMotion origin="layout" path="M 0.13333 -0.28869 L 0.13333 -0.36086 " pathEditMode="relative" rAng="0" ptsTypes="AA">
                                      <p:cBhvr>
                                        <p:cTn id="18" dur="500" fill="hold"/>
                                        <p:tgtEl>
                                          <p:spTgt spid="26"/>
                                        </p:tgtEl>
                                        <p:attrNameLst>
                                          <p:attrName>ppt_x</p:attrName>
                                          <p:attrName>ppt_y</p:attrName>
                                        </p:attrNameLst>
                                      </p:cBhvr>
                                      <p:rCtr x="0" y="-36"/>
                                    </p:animMotion>
                                  </p:childTnLst>
                                </p:cTn>
                              </p:par>
                              <p:par>
                                <p:cTn id="19" presetID="0" presetClass="path" presetSubtype="0" accel="50000" decel="50000" fill="hold" grpId="0" nodeType="withEffect">
                                  <p:stCondLst>
                                    <p:cond delay="0"/>
                                  </p:stCondLst>
                                  <p:childTnLst>
                                    <p:animMotion origin="layout" path="M 3.33333E-6 -1.70021E-6 L 0.11666 -0.322 " pathEditMode="relative" ptsTypes="AA">
                                      <p:cBhvr>
                                        <p:cTn id="20" dur="500" fill="hold"/>
                                        <p:tgtEl>
                                          <p:spTgt spid="27"/>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3" nodeType="clickEffect">
                                  <p:stCondLst>
                                    <p:cond delay="0"/>
                                  </p:stCondLst>
                                  <p:childTnLst>
                                    <p:animMotion origin="layout" path="M 0.13333 -0.36086 L 0.66667 -0.07217 " pathEditMode="relative" rAng="0" ptsTypes="AA">
                                      <p:cBhvr>
                                        <p:cTn id="24" dur="500" fill="hold"/>
                                        <p:tgtEl>
                                          <p:spTgt spid="26"/>
                                        </p:tgtEl>
                                        <p:attrNameLst>
                                          <p:attrName>ppt_x</p:attrName>
                                          <p:attrName>ppt_y</p:attrName>
                                        </p:attrNameLst>
                                      </p:cBhvr>
                                      <p:rCtr x="267" y="144"/>
                                    </p:animMotion>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2" nodeType="clickEffect">
                                  <p:stCondLst>
                                    <p:cond delay="0"/>
                                  </p:stCondLst>
                                  <p:childTnLst>
                                    <p:animMotion origin="layout" path="M 0.11666 -0.3109 L 0.35833 -0.09438 " pathEditMode="relative" rAng="0" ptsTypes="AA">
                                      <p:cBhvr>
                                        <p:cTn id="28" dur="500" fill="hold"/>
                                        <p:tgtEl>
                                          <p:spTgt spid="27"/>
                                        </p:tgtEl>
                                        <p:attrNameLst>
                                          <p:attrName>ppt_x</p:attrName>
                                          <p:attrName>ppt_y</p:attrName>
                                        </p:attrNameLst>
                                      </p:cBhvr>
                                      <p:rCtr x="121" y="108"/>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0" presetClass="path" presetSubtype="0" accel="50000" decel="50000" fill="hold" grpId="1" nodeType="withEffect">
                                  <p:stCondLst>
                                    <p:cond delay="0"/>
                                  </p:stCondLst>
                                  <p:childTnLst>
                                    <p:animMotion origin="layout" path="M 0 -3.53227E-6 L 0.03333 -0.32755 " pathEditMode="relative" rAng="0" ptsTypes="AA">
                                      <p:cBhvr>
                                        <p:cTn id="34" dur="500" fill="hold"/>
                                        <p:tgtEl>
                                          <p:spTgt spid="28"/>
                                        </p:tgtEl>
                                        <p:attrNameLst>
                                          <p:attrName>ppt_x</p:attrName>
                                          <p:attrName>ppt_y</p:attrName>
                                        </p:attrNameLst>
                                      </p:cBhvr>
                                      <p:rCtr x="17" y="-164"/>
                                    </p:animMotion>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2" nodeType="clickEffect">
                                  <p:stCondLst>
                                    <p:cond delay="0"/>
                                  </p:stCondLst>
                                  <p:childTnLst>
                                    <p:animMotion origin="layout" path="M 0.03333 -0.32755 L 0.03333 -0.39417 " pathEditMode="relative" rAng="0" ptsTypes="AA">
                                      <p:cBhvr>
                                        <p:cTn id="38" dur="500" fill="hold"/>
                                        <p:tgtEl>
                                          <p:spTgt spid="28"/>
                                        </p:tgtEl>
                                        <p:attrNameLst>
                                          <p:attrName>ppt_x</p:attrName>
                                          <p:attrName>ppt_y</p:attrName>
                                        </p:attrNameLst>
                                      </p:cBhvr>
                                      <p:rCtr x="0" y="-33"/>
                                    </p:animMotion>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0" presetClass="path" presetSubtype="0" accel="50000" decel="50000" fill="hold" grpId="1" nodeType="withEffect">
                                  <p:stCondLst>
                                    <p:cond delay="0"/>
                                  </p:stCondLst>
                                  <p:childTnLst>
                                    <p:animMotion origin="layout" path="M 5.55112E-17 0.00555 L 0.08333 -0.34412 " pathEditMode="relative" rAng="0" ptsTypes="AA">
                                      <p:cBhvr>
                                        <p:cTn id="42" dur="500" fill="hold"/>
                                        <p:tgtEl>
                                          <p:spTgt spid="30"/>
                                        </p:tgtEl>
                                        <p:attrNameLst>
                                          <p:attrName>ppt_x</p:attrName>
                                          <p:attrName>ppt_y</p:attrName>
                                        </p:attrNameLst>
                                      </p:cBhvr>
                                      <p:rCtr x="42" y="-175"/>
                                    </p:animMotion>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2" nodeType="clickEffect">
                                  <p:stCondLst>
                                    <p:cond delay="0"/>
                                  </p:stCondLst>
                                  <p:childTnLst>
                                    <p:animMotion origin="layout" path="M 0.08333 -0.34482 L 0.08333 -0.41142 " pathEditMode="relative" rAng="0" ptsTypes="AA">
                                      <p:cBhvr>
                                        <p:cTn id="46" dur="500" fill="hold"/>
                                        <p:tgtEl>
                                          <p:spTgt spid="30"/>
                                        </p:tgtEl>
                                        <p:attrNameLst>
                                          <p:attrName>ppt_x</p:attrName>
                                          <p:attrName>ppt_y</p:attrName>
                                        </p:attrNameLst>
                                      </p:cBhvr>
                                      <p:rCtr x="0" y="-33"/>
                                    </p:animMotion>
                                  </p:childTnLst>
                                </p:cTn>
                              </p:par>
                              <p:par>
                                <p:cTn id="47" presetID="0" presetClass="path" presetSubtype="0" accel="50000" decel="50000" fill="hold" grpId="3" nodeType="withEffect">
                                  <p:stCondLst>
                                    <p:cond delay="0"/>
                                  </p:stCondLst>
                                  <p:childTnLst>
                                    <p:animMotion origin="layout" path="M 0.03333 -0.39417 L 0.03333 -0.46079 " pathEditMode="relative" rAng="0" ptsTypes="AA">
                                      <p:cBhvr>
                                        <p:cTn id="48" dur="500" fill="hold"/>
                                        <p:tgtEl>
                                          <p:spTgt spid="28"/>
                                        </p:tgtEl>
                                        <p:attrNameLst>
                                          <p:attrName>ppt_x</p:attrName>
                                          <p:attrName>ppt_y</p:attrName>
                                        </p:attrNameLst>
                                      </p:cBhvr>
                                      <p:rCtr x="0" y="-33"/>
                                    </p:animMotion>
                                  </p:childTnLst>
                                </p:cTn>
                              </p:par>
                              <p:par>
                                <p:cTn id="49" presetID="1" presetClass="entr" presetSubtype="0" fill="hold" grpId="1"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0" presetClass="path" presetSubtype="0" accel="50000" decel="50000" fill="hold" grpId="0" nodeType="withEffect">
                                  <p:stCondLst>
                                    <p:cond delay="0"/>
                                  </p:stCondLst>
                                  <p:childTnLst>
                                    <p:animMotion origin="layout" path="M 3.33333E-6 8.29979E-6 L 0.01666 -0.36641 " pathEditMode="relative" ptsTypes="AA">
                                      <p:cBhvr>
                                        <p:cTn id="52" dur="500" fill="hold"/>
                                        <p:tgtEl>
                                          <p:spTgt spid="29"/>
                                        </p:tgtEl>
                                        <p:attrNameLst>
                                          <p:attrName>ppt_x</p:attrName>
                                          <p:attrName>ppt_y</p:attrName>
                                        </p:attrNameLst>
                                      </p:cBhvr>
                                    </p:animMotion>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3" nodeType="clickEffect">
                                  <p:stCondLst>
                                    <p:cond delay="0"/>
                                  </p:stCondLst>
                                  <p:childTnLst>
                                    <p:animEffect transition="out" filter="fade">
                                      <p:cBhvr>
                                        <p:cTn id="56" dur="500"/>
                                        <p:tgtEl>
                                          <p:spTgt spid="27"/>
                                        </p:tgtEl>
                                      </p:cBhvr>
                                    </p:animEffect>
                                    <p:set>
                                      <p:cBhvr>
                                        <p:cTn id="57" dur="1" fill="hold">
                                          <p:stCondLst>
                                            <p:cond delay="499"/>
                                          </p:stCondLst>
                                        </p:cTn>
                                        <p:tgtEl>
                                          <p:spTgt spid="27"/>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0" presetClass="path" presetSubtype="0" accel="50000" decel="50000" fill="hold" grpId="2" nodeType="clickEffect">
                                  <p:stCondLst>
                                    <p:cond delay="0"/>
                                  </p:stCondLst>
                                  <p:childTnLst>
                                    <p:animMotion origin="layout" path="M 0.01666 -0.36086 L -0.03334 -0.07217 " pathEditMode="relative" rAng="0" ptsTypes="AA">
                                      <p:cBhvr>
                                        <p:cTn id="61" dur="500" fill="hold"/>
                                        <p:tgtEl>
                                          <p:spTgt spid="29"/>
                                        </p:tgtEl>
                                        <p:attrNameLst>
                                          <p:attrName>ppt_x</p:attrName>
                                          <p:attrName>ppt_y</p:attrName>
                                        </p:attrNameLst>
                                      </p:cBhvr>
                                      <p:rCtr x="-25" y="144"/>
                                    </p:animMotion>
                                  </p:childTnLst>
                                </p:cTn>
                              </p:par>
                              <p:par>
                                <p:cTn id="62" presetID="0" presetClass="path" presetSubtype="0" accel="50000" decel="50000" fill="hold" grpId="3" nodeType="withEffect">
                                  <p:stCondLst>
                                    <p:cond delay="0"/>
                                  </p:stCondLst>
                                  <p:childTnLst>
                                    <p:animMotion origin="layout" path="M 0.08333 -0.40518 L 0.08333 -0.33857 " pathEditMode="relative" rAng="0" ptsTypes="AA">
                                      <p:cBhvr>
                                        <p:cTn id="63" dur="500" fill="hold"/>
                                        <p:tgtEl>
                                          <p:spTgt spid="30"/>
                                        </p:tgtEl>
                                        <p:attrNameLst>
                                          <p:attrName>ppt_x</p:attrName>
                                          <p:attrName>ppt_y</p:attrName>
                                        </p:attrNameLst>
                                      </p:cBhvr>
                                      <p:rCtr x="0" y="33"/>
                                    </p:animMotion>
                                  </p:childTnLst>
                                </p:cTn>
                              </p:par>
                              <p:par>
                                <p:cTn id="64" presetID="0" presetClass="path" presetSubtype="0" accel="50000" decel="50000" fill="hold" grpId="4" nodeType="withEffect">
                                  <p:stCondLst>
                                    <p:cond delay="0"/>
                                  </p:stCondLst>
                                  <p:childTnLst>
                                    <p:animMotion origin="layout" path="M 0.03333 -0.46079 L 0.03333 -0.39417 " pathEditMode="relative" rAng="0" ptsTypes="AA">
                                      <p:cBhvr>
                                        <p:cTn id="65" dur="500" fill="hold"/>
                                        <p:tgtEl>
                                          <p:spTgt spid="28"/>
                                        </p:tgtEl>
                                        <p:attrNameLst>
                                          <p:attrName>ppt_x</p:attrName>
                                          <p:attrName>ppt_y</p:attrName>
                                        </p:attrNameLst>
                                      </p:cBhvr>
                                      <p:rCtr x="0" y="33"/>
                                    </p:animMotion>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4" nodeType="clickEffect">
                                  <p:stCondLst>
                                    <p:cond delay="0"/>
                                  </p:stCondLst>
                                  <p:childTnLst>
                                    <p:animEffect transition="out" filter="fade">
                                      <p:cBhvr>
                                        <p:cTn id="69" dur="500"/>
                                        <p:tgtEl>
                                          <p:spTgt spid="26"/>
                                        </p:tgtEl>
                                      </p:cBhvr>
                                    </p:animEffect>
                                    <p:set>
                                      <p:cBhvr>
                                        <p:cTn id="70" dur="1" fill="hold">
                                          <p:stCondLst>
                                            <p:cond delay="499"/>
                                          </p:stCondLst>
                                        </p:cTn>
                                        <p:tgtEl>
                                          <p:spTgt spid="26"/>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5" nodeType="clickEffect">
                                  <p:stCondLst>
                                    <p:cond delay="0"/>
                                  </p:stCondLst>
                                  <p:childTnLst>
                                    <p:animMotion origin="layout" path="M 0.03333 -0.39417 L 0.26667 -0.03886 " pathEditMode="relative" rAng="0" ptsTypes="AA">
                                      <p:cBhvr>
                                        <p:cTn id="74" dur="500" fill="hold"/>
                                        <p:tgtEl>
                                          <p:spTgt spid="28"/>
                                        </p:tgtEl>
                                        <p:attrNameLst>
                                          <p:attrName>ppt_x</p:attrName>
                                          <p:attrName>ppt_y</p:attrName>
                                        </p:attrNameLst>
                                      </p:cBhvr>
                                      <p:rCtr x="117" y="178"/>
                                    </p:animMotion>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par>
                                <p:cTn id="79" presetID="0" presetClass="path" presetSubtype="0" accel="50000" decel="50000" fill="hold" grpId="1" nodeType="withEffect">
                                  <p:stCondLst>
                                    <p:cond delay="0"/>
                                  </p:stCondLst>
                                  <p:childTnLst>
                                    <p:animMotion origin="layout" path="M 0 -1.60962E-6 L 0.01667 -0.28862 " pathEditMode="relative" rAng="0" ptsTypes="AA">
                                      <p:cBhvr>
                                        <p:cTn id="80" dur="500" fill="hold"/>
                                        <p:tgtEl>
                                          <p:spTgt spid="31"/>
                                        </p:tgtEl>
                                        <p:attrNameLst>
                                          <p:attrName>ppt_x</p:attrName>
                                          <p:attrName>ppt_y</p:attrName>
                                        </p:attrNameLst>
                                      </p:cBhvr>
                                      <p:rCtr x="8" y="-1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P spid="26" grpId="3" animBg="1"/>
      <p:bldP spid="26" grpId="4" animBg="1"/>
      <p:bldP spid="27" grpId="0" animBg="1"/>
      <p:bldP spid="27" grpId="1" animBg="1"/>
      <p:bldP spid="27" grpId="2" animBg="1"/>
      <p:bldP spid="27" grpId="3" animBg="1"/>
      <p:bldP spid="28" grpId="0" animBg="1"/>
      <p:bldP spid="28" grpId="1" animBg="1"/>
      <p:bldP spid="28" grpId="2" animBg="1"/>
      <p:bldP spid="28" grpId="3" animBg="1"/>
      <p:bldP spid="28" grpId="4" animBg="1"/>
      <p:bldP spid="28" grpId="5" animBg="1"/>
      <p:bldP spid="29" grpId="0" animBg="1"/>
      <p:bldP spid="29" grpId="1" animBg="1"/>
      <p:bldP spid="29" grpId="2" animBg="1"/>
      <p:bldP spid="30" grpId="0" animBg="1"/>
      <p:bldP spid="30" grpId="1" animBg="1"/>
      <p:bldP spid="30" grpId="2" animBg="1"/>
      <p:bldP spid="30" grpId="3" animBg="1"/>
      <p:bldP spid="31" grpId="0" animBg="1"/>
      <p:bldP spid="31"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914400"/>
            <a:ext cx="4114800" cy="3929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14400" y="5181600"/>
            <a:ext cx="7543800" cy="1200329"/>
          </a:xfrm>
          <a:prstGeom prst="rect">
            <a:avLst/>
          </a:prstGeom>
        </p:spPr>
        <p:txBody>
          <a:bodyPr wrap="square">
            <a:spAutoFit/>
          </a:bodyPr>
          <a:lstStyle/>
          <a:p>
            <a:pPr algn="ctr" fontAlgn="t"/>
            <a:r>
              <a:rPr lang="en-US" sz="2400" dirty="0"/>
              <a:t>If your computer has a single CPU, the library pays a small penalty for breaking the tasks up and running them one at a time</a:t>
            </a:r>
            <a:r>
              <a:rPr lang="en-US" sz="2400" dirty="0" smtClean="0"/>
              <a:t>.</a:t>
            </a:r>
            <a:endParaRPr lang="en-US" sz="2400" dirty="0"/>
          </a:p>
        </p:txBody>
      </p:sp>
    </p:spTree>
    <p:extLst>
      <p:ext uri="{BB962C8B-B14F-4D97-AF65-F5344CB8AC3E}">
        <p14:creationId xmlns:p14="http://schemas.microsoft.com/office/powerpoint/2010/main" val="35130631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‘thread injection and retirement </a:t>
            </a:r>
            <a:r>
              <a:rPr lang="en-US" dirty="0">
                <a:hlinkClick r:id="rId3"/>
              </a:rPr>
              <a:t>algorithm</a:t>
            </a:r>
            <a:r>
              <a:rPr lang="en-US" dirty="0"/>
              <a:t>’ </a:t>
            </a:r>
          </a:p>
        </p:txBody>
      </p:sp>
      <p:sp>
        <p:nvSpPr>
          <p:cNvPr id="3" name="Content Placeholder 2"/>
          <p:cNvSpPr>
            <a:spLocks noGrp="1"/>
          </p:cNvSpPr>
          <p:nvPr>
            <p:ph idx="1"/>
          </p:nvPr>
        </p:nvSpPr>
        <p:spPr>
          <a:xfrm>
            <a:off x="457200" y="4724400"/>
            <a:ext cx="8229600" cy="1401763"/>
          </a:xfrm>
        </p:spPr>
        <p:txBody>
          <a:bodyPr>
            <a:normAutofit fontScale="92500" lnSpcReduction="10000"/>
          </a:bodyPr>
          <a:lstStyle/>
          <a:p>
            <a:pPr marL="0" indent="0" algn="ctr">
              <a:buNone/>
            </a:pPr>
            <a:r>
              <a:rPr lang="en-US" dirty="0" smtClean="0"/>
              <a:t>Determines </a:t>
            </a:r>
            <a:r>
              <a:rPr lang="en-US" dirty="0"/>
              <a:t>the optimal number of threads by looking at the machine architecture, rate of incoming work and current CPU </a:t>
            </a:r>
            <a:r>
              <a:rPr lang="en-US" dirty="0" smtClean="0"/>
              <a:t>utilization</a:t>
            </a:r>
            <a:endParaRPr lang="en-US" dirty="0"/>
          </a:p>
        </p:txBody>
      </p:sp>
      <p:pic>
        <p:nvPicPr>
          <p:cNvPr id="55298" name="Picture 2" descr="image"/>
          <p:cNvPicPr>
            <a:picLocks noChangeAspect="1" noChangeArrowheads="1"/>
          </p:cNvPicPr>
          <p:nvPr/>
        </p:nvPicPr>
        <p:blipFill>
          <a:blip r:embed="rId4" cstate="print"/>
          <a:srcRect/>
          <a:stretch>
            <a:fillRect/>
          </a:stretch>
        </p:blipFill>
        <p:spPr bwMode="auto">
          <a:xfrm>
            <a:off x="1143000" y="1600200"/>
            <a:ext cx="6477000" cy="2828925"/>
          </a:xfrm>
          <a:prstGeom prst="rect">
            <a:avLst/>
          </a:prstGeom>
          <a:noFill/>
        </p:spPr>
      </p:pic>
    </p:spTree>
    <p:extLst>
      <p:ext uri="{BB962C8B-B14F-4D97-AF65-F5344CB8AC3E}">
        <p14:creationId xmlns:p14="http://schemas.microsoft.com/office/powerpoint/2010/main" val="26819679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770437"/>
            <a:ext cx="8229600" cy="2087563"/>
          </a:xfrm>
        </p:spPr>
        <p:txBody>
          <a:bodyPr>
            <a:normAutofit/>
          </a:bodyPr>
          <a:lstStyle/>
          <a:p>
            <a:pPr algn="ctr">
              <a:buNone/>
            </a:pPr>
            <a:r>
              <a:rPr lang="en-US" dirty="0" smtClean="0"/>
              <a:t>Local queue feature only applies when working with the </a:t>
            </a:r>
            <a:r>
              <a:rPr lang="en-US" i="1" dirty="0" smtClean="0"/>
              <a:t>Task Parallel Library</a:t>
            </a:r>
          </a:p>
          <a:p>
            <a:pPr algn="ctr">
              <a:buNone/>
            </a:pPr>
            <a:endParaRPr lang="en-US" dirty="0"/>
          </a:p>
        </p:txBody>
      </p:sp>
      <p:pic>
        <p:nvPicPr>
          <p:cNvPr id="2050" name="Picture 2" descr="http://static.guim.co.uk/sys-images/Guardian/Pix/pictures/2012/1/27/1327659347546/Jobseekers-queue-outside--00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325" y="1406236"/>
            <a:ext cx="4381500" cy="2628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www.codeproject.com/KB/threads/_net_4_parallel/parallelar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14" y="0"/>
            <a:ext cx="9102686" cy="6774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9650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648200"/>
            <a:ext cx="8229600" cy="1477963"/>
          </a:xfrm>
        </p:spPr>
        <p:txBody>
          <a:bodyPr>
            <a:normAutofit fontScale="85000" lnSpcReduction="10000"/>
          </a:bodyPr>
          <a:lstStyle/>
          <a:p>
            <a:pPr marL="0" indent="0" algn="ctr">
              <a:buNone/>
            </a:pPr>
            <a:r>
              <a:rPr lang="en-US" dirty="0"/>
              <a:t>W</a:t>
            </a:r>
            <a:r>
              <a:rPr lang="en-US" dirty="0" smtClean="0"/>
              <a:t>hen </a:t>
            </a:r>
            <a:r>
              <a:rPr lang="en-US" dirty="0"/>
              <a:t>a parent task schedule tasks, the child tasks don’t get queue in the global queue, rather they’re being queued in a local queue dedicated to the parent task.</a:t>
            </a:r>
          </a:p>
        </p:txBody>
      </p:sp>
      <p:pic>
        <p:nvPicPr>
          <p:cNvPr id="8194" name="Picture 2" descr="http://devcentral.f5.com/weblogs/images/devcentral_f5_com/weblogs/Joe/WindowsLiveWriter/PowerShellABCsQisforQueues_919A/queue_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106115"/>
            <a:ext cx="6457950" cy="4305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0914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85800" y="4648200"/>
            <a:ext cx="8040688" cy="1938992"/>
          </a:xfrm>
        </p:spPr>
        <p:txBody>
          <a:bodyPr>
            <a:normAutofit fontScale="92500" lnSpcReduction="10000"/>
          </a:bodyPr>
          <a:lstStyle/>
          <a:p>
            <a:pPr algn="ctr">
              <a:buNone/>
            </a:pPr>
            <a:r>
              <a:rPr lang="en-US" dirty="0" smtClean="0"/>
              <a:t>any work that comes from a thread that is not one of the thread pool's worker threads still has to be placed on the global queue, which always incurs heavier synchronization costs than adding to a local queue.</a:t>
            </a:r>
            <a:endParaRPr lang="en-US" dirty="0"/>
          </a:p>
        </p:txBody>
      </p:sp>
      <p:pic>
        <p:nvPicPr>
          <p:cNvPr id="2050" name="Picture 2" descr="http://msdn.microsoft.com/en-us/library/Ff963549.fd35c425-c583-4a6d-a365-fc6238123232(l=en-us).png"/>
          <p:cNvPicPr>
            <a:picLocks noChangeAspect="1" noChangeArrowheads="1"/>
          </p:cNvPicPr>
          <p:nvPr/>
        </p:nvPicPr>
        <p:blipFill>
          <a:blip r:embed="rId2" cstate="print"/>
          <a:srcRect/>
          <a:stretch>
            <a:fillRect/>
          </a:stretch>
        </p:blipFill>
        <p:spPr bwMode="auto">
          <a:xfrm>
            <a:off x="1066800" y="1295400"/>
            <a:ext cx="7277100" cy="2790825"/>
          </a:xfrm>
          <a:prstGeom prst="rect">
            <a:avLst/>
          </a:prstGeom>
          <a:noFill/>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.NET 4.5 really does make a difference.</a:t>
            </a:r>
            <a:endParaRPr lang="en-US" dirty="0"/>
          </a:p>
        </p:txBody>
      </p:sp>
      <p:sp>
        <p:nvSpPr>
          <p:cNvPr id="3" name="Rectangle 2"/>
          <p:cNvSpPr/>
          <p:nvPr/>
        </p:nvSpPr>
        <p:spPr>
          <a:xfrm>
            <a:off x="838200" y="5029200"/>
            <a:ext cx="7620000" cy="830997"/>
          </a:xfrm>
          <a:prstGeom prst="rect">
            <a:avLst/>
          </a:prstGeom>
        </p:spPr>
        <p:txBody>
          <a:bodyPr wrap="square">
            <a:spAutoFit/>
          </a:bodyPr>
          <a:lstStyle/>
          <a:p>
            <a:pPr algn="ctr"/>
            <a:r>
              <a:rPr lang="en-US" sz="2400" b="1" dirty="0" err="1" smtClean="0"/>
              <a:t>CreateTasks</a:t>
            </a:r>
            <a:r>
              <a:rPr lang="en-US" sz="2400" b="1" dirty="0" smtClean="0"/>
              <a:t> performance comparison, </a:t>
            </a:r>
            <a:r>
              <a:rPr lang="en-US" sz="2400" b="1" dirty="0" err="1" smtClean="0"/>
              <a:t>ntasks</a:t>
            </a:r>
            <a:r>
              <a:rPr lang="en-US" sz="2400" b="1" dirty="0" smtClean="0"/>
              <a:t>=100000, iterations=25</a:t>
            </a:r>
            <a:endParaRPr lang="en-US" sz="2400" dirty="0"/>
          </a:p>
        </p:txBody>
      </p:sp>
      <p:sp>
        <p:nvSpPr>
          <p:cNvPr id="5" name="Rectangle 4"/>
          <p:cNvSpPr/>
          <p:nvPr/>
        </p:nvSpPr>
        <p:spPr>
          <a:xfrm>
            <a:off x="609600" y="2209799"/>
            <a:ext cx="8534400" cy="1754326"/>
          </a:xfrm>
          <a:prstGeom prst="rect">
            <a:avLst/>
          </a:prstGeom>
        </p:spPr>
        <p:txBody>
          <a:bodyPr wrap="square">
            <a:spAutoFit/>
          </a:bodyPr>
          <a:lstStyle/>
          <a:p>
            <a:r>
              <a:rPr lang="en-US" dirty="0" smtClean="0"/>
              <a:t>		x86 </a:t>
            </a:r>
            <a:r>
              <a:rPr lang="en-US" dirty="0" err="1" smtClean="0"/>
              <a:t>avg</a:t>
            </a:r>
            <a:r>
              <a:rPr lang="en-US" dirty="0" smtClean="0"/>
              <a:t> time 	x86 Task size 	x64 </a:t>
            </a:r>
            <a:r>
              <a:rPr lang="en-US" dirty="0" err="1" smtClean="0"/>
              <a:t>avg</a:t>
            </a:r>
            <a:r>
              <a:rPr lang="en-US" dirty="0" smtClean="0"/>
              <a:t> time 	x64 Task size 	</a:t>
            </a:r>
          </a:p>
          <a:p>
            <a:r>
              <a:rPr lang="en-US" dirty="0" smtClean="0"/>
              <a:t>.NET 4 		10 ms 		44 bytes 		12 ms 		80 bytes 	</a:t>
            </a:r>
          </a:p>
          <a:p>
            <a:r>
              <a:rPr lang="en-US" dirty="0" smtClean="0"/>
              <a:t>.NET 4.5 		8 ms 		40 bytes 		10 ms 		72 bytes </a:t>
            </a:r>
          </a:p>
          <a:p>
            <a:r>
              <a:rPr lang="en-US" dirty="0" smtClean="0"/>
              <a:t>	</a:t>
            </a:r>
          </a:p>
          <a:p>
            <a:r>
              <a:rPr lang="fr-FR" dirty="0" err="1" smtClean="0"/>
              <a:t>Improvement</a:t>
            </a:r>
            <a:r>
              <a:rPr lang="fr-FR" dirty="0" smtClean="0"/>
              <a:t> 	20% 	9% 		17% 		10% 	</a:t>
            </a:r>
          </a:p>
        </p:txBody>
      </p:sp>
    </p:spTree>
    <p:extLst>
      <p:ext uri="{BB962C8B-B14F-4D97-AF65-F5344CB8AC3E}">
        <p14:creationId xmlns:p14="http://schemas.microsoft.com/office/powerpoint/2010/main" val="34942653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1000" y="4495800"/>
            <a:ext cx="8458200" cy="1938992"/>
          </a:xfrm>
        </p:spPr>
        <p:txBody>
          <a:bodyPr>
            <a:normAutofit fontScale="92500" lnSpcReduction="10000"/>
          </a:bodyPr>
          <a:lstStyle/>
          <a:p>
            <a:pPr algn="ctr">
              <a:buNone/>
            </a:pPr>
            <a:r>
              <a:rPr lang="en-US" dirty="0" smtClean="0"/>
              <a:t>A work-stealing queue is a double-ended queue that has a private end and a public end. The queue allows lock-free pushes and pops from the private end but requires costlier synchronization for operations at the public end. </a:t>
            </a:r>
            <a:endParaRPr lang="en-US" dirty="0"/>
          </a:p>
        </p:txBody>
      </p:sp>
      <p:pic>
        <p:nvPicPr>
          <p:cNvPr id="1026" name="Picture 2" descr="http://msdn.microsoft.com/en-us/library/Ff963549.54a41d82-03fe-49bb-b7b8-7008f3e4f1c2(l=en-us).png"/>
          <p:cNvPicPr>
            <a:picLocks noChangeAspect="1" noChangeArrowheads="1"/>
          </p:cNvPicPr>
          <p:nvPr/>
        </p:nvPicPr>
        <p:blipFill>
          <a:blip r:embed="rId3" cstate="print"/>
          <a:srcRect/>
          <a:stretch>
            <a:fillRect/>
          </a:stretch>
        </p:blipFill>
        <p:spPr bwMode="auto">
          <a:xfrm>
            <a:off x="457200" y="838200"/>
            <a:ext cx="8304996" cy="2828926"/>
          </a:xfrm>
          <a:prstGeom prst="rect">
            <a:avLst/>
          </a:prstGeom>
          <a:noFill/>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4957473"/>
            <a:ext cx="8229600" cy="1935163"/>
          </a:xfrm>
        </p:spPr>
        <p:txBody>
          <a:bodyPr/>
          <a:lstStyle/>
          <a:p>
            <a:pPr algn="ctr">
              <a:buNone/>
            </a:pPr>
            <a:r>
              <a:rPr lang="en-US" dirty="0" smtClean="0"/>
              <a:t>2.0 thread pool coexist with 4.0 in case side by side execution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609600"/>
            <a:ext cx="5566743" cy="3713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29200"/>
            <a:ext cx="8229600" cy="1096963"/>
          </a:xfrm>
        </p:spPr>
        <p:txBody>
          <a:bodyPr>
            <a:normAutofit fontScale="85000" lnSpcReduction="20000"/>
          </a:bodyPr>
          <a:lstStyle/>
          <a:p>
            <a:pPr marL="0" indent="0" algn="ctr">
              <a:buNone/>
            </a:pPr>
            <a:r>
              <a:rPr lang="en-US" i="1" dirty="0"/>
              <a:t>The local queuing feature can be disabled by including the </a:t>
            </a:r>
            <a:r>
              <a:rPr lang="en-US" i="1" dirty="0" err="1"/>
              <a:t>PreferFairness</a:t>
            </a:r>
            <a:r>
              <a:rPr lang="en-US" i="1" dirty="0"/>
              <a:t> flag in the </a:t>
            </a:r>
            <a:r>
              <a:rPr lang="en-US" i="1" dirty="0" err="1"/>
              <a:t>TaskCreationOptions</a:t>
            </a:r>
            <a:r>
              <a:rPr lang="en-US" i="1" dirty="0"/>
              <a:t> of the </a:t>
            </a:r>
            <a:r>
              <a:rPr lang="en-US" i="1" dirty="0" smtClean="0"/>
              <a:t>parent</a:t>
            </a:r>
            <a:endParaRPr lang="en-US" dirty="0"/>
          </a:p>
        </p:txBody>
      </p:sp>
      <p:pic>
        <p:nvPicPr>
          <p:cNvPr id="12290" name="Picture 2" descr="http://www.sayleadershipcoaching.com/mwacoaching/images/2008/08/05/join_the_queu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5600" y="1752600"/>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1478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95800"/>
            <a:ext cx="8229600" cy="1630363"/>
          </a:xfrm>
        </p:spPr>
        <p:txBody>
          <a:bodyPr/>
          <a:lstStyle/>
          <a:p>
            <a:pPr marL="0" indent="0" algn="ctr">
              <a:buNone/>
            </a:pPr>
            <a:r>
              <a:rPr lang="en-US" dirty="0"/>
              <a:t>After a thread finish its </a:t>
            </a:r>
            <a:r>
              <a:rPr lang="en-US" dirty="0" smtClean="0"/>
              <a:t>destroyed </a:t>
            </a:r>
            <a:r>
              <a:rPr lang="en-US" dirty="0"/>
              <a:t>only after spending 10 seconds (was 40 seconds) on the pool doing nothing.</a:t>
            </a:r>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2262" y="1066800"/>
            <a:ext cx="341947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23032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ParallelExtensionsExtras</a:t>
            </a:r>
            <a:endParaRPr lang="en-US" dirty="0"/>
          </a:p>
        </p:txBody>
      </p:sp>
      <p:sp>
        <p:nvSpPr>
          <p:cNvPr id="3" name="Content Placeholder 2"/>
          <p:cNvSpPr>
            <a:spLocks noGrp="1"/>
          </p:cNvSpPr>
          <p:nvPr>
            <p:ph idx="1"/>
          </p:nvPr>
        </p:nvSpPr>
        <p:spPr/>
        <p:txBody>
          <a:bodyPr/>
          <a:lstStyle/>
          <a:p>
            <a:r>
              <a:rPr lang="en-US" dirty="0" smtClean="0"/>
              <a:t>if you require special functionality, you can create a custom scheduler and enable it for specific tasks or queries.</a:t>
            </a:r>
          </a:p>
          <a:p>
            <a:endParaRPr lang="en-US" dirty="0" smtClean="0"/>
          </a:p>
          <a:p>
            <a:r>
              <a:rPr lang="en-US" dirty="0" smtClean="0"/>
              <a:t>http</a:t>
            </a:r>
            <a:r>
              <a:rPr lang="en-US" dirty="0"/>
              <a:t>://blogs.msdn.com/b/pfxteam/archive/2010/04/04/9990342.aspx</a:t>
            </a:r>
          </a:p>
        </p:txBody>
      </p:sp>
    </p:spTree>
    <p:extLst>
      <p:ext uri="{BB962C8B-B14F-4D97-AF65-F5344CB8AC3E}">
        <p14:creationId xmlns:p14="http://schemas.microsoft.com/office/powerpoint/2010/main" val="29394932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fontScale="85000" lnSpcReduction="20000"/>
          </a:bodyPr>
          <a:lstStyle/>
          <a:p>
            <a:r>
              <a:rPr lang="en-US" dirty="0" err="1" smtClean="0"/>
              <a:t>Clr</a:t>
            </a:r>
            <a:r>
              <a:rPr lang="en-US" dirty="0" smtClean="0"/>
              <a:t> Management Thread</a:t>
            </a:r>
          </a:p>
          <a:p>
            <a:pPr marL="342900" lvl="2" indent="-342900"/>
            <a:r>
              <a:rPr lang="en-US" dirty="0"/>
              <a:t>Main Thread</a:t>
            </a:r>
          </a:p>
          <a:p>
            <a:r>
              <a:rPr lang="en-US" dirty="0" smtClean="0"/>
              <a:t>Foreground </a:t>
            </a:r>
            <a:r>
              <a:rPr lang="en-US" dirty="0"/>
              <a:t>Thread</a:t>
            </a:r>
          </a:p>
          <a:p>
            <a:pPr lvl="2"/>
            <a:r>
              <a:rPr lang="en-US" dirty="0"/>
              <a:t>Worker Thread</a:t>
            </a:r>
          </a:p>
          <a:p>
            <a:pPr lvl="3"/>
            <a:r>
              <a:rPr lang="en-US" dirty="0"/>
              <a:t>Thread, Task</a:t>
            </a:r>
          </a:p>
          <a:p>
            <a:pPr lvl="2"/>
            <a:r>
              <a:rPr lang="en-US" dirty="0" smtClean="0"/>
              <a:t>User </a:t>
            </a:r>
            <a:r>
              <a:rPr lang="en-US" dirty="0"/>
              <a:t>Interface Thread </a:t>
            </a:r>
          </a:p>
          <a:p>
            <a:pPr lvl="3"/>
            <a:r>
              <a:rPr lang="en-US" dirty="0"/>
              <a:t>Thread, Task</a:t>
            </a:r>
          </a:p>
          <a:p>
            <a:r>
              <a:rPr lang="en-US" dirty="0" smtClean="0"/>
              <a:t>Background Thread</a:t>
            </a:r>
          </a:p>
          <a:p>
            <a:pPr lvl="2"/>
            <a:r>
              <a:rPr lang="en-US" dirty="0" smtClean="0"/>
              <a:t>Worker Thread</a:t>
            </a:r>
          </a:p>
          <a:p>
            <a:pPr lvl="3"/>
            <a:r>
              <a:rPr lang="en-US" dirty="0" smtClean="0"/>
              <a:t>Thread, Task</a:t>
            </a:r>
          </a:p>
          <a:p>
            <a:pPr lvl="2"/>
            <a:r>
              <a:rPr lang="en-US" dirty="0" smtClean="0"/>
              <a:t>I/O </a:t>
            </a:r>
            <a:r>
              <a:rPr lang="en-US" dirty="0"/>
              <a:t>Thread</a:t>
            </a:r>
          </a:p>
          <a:p>
            <a:pPr lvl="3"/>
            <a:r>
              <a:rPr lang="en-US" dirty="0" smtClean="0"/>
              <a:t>APM, EAP, TAP</a:t>
            </a:r>
            <a:endParaRPr lang="en-US" dirty="0"/>
          </a:p>
          <a:p>
            <a:r>
              <a:rPr lang="en-US" dirty="0"/>
              <a:t>Thread Pool Thread</a:t>
            </a:r>
          </a:p>
          <a:p>
            <a:pPr lvl="2"/>
            <a:r>
              <a:rPr lang="en-US" dirty="0"/>
              <a:t>Worker Thread</a:t>
            </a:r>
          </a:p>
          <a:p>
            <a:pPr lvl="3"/>
            <a:r>
              <a:rPr lang="en-US" dirty="0"/>
              <a:t>Task, </a:t>
            </a:r>
            <a:r>
              <a:rPr lang="en-US" dirty="0" err="1"/>
              <a:t>ThreadPool</a:t>
            </a:r>
            <a:r>
              <a:rPr lang="en-US" dirty="0"/>
              <a:t>, </a:t>
            </a:r>
            <a:r>
              <a:rPr lang="en-US" dirty="0" err="1"/>
              <a:t>Delegate.BeginInvoke</a:t>
            </a:r>
            <a:r>
              <a:rPr lang="en-US" dirty="0"/>
              <a:t>, </a:t>
            </a:r>
            <a:r>
              <a:rPr lang="en-US" dirty="0" err="1"/>
              <a:t>BackgroundWorker</a:t>
            </a:r>
            <a:endParaRPr lang="en-US" dirty="0"/>
          </a:p>
          <a:p>
            <a:pPr lvl="2"/>
            <a:r>
              <a:rPr lang="en-US" dirty="0"/>
              <a:t>Data Partitioning</a:t>
            </a:r>
          </a:p>
          <a:p>
            <a:pPr lvl="3"/>
            <a:r>
              <a:rPr lang="en-US" dirty="0"/>
              <a:t>Parallel</a:t>
            </a:r>
          </a:p>
          <a:p>
            <a:pPr lvl="2"/>
            <a:r>
              <a:rPr lang="en-US" dirty="0"/>
              <a:t>Data Partitioning and Aggregation</a:t>
            </a:r>
          </a:p>
          <a:p>
            <a:pPr lvl="3"/>
            <a:r>
              <a:rPr lang="en-US" dirty="0" err="1" smtClean="0"/>
              <a:t>Plinq</a:t>
            </a:r>
            <a:endParaRPr lang="en-US" dirty="0" smtClean="0"/>
          </a:p>
          <a:p>
            <a:pPr lvl="2"/>
            <a:r>
              <a:rPr lang="en-US" dirty="0"/>
              <a:t>Asynchrony</a:t>
            </a:r>
          </a:p>
          <a:p>
            <a:pPr lvl="3"/>
            <a:r>
              <a:rPr lang="en-US" dirty="0"/>
              <a:t>APM, EAP, </a:t>
            </a:r>
            <a:r>
              <a:rPr lang="en-US" dirty="0" smtClean="0"/>
              <a:t>TAP</a:t>
            </a:r>
            <a:endParaRPr lang="en-US" dirty="0"/>
          </a:p>
          <a:p>
            <a:pPr lvl="3"/>
            <a:endParaRPr lang="en-US" dirty="0"/>
          </a:p>
        </p:txBody>
      </p:sp>
      <p:pic>
        <p:nvPicPr>
          <p:cNvPr id="8194" name="Picture 2" descr="http://3.bp.blogspot.com/-Fyyo92Ouo14/USoRPb90tOI/AAAAAAAABXU/poSOCn2msZ0/s1600/summary.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3349" y="685800"/>
            <a:ext cx="2835349"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150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Lock-free updates</a:t>
            </a:r>
            <a:endParaRPr lang="en-US" dirty="0"/>
          </a:p>
        </p:txBody>
      </p:sp>
      <p:sp>
        <p:nvSpPr>
          <p:cNvPr id="4" name="Rectangle 3"/>
          <p:cNvSpPr/>
          <p:nvPr/>
        </p:nvSpPr>
        <p:spPr>
          <a:xfrm>
            <a:off x="2743200" y="3429000"/>
            <a:ext cx="3657600" cy="769441"/>
          </a:xfrm>
          <a:prstGeom prst="rect">
            <a:avLst/>
          </a:prstGeom>
        </p:spPr>
        <p:txBody>
          <a:bodyPr wrap="square">
            <a:spAutoFit/>
          </a:bodyPr>
          <a:lstStyle/>
          <a:p>
            <a:r>
              <a:rPr lang="en-US" sz="4400" dirty="0"/>
              <a:t>x = x * 10;</a:t>
            </a:r>
          </a:p>
        </p:txBody>
      </p:sp>
      <p:pic>
        <p:nvPicPr>
          <p:cNvPr id="88066" name="Picture 2" descr="http://www.livehacking.com/web/wp-content/uploads/2010/08/openLock.png"/>
          <p:cNvPicPr>
            <a:picLocks noChangeAspect="1" noChangeArrowheads="1"/>
          </p:cNvPicPr>
          <p:nvPr/>
        </p:nvPicPr>
        <p:blipFill>
          <a:blip r:embed="rId2" cstate="print"/>
          <a:srcRect/>
          <a:stretch>
            <a:fillRect/>
          </a:stretch>
        </p:blipFill>
        <p:spPr bwMode="auto">
          <a:xfrm>
            <a:off x="4724400" y="2438400"/>
            <a:ext cx="3915965" cy="3352800"/>
          </a:xfrm>
          <a:prstGeom prst="rect">
            <a:avLst/>
          </a:prstGeom>
          <a:noFill/>
        </p:spPr>
      </p:pic>
    </p:spTree>
    <p:extLst>
      <p:ext uri="{BB962C8B-B14F-4D97-AF65-F5344CB8AC3E}">
        <p14:creationId xmlns:p14="http://schemas.microsoft.com/office/powerpoint/2010/main" val="967936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 Operation</a:t>
            </a:r>
            <a:endParaRPr lang="en-US" dirty="0"/>
          </a:p>
        </p:txBody>
      </p:sp>
      <p:sp>
        <p:nvSpPr>
          <p:cNvPr id="4" name="Rectangle 3"/>
          <p:cNvSpPr/>
          <p:nvPr/>
        </p:nvSpPr>
        <p:spPr>
          <a:xfrm>
            <a:off x="2667000" y="4572000"/>
            <a:ext cx="4572000" cy="923330"/>
          </a:xfrm>
          <a:prstGeom prst="rect">
            <a:avLst/>
          </a:prstGeom>
        </p:spPr>
        <p:txBody>
          <a:bodyPr>
            <a:spAutoFit/>
          </a:bodyPr>
          <a:lstStyle/>
          <a:p>
            <a:pPr marL="342900" indent="-342900">
              <a:buFont typeface="+mj-lt"/>
              <a:buAutoNum type="arabicPeriod"/>
            </a:pPr>
            <a:r>
              <a:rPr lang="en-US" dirty="0" smtClean="0"/>
              <a:t>Load from RAM into CPU register</a:t>
            </a:r>
          </a:p>
          <a:p>
            <a:pPr marL="342900" indent="-342900">
              <a:buFont typeface="+mj-lt"/>
              <a:buAutoNum type="arabicPeriod"/>
            </a:pPr>
            <a:r>
              <a:rPr lang="en-US" dirty="0" smtClean="0"/>
              <a:t>Increment CPU register</a:t>
            </a:r>
          </a:p>
          <a:p>
            <a:pPr marL="342900" indent="-342900">
              <a:buFont typeface="+mj-lt"/>
              <a:buAutoNum type="arabicPeriod"/>
            </a:pPr>
            <a:r>
              <a:rPr lang="en-US" dirty="0" smtClean="0"/>
              <a:t>Store from CPU register into RAM.</a:t>
            </a:r>
            <a:endParaRPr lang="en-US" dirty="0"/>
          </a:p>
        </p:txBody>
      </p:sp>
      <p:sp>
        <p:nvSpPr>
          <p:cNvPr id="5" name="TextBox 4"/>
          <p:cNvSpPr txBox="1"/>
          <p:nvPr/>
        </p:nvSpPr>
        <p:spPr>
          <a:xfrm>
            <a:off x="3200400" y="2819400"/>
            <a:ext cx="2213363" cy="830997"/>
          </a:xfrm>
          <a:prstGeom prst="rect">
            <a:avLst/>
          </a:prstGeom>
          <a:noFill/>
        </p:spPr>
        <p:txBody>
          <a:bodyPr wrap="none" rtlCol="0">
            <a:spAutoFit/>
          </a:bodyPr>
          <a:lstStyle/>
          <a:p>
            <a:r>
              <a:rPr lang="en-US" sz="4800" dirty="0" smtClean="0"/>
              <a:t>data ++;</a:t>
            </a:r>
            <a:endParaRPr lang="en-US" sz="4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800600"/>
            <a:ext cx="8229600" cy="1600201"/>
          </a:xfrm>
        </p:spPr>
        <p:txBody>
          <a:bodyPr>
            <a:normAutofit fontScale="92500" lnSpcReduction="20000"/>
          </a:bodyPr>
          <a:lstStyle/>
          <a:p>
            <a:pPr algn="ctr">
              <a:buNone/>
            </a:pPr>
            <a:r>
              <a:rPr lang="en-US" dirty="0"/>
              <a:t>Reading and writing 64-bit fields is </a:t>
            </a:r>
            <a:r>
              <a:rPr lang="en-US" dirty="0" smtClean="0"/>
              <a:t>non atomic </a:t>
            </a:r>
            <a:r>
              <a:rPr lang="en-US" dirty="0"/>
              <a:t>on 32-bit environments because it requires two separate instructions: </a:t>
            </a:r>
            <a:r>
              <a:rPr lang="en-US" dirty="0" smtClean="0"/>
              <a:t>one for </a:t>
            </a:r>
            <a:r>
              <a:rPr lang="en-US" dirty="0"/>
              <a:t>each 32-bit memory location.</a:t>
            </a:r>
          </a:p>
        </p:txBody>
      </p:sp>
      <p:pic>
        <p:nvPicPr>
          <p:cNvPr id="93186" name="Picture 2" descr="http://blogs.exact.com/products/wp-content/uploads/2011/03/64bit2.png"/>
          <p:cNvPicPr>
            <a:picLocks noChangeAspect="1" noChangeArrowheads="1"/>
          </p:cNvPicPr>
          <p:nvPr/>
        </p:nvPicPr>
        <p:blipFill>
          <a:blip r:embed="rId2" cstate="print"/>
          <a:srcRect/>
          <a:stretch>
            <a:fillRect/>
          </a:stretch>
        </p:blipFill>
        <p:spPr bwMode="auto">
          <a:xfrm>
            <a:off x="1524000" y="304800"/>
            <a:ext cx="6391275" cy="4010026"/>
          </a:xfrm>
          <a:prstGeom prst="rect">
            <a:avLst/>
          </a:prstGeom>
          <a:noFill/>
        </p:spPr>
      </p:pic>
    </p:spTree>
    <p:extLst>
      <p:ext uri="{BB962C8B-B14F-4D97-AF65-F5344CB8AC3E}">
        <p14:creationId xmlns:p14="http://schemas.microsoft.com/office/powerpoint/2010/main" val="1840118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Interlocked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Increment</a:t>
            </a:r>
          </a:p>
          <a:p>
            <a:r>
              <a:rPr lang="en-US" dirty="0" smtClean="0"/>
              <a:t>Decrement</a:t>
            </a:r>
          </a:p>
          <a:p>
            <a:r>
              <a:rPr lang="en-US" dirty="0" smtClean="0"/>
              <a:t>Add</a:t>
            </a:r>
          </a:p>
          <a:p>
            <a:pPr lvl="1"/>
            <a:r>
              <a:rPr lang="en-US" dirty="0" smtClean="0"/>
              <a:t>value </a:t>
            </a:r>
            <a:r>
              <a:rPr lang="en-US" dirty="0"/>
              <a:t>can be a negative number allowing subtraction</a:t>
            </a:r>
            <a:endParaRPr lang="en-US" dirty="0" smtClean="0"/>
          </a:p>
          <a:p>
            <a:r>
              <a:rPr lang="en-US" dirty="0" smtClean="0"/>
              <a:t>Read</a:t>
            </a:r>
          </a:p>
          <a:p>
            <a:pPr lvl="1"/>
            <a:r>
              <a:rPr lang="en-US" dirty="0"/>
              <a:t>performs an atomic </a:t>
            </a:r>
            <a:r>
              <a:rPr lang="en-US" dirty="0" smtClean="0"/>
              <a:t>Read on a  </a:t>
            </a:r>
            <a:r>
              <a:rPr lang="en-US" dirty="0"/>
              <a:t>64-bit field:</a:t>
            </a:r>
          </a:p>
          <a:p>
            <a:r>
              <a:rPr lang="en-US" dirty="0" smtClean="0"/>
              <a:t>old </a:t>
            </a:r>
            <a:r>
              <a:rPr lang="en-US" dirty="0" err="1" smtClean="0"/>
              <a:t>val</a:t>
            </a:r>
            <a:r>
              <a:rPr lang="en-US" dirty="0" smtClean="0"/>
              <a:t> = Exchange(ref </a:t>
            </a:r>
            <a:r>
              <a:rPr lang="en-US" dirty="0"/>
              <a:t>_sum, </a:t>
            </a:r>
            <a:r>
              <a:rPr lang="en-US" dirty="0" smtClean="0"/>
              <a:t>new </a:t>
            </a:r>
            <a:r>
              <a:rPr lang="en-US" dirty="0" err="1" smtClean="0"/>
              <a:t>val</a:t>
            </a:r>
            <a:r>
              <a:rPr lang="en-US" dirty="0" smtClean="0"/>
              <a:t>)</a:t>
            </a:r>
          </a:p>
          <a:p>
            <a:pPr lvl="1"/>
            <a:r>
              <a:rPr lang="en-US" dirty="0" smtClean="0"/>
              <a:t>Write </a:t>
            </a:r>
            <a:r>
              <a:rPr lang="en-US" dirty="0"/>
              <a:t>a 64-bit field while reading previous value</a:t>
            </a:r>
            <a:endParaRPr lang="en-US" dirty="0" smtClean="0"/>
          </a:p>
          <a:p>
            <a:r>
              <a:rPr lang="en-US" dirty="0" err="1" smtClean="0"/>
              <a:t>CompareExchange</a:t>
            </a:r>
            <a:r>
              <a:rPr lang="en-US" dirty="0"/>
              <a:t>(ref _</a:t>
            </a:r>
            <a:r>
              <a:rPr lang="en-US" dirty="0" err="1" smtClean="0"/>
              <a:t>sum,new</a:t>
            </a:r>
            <a:r>
              <a:rPr lang="en-US" dirty="0" smtClean="0"/>
              <a:t> </a:t>
            </a:r>
            <a:r>
              <a:rPr lang="en-US" dirty="0" err="1" smtClean="0"/>
              <a:t>val</a:t>
            </a:r>
            <a:r>
              <a:rPr lang="en-US" dirty="0" smtClean="0"/>
              <a:t>, old </a:t>
            </a:r>
            <a:r>
              <a:rPr lang="en-US" dirty="0" err="1" smtClean="0"/>
              <a:t>val</a:t>
            </a:r>
            <a:r>
              <a:rPr lang="en-US" dirty="0" smtClean="0"/>
              <a:t>)</a:t>
            </a:r>
          </a:p>
          <a:p>
            <a:pPr lvl="1"/>
            <a:r>
              <a:rPr lang="en-US" dirty="0" smtClean="0"/>
              <a:t>Update </a:t>
            </a:r>
            <a:r>
              <a:rPr lang="en-US" dirty="0"/>
              <a:t>a field only if it matches a certain value </a:t>
            </a:r>
            <a:endParaRPr lang="en-US" dirty="0" smtClean="0"/>
          </a:p>
          <a:p>
            <a:pPr lvl="1"/>
            <a:r>
              <a:rPr lang="en-US" dirty="0" smtClean="0"/>
              <a:t>enables lock-free read-modify-write operations</a:t>
            </a:r>
          </a:p>
          <a:p>
            <a:pPr lvl="1"/>
            <a:endParaRPr lang="en-US" dirty="0"/>
          </a:p>
        </p:txBody>
      </p:sp>
    </p:spTree>
    <p:extLst>
      <p:ext uri="{BB962C8B-B14F-4D97-AF65-F5344CB8AC3E}">
        <p14:creationId xmlns:p14="http://schemas.microsoft.com/office/powerpoint/2010/main" val="2910252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Lock-free updates</a:t>
            </a:r>
            <a:endParaRPr lang="en-US" dirty="0"/>
          </a:p>
        </p:txBody>
      </p:sp>
      <p:sp>
        <p:nvSpPr>
          <p:cNvPr id="3" name="Content Placeholder 2"/>
          <p:cNvSpPr>
            <a:spLocks noGrp="1"/>
          </p:cNvSpPr>
          <p:nvPr>
            <p:ph idx="1"/>
          </p:nvPr>
        </p:nvSpPr>
        <p:spPr>
          <a:xfrm>
            <a:off x="457200" y="2133600"/>
            <a:ext cx="8229600" cy="3840163"/>
          </a:xfrm>
        </p:spPr>
        <p:txBody>
          <a:bodyPr/>
          <a:lstStyle/>
          <a:p>
            <a:pPr marL="514350" indent="-514350">
              <a:buFont typeface="+mj-lt"/>
              <a:buAutoNum type="arabicPeriod"/>
            </a:pPr>
            <a:r>
              <a:rPr lang="en-US" dirty="0"/>
              <a:t>Take a “snapshot” of </a:t>
            </a:r>
            <a:r>
              <a:rPr lang="en-US" i="1" dirty="0"/>
              <a:t>x </a:t>
            </a:r>
            <a:r>
              <a:rPr lang="en-US" dirty="0"/>
              <a:t>into a local </a:t>
            </a:r>
            <a:r>
              <a:rPr lang="en-US" dirty="0" smtClean="0"/>
              <a:t>variable</a:t>
            </a:r>
          </a:p>
          <a:p>
            <a:pPr marL="514350" indent="-514350">
              <a:buFont typeface="+mj-lt"/>
              <a:buAutoNum type="arabicPeriod"/>
            </a:pPr>
            <a:r>
              <a:rPr lang="en-US" dirty="0"/>
              <a:t>Calculate the new </a:t>
            </a:r>
            <a:r>
              <a:rPr lang="en-US" dirty="0" smtClean="0"/>
              <a:t>value</a:t>
            </a:r>
          </a:p>
          <a:p>
            <a:pPr marL="514350" indent="-514350">
              <a:buFont typeface="+mj-lt"/>
              <a:buAutoNum type="arabicPeriod"/>
            </a:pPr>
            <a:r>
              <a:rPr lang="en-US" dirty="0"/>
              <a:t>Write the calculated value back </a:t>
            </a:r>
            <a:r>
              <a:rPr lang="en-US" i="1" dirty="0"/>
              <a:t>if </a:t>
            </a:r>
            <a:r>
              <a:rPr lang="en-US" dirty="0"/>
              <a:t>the snapshot is still </a:t>
            </a:r>
            <a:r>
              <a:rPr lang="en-US" dirty="0" smtClean="0"/>
              <a:t>up-to-date using </a:t>
            </a:r>
            <a:r>
              <a:rPr lang="en-US" dirty="0" err="1"/>
              <a:t>Interlocked.CompareExchange</a:t>
            </a:r>
            <a:endParaRPr lang="en-US" dirty="0" smtClean="0"/>
          </a:p>
          <a:p>
            <a:pPr marL="514350" indent="-514350">
              <a:buFont typeface="+mj-lt"/>
              <a:buAutoNum type="arabicPeriod"/>
            </a:pPr>
            <a:r>
              <a:rPr lang="en-US" dirty="0"/>
              <a:t>If the snapshot was stale, </a:t>
            </a:r>
            <a:r>
              <a:rPr lang="en-US" i="1" dirty="0"/>
              <a:t>spin </a:t>
            </a:r>
            <a:r>
              <a:rPr lang="en-US" dirty="0"/>
              <a:t>and return to step 1</a:t>
            </a:r>
          </a:p>
        </p:txBody>
      </p:sp>
    </p:spTree>
    <p:extLst>
      <p:ext uri="{BB962C8B-B14F-4D97-AF65-F5344CB8AC3E}">
        <p14:creationId xmlns:p14="http://schemas.microsoft.com/office/powerpoint/2010/main" val="967936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marL="393700" indent="-393700">
              <a:defRPr/>
            </a:pPr>
            <a:r>
              <a:rPr lang="en-US" dirty="0" smtClean="0">
                <a:solidFill>
                  <a:schemeClr val="accent3"/>
                </a:solidFill>
              </a:rPr>
              <a:t>Thread-safe collections</a:t>
            </a:r>
          </a:p>
        </p:txBody>
      </p:sp>
      <p:sp>
        <p:nvSpPr>
          <p:cNvPr id="5" name="Content Placeholder 4"/>
          <p:cNvSpPr>
            <a:spLocks noGrp="1"/>
          </p:cNvSpPr>
          <p:nvPr>
            <p:ph sz="half" idx="1"/>
          </p:nvPr>
        </p:nvSpPr>
        <p:spPr>
          <a:xfrm>
            <a:off x="2514600" y="2667000"/>
            <a:ext cx="4648199" cy="1905000"/>
          </a:xfrm>
        </p:spPr>
        <p:txBody>
          <a:bodyPr>
            <a:normAutofit/>
          </a:bodyPr>
          <a:lstStyle/>
          <a:p>
            <a:pPr marL="344506" indent="-407988">
              <a:buClr>
                <a:srgbClr val="969696"/>
              </a:buClr>
              <a:buNone/>
            </a:pPr>
            <a:r>
              <a:rPr lang="en-US" sz="2400" dirty="0" err="1" smtClean="0"/>
              <a:t>ConcurrentBag</a:t>
            </a:r>
            <a:r>
              <a:rPr lang="en-US" sz="2400" dirty="0" smtClean="0"/>
              <a:t>&lt;T&gt;</a:t>
            </a:r>
          </a:p>
          <a:p>
            <a:pPr marL="344506" indent="-407988">
              <a:buClr>
                <a:srgbClr val="969696"/>
              </a:buClr>
              <a:buNone/>
            </a:pPr>
            <a:r>
              <a:rPr lang="en-US" sz="2400" dirty="0" err="1" smtClean="0"/>
              <a:t>ConcurrentStack</a:t>
            </a:r>
            <a:r>
              <a:rPr lang="en-US" sz="2400" dirty="0" smtClean="0"/>
              <a:t>&lt;T&gt;</a:t>
            </a:r>
          </a:p>
          <a:p>
            <a:pPr marL="344506" indent="-407988">
              <a:buClr>
                <a:srgbClr val="969696"/>
              </a:buClr>
              <a:buNone/>
            </a:pPr>
            <a:r>
              <a:rPr lang="en-US" sz="2400" dirty="0" err="1" smtClean="0"/>
              <a:t>ConcurrentQueue</a:t>
            </a:r>
            <a:r>
              <a:rPr lang="en-US" sz="2400" dirty="0" smtClean="0"/>
              <a:t>&lt;T&gt;</a:t>
            </a:r>
          </a:p>
          <a:p>
            <a:pPr marL="344506" indent="-407988">
              <a:buClr>
                <a:srgbClr val="969696"/>
              </a:buClr>
              <a:buNone/>
            </a:pPr>
            <a:r>
              <a:rPr lang="en-US" sz="2400" dirty="0" err="1" smtClean="0"/>
              <a:t>ConcurrentDictionary</a:t>
            </a:r>
            <a:r>
              <a:rPr lang="en-US" sz="2400" dirty="0" smtClean="0"/>
              <a:t>&lt;</a:t>
            </a:r>
            <a:r>
              <a:rPr lang="en-US" sz="2400" dirty="0" err="1" smtClean="0"/>
              <a:t>TKey,Tvalue</a:t>
            </a:r>
            <a:r>
              <a:rPr lang="en-US" sz="2400" dirty="0" smtClean="0"/>
              <a:t>&gt;</a:t>
            </a:r>
            <a:endParaRPr lang="en-US" dirty="0" smtClean="0"/>
          </a:p>
        </p:txBody>
      </p:sp>
      <p:sp>
        <p:nvSpPr>
          <p:cNvPr id="7" name="Text Placeholder 2"/>
          <p:cNvSpPr txBox="1">
            <a:spLocks/>
          </p:cNvSpPr>
          <p:nvPr/>
        </p:nvSpPr>
        <p:spPr>
          <a:xfrm>
            <a:off x="304800" y="1371600"/>
            <a:ext cx="9448800" cy="5257800"/>
          </a:xfrm>
          <a:prstGeom prst="rect">
            <a:avLst/>
          </a:prstGeom>
        </p:spPr>
        <p:txBody>
          <a:bodyPr wrap="square" numCol="2" spcCol="0">
            <a:noAutofit/>
          </a:bodyPr>
          <a:lstStyle/>
          <a:p>
            <a:pPr marL="801688" marR="0" lvl="1" indent="-407988" algn="l" defTabSz="914363" rtl="0" eaLnBrk="1" fontAlgn="auto" latinLnBrk="0" hangingPunct="1">
              <a:lnSpc>
                <a:spcPct val="78000"/>
              </a:lnSpc>
              <a:spcBef>
                <a:spcPct val="20000"/>
              </a:spcBef>
              <a:spcAft>
                <a:spcPts val="0"/>
              </a:spcAft>
              <a:buClr>
                <a:srgbClr val="969696"/>
              </a:buClr>
              <a:buSzPct val="80000"/>
              <a:buFont typeface="Wingdings" pitchFamily="2" charset="2"/>
              <a:buNone/>
              <a:tabLst/>
              <a:defRPr/>
            </a:pPr>
            <a:endParaRPr kumimoji="0" lang="en-US" sz="24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2216</TotalTime>
  <Words>2546</Words>
  <Application>Microsoft Office PowerPoint</Application>
  <PresentationFormat>On-screen Show (4:3)</PresentationFormat>
  <Paragraphs>307</Paragraphs>
  <Slides>35</Slides>
  <Notes>25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Thread pool internals</vt:lpstr>
      <vt:lpstr>.NET 4 really does make a difference.</vt:lpstr>
      <vt:lpstr>.NET 4.5 really does make a difference.</vt:lpstr>
      <vt:lpstr>Lock-free updates</vt:lpstr>
      <vt:lpstr>Atomic Operation</vt:lpstr>
      <vt:lpstr>PowerPoint Presentation</vt:lpstr>
      <vt:lpstr>Interlocked</vt:lpstr>
      <vt:lpstr>Lock-free updates</vt:lpstr>
      <vt:lpstr>Thread-safe collections</vt:lpstr>
      <vt:lpstr>Concurrent Stack</vt:lpstr>
      <vt:lpstr>Adding a item to stack</vt:lpstr>
      <vt:lpstr>Adding a item to Concurrent Stack</vt:lpstr>
      <vt:lpstr>ConcurrentQueue </vt:lpstr>
      <vt:lpstr>ConcurrentQueue </vt:lpstr>
      <vt:lpstr>ConcurrentQueue </vt:lpstr>
      <vt:lpstr>ConcurrentQueue </vt:lpstr>
      <vt:lpstr>ConcurrentBag</vt:lpstr>
      <vt:lpstr> concurrent bag</vt:lpstr>
      <vt:lpstr> concurrent bag</vt:lpstr>
      <vt:lpstr>PowerPoint Presentation</vt:lpstr>
      <vt:lpstr>2.0 Thread Pool</vt:lpstr>
      <vt:lpstr>PowerPoint Presentation</vt:lpstr>
      <vt:lpstr>CLR 4 Thread Pool</vt:lpstr>
      <vt:lpstr>PowerPoint Presentation</vt:lpstr>
      <vt:lpstr>‘thread injection and retirement algorithm’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ParallelExtensionsExtras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 Pool</dc:title>
  <dc:creator>m ubarak</dc:creator>
  <cp:lastModifiedBy>Mubarak Abdulla</cp:lastModifiedBy>
  <cp:revision>15</cp:revision>
  <dcterms:created xsi:type="dcterms:W3CDTF">2013-11-04T05:58:59Z</dcterms:created>
  <dcterms:modified xsi:type="dcterms:W3CDTF">2013-11-29T07:04:07Z</dcterms:modified>
</cp:coreProperties>
</file>