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391" r:id="rId2"/>
    <p:sldId id="422" r:id="rId3"/>
    <p:sldId id="423" r:id="rId4"/>
    <p:sldId id="419" r:id="rId5"/>
    <p:sldId id="413" r:id="rId6"/>
    <p:sldId id="414" r:id="rId7"/>
    <p:sldId id="415" r:id="rId8"/>
    <p:sldId id="416" r:id="rId9"/>
    <p:sldId id="417" r:id="rId10"/>
    <p:sldId id="418" r:id="rId11"/>
    <p:sldId id="402" r:id="rId12"/>
    <p:sldId id="412" r:id="rId13"/>
    <p:sldId id="404" r:id="rId14"/>
    <p:sldId id="405" r:id="rId15"/>
    <p:sldId id="406" r:id="rId16"/>
    <p:sldId id="407" r:id="rId17"/>
    <p:sldId id="408" r:id="rId18"/>
    <p:sldId id="409" r:id="rId19"/>
    <p:sldId id="410" r:id="rId20"/>
    <p:sldId id="411" r:id="rId21"/>
    <p:sldId id="401" r:id="rId22"/>
    <p:sldId id="256" r:id="rId23"/>
    <p:sldId id="420" r:id="rId24"/>
    <p:sldId id="421" r:id="rId25"/>
    <p:sldId id="388" r:id="rId26"/>
    <p:sldId id="387" r:id="rId27"/>
    <p:sldId id="378" r:id="rId28"/>
    <p:sldId id="379" r:id="rId29"/>
    <p:sldId id="380" r:id="rId30"/>
    <p:sldId id="381" r:id="rId31"/>
    <p:sldId id="382" r:id="rId32"/>
    <p:sldId id="383" r:id="rId33"/>
    <p:sldId id="384" r:id="rId34"/>
    <p:sldId id="386" r:id="rId35"/>
    <p:sldId id="385" r:id="rId36"/>
    <p:sldId id="349" r:id="rId37"/>
    <p:sldId id="350" r:id="rId38"/>
    <p:sldId id="389" r:id="rId39"/>
    <p:sldId id="390" r:id="rId40"/>
    <p:sldId id="353" r:id="rId41"/>
    <p:sldId id="354" r:id="rId42"/>
    <p:sldId id="373" r:id="rId43"/>
    <p:sldId id="374" r:id="rId44"/>
    <p:sldId id="375" r:id="rId4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89" autoAdjust="0"/>
    <p:restoredTop sz="88172" autoAdjust="0"/>
  </p:normalViewPr>
  <p:slideViewPr>
    <p:cSldViewPr>
      <p:cViewPr varScale="1">
        <p:scale>
          <a:sx n="65" d="100"/>
          <a:sy n="65" d="100"/>
        </p:scale>
        <p:origin x="-61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387E21E9-F287-4365-84AE-D55FC4137737}" type="datetimeFigureOut">
              <a:rPr lang="en-US" smtClean="0"/>
              <a:pPr/>
              <a:t>11/29/2013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BFCEDF2B-04BA-4B6D-876B-4D3E8ED9E1D4}" type="slidenum">
              <a:rPr lang="en-US" smtClean="0"/>
              <a:pPr/>
              <a:t>‹#›</a:t>
            </a:fld>
            <a:endParaRPr lang="en-US"/>
          </a:p>
        </p:txBody>
      </p:sp>
    </p:spTree>
    <p:extLst>
      <p:ext uri="{BB962C8B-B14F-4D97-AF65-F5344CB8AC3E}">
        <p14:creationId xmlns:p14="http://schemas.microsoft.com/office/powerpoint/2010/main" val="462378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msdn.microsoft.com/en-us/library/system.threading.countdownevent.aspx" TargetMode="External"/><Relationship Id="rId7" Type="http://schemas.openxmlformats.org/officeDocument/2006/relationships/hyperlink" Target="http://msdn.microsoft.com/en-us/library/system.threading.countdownevent.wait.aspx" TargetMode="External"/><Relationship Id="rId2" Type="http://schemas.openxmlformats.org/officeDocument/2006/relationships/slide" Target="../slides/slide39.xml"/><Relationship Id="rId1" Type="http://schemas.openxmlformats.org/officeDocument/2006/relationships/notesMaster" Target="../notesMasters/notesMaster1.xml"/><Relationship Id="rId6" Type="http://schemas.openxmlformats.org/officeDocument/2006/relationships/hyperlink" Target="http://msdn.microsoft.com/en-us/library/system.threading.countdownevent.signal.aspx" TargetMode="External"/><Relationship Id="rId5" Type="http://schemas.openxmlformats.org/officeDocument/2006/relationships/hyperlink" Target="http://msdn.microsoft.com/en-us/library/system.threading.manualreseteventslim.aspx" TargetMode="External"/><Relationship Id="rId4" Type="http://schemas.openxmlformats.org/officeDocument/2006/relationships/hyperlink" Target="http://msdn.microsoft.com/en-us/library/system.threading.manualresetevent.aspx"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6612">
              <a:defRPr/>
            </a:pPr>
            <a:r>
              <a:rPr lang="en-US" dirty="0" smtClean="0"/>
              <a:t>This program </a:t>
            </a:r>
            <a:r>
              <a:rPr lang="en-US" i="1" dirty="0" smtClean="0"/>
              <a:t>never terminates </a:t>
            </a:r>
            <a:r>
              <a:rPr lang="en-US" dirty="0" smtClean="0"/>
              <a:t>because the complete variable is cached in a CPU register.</a:t>
            </a:r>
          </a:p>
          <a:p>
            <a:endParaRPr lang="en-US" dirty="0"/>
          </a:p>
        </p:txBody>
      </p:sp>
      <p:sp>
        <p:nvSpPr>
          <p:cNvPr id="4" name="Slide Number Placeholder 3"/>
          <p:cNvSpPr>
            <a:spLocks noGrp="1"/>
          </p:cNvSpPr>
          <p:nvPr>
            <p:ph type="sldNum" sz="quarter" idx="10"/>
          </p:nvPr>
        </p:nvSpPr>
        <p:spPr/>
        <p:txBody>
          <a:bodyPr/>
          <a:lstStyle/>
          <a:p>
            <a:fld id="{BFCEDF2B-04BA-4B6D-876B-4D3E8ED9E1D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typically means that certain operations are guaranteed to be performed before the barrier, and others after.</a:t>
            </a:r>
            <a:endParaRPr lang="en-US" dirty="0"/>
          </a:p>
        </p:txBody>
      </p:sp>
      <p:sp>
        <p:nvSpPr>
          <p:cNvPr id="4" name="Slide Number Placeholder 3"/>
          <p:cNvSpPr>
            <a:spLocks noGrp="1"/>
          </p:cNvSpPr>
          <p:nvPr>
            <p:ph type="sldNum" sz="quarter" idx="10"/>
          </p:nvPr>
        </p:nvSpPr>
        <p:spPr/>
        <p:txBody>
          <a:bodyPr/>
          <a:lstStyle/>
          <a:p>
            <a:fld id="{BFCEDF2B-04BA-4B6D-876B-4D3E8ED9E1D4}"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FCEDF2B-04BA-4B6D-876B-4D3E8ED9E1D4}" type="slidenum">
              <a:rPr lang="en-US" smtClean="0"/>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CEDF2B-04BA-4B6D-876B-4D3E8ED9E1D4}" type="slidenum">
              <a:rPr lang="en-US" smtClean="0"/>
              <a:pPr/>
              <a:t>17</a:t>
            </a:fld>
            <a:endParaRPr lang="en-US"/>
          </a:p>
        </p:txBody>
      </p:sp>
    </p:spTree>
    <p:extLst>
      <p:ext uri="{BB962C8B-B14F-4D97-AF65-F5344CB8AC3E}">
        <p14:creationId xmlns:p14="http://schemas.microsoft.com/office/powerpoint/2010/main" val="3739452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smtClean="0"/>
              <a:t>if Test1 and Test2 run simultaneously on different threads, it’s possible for a and b to both end up with a value of 0. The MSDN documentation states that use of the volatile keyword ensures that the most up-to-date value is present in the field at all times. This is incorrect, since as we’ve seen, a write followed by a read </a:t>
            </a:r>
            <a:r>
              <a:rPr lang="en-US" sz="1300" i="1" dirty="0" smtClean="0"/>
              <a:t>can </a:t>
            </a:r>
            <a:r>
              <a:rPr lang="en-US" sz="1300" dirty="0" smtClean="0"/>
              <a:t>be reordered.</a:t>
            </a:r>
          </a:p>
          <a:p>
            <a:endParaRPr lang="en-US" dirty="0"/>
          </a:p>
        </p:txBody>
      </p:sp>
      <p:sp>
        <p:nvSpPr>
          <p:cNvPr id="4" name="Slide Number Placeholder 3"/>
          <p:cNvSpPr>
            <a:spLocks noGrp="1"/>
          </p:cNvSpPr>
          <p:nvPr>
            <p:ph type="sldNum" sz="quarter" idx="10"/>
          </p:nvPr>
        </p:nvSpPr>
        <p:spPr/>
        <p:txBody>
          <a:bodyPr/>
          <a:lstStyle/>
          <a:p>
            <a:fld id="{BFCEDF2B-04BA-4B6D-876B-4D3E8ED9E1D4}" type="slidenum">
              <a:rPr lang="en-US" smtClean="0"/>
              <a:pPr/>
              <a:t>18</a:t>
            </a:fld>
            <a:endParaRPr lang="en-US"/>
          </a:p>
        </p:txBody>
      </p:sp>
    </p:spTree>
    <p:extLst>
      <p:ext uri="{BB962C8B-B14F-4D97-AF65-F5344CB8AC3E}">
        <p14:creationId xmlns:p14="http://schemas.microsoft.com/office/powerpoint/2010/main" val="1098564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smtClean="0"/>
              <a:t>Multi-threading : Same job can be broken logically and executed simultaneously and the results are combined at the end of processing </a:t>
            </a:r>
            <a:br>
              <a:rPr lang="en-US" dirty="0" smtClean="0"/>
            </a:br>
            <a:endParaRPr lang="en-US" dirty="0" smtClean="0"/>
          </a:p>
          <a:p>
            <a:pPr defTabSz="966612">
              <a:defRPr/>
            </a:pPr>
            <a:r>
              <a:rPr lang="en-US" sz="1300" dirty="0" smtClean="0"/>
              <a:t>Threads share the same address space and Context switching between threads is less expensive</a:t>
            </a:r>
          </a:p>
          <a:p>
            <a:endParaRPr lang="en-US" dirty="0"/>
          </a:p>
        </p:txBody>
      </p:sp>
      <p:sp>
        <p:nvSpPr>
          <p:cNvPr id="4" name="Slide Number Placeholder 3"/>
          <p:cNvSpPr>
            <a:spLocks noGrp="1"/>
          </p:cNvSpPr>
          <p:nvPr>
            <p:ph type="sldNum" sz="quarter" idx="10"/>
          </p:nvPr>
        </p:nvSpPr>
        <p:spPr/>
        <p:txBody>
          <a:bodyPr/>
          <a:lstStyle/>
          <a:p>
            <a:fld id="{3BAF554B-E444-4BF2-88F1-B78D09B36BCF}" type="slidenum">
              <a:rPr lang="en-US" smtClean="0"/>
              <a:pPr/>
              <a:t>23</a:t>
            </a:fld>
            <a:endParaRPr lang="en-US" dirty="0"/>
          </a:p>
        </p:txBody>
      </p:sp>
    </p:spTree>
    <p:extLst>
      <p:ext uri="{BB962C8B-B14F-4D97-AF65-F5344CB8AC3E}">
        <p14:creationId xmlns:p14="http://schemas.microsoft.com/office/powerpoint/2010/main" val="3517451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a:t>
            </a:r>
            <a:r>
              <a:rPr lang="en-US" dirty="0" err="1" smtClean="0"/>
              <a:t>mutex</a:t>
            </a:r>
            <a:r>
              <a:rPr lang="en-US" dirty="0" smtClean="0"/>
              <a:t> is automatically released when the thread that currently owns it terminates.</a:t>
            </a:r>
          </a:p>
          <a:p>
            <a:endParaRPr lang="en-US" dirty="0" smtClean="0"/>
          </a:p>
          <a:p>
            <a:r>
              <a:rPr lang="en-US" dirty="0" smtClean="0"/>
              <a:t>If using Monitor class to synchronize, ensure that </a:t>
            </a:r>
            <a:r>
              <a:rPr lang="en-US" dirty="0" err="1" smtClean="0"/>
              <a:t>Monitor.Exit</a:t>
            </a:r>
            <a:r>
              <a:rPr lang="en-US" dirty="0" smtClean="0"/>
              <a:t> is always called</a:t>
            </a:r>
          </a:p>
          <a:p>
            <a:endParaRPr lang="en-US" dirty="0"/>
          </a:p>
        </p:txBody>
      </p:sp>
      <p:sp>
        <p:nvSpPr>
          <p:cNvPr id="4" name="Slide Number Placeholder 3"/>
          <p:cNvSpPr>
            <a:spLocks noGrp="1"/>
          </p:cNvSpPr>
          <p:nvPr>
            <p:ph type="sldNum" sz="quarter" idx="10"/>
          </p:nvPr>
        </p:nvSpPr>
        <p:spPr/>
        <p:txBody>
          <a:bodyPr/>
          <a:lstStyle/>
          <a:p>
            <a:fld id="{BFCEDF2B-04BA-4B6D-876B-4D3E8ED9E1D4}" type="slidenum">
              <a:rPr lang="en-US" smtClean="0"/>
              <a:pPr/>
              <a:t>27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FCEDF2B-04BA-4B6D-876B-4D3E8ED9E1D4}" type="slidenum">
              <a:rPr lang="en-US" smtClean="0"/>
              <a:pPr/>
              <a:t>29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general, it's a very bad idea to rely on locking an object you didn't create and don't know who else might be accessing. Doing so invites deadlock.</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FCEDF2B-04BA-4B6D-876B-4D3E8ED9E1D4}" type="slidenum">
              <a:rPr lang="en-US" smtClean="0"/>
              <a:pPr/>
              <a:t>31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a thread holding a lock on a critical resource is suspended, the whole application can deadlock.</a:t>
            </a:r>
          </a:p>
          <a:p>
            <a:endParaRPr lang="en-US" dirty="0"/>
          </a:p>
        </p:txBody>
      </p:sp>
      <p:sp>
        <p:nvSpPr>
          <p:cNvPr id="4" name="Slide Number Placeholder 3"/>
          <p:cNvSpPr>
            <a:spLocks noGrp="1"/>
          </p:cNvSpPr>
          <p:nvPr>
            <p:ph type="sldNum" sz="quarter" idx="10"/>
          </p:nvPr>
        </p:nvSpPr>
        <p:spPr/>
        <p:txBody>
          <a:bodyPr/>
          <a:lstStyle/>
          <a:p>
            <a:fld id="{BFCEDF2B-04BA-4B6D-876B-4D3E8ED9E1D4}" type="slidenum">
              <a:rPr lang="en-US" smtClean="0"/>
              <a:pPr/>
              <a:t>33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b="1" dirty="0" smtClean="0"/>
              <a:t>Ending Application Domains</a:t>
            </a:r>
          </a:p>
          <a:p>
            <a:r>
              <a:rPr lang="en-US" sz="1300" b="1" dirty="0" smtClean="0"/>
              <a:t>Ending Processes</a:t>
            </a:r>
            <a:endParaRPr lang="en-US" dirty="0"/>
          </a:p>
        </p:txBody>
      </p:sp>
      <p:sp>
        <p:nvSpPr>
          <p:cNvPr id="4" name="Slide Number Placeholder 3"/>
          <p:cNvSpPr>
            <a:spLocks noGrp="1"/>
          </p:cNvSpPr>
          <p:nvPr>
            <p:ph type="sldNum" sz="quarter" idx="10"/>
          </p:nvPr>
        </p:nvSpPr>
        <p:spPr/>
        <p:txBody>
          <a:bodyPr/>
          <a:lstStyle/>
          <a:p>
            <a:fld id="{1A7D732B-443E-4D47-849F-F80A6626BCB2}" type="slidenum">
              <a:rPr lang="en-US" smtClean="0"/>
              <a:pPr/>
              <a:t>35</a:t>
            </a:fld>
            <a:endParaRPr lang="en-US"/>
          </a:p>
        </p:txBody>
      </p:sp>
    </p:spTree>
    <p:extLst>
      <p:ext uri="{BB962C8B-B14F-4D97-AF65-F5344CB8AC3E}">
        <p14:creationId xmlns:p14="http://schemas.microsoft.com/office/powerpoint/2010/main" val="1064381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compilers/CPU could translate the code in such a way as to reverse the two lines of code</a:t>
            </a:r>
            <a:endParaRPr lang="en-US" dirty="0"/>
          </a:p>
        </p:txBody>
      </p:sp>
      <p:sp>
        <p:nvSpPr>
          <p:cNvPr id="4" name="Slide Number Placeholder 3"/>
          <p:cNvSpPr>
            <a:spLocks noGrp="1"/>
          </p:cNvSpPr>
          <p:nvPr>
            <p:ph type="sldNum" sz="quarter" idx="10"/>
          </p:nvPr>
        </p:nvSpPr>
        <p:spPr/>
        <p:txBody>
          <a:bodyPr/>
          <a:lstStyle/>
          <a:p>
            <a:fld id="{BFCEDF2B-04BA-4B6D-876B-4D3E8ED9E1D4}"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966612">
              <a:defRPr/>
            </a:pPr>
            <a:r>
              <a:rPr lang="en-US" i="1" dirty="0" smtClean="0"/>
              <a:t>Exclusive </a:t>
            </a:r>
            <a:r>
              <a:rPr lang="en-US" dirty="0" smtClean="0"/>
              <a:t>locking constructs are most common—these allow just one thread in at a time, and allow competing threads to access common data without interfering with each other. </a:t>
            </a:r>
          </a:p>
          <a:p>
            <a:endParaRPr lang="en-US" dirty="0"/>
          </a:p>
        </p:txBody>
      </p:sp>
      <p:sp>
        <p:nvSpPr>
          <p:cNvPr id="4" name="Slide Number Placeholder 3"/>
          <p:cNvSpPr>
            <a:spLocks noGrp="1"/>
          </p:cNvSpPr>
          <p:nvPr>
            <p:ph type="sldNum" sz="quarter" idx="10"/>
          </p:nvPr>
        </p:nvSpPr>
        <p:spPr/>
        <p:txBody>
          <a:bodyPr/>
          <a:lstStyle/>
          <a:p>
            <a:fld id="{1A7D732B-443E-4D47-849F-F80A6626BCB2}" type="slidenum">
              <a:rPr lang="en-US" smtClean="0"/>
              <a:pPr/>
              <a:t>37</a:t>
            </a:fld>
            <a:endParaRPr lang="en-US"/>
          </a:p>
        </p:txBody>
      </p:sp>
    </p:spTree>
    <p:extLst>
      <p:ext uri="{BB962C8B-B14F-4D97-AF65-F5344CB8AC3E}">
        <p14:creationId xmlns:p14="http://schemas.microsoft.com/office/powerpoint/2010/main" val="9543073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FCEDF2B-04BA-4B6D-876B-4D3E8ED9E1D4}" type="slidenum">
              <a:rPr lang="en-US" smtClean="0"/>
              <a:pPr/>
              <a:t>38</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hlinkClick r:id="rId3"/>
              </a:rPr>
              <a:t>CountdownEvent</a:t>
            </a:r>
            <a:r>
              <a:rPr lang="en-US" dirty="0" smtClean="0"/>
              <a:t> is designed for scenarios in which you would otherwise have to use a </a:t>
            </a:r>
            <a:r>
              <a:rPr lang="en-US" dirty="0" err="1" smtClean="0">
                <a:hlinkClick r:id="rId4"/>
              </a:rPr>
              <a:t>ManualResetEvent</a:t>
            </a:r>
            <a:r>
              <a:rPr lang="en-US" dirty="0" smtClean="0"/>
              <a:t> or </a:t>
            </a:r>
            <a:r>
              <a:rPr lang="en-US" dirty="0" err="1" smtClean="0">
                <a:hlinkClick r:id="rId5"/>
              </a:rPr>
              <a:t>ManualResetEventSlim</a:t>
            </a:r>
            <a:r>
              <a:rPr lang="en-US" dirty="0" smtClean="0"/>
              <a:t> and manually decrement a variable before signaling the event. For example, in a fork/join scenario, you can just create a </a:t>
            </a:r>
            <a:r>
              <a:rPr lang="en-US" dirty="0" err="1" smtClean="0">
                <a:hlinkClick r:id="rId3"/>
              </a:rPr>
              <a:t>CountdownEvent</a:t>
            </a:r>
            <a:r>
              <a:rPr lang="en-US" dirty="0" smtClean="0"/>
              <a:t> that has a signal count of 5, and then start five work items on the thread pool and have each work item call </a:t>
            </a:r>
            <a:r>
              <a:rPr lang="en-US" dirty="0" smtClean="0">
                <a:hlinkClick r:id="rId6"/>
              </a:rPr>
              <a:t>Signal</a:t>
            </a:r>
            <a:r>
              <a:rPr lang="en-US" dirty="0" smtClean="0"/>
              <a:t> when it completes. Each call to </a:t>
            </a:r>
            <a:r>
              <a:rPr lang="en-US" dirty="0" smtClean="0">
                <a:hlinkClick r:id="rId6"/>
              </a:rPr>
              <a:t>Signal</a:t>
            </a:r>
            <a:r>
              <a:rPr lang="en-US" dirty="0" smtClean="0"/>
              <a:t> decrements the signal count by 1. On the main thread, the call to </a:t>
            </a:r>
            <a:r>
              <a:rPr lang="en-US" dirty="0" smtClean="0">
                <a:hlinkClick r:id="rId7"/>
              </a:rPr>
              <a:t>Wait</a:t>
            </a:r>
            <a:r>
              <a:rPr lang="en-US" dirty="0" smtClean="0"/>
              <a:t> will block until the signal count is zero.</a:t>
            </a:r>
            <a:endParaRPr lang="en-US" dirty="0"/>
          </a:p>
        </p:txBody>
      </p:sp>
      <p:sp>
        <p:nvSpPr>
          <p:cNvPr id="4" name="Slide Number Placeholder 3"/>
          <p:cNvSpPr>
            <a:spLocks noGrp="1"/>
          </p:cNvSpPr>
          <p:nvPr>
            <p:ph type="sldNum" sz="quarter" idx="10"/>
          </p:nvPr>
        </p:nvSpPr>
        <p:spPr/>
        <p:txBody>
          <a:bodyPr/>
          <a:lstStyle/>
          <a:p>
            <a:fld id="{BFCEDF2B-04BA-4B6D-876B-4D3E8ED9E1D4}" type="slidenum">
              <a:rPr lang="en-US" smtClean="0"/>
              <a:pPr/>
              <a:t>39</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6612">
              <a:defRPr/>
            </a:pPr>
            <a:r>
              <a:rPr lang="en-US" dirty="0" smtClean="0"/>
              <a:t>voluntarily handing over the CPU to other threads.</a:t>
            </a:r>
          </a:p>
          <a:p>
            <a:endParaRPr lang="en-US" dirty="0" smtClean="0"/>
          </a:p>
          <a:p>
            <a:endParaRPr lang="en-US" dirty="0" smtClean="0"/>
          </a:p>
          <a:p>
            <a:r>
              <a:rPr lang="en-US" dirty="0" smtClean="0"/>
              <a:t>If this method succeeds, the rest of the thread's current time slice is yielded. The operating system schedules the calling thread for another time slice, according to its priority and the status of other threads that are available to run. </a:t>
            </a:r>
          </a:p>
          <a:p>
            <a:r>
              <a:rPr lang="en-US" dirty="0" smtClean="0"/>
              <a:t>Yielding is limited to the processor that is executing the calling thread. The operating system will not switch execution to another processor, even if that processor is idle or is running a thread of lower priority. If there are no other threads that are ready to execute on the current processor, the operating system does not yield execution, and this method returns false. </a:t>
            </a:r>
          </a:p>
          <a:p>
            <a:r>
              <a:rPr lang="en-US" dirty="0" smtClean="0"/>
              <a:t>This method is equivalent to using platform invoke to call the native Win32 </a:t>
            </a:r>
            <a:r>
              <a:rPr lang="en-US" b="1" dirty="0" err="1" smtClean="0"/>
              <a:t>SwitchToThread</a:t>
            </a:r>
            <a:r>
              <a:rPr lang="en-US" dirty="0" smtClean="0"/>
              <a:t> function. You should call the Yield method instead of using platform invoke, because platform invoke bypasses any custom threading behavior the host has requested.</a:t>
            </a:r>
          </a:p>
          <a:p>
            <a:endParaRPr lang="en-US" dirty="0"/>
          </a:p>
        </p:txBody>
      </p:sp>
      <p:sp>
        <p:nvSpPr>
          <p:cNvPr id="4" name="Slide Number Placeholder 3"/>
          <p:cNvSpPr>
            <a:spLocks noGrp="1"/>
          </p:cNvSpPr>
          <p:nvPr>
            <p:ph type="sldNum" sz="quarter" idx="10"/>
          </p:nvPr>
        </p:nvSpPr>
        <p:spPr/>
        <p:txBody>
          <a:bodyPr/>
          <a:lstStyle/>
          <a:p>
            <a:fld id="{BFCEDF2B-04BA-4B6D-876B-4D3E8ED9E1D4}" type="slidenum">
              <a:rPr lang="en-US" smtClean="0"/>
              <a:pPr/>
              <a:t>42</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62480" lvl="1" indent="-362480">
              <a:buFont typeface="Arial" pitchFamily="34" charset="0"/>
              <a:buChar char="•"/>
            </a:pPr>
            <a:r>
              <a:rPr lang="en-US" dirty="0" smtClean="0"/>
              <a:t>Blocking (pause)</a:t>
            </a:r>
          </a:p>
          <a:p>
            <a:pPr lvl="1"/>
            <a:r>
              <a:rPr lang="en-US" dirty="0" smtClean="0"/>
              <a:t>pauses the current thread</a:t>
            </a:r>
          </a:p>
          <a:p>
            <a:pPr lvl="1"/>
            <a:endParaRPr lang="en-US" dirty="0" smtClean="0"/>
          </a:p>
          <a:p>
            <a:r>
              <a:rPr lang="en-US" dirty="0" smtClean="0"/>
              <a:t>spinning (uselessly busy)</a:t>
            </a:r>
          </a:p>
          <a:p>
            <a:pPr lvl="1"/>
            <a:r>
              <a:rPr lang="en-US" dirty="0" smtClean="0"/>
              <a:t>Effective when you expect a condition to be satisfied soon.</a:t>
            </a:r>
          </a:p>
          <a:p>
            <a:pPr lvl="1"/>
            <a:r>
              <a:rPr lang="en-US" dirty="0" smtClean="0"/>
              <a:t>Their main use is in writing custom synchronization constructs.</a:t>
            </a:r>
          </a:p>
          <a:p>
            <a:endParaRPr lang="en-US" dirty="0"/>
          </a:p>
        </p:txBody>
      </p:sp>
      <p:sp>
        <p:nvSpPr>
          <p:cNvPr id="4" name="Slide Number Placeholder 3"/>
          <p:cNvSpPr>
            <a:spLocks noGrp="1"/>
          </p:cNvSpPr>
          <p:nvPr>
            <p:ph type="sldNum" sz="quarter" idx="10"/>
          </p:nvPr>
        </p:nvSpPr>
        <p:spPr/>
        <p:txBody>
          <a:bodyPr/>
          <a:lstStyle/>
          <a:p>
            <a:fld id="{BFCEDF2B-04BA-4B6D-876B-4D3E8ED9E1D4}" type="slidenum">
              <a:rPr lang="en-US" smtClean="0"/>
              <a:pPr/>
              <a:t>43</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err="1" smtClean="0"/>
              <a:t>Thread.Sleep</a:t>
            </a:r>
            <a:r>
              <a:rPr lang="en-US" dirty="0" smtClean="0"/>
              <a:t> pauses the current thread for a specified period</a:t>
            </a:r>
          </a:p>
          <a:p>
            <a:endParaRPr lang="en-US" dirty="0"/>
          </a:p>
        </p:txBody>
      </p:sp>
      <p:sp>
        <p:nvSpPr>
          <p:cNvPr id="4" name="Slide Number Placeholder 3"/>
          <p:cNvSpPr>
            <a:spLocks noGrp="1"/>
          </p:cNvSpPr>
          <p:nvPr>
            <p:ph type="sldNum" sz="quarter" idx="10"/>
          </p:nvPr>
        </p:nvSpPr>
        <p:spPr/>
        <p:txBody>
          <a:bodyPr/>
          <a:lstStyle/>
          <a:p>
            <a:fld id="{BFCEDF2B-04BA-4B6D-876B-4D3E8ED9E1D4}" type="slidenum">
              <a:rPr lang="en-US" smtClean="0"/>
              <a:pPr/>
              <a:t>44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6612">
              <a:defRPr/>
            </a:pPr>
            <a:r>
              <a:rPr lang="en-US" dirty="0" smtClean="0"/>
              <a:t>Forces any </a:t>
            </a:r>
            <a:r>
              <a:rPr lang="en-US" i="1" dirty="0" smtClean="0"/>
              <a:t>earlier </a:t>
            </a:r>
            <a:r>
              <a:rPr lang="en-US" dirty="0" smtClean="0"/>
              <a:t>program order (the way it was written) loads and stores to be completed </a:t>
            </a:r>
            <a:r>
              <a:rPr lang="en-US" i="1" dirty="0" smtClean="0"/>
              <a:t>before </a:t>
            </a:r>
            <a:r>
              <a:rPr lang="en-US" dirty="0" smtClean="0"/>
              <a:t>the call to </a:t>
            </a:r>
            <a:r>
              <a:rPr lang="en-US" dirty="0" err="1" smtClean="0"/>
              <a:t>MemoryBarrier</a:t>
            </a:r>
            <a:r>
              <a:rPr lang="en-US" dirty="0" smtClean="0"/>
              <a:t> And it also forces any </a:t>
            </a:r>
            <a:r>
              <a:rPr lang="en-US" i="1" dirty="0" smtClean="0"/>
              <a:t>later </a:t>
            </a:r>
            <a:r>
              <a:rPr lang="en-US" dirty="0" smtClean="0"/>
              <a:t>program-order loads and stores to be completed </a:t>
            </a:r>
            <a:r>
              <a:rPr lang="en-US" i="1" dirty="0" smtClean="0"/>
              <a:t>after </a:t>
            </a:r>
            <a:r>
              <a:rPr lang="en-US" dirty="0" smtClean="0"/>
              <a:t>the call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FCEDF2B-04BA-4B6D-876B-4D3E8ED9E1D4}"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finance, </a:t>
            </a:r>
            <a:r>
              <a:rPr lang="en-US" i="1" dirty="0" smtClean="0"/>
              <a:t>volatility</a:t>
            </a:r>
            <a:r>
              <a:rPr lang="en-US" dirty="0" smtClean="0"/>
              <a:t> is a measure for variation of price of a financial instrument over time</a:t>
            </a:r>
            <a:endParaRPr lang="en-US" dirty="0"/>
          </a:p>
        </p:txBody>
      </p:sp>
      <p:sp>
        <p:nvSpPr>
          <p:cNvPr id="4" name="Slide Number Placeholder 3"/>
          <p:cNvSpPr>
            <a:spLocks noGrp="1"/>
          </p:cNvSpPr>
          <p:nvPr>
            <p:ph type="sldNum" sz="quarter" idx="10"/>
          </p:nvPr>
        </p:nvSpPr>
        <p:spPr/>
        <p:txBody>
          <a:bodyPr/>
          <a:lstStyle/>
          <a:p>
            <a:fld id="{BFCEDF2B-04BA-4B6D-876B-4D3E8ED9E1D4}"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smtClean="0"/>
              <a:t> Consider a simple example with a </a:t>
            </a:r>
            <a:r>
              <a:rPr lang="en-US" sz="1300" b="1" dirty="0" smtClean="0"/>
              <a:t>non-volatile </a:t>
            </a:r>
            <a:r>
              <a:rPr lang="en-US" sz="1300" dirty="0" smtClean="0"/>
              <a:t>memory location (i.e. a field) </a:t>
            </a:r>
            <a:r>
              <a:rPr lang="en-US" sz="1300" b="1" dirty="0" smtClean="0"/>
              <a:t>u</a:t>
            </a:r>
            <a:r>
              <a:rPr lang="en-US" sz="1300" dirty="0" smtClean="0"/>
              <a:t>, and a </a:t>
            </a:r>
            <a:r>
              <a:rPr lang="en-US" sz="1300" b="1" dirty="0" smtClean="0"/>
              <a:t>volatile </a:t>
            </a:r>
            <a:r>
              <a:rPr lang="en-US" sz="1300" dirty="0" smtClean="0"/>
              <a:t>memory location </a:t>
            </a:r>
            <a:r>
              <a:rPr lang="en-US" sz="1300" b="1" dirty="0" smtClean="0"/>
              <a:t>v</a:t>
            </a:r>
            <a:r>
              <a:rPr lang="en-US" sz="1300" dirty="0" smtClean="0"/>
              <a:t>.</a:t>
            </a:r>
            <a:endParaRPr lang="en-US" dirty="0"/>
          </a:p>
        </p:txBody>
      </p:sp>
      <p:sp>
        <p:nvSpPr>
          <p:cNvPr id="4" name="Slide Number Placeholder 3"/>
          <p:cNvSpPr>
            <a:spLocks noGrp="1"/>
          </p:cNvSpPr>
          <p:nvPr>
            <p:ph type="sldNum" sz="quarter" idx="10"/>
          </p:nvPr>
        </p:nvSpPr>
        <p:spPr/>
        <p:txBody>
          <a:bodyPr/>
          <a:lstStyle/>
          <a:p>
            <a:fld id="{BFCEDF2B-04BA-4B6D-876B-4D3E8ED9E1D4}"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smtClean="0"/>
              <a:t>A </a:t>
            </a:r>
            <a:r>
              <a:rPr lang="en-US" sz="1300" b="1" dirty="0" smtClean="0"/>
              <a:t>non-volatile write</a:t>
            </a:r>
            <a:r>
              <a:rPr lang="en-US" sz="1300" dirty="0" smtClean="0"/>
              <a:t> could just update the value in the thread’s cache, and not the value in main </a:t>
            </a:r>
            <a:r>
              <a:rPr lang="en-US" sz="1300" dirty="0" err="1" smtClean="0"/>
              <a:t>memory:However</a:t>
            </a:r>
            <a:r>
              <a:rPr lang="en-US" sz="1300" dirty="0" smtClean="0"/>
              <a:t>, in C# </a:t>
            </a:r>
            <a:r>
              <a:rPr lang="en-US" sz="1300" b="1" dirty="0" smtClean="0"/>
              <a:t>all writes are volatile</a:t>
            </a:r>
            <a:r>
              <a:rPr lang="en-US" sz="1300" dirty="0" smtClean="0"/>
              <a:t> (unlike say in Java), regardless of whether you write to a volatile or a non-volatile field. So, the above situation actually never happens in C#.</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BFCEDF2B-04BA-4B6D-876B-4D3E8ED9E1D4}"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smtClean="0"/>
              <a:t>A </a:t>
            </a:r>
            <a:r>
              <a:rPr lang="en-US" sz="1300" b="1" dirty="0" smtClean="0"/>
              <a:t>volatile write </a:t>
            </a:r>
            <a:r>
              <a:rPr lang="en-US" sz="1300" dirty="0" smtClean="0"/>
              <a:t>updates the thread’s cache, and then flushes the entire cache to main memory. If we were to now set the volatile field v to 11, both values u and v would get flushed to main memory:</a:t>
            </a:r>
          </a:p>
          <a:p>
            <a:r>
              <a:rPr lang="en-US" sz="1300" dirty="0" smtClean="0"/>
              <a:t>Since all C# writes are volatile, you can think of all writes as going straight to main memory.</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BFCEDF2B-04BA-4B6D-876B-4D3E8ED9E1D4}"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smtClean="0"/>
              <a:t>A regular, </a:t>
            </a:r>
            <a:r>
              <a:rPr lang="en-US" sz="1300" b="1" dirty="0" smtClean="0"/>
              <a:t>non-volatile read</a:t>
            </a:r>
            <a:r>
              <a:rPr lang="en-US" sz="1300" dirty="0" smtClean="0"/>
              <a:t> can read the value from the thread’s cache, rather than from main memory. Despite the fact that thread 1 set u to 11, when thread 2 reads u, it will still see value 10:</a:t>
            </a:r>
          </a:p>
          <a:p>
            <a:r>
              <a:rPr lang="en-US" sz="1300" dirty="0" smtClean="0"/>
              <a:t>When you read a non-volatile field in C#, a non-volatile read occurs, and you may see a stale value from the thread’s cache. Or, you may see the updated value. Whether you see the old or the new value depends on your compiler and your processor.</a:t>
            </a:r>
            <a:endParaRPr lang="en-US" dirty="0"/>
          </a:p>
        </p:txBody>
      </p:sp>
      <p:sp>
        <p:nvSpPr>
          <p:cNvPr id="4" name="Slide Number Placeholder 3"/>
          <p:cNvSpPr>
            <a:spLocks noGrp="1"/>
          </p:cNvSpPr>
          <p:nvPr>
            <p:ph type="sldNum" sz="quarter" idx="10"/>
          </p:nvPr>
        </p:nvSpPr>
        <p:spPr/>
        <p:txBody>
          <a:bodyPr/>
          <a:lstStyle/>
          <a:p>
            <a:fld id="{BFCEDF2B-04BA-4B6D-876B-4D3E8ED9E1D4}"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smtClean="0"/>
              <a:t>Finally, let’s take a look at an example of a </a:t>
            </a:r>
            <a:r>
              <a:rPr lang="en-US" sz="1300" b="1" dirty="0" smtClean="0"/>
              <a:t>volatile read</a:t>
            </a:r>
            <a:r>
              <a:rPr lang="en-US" sz="1300" dirty="0" smtClean="0"/>
              <a:t>. Thread 2 will read the volatile field v:</a:t>
            </a:r>
          </a:p>
          <a:p>
            <a:r>
              <a:rPr lang="en-US" dirty="0" smtClean="0"/>
              <a:t/>
            </a:r>
            <a:br>
              <a:rPr lang="en-US" dirty="0" smtClean="0"/>
            </a:br>
            <a:r>
              <a:rPr lang="en-US" sz="1300" dirty="0" smtClean="0"/>
              <a:t>Before the volatile read, thread 2 refreshes its </a:t>
            </a:r>
            <a:r>
              <a:rPr lang="en-US" sz="1300" b="1" dirty="0" smtClean="0"/>
              <a:t>entire cache</a:t>
            </a:r>
            <a:r>
              <a:rPr lang="en-US" sz="1300" dirty="0" smtClean="0"/>
              <a:t>, and then reads the updated value of v: 11. So, it will observe the value  that is really in main memory, and also refresh its cache as a bonus.</a:t>
            </a:r>
            <a:endParaRPr lang="en-US" dirty="0"/>
          </a:p>
        </p:txBody>
      </p:sp>
      <p:sp>
        <p:nvSpPr>
          <p:cNvPr id="4" name="Slide Number Placeholder 3"/>
          <p:cNvSpPr>
            <a:spLocks noGrp="1"/>
          </p:cNvSpPr>
          <p:nvPr>
            <p:ph type="sldNum" sz="quarter" idx="10"/>
          </p:nvPr>
        </p:nvSpPr>
        <p:spPr/>
        <p:txBody>
          <a:bodyPr/>
          <a:lstStyle/>
          <a:p>
            <a:fld id="{BFCEDF2B-04BA-4B6D-876B-4D3E8ED9E1D4}"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1323BD-3D91-499D-885A-711D47CDE674}" type="datetimeFigureOut">
              <a:rPr lang="en-US" smtClean="0"/>
              <a:pPr/>
              <a:t>11/29/2013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EC527-AD71-4535-A8A9-6287992ED4A4}" type="slidenum">
              <a:rPr lang="en-US" smtClean="0"/>
              <a:pPr/>
              <a:t>‹#›</a:t>
            </a:fld>
            <a:endParaRPr lang="en-US"/>
          </a:p>
        </p:txBody>
      </p:sp>
    </p:spTree>
    <p:extLst>
      <p:ext uri="{BB962C8B-B14F-4D97-AF65-F5344CB8AC3E}">
        <p14:creationId xmlns:p14="http://schemas.microsoft.com/office/powerpoint/2010/main" val="281157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1323BD-3D91-499D-885A-711D47CDE674}" type="datetimeFigureOut">
              <a:rPr lang="en-US" smtClean="0"/>
              <a:pPr/>
              <a:t>11/29/2013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EC527-AD71-4535-A8A9-6287992ED4A4}" type="slidenum">
              <a:rPr lang="en-US" smtClean="0"/>
              <a:pPr/>
              <a:t>‹#›</a:t>
            </a:fld>
            <a:endParaRPr lang="en-US"/>
          </a:p>
        </p:txBody>
      </p:sp>
    </p:spTree>
    <p:extLst>
      <p:ext uri="{BB962C8B-B14F-4D97-AF65-F5344CB8AC3E}">
        <p14:creationId xmlns:p14="http://schemas.microsoft.com/office/powerpoint/2010/main" val="410298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1323BD-3D91-499D-885A-711D47CDE674}" type="datetimeFigureOut">
              <a:rPr lang="en-US" smtClean="0"/>
              <a:pPr/>
              <a:t>11/29/2013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EC527-AD71-4535-A8A9-6287992ED4A4}" type="slidenum">
              <a:rPr lang="en-US" smtClean="0"/>
              <a:pPr/>
              <a:t>‹#›</a:t>
            </a:fld>
            <a:endParaRPr lang="en-US"/>
          </a:p>
        </p:txBody>
      </p:sp>
    </p:spTree>
    <p:extLst>
      <p:ext uri="{BB962C8B-B14F-4D97-AF65-F5344CB8AC3E}">
        <p14:creationId xmlns:p14="http://schemas.microsoft.com/office/powerpoint/2010/main" val="2752260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1323BD-3D91-499D-885A-711D47CDE674}" type="datetimeFigureOut">
              <a:rPr lang="en-US" smtClean="0"/>
              <a:pPr/>
              <a:t>11/29/2013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EC527-AD71-4535-A8A9-6287992ED4A4}" type="slidenum">
              <a:rPr lang="en-US" smtClean="0"/>
              <a:pPr/>
              <a:t>‹#›</a:t>
            </a:fld>
            <a:endParaRPr lang="en-US"/>
          </a:p>
        </p:txBody>
      </p:sp>
    </p:spTree>
    <p:extLst>
      <p:ext uri="{BB962C8B-B14F-4D97-AF65-F5344CB8AC3E}">
        <p14:creationId xmlns:p14="http://schemas.microsoft.com/office/powerpoint/2010/main" val="124571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1323BD-3D91-499D-885A-711D47CDE674}" type="datetimeFigureOut">
              <a:rPr lang="en-US" smtClean="0"/>
              <a:pPr/>
              <a:t>11/29/2013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EC527-AD71-4535-A8A9-6287992ED4A4}" type="slidenum">
              <a:rPr lang="en-US" smtClean="0"/>
              <a:pPr/>
              <a:t>‹#›</a:t>
            </a:fld>
            <a:endParaRPr lang="en-US"/>
          </a:p>
        </p:txBody>
      </p:sp>
    </p:spTree>
    <p:extLst>
      <p:ext uri="{BB962C8B-B14F-4D97-AF65-F5344CB8AC3E}">
        <p14:creationId xmlns:p14="http://schemas.microsoft.com/office/powerpoint/2010/main" val="2243264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1323BD-3D91-499D-885A-711D47CDE674}" type="datetimeFigureOut">
              <a:rPr lang="en-US" smtClean="0"/>
              <a:pPr/>
              <a:t>11/29/2013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EC527-AD71-4535-A8A9-6287992ED4A4}" type="slidenum">
              <a:rPr lang="en-US" smtClean="0"/>
              <a:pPr/>
              <a:t>‹#›</a:t>
            </a:fld>
            <a:endParaRPr lang="en-US"/>
          </a:p>
        </p:txBody>
      </p:sp>
    </p:spTree>
    <p:extLst>
      <p:ext uri="{BB962C8B-B14F-4D97-AF65-F5344CB8AC3E}">
        <p14:creationId xmlns:p14="http://schemas.microsoft.com/office/powerpoint/2010/main" val="2029492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1323BD-3D91-499D-885A-711D47CDE674}" type="datetimeFigureOut">
              <a:rPr lang="en-US" smtClean="0"/>
              <a:pPr/>
              <a:t>11/29/2013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EC527-AD71-4535-A8A9-6287992ED4A4}" type="slidenum">
              <a:rPr lang="en-US" smtClean="0"/>
              <a:pPr/>
              <a:t>‹#›</a:t>
            </a:fld>
            <a:endParaRPr lang="en-US"/>
          </a:p>
        </p:txBody>
      </p:sp>
    </p:spTree>
    <p:extLst>
      <p:ext uri="{BB962C8B-B14F-4D97-AF65-F5344CB8AC3E}">
        <p14:creationId xmlns:p14="http://schemas.microsoft.com/office/powerpoint/2010/main" val="3987643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1323BD-3D91-499D-885A-711D47CDE674}" type="datetimeFigureOut">
              <a:rPr lang="en-US" smtClean="0"/>
              <a:pPr/>
              <a:t>11/29/2013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EC527-AD71-4535-A8A9-6287992ED4A4}" type="slidenum">
              <a:rPr lang="en-US" smtClean="0"/>
              <a:pPr/>
              <a:t>‹#›</a:t>
            </a:fld>
            <a:endParaRPr lang="en-US"/>
          </a:p>
        </p:txBody>
      </p:sp>
    </p:spTree>
    <p:extLst>
      <p:ext uri="{BB962C8B-B14F-4D97-AF65-F5344CB8AC3E}">
        <p14:creationId xmlns:p14="http://schemas.microsoft.com/office/powerpoint/2010/main" val="167789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1323BD-3D91-499D-885A-711D47CDE674}" type="datetimeFigureOut">
              <a:rPr lang="en-US" smtClean="0"/>
              <a:pPr/>
              <a:t>11/29/2013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EC527-AD71-4535-A8A9-6287992ED4A4}" type="slidenum">
              <a:rPr lang="en-US" smtClean="0"/>
              <a:pPr/>
              <a:t>‹#›</a:t>
            </a:fld>
            <a:endParaRPr lang="en-US"/>
          </a:p>
        </p:txBody>
      </p:sp>
    </p:spTree>
    <p:extLst>
      <p:ext uri="{BB962C8B-B14F-4D97-AF65-F5344CB8AC3E}">
        <p14:creationId xmlns:p14="http://schemas.microsoft.com/office/powerpoint/2010/main" val="673991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1323BD-3D91-499D-885A-711D47CDE674}" type="datetimeFigureOut">
              <a:rPr lang="en-US" smtClean="0"/>
              <a:pPr/>
              <a:t>11/29/2013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EC527-AD71-4535-A8A9-6287992ED4A4}" type="slidenum">
              <a:rPr lang="en-US" smtClean="0"/>
              <a:pPr/>
              <a:t>‹#›</a:t>
            </a:fld>
            <a:endParaRPr lang="en-US"/>
          </a:p>
        </p:txBody>
      </p:sp>
    </p:spTree>
    <p:extLst>
      <p:ext uri="{BB962C8B-B14F-4D97-AF65-F5344CB8AC3E}">
        <p14:creationId xmlns:p14="http://schemas.microsoft.com/office/powerpoint/2010/main" val="604059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1323BD-3D91-499D-885A-711D47CDE674}" type="datetimeFigureOut">
              <a:rPr lang="en-US" smtClean="0"/>
              <a:pPr/>
              <a:t>11/29/2013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EC527-AD71-4535-A8A9-6287992ED4A4}" type="slidenum">
              <a:rPr lang="en-US" smtClean="0"/>
              <a:pPr/>
              <a:t>‹#›</a:t>
            </a:fld>
            <a:endParaRPr lang="en-US"/>
          </a:p>
        </p:txBody>
      </p:sp>
    </p:spTree>
    <p:extLst>
      <p:ext uri="{BB962C8B-B14F-4D97-AF65-F5344CB8AC3E}">
        <p14:creationId xmlns:p14="http://schemas.microsoft.com/office/powerpoint/2010/main" val="2001564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1323BD-3D91-499D-885A-711D47CDE674}" type="datetimeFigureOut">
              <a:rPr lang="en-US" smtClean="0"/>
              <a:pPr/>
              <a:t>11/29/2013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EC527-AD71-4535-A8A9-6287992ED4A4}" type="slidenum">
              <a:rPr lang="en-US" smtClean="0"/>
              <a:pPr/>
              <a:t>‹#›</a:t>
            </a:fld>
            <a:endParaRPr lang="en-US"/>
          </a:p>
        </p:txBody>
      </p:sp>
    </p:spTree>
    <p:extLst>
      <p:ext uri="{BB962C8B-B14F-4D97-AF65-F5344CB8AC3E}">
        <p14:creationId xmlns:p14="http://schemas.microsoft.com/office/powerpoint/2010/main" val="1802076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msdn.microsoft.com/en-us/library/system.threading.interlocked.aspx" TargetMode="External"/><Relationship Id="rId2" Type="http://schemas.openxmlformats.org/officeDocument/2006/relationships/hyperlink" Target="http://msdn.microsoft.com/en-us/library/system.threading.thread.memorybarrier.aspx" TargetMode="External"/><Relationship Id="rId1" Type="http://schemas.openxmlformats.org/officeDocument/2006/relationships/slideLayout" Target="../slideLayouts/slideLayout2.xml"/><Relationship Id="rId5" Type="http://schemas.openxmlformats.org/officeDocument/2006/relationships/hyperlink" Target="http://msdn.microsoft.com/en-us/library/system.threading.monitor.exit.aspx" TargetMode="External"/><Relationship Id="rId4" Type="http://schemas.openxmlformats.org/officeDocument/2006/relationships/hyperlink" Target="http://msdn.microsoft.com/en-us/library/de0542zz.aspx"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81200" y="1676400"/>
            <a:ext cx="6172200" cy="4247317"/>
          </a:xfrm>
          <a:prstGeom prst="rect">
            <a:avLst/>
          </a:prstGeom>
        </p:spPr>
        <p:txBody>
          <a:bodyPr wrap="square">
            <a:spAutoFit/>
          </a:bodyPr>
          <a:lstStyle/>
          <a:p>
            <a:r>
              <a:rPr lang="en-US" dirty="0"/>
              <a:t>static void Main()</a:t>
            </a:r>
          </a:p>
          <a:p>
            <a:r>
              <a:rPr lang="en-US" dirty="0"/>
              <a:t>{</a:t>
            </a:r>
          </a:p>
          <a:p>
            <a:r>
              <a:rPr lang="en-US" b="1" dirty="0"/>
              <a:t>  </a:t>
            </a:r>
            <a:r>
              <a:rPr lang="en-US" b="1" dirty="0" smtClean="0"/>
              <a:t>         </a:t>
            </a:r>
            <a:r>
              <a:rPr lang="en-US" dirty="0" err="1" smtClean="0"/>
              <a:t>bool</a:t>
            </a:r>
            <a:r>
              <a:rPr lang="en-US" b="1" dirty="0" smtClean="0"/>
              <a:t> </a:t>
            </a:r>
            <a:r>
              <a:rPr lang="en-US" dirty="0"/>
              <a:t>complete</a:t>
            </a:r>
            <a:r>
              <a:rPr lang="en-US" b="1" dirty="0"/>
              <a:t> </a:t>
            </a:r>
            <a:r>
              <a:rPr lang="en-US" dirty="0"/>
              <a:t>=</a:t>
            </a:r>
            <a:r>
              <a:rPr lang="en-US" b="1" dirty="0"/>
              <a:t> </a:t>
            </a:r>
            <a:r>
              <a:rPr lang="en-US" dirty="0"/>
              <a:t>false</a:t>
            </a:r>
            <a:r>
              <a:rPr lang="en-US" b="1" dirty="0"/>
              <a:t>;</a:t>
            </a:r>
          </a:p>
          <a:p>
            <a:r>
              <a:rPr lang="en-US" b="1" dirty="0"/>
              <a:t>            </a:t>
            </a:r>
            <a:r>
              <a:rPr lang="en-US" dirty="0" err="1"/>
              <a:t>var</a:t>
            </a:r>
            <a:r>
              <a:rPr lang="en-US" b="1" dirty="0"/>
              <a:t> </a:t>
            </a:r>
            <a:r>
              <a:rPr lang="en-US" dirty="0"/>
              <a:t>t</a:t>
            </a:r>
            <a:r>
              <a:rPr lang="en-US" b="1" dirty="0"/>
              <a:t> </a:t>
            </a:r>
            <a:r>
              <a:rPr lang="en-US" dirty="0"/>
              <a:t>=</a:t>
            </a:r>
            <a:r>
              <a:rPr lang="en-US" b="1" dirty="0"/>
              <a:t> </a:t>
            </a:r>
            <a:r>
              <a:rPr lang="en-US" dirty="0"/>
              <a:t>new</a:t>
            </a:r>
            <a:r>
              <a:rPr lang="en-US" b="1" dirty="0"/>
              <a:t> </a:t>
            </a:r>
            <a:r>
              <a:rPr lang="en-US" dirty="0"/>
              <a:t>Thread</a:t>
            </a:r>
            <a:r>
              <a:rPr lang="en-US" b="1" dirty="0"/>
              <a:t>(() </a:t>
            </a:r>
            <a:r>
              <a:rPr lang="en-US" dirty="0"/>
              <a:t>=&gt;</a:t>
            </a:r>
            <a:endParaRPr lang="en-US" b="1" dirty="0"/>
          </a:p>
          <a:p>
            <a:r>
              <a:rPr lang="en-US" b="1" dirty="0"/>
              <a:t>            {</a:t>
            </a:r>
          </a:p>
          <a:p>
            <a:r>
              <a:rPr lang="en-US" b="1" dirty="0"/>
              <a:t>                </a:t>
            </a:r>
            <a:r>
              <a:rPr lang="en-US" dirty="0" err="1"/>
              <a:t>int</a:t>
            </a:r>
            <a:r>
              <a:rPr lang="en-US" b="1" dirty="0"/>
              <a:t> </a:t>
            </a:r>
            <a:r>
              <a:rPr lang="en-US" dirty="0"/>
              <a:t>i=0</a:t>
            </a:r>
            <a:r>
              <a:rPr lang="en-US" b="1" dirty="0"/>
              <a:t>;</a:t>
            </a:r>
          </a:p>
          <a:p>
            <a:r>
              <a:rPr lang="en-US" b="1" dirty="0"/>
              <a:t>                </a:t>
            </a:r>
            <a:r>
              <a:rPr lang="en-US" dirty="0"/>
              <a:t>while</a:t>
            </a:r>
            <a:r>
              <a:rPr lang="en-US" b="1" dirty="0"/>
              <a:t> (</a:t>
            </a:r>
            <a:r>
              <a:rPr lang="en-US" dirty="0"/>
              <a:t>!complete</a:t>
            </a:r>
            <a:r>
              <a:rPr lang="en-US" b="1" dirty="0"/>
              <a:t>)</a:t>
            </a:r>
          </a:p>
          <a:p>
            <a:r>
              <a:rPr lang="en-US" b="1" dirty="0"/>
              <a:t>                    </a:t>
            </a:r>
            <a:r>
              <a:rPr lang="en-US" dirty="0"/>
              <a:t>i++</a:t>
            </a:r>
            <a:r>
              <a:rPr lang="en-US" b="1" dirty="0"/>
              <a:t>;</a:t>
            </a:r>
          </a:p>
          <a:p>
            <a:r>
              <a:rPr lang="en-US" b="1" dirty="0"/>
              <a:t>                </a:t>
            </a:r>
            <a:r>
              <a:rPr lang="en-US" dirty="0" err="1"/>
              <a:t>Console.Write</a:t>
            </a:r>
            <a:r>
              <a:rPr lang="en-US" b="1" dirty="0"/>
              <a:t>(</a:t>
            </a:r>
            <a:r>
              <a:rPr lang="en-US" dirty="0"/>
              <a:t>i</a:t>
            </a:r>
            <a:r>
              <a:rPr lang="en-US" b="1" dirty="0"/>
              <a:t>);</a:t>
            </a:r>
          </a:p>
          <a:p>
            <a:r>
              <a:rPr lang="en-US" b="1" dirty="0"/>
              <a:t>            });</a:t>
            </a:r>
          </a:p>
          <a:p>
            <a:r>
              <a:rPr lang="en-US" b="1" dirty="0"/>
              <a:t>            </a:t>
            </a:r>
            <a:r>
              <a:rPr lang="en-US" dirty="0" err="1"/>
              <a:t>t.Start</a:t>
            </a:r>
            <a:r>
              <a:rPr lang="en-US" b="1" dirty="0"/>
              <a:t>();</a:t>
            </a:r>
          </a:p>
          <a:p>
            <a:r>
              <a:rPr lang="en-US" b="1" dirty="0"/>
              <a:t>            </a:t>
            </a:r>
            <a:r>
              <a:rPr lang="en-US" dirty="0" err="1"/>
              <a:t>Thread.Sleep</a:t>
            </a:r>
            <a:r>
              <a:rPr lang="en-US" b="1" dirty="0"/>
              <a:t>(</a:t>
            </a:r>
            <a:r>
              <a:rPr lang="en-US" dirty="0"/>
              <a:t>1000</a:t>
            </a:r>
            <a:r>
              <a:rPr lang="en-US" b="1" dirty="0"/>
              <a:t>);</a:t>
            </a:r>
          </a:p>
          <a:p>
            <a:r>
              <a:rPr lang="en-US" b="1" dirty="0"/>
              <a:t>            </a:t>
            </a:r>
            <a:r>
              <a:rPr lang="en-US" dirty="0"/>
              <a:t>complete</a:t>
            </a:r>
            <a:r>
              <a:rPr lang="en-US" b="1" dirty="0"/>
              <a:t> </a:t>
            </a:r>
            <a:r>
              <a:rPr lang="en-US" dirty="0"/>
              <a:t>=</a:t>
            </a:r>
            <a:r>
              <a:rPr lang="en-US" b="1" dirty="0"/>
              <a:t> </a:t>
            </a:r>
            <a:r>
              <a:rPr lang="en-US" dirty="0"/>
              <a:t>true</a:t>
            </a:r>
            <a:r>
              <a:rPr lang="en-US" b="1" dirty="0"/>
              <a:t>;</a:t>
            </a:r>
          </a:p>
          <a:p>
            <a:r>
              <a:rPr lang="en-US" b="1" dirty="0"/>
              <a:t>            </a:t>
            </a:r>
            <a:r>
              <a:rPr lang="en-US" dirty="0" err="1"/>
              <a:t>t.Join</a:t>
            </a:r>
            <a:r>
              <a:rPr lang="en-US" b="1" dirty="0"/>
              <a:t>();</a:t>
            </a:r>
          </a:p>
          <a:p>
            <a:r>
              <a:rPr lang="en-US" dirty="0" smtClean="0"/>
              <a:t>}</a:t>
            </a:r>
            <a:endParaRPr lang="en-US" dirty="0"/>
          </a:p>
        </p:txBody>
      </p:sp>
      <p:sp>
        <p:nvSpPr>
          <p:cNvPr id="6" name="Rectangle 5"/>
          <p:cNvSpPr/>
          <p:nvPr/>
        </p:nvSpPr>
        <p:spPr>
          <a:xfrm>
            <a:off x="4058762" y="6324600"/>
            <a:ext cx="5085238" cy="369332"/>
          </a:xfrm>
          <a:prstGeom prst="rect">
            <a:avLst/>
          </a:prstGeom>
        </p:spPr>
        <p:txBody>
          <a:bodyPr wrap="none">
            <a:spAutoFit/>
          </a:bodyPr>
          <a:lstStyle/>
          <a:p>
            <a:r>
              <a:rPr lang="en-US" dirty="0"/>
              <a:t>run it with optimizations enabled </a:t>
            </a:r>
            <a:r>
              <a:rPr lang="en-US" dirty="0" smtClean="0"/>
              <a:t>and </a:t>
            </a:r>
            <a:r>
              <a:rPr lang="en-US" dirty="0"/>
              <a:t>Release Mode</a:t>
            </a:r>
          </a:p>
        </p:txBody>
      </p:sp>
    </p:spTree>
    <p:extLst>
      <p:ext uri="{BB962C8B-B14F-4D97-AF65-F5344CB8AC3E}">
        <p14:creationId xmlns:p14="http://schemas.microsoft.com/office/powerpoint/2010/main" val="29875896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6498" name="Picture 2" descr="image"/>
          <p:cNvPicPr>
            <a:picLocks noChangeAspect="1" noChangeArrowheads="1"/>
          </p:cNvPicPr>
          <p:nvPr/>
        </p:nvPicPr>
        <p:blipFill>
          <a:blip r:embed="rId3" cstate="print"/>
          <a:srcRect/>
          <a:stretch>
            <a:fillRect/>
          </a:stretch>
        </p:blipFill>
        <p:spPr bwMode="auto">
          <a:xfrm>
            <a:off x="1828800" y="1752600"/>
            <a:ext cx="5334000" cy="453236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257800"/>
            <a:ext cx="8229600" cy="868363"/>
          </a:xfrm>
        </p:spPr>
        <p:txBody>
          <a:bodyPr>
            <a:normAutofit fontScale="92500" lnSpcReduction="20000"/>
          </a:bodyPr>
          <a:lstStyle/>
          <a:p>
            <a:pPr algn="ctr">
              <a:buNone/>
            </a:pPr>
            <a:r>
              <a:rPr lang="en-US" dirty="0" smtClean="0"/>
              <a:t>The </a:t>
            </a:r>
            <a:r>
              <a:rPr lang="en-US" dirty="0"/>
              <a:t>compiler, CLR, or CPU may </a:t>
            </a:r>
            <a:r>
              <a:rPr lang="en-US" i="1" dirty="0"/>
              <a:t>reorder </a:t>
            </a:r>
            <a:r>
              <a:rPr lang="en-US" dirty="0"/>
              <a:t>your program's instructions to improve efficiency</a:t>
            </a:r>
            <a:r>
              <a:rPr lang="en-US" dirty="0" smtClean="0"/>
              <a:t>.</a:t>
            </a:r>
            <a:endParaRPr lang="en-US" dirty="0"/>
          </a:p>
        </p:txBody>
      </p:sp>
      <p:pic>
        <p:nvPicPr>
          <p:cNvPr id="69634" name="Picture 2"/>
          <p:cNvPicPr>
            <a:picLocks noChangeAspect="1" noChangeArrowheads="1"/>
          </p:cNvPicPr>
          <p:nvPr/>
        </p:nvPicPr>
        <p:blipFill>
          <a:blip r:embed="rId2" cstate="print"/>
          <a:srcRect/>
          <a:stretch>
            <a:fillRect/>
          </a:stretch>
        </p:blipFill>
        <p:spPr bwMode="auto">
          <a:xfrm>
            <a:off x="1828800" y="1600200"/>
            <a:ext cx="5429250" cy="3028950"/>
          </a:xfrm>
          <a:prstGeom prst="rect">
            <a:avLst/>
          </a:prstGeom>
          <a:noFill/>
          <a:ln w="9525">
            <a:noFill/>
            <a:miter lim="800000"/>
            <a:headEnd/>
            <a:tailEnd/>
          </a:ln>
          <a:effectLst/>
        </p:spPr>
      </p:pic>
    </p:spTree>
    <p:extLst>
      <p:ext uri="{BB962C8B-B14F-4D97-AF65-F5344CB8AC3E}">
        <p14:creationId xmlns:p14="http://schemas.microsoft.com/office/powerpoint/2010/main" val="5634339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fences</a:t>
            </a:r>
            <a:endParaRPr lang="en-US" dirty="0"/>
          </a:p>
        </p:txBody>
      </p:sp>
      <p:sp>
        <p:nvSpPr>
          <p:cNvPr id="3" name="Content Placeholder 2"/>
          <p:cNvSpPr>
            <a:spLocks noGrp="1"/>
          </p:cNvSpPr>
          <p:nvPr>
            <p:ph idx="1"/>
          </p:nvPr>
        </p:nvSpPr>
        <p:spPr>
          <a:xfrm>
            <a:off x="457200" y="5105400"/>
            <a:ext cx="8229600" cy="990601"/>
          </a:xfrm>
        </p:spPr>
        <p:txBody>
          <a:bodyPr>
            <a:normAutofit lnSpcReduction="10000"/>
          </a:bodyPr>
          <a:lstStyle/>
          <a:p>
            <a:pPr algn="ctr">
              <a:buNone/>
            </a:pPr>
            <a:r>
              <a:rPr lang="en-US" dirty="0" smtClean="0"/>
              <a:t>Prevents </a:t>
            </a:r>
            <a:r>
              <a:rPr lang="en-US" dirty="0"/>
              <a:t>any kind of </a:t>
            </a:r>
            <a:r>
              <a:rPr lang="en-US" dirty="0" smtClean="0"/>
              <a:t>instruction reordering </a:t>
            </a:r>
            <a:r>
              <a:rPr lang="en-US" dirty="0"/>
              <a:t>or caching around that fence</a:t>
            </a:r>
            <a:r>
              <a:rPr lang="en-US" dirty="0" smtClean="0"/>
              <a:t>.</a:t>
            </a:r>
            <a:r>
              <a:rPr lang="en-US" dirty="0"/>
              <a:t> </a:t>
            </a:r>
            <a:r>
              <a:rPr lang="en-US" dirty="0" smtClean="0"/>
              <a:t> </a:t>
            </a:r>
            <a:endParaRPr lang="en-US" dirty="0"/>
          </a:p>
        </p:txBody>
      </p:sp>
      <p:pic>
        <p:nvPicPr>
          <p:cNvPr id="83969" name="Picture 1"/>
          <p:cNvPicPr>
            <a:picLocks noChangeAspect="1" noChangeArrowheads="1"/>
          </p:cNvPicPr>
          <p:nvPr/>
        </p:nvPicPr>
        <p:blipFill>
          <a:blip r:embed="rId3" cstate="print"/>
          <a:srcRect/>
          <a:stretch>
            <a:fillRect/>
          </a:stretch>
        </p:blipFill>
        <p:spPr bwMode="auto">
          <a:xfrm>
            <a:off x="2895600" y="2286000"/>
            <a:ext cx="3378054" cy="2052637"/>
          </a:xfrm>
          <a:prstGeom prst="rect">
            <a:avLst/>
          </a:prstGeom>
          <a:noFill/>
          <a:ln w="9525">
            <a:noFill/>
            <a:miter lim="800000"/>
            <a:headEnd/>
            <a:tailEnd/>
          </a:ln>
          <a:effectLst/>
        </p:spPr>
      </p:pic>
    </p:spTree>
    <p:extLst>
      <p:ext uri="{BB962C8B-B14F-4D97-AF65-F5344CB8AC3E}">
        <p14:creationId xmlns:p14="http://schemas.microsoft.com/office/powerpoint/2010/main" val="41448487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Acquire fence</a:t>
            </a:r>
            <a:endParaRPr lang="en-US" dirty="0"/>
          </a:p>
        </p:txBody>
      </p:sp>
      <p:pic>
        <p:nvPicPr>
          <p:cNvPr id="115714" name="Picture 2"/>
          <p:cNvPicPr>
            <a:picLocks noChangeAspect="1" noChangeArrowheads="1"/>
          </p:cNvPicPr>
          <p:nvPr/>
        </p:nvPicPr>
        <p:blipFill>
          <a:blip r:embed="rId2" cstate="print"/>
          <a:srcRect/>
          <a:stretch>
            <a:fillRect/>
          </a:stretch>
        </p:blipFill>
        <p:spPr bwMode="auto">
          <a:xfrm>
            <a:off x="2667000" y="2209800"/>
            <a:ext cx="3810000" cy="2438400"/>
          </a:xfrm>
          <a:prstGeom prst="rect">
            <a:avLst/>
          </a:prstGeom>
          <a:noFill/>
          <a:ln w="9525">
            <a:noFill/>
            <a:miter lim="800000"/>
            <a:headEnd/>
            <a:tailEnd/>
          </a:ln>
          <a:effectLst/>
        </p:spPr>
      </p:pic>
      <p:sp>
        <p:nvSpPr>
          <p:cNvPr id="5" name="Rectangle 4"/>
          <p:cNvSpPr/>
          <p:nvPr/>
        </p:nvSpPr>
        <p:spPr>
          <a:xfrm>
            <a:off x="1371600" y="5562600"/>
            <a:ext cx="6781800" cy="646331"/>
          </a:xfrm>
          <a:prstGeom prst="rect">
            <a:avLst/>
          </a:prstGeom>
        </p:spPr>
        <p:txBody>
          <a:bodyPr wrap="square">
            <a:spAutoFit/>
          </a:bodyPr>
          <a:lstStyle/>
          <a:p>
            <a:pPr algn="ctr"/>
            <a:r>
              <a:rPr lang="en-US" dirty="0" smtClean="0"/>
              <a:t>A memory barrier in which other reads &amp; writes are not allowed to move </a:t>
            </a:r>
            <a:r>
              <a:rPr lang="en-US" i="1" dirty="0" smtClean="0"/>
              <a:t>before</a:t>
            </a:r>
            <a:r>
              <a:rPr lang="en-US" dirty="0" smtClean="0"/>
              <a:t> the fence.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fence</a:t>
            </a:r>
            <a:endParaRPr lang="en-US" dirty="0"/>
          </a:p>
        </p:txBody>
      </p:sp>
      <p:sp>
        <p:nvSpPr>
          <p:cNvPr id="5" name="Rectangle 4"/>
          <p:cNvSpPr/>
          <p:nvPr/>
        </p:nvSpPr>
        <p:spPr>
          <a:xfrm>
            <a:off x="1371600" y="5562600"/>
            <a:ext cx="6781800" cy="646331"/>
          </a:xfrm>
          <a:prstGeom prst="rect">
            <a:avLst/>
          </a:prstGeom>
        </p:spPr>
        <p:txBody>
          <a:bodyPr wrap="square">
            <a:spAutoFit/>
          </a:bodyPr>
          <a:lstStyle/>
          <a:p>
            <a:pPr algn="ctr"/>
            <a:r>
              <a:rPr lang="en-US" dirty="0" smtClean="0"/>
              <a:t>A memory barrier in which other reads &amp; writes are not allowed to move </a:t>
            </a:r>
            <a:r>
              <a:rPr lang="en-US" i="1" dirty="0" smtClean="0"/>
              <a:t>after</a:t>
            </a:r>
            <a:r>
              <a:rPr lang="en-US" dirty="0" smtClean="0"/>
              <a:t> the fence.</a:t>
            </a:r>
            <a:endParaRPr lang="en-US" dirty="0"/>
          </a:p>
        </p:txBody>
      </p:sp>
      <p:pic>
        <p:nvPicPr>
          <p:cNvPr id="116738" name="Picture 2"/>
          <p:cNvPicPr>
            <a:picLocks noChangeAspect="1" noChangeArrowheads="1"/>
          </p:cNvPicPr>
          <p:nvPr/>
        </p:nvPicPr>
        <p:blipFill>
          <a:blip r:embed="rId2" cstate="print"/>
          <a:srcRect/>
          <a:stretch>
            <a:fillRect/>
          </a:stretch>
        </p:blipFill>
        <p:spPr bwMode="auto">
          <a:xfrm>
            <a:off x="3352800" y="2362200"/>
            <a:ext cx="2638425" cy="28370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Half fence v/s Full fence</a:t>
            </a:r>
            <a:endParaRPr lang="en-US" dirty="0"/>
          </a:p>
        </p:txBody>
      </p:sp>
      <p:sp>
        <p:nvSpPr>
          <p:cNvPr id="5" name="Rectangle 4"/>
          <p:cNvSpPr/>
          <p:nvPr/>
        </p:nvSpPr>
        <p:spPr>
          <a:xfrm>
            <a:off x="1371600" y="5562600"/>
            <a:ext cx="6781800" cy="923330"/>
          </a:xfrm>
          <a:prstGeom prst="rect">
            <a:avLst/>
          </a:prstGeom>
        </p:spPr>
        <p:txBody>
          <a:bodyPr wrap="square">
            <a:spAutoFit/>
          </a:bodyPr>
          <a:lstStyle/>
          <a:p>
            <a:pPr algn="ctr"/>
            <a:r>
              <a:rPr lang="en-US" dirty="0" smtClean="0"/>
              <a:t>A memory barrier that creates only one of two is sometimes called a </a:t>
            </a:r>
            <a:r>
              <a:rPr lang="en-US" i="1" dirty="0" smtClean="0"/>
              <a:t>half-fence</a:t>
            </a:r>
            <a:r>
              <a:rPr lang="en-US" dirty="0" smtClean="0"/>
              <a:t>. A memory barrier that creates both is sometimes called a </a:t>
            </a:r>
            <a:r>
              <a:rPr lang="en-US" i="1" dirty="0" smtClean="0"/>
              <a:t>full-fence</a:t>
            </a:r>
            <a:r>
              <a:rPr lang="en-US" dirty="0" smtClean="0"/>
              <a:t>.</a:t>
            </a:r>
            <a:endParaRPr lang="en-US" dirty="0"/>
          </a:p>
        </p:txBody>
      </p:sp>
      <p:pic>
        <p:nvPicPr>
          <p:cNvPr id="117762" name="Picture 2"/>
          <p:cNvPicPr>
            <a:picLocks noChangeAspect="1" noChangeArrowheads="1"/>
          </p:cNvPicPr>
          <p:nvPr/>
        </p:nvPicPr>
        <p:blipFill>
          <a:blip r:embed="rId2" cstate="print"/>
          <a:srcRect/>
          <a:stretch>
            <a:fillRect/>
          </a:stretch>
        </p:blipFill>
        <p:spPr bwMode="auto">
          <a:xfrm>
            <a:off x="1714500" y="1781175"/>
            <a:ext cx="5715000" cy="3295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474345"/>
            <a:ext cx="7848600" cy="6463308"/>
          </a:xfrm>
          <a:prstGeom prst="rect">
            <a:avLst/>
          </a:prstGeom>
        </p:spPr>
        <p:txBody>
          <a:bodyPr wrap="square">
            <a:spAutoFit/>
          </a:bodyPr>
          <a:lstStyle/>
          <a:p>
            <a:r>
              <a:rPr lang="en-US" dirty="0"/>
              <a:t>class Foo</a:t>
            </a:r>
          </a:p>
          <a:p>
            <a:r>
              <a:rPr lang="en-US" dirty="0"/>
              <a:t>{</a:t>
            </a:r>
          </a:p>
          <a:p>
            <a:pPr lvl="1"/>
            <a:r>
              <a:rPr lang="en-US" dirty="0" err="1"/>
              <a:t>int</a:t>
            </a:r>
            <a:r>
              <a:rPr lang="en-US" dirty="0"/>
              <a:t> _answer;</a:t>
            </a:r>
          </a:p>
          <a:p>
            <a:pPr lvl="1"/>
            <a:r>
              <a:rPr lang="en-US" dirty="0" err="1"/>
              <a:t>bool</a:t>
            </a:r>
            <a:r>
              <a:rPr lang="en-US" dirty="0"/>
              <a:t> _complete;</a:t>
            </a:r>
          </a:p>
          <a:p>
            <a:pPr lvl="1"/>
            <a:r>
              <a:rPr lang="en-US" dirty="0"/>
              <a:t>void A()</a:t>
            </a:r>
          </a:p>
          <a:p>
            <a:pPr lvl="1"/>
            <a:r>
              <a:rPr lang="en-US" dirty="0"/>
              <a:t>{</a:t>
            </a:r>
          </a:p>
          <a:p>
            <a:pPr lvl="2"/>
            <a:r>
              <a:rPr lang="en-US" dirty="0"/>
              <a:t>_answer = 123;</a:t>
            </a:r>
          </a:p>
          <a:p>
            <a:pPr lvl="2"/>
            <a:r>
              <a:rPr lang="en-US" b="1" dirty="0" err="1"/>
              <a:t>Thread.MemoryBarrier</a:t>
            </a:r>
            <a:r>
              <a:rPr lang="en-US" b="1" dirty="0"/>
              <a:t>(); // Barrier </a:t>
            </a:r>
            <a:r>
              <a:rPr lang="en-US" b="1" dirty="0" smtClean="0"/>
              <a:t>1 –</a:t>
            </a:r>
            <a:r>
              <a:rPr lang="en-US" dirty="0" smtClean="0"/>
              <a:t> </a:t>
            </a:r>
          </a:p>
          <a:p>
            <a:pPr lvl="2"/>
            <a:r>
              <a:rPr lang="en-US" dirty="0" smtClean="0"/>
              <a:t>//writes you have before the fence must complete before the fence</a:t>
            </a:r>
            <a:r>
              <a:rPr lang="en-US" b="1" dirty="0" smtClean="0"/>
              <a:t> </a:t>
            </a:r>
            <a:endParaRPr lang="en-US" b="1" dirty="0"/>
          </a:p>
          <a:p>
            <a:pPr lvl="2"/>
            <a:r>
              <a:rPr lang="en-US" dirty="0"/>
              <a:t>_complete = true;</a:t>
            </a:r>
          </a:p>
          <a:p>
            <a:pPr lvl="2"/>
            <a:r>
              <a:rPr lang="en-US" b="1" dirty="0" err="1"/>
              <a:t>Thread.MemoryBarrier</a:t>
            </a:r>
            <a:r>
              <a:rPr lang="en-US" b="1" dirty="0"/>
              <a:t>(); // Barrier 2</a:t>
            </a:r>
          </a:p>
          <a:p>
            <a:pPr lvl="1"/>
            <a:r>
              <a:rPr lang="en-US" dirty="0"/>
              <a:t>}</a:t>
            </a:r>
          </a:p>
          <a:p>
            <a:pPr lvl="1"/>
            <a:r>
              <a:rPr lang="en-US" dirty="0"/>
              <a:t>void B()</a:t>
            </a:r>
          </a:p>
          <a:p>
            <a:pPr lvl="1"/>
            <a:r>
              <a:rPr lang="en-US" dirty="0"/>
              <a:t>{</a:t>
            </a:r>
          </a:p>
          <a:p>
            <a:pPr lvl="2"/>
            <a:r>
              <a:rPr lang="en-US" b="1" dirty="0" err="1"/>
              <a:t>Thread.MemoryBarrier</a:t>
            </a:r>
            <a:r>
              <a:rPr lang="en-US" b="1" dirty="0"/>
              <a:t>(); // Barrier </a:t>
            </a:r>
            <a:r>
              <a:rPr lang="en-US" b="1" dirty="0" smtClean="0"/>
              <a:t>3</a:t>
            </a:r>
          </a:p>
          <a:p>
            <a:pPr lvl="2"/>
            <a:r>
              <a:rPr lang="en-US" b="1" dirty="0" smtClean="0"/>
              <a:t>//</a:t>
            </a:r>
            <a:r>
              <a:rPr lang="en-US" dirty="0" smtClean="0"/>
              <a:t>any variable reads after the fence must start after it.</a:t>
            </a:r>
            <a:endParaRPr lang="en-US" b="1" dirty="0"/>
          </a:p>
          <a:p>
            <a:pPr lvl="2"/>
            <a:r>
              <a:rPr lang="en-US" dirty="0"/>
              <a:t>if (_complete)</a:t>
            </a:r>
          </a:p>
          <a:p>
            <a:pPr lvl="2"/>
            <a:r>
              <a:rPr lang="en-US" dirty="0"/>
              <a:t>{</a:t>
            </a:r>
          </a:p>
          <a:p>
            <a:pPr lvl="2"/>
            <a:r>
              <a:rPr lang="en-US" b="1" dirty="0" err="1"/>
              <a:t>Thread.MemoryBarrier</a:t>
            </a:r>
            <a:r>
              <a:rPr lang="en-US" b="1" dirty="0"/>
              <a:t>(); // Barrier 4</a:t>
            </a:r>
          </a:p>
          <a:p>
            <a:pPr lvl="2"/>
            <a:r>
              <a:rPr lang="en-US" dirty="0" err="1"/>
              <a:t>Console.WriteLine</a:t>
            </a:r>
            <a:r>
              <a:rPr lang="en-US" dirty="0"/>
              <a:t> (_answer);</a:t>
            </a:r>
          </a:p>
          <a:p>
            <a:pPr lvl="2"/>
            <a:r>
              <a:rPr lang="en-US" dirty="0"/>
              <a:t>}</a:t>
            </a:r>
          </a:p>
          <a:p>
            <a:pPr lvl="1"/>
            <a:r>
              <a:rPr lang="en-US" dirty="0"/>
              <a:t>}</a:t>
            </a:r>
          </a:p>
          <a:p>
            <a:r>
              <a:rPr lang="en-US" dirty="0"/>
              <a:t>}</a:t>
            </a:r>
          </a:p>
        </p:txBody>
      </p:sp>
    </p:spTree>
    <p:extLst>
      <p:ext uri="{BB962C8B-B14F-4D97-AF65-F5344CB8AC3E}">
        <p14:creationId xmlns:p14="http://schemas.microsoft.com/office/powerpoint/2010/main" val="5853737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Volatile (half fence)</a:t>
            </a:r>
            <a:endParaRPr lang="en-US" dirty="0"/>
          </a:p>
        </p:txBody>
      </p:sp>
      <p:sp>
        <p:nvSpPr>
          <p:cNvPr id="3" name="Content Placeholder 2"/>
          <p:cNvSpPr>
            <a:spLocks noGrp="1"/>
          </p:cNvSpPr>
          <p:nvPr>
            <p:ph idx="1"/>
          </p:nvPr>
        </p:nvSpPr>
        <p:spPr>
          <a:xfrm>
            <a:off x="457200" y="3581400"/>
            <a:ext cx="8229600" cy="2849563"/>
          </a:xfrm>
        </p:spPr>
        <p:txBody>
          <a:bodyPr>
            <a:normAutofit fontScale="85000" lnSpcReduction="20000"/>
          </a:bodyPr>
          <a:lstStyle/>
          <a:p>
            <a:pPr>
              <a:buNone/>
            </a:pPr>
            <a:endParaRPr lang="en-US" dirty="0" smtClean="0"/>
          </a:p>
          <a:p>
            <a:pPr>
              <a:buNone/>
            </a:pPr>
            <a:endParaRPr lang="en-US" dirty="0" smtClean="0"/>
          </a:p>
          <a:p>
            <a:pPr>
              <a:buNone/>
            </a:pPr>
            <a:endParaRPr lang="en-US" dirty="0" smtClean="0"/>
          </a:p>
          <a:p>
            <a:pPr>
              <a:buNone/>
            </a:pPr>
            <a:endParaRPr lang="en-US" dirty="0" smtClean="0"/>
          </a:p>
          <a:p>
            <a:pPr algn="ctr">
              <a:buNone/>
            </a:pPr>
            <a:r>
              <a:rPr lang="en-US" dirty="0" smtClean="0"/>
              <a:t>The </a:t>
            </a:r>
            <a:r>
              <a:rPr lang="en-US" i="1" dirty="0"/>
              <a:t>volatile</a:t>
            </a:r>
            <a:r>
              <a:rPr lang="en-US" dirty="0"/>
              <a:t> keyword instructs the compiler to generate an </a:t>
            </a:r>
            <a:r>
              <a:rPr lang="en-US" i="1" dirty="0"/>
              <a:t>acquire-fence </a:t>
            </a:r>
            <a:r>
              <a:rPr lang="en-US" dirty="0"/>
              <a:t>on every read from that field, and a </a:t>
            </a:r>
            <a:r>
              <a:rPr lang="en-US" i="1" dirty="0" err="1" smtClean="0"/>
              <a:t>releasefence</a:t>
            </a:r>
            <a:r>
              <a:rPr lang="en-US" i="1" dirty="0" smtClean="0"/>
              <a:t> </a:t>
            </a:r>
            <a:r>
              <a:rPr lang="en-US" dirty="0" smtClean="0"/>
              <a:t>on </a:t>
            </a:r>
            <a:r>
              <a:rPr lang="en-US" dirty="0"/>
              <a:t>every write to that field.</a:t>
            </a:r>
          </a:p>
        </p:txBody>
      </p:sp>
      <p:pic>
        <p:nvPicPr>
          <p:cNvPr id="118786" name="Picture 2"/>
          <p:cNvPicPr>
            <a:picLocks noChangeAspect="1" noChangeArrowheads="1"/>
          </p:cNvPicPr>
          <p:nvPr/>
        </p:nvPicPr>
        <p:blipFill>
          <a:blip r:embed="rId3" cstate="print"/>
          <a:srcRect/>
          <a:stretch>
            <a:fillRect/>
          </a:stretch>
        </p:blipFill>
        <p:spPr bwMode="auto">
          <a:xfrm>
            <a:off x="3048000" y="1371600"/>
            <a:ext cx="3209925" cy="3580850"/>
          </a:xfrm>
          <a:prstGeom prst="rect">
            <a:avLst/>
          </a:prstGeom>
          <a:noFill/>
          <a:ln w="9525">
            <a:noFill/>
            <a:miter lim="800000"/>
            <a:headEnd/>
            <a:tailEnd/>
          </a:ln>
          <a:effectLst/>
        </p:spPr>
      </p:pic>
    </p:spTree>
    <p:extLst>
      <p:ext uri="{BB962C8B-B14F-4D97-AF65-F5344CB8AC3E}">
        <p14:creationId xmlns:p14="http://schemas.microsoft.com/office/powerpoint/2010/main" val="20921088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52400"/>
            <a:ext cx="5334000" cy="4524315"/>
          </a:xfrm>
          <a:prstGeom prst="rect">
            <a:avLst/>
          </a:prstGeom>
        </p:spPr>
        <p:txBody>
          <a:bodyPr wrap="square">
            <a:spAutoFit/>
          </a:bodyPr>
          <a:lstStyle/>
          <a:p>
            <a:r>
              <a:rPr lang="en-US" dirty="0"/>
              <a:t>class </a:t>
            </a:r>
            <a:r>
              <a:rPr lang="en-US" dirty="0" smtClean="0"/>
              <a:t>CA</a:t>
            </a:r>
            <a:endParaRPr lang="en-US" dirty="0"/>
          </a:p>
          <a:p>
            <a:r>
              <a:rPr lang="en-US" dirty="0"/>
              <a:t>{</a:t>
            </a:r>
          </a:p>
          <a:p>
            <a:pPr lvl="1"/>
            <a:r>
              <a:rPr lang="en-US" dirty="0"/>
              <a:t>volatile </a:t>
            </a:r>
            <a:r>
              <a:rPr lang="en-US" dirty="0" err="1"/>
              <a:t>int</a:t>
            </a:r>
            <a:r>
              <a:rPr lang="en-US" dirty="0"/>
              <a:t> x, y;</a:t>
            </a:r>
          </a:p>
          <a:p>
            <a:pPr lvl="1"/>
            <a:r>
              <a:rPr lang="en-US" dirty="0"/>
              <a:t>void Test1() // Executed on one thread</a:t>
            </a:r>
          </a:p>
          <a:p>
            <a:pPr lvl="1"/>
            <a:r>
              <a:rPr lang="en-US" dirty="0"/>
              <a:t>{</a:t>
            </a:r>
          </a:p>
          <a:p>
            <a:pPr lvl="2"/>
            <a:r>
              <a:rPr lang="en-US" dirty="0"/>
              <a:t>x = 1; // Volatile write (release-fence)</a:t>
            </a:r>
          </a:p>
          <a:p>
            <a:pPr lvl="2"/>
            <a:r>
              <a:rPr lang="en-US" dirty="0" err="1"/>
              <a:t>int</a:t>
            </a:r>
            <a:r>
              <a:rPr lang="en-US" dirty="0"/>
              <a:t> a = y; // Volatile read (acquire-fence)</a:t>
            </a:r>
          </a:p>
          <a:p>
            <a:pPr lvl="2"/>
            <a:r>
              <a:rPr lang="en-US" dirty="0"/>
              <a:t>...</a:t>
            </a:r>
          </a:p>
          <a:p>
            <a:pPr lvl="1"/>
            <a:r>
              <a:rPr lang="en-US" dirty="0"/>
              <a:t>}</a:t>
            </a:r>
          </a:p>
          <a:p>
            <a:pPr lvl="1"/>
            <a:r>
              <a:rPr lang="en-US" dirty="0"/>
              <a:t>void Test2() // Executed on another thread</a:t>
            </a:r>
          </a:p>
          <a:p>
            <a:pPr lvl="1"/>
            <a:r>
              <a:rPr lang="en-US" dirty="0"/>
              <a:t>{</a:t>
            </a:r>
          </a:p>
          <a:p>
            <a:pPr lvl="2"/>
            <a:r>
              <a:rPr lang="en-US" dirty="0"/>
              <a:t>y = 1; // Volatile write (release-fence)</a:t>
            </a:r>
          </a:p>
          <a:p>
            <a:pPr lvl="2"/>
            <a:r>
              <a:rPr lang="en-US" dirty="0" err="1"/>
              <a:t>int</a:t>
            </a:r>
            <a:r>
              <a:rPr lang="en-US" dirty="0"/>
              <a:t> b = x; // Volatile read (acquire-fence)</a:t>
            </a:r>
          </a:p>
          <a:p>
            <a:pPr lvl="2"/>
            <a:r>
              <a:rPr lang="en-US" dirty="0"/>
              <a:t>...</a:t>
            </a:r>
          </a:p>
          <a:p>
            <a:pPr lvl="1"/>
            <a:r>
              <a:rPr lang="en-US" dirty="0"/>
              <a:t>}</a:t>
            </a:r>
          </a:p>
          <a:p>
            <a:r>
              <a:rPr lang="en-US" dirty="0"/>
              <a:t>}</a:t>
            </a:r>
          </a:p>
        </p:txBody>
      </p:sp>
      <p:graphicFrame>
        <p:nvGraphicFramePr>
          <p:cNvPr id="5" name="Table 4"/>
          <p:cNvGraphicFramePr>
            <a:graphicFrameLocks noGrp="1"/>
          </p:cNvGraphicFramePr>
          <p:nvPr>
            <p:extLst>
              <p:ext uri="{D42A27DB-BD31-4B8C-83A1-F6EECF244321}">
                <p14:modId xmlns:p14="http://schemas.microsoft.com/office/powerpoint/2010/main" val="1359401720"/>
              </p:ext>
            </p:extLst>
          </p:nvPr>
        </p:nvGraphicFramePr>
        <p:xfrm>
          <a:off x="2819400" y="4419600"/>
          <a:ext cx="6096000" cy="2123440"/>
        </p:xfrm>
        <a:graphic>
          <a:graphicData uri="http://schemas.openxmlformats.org/drawingml/2006/table">
            <a:tbl>
              <a:tblPr firstRow="1" bandRow="1">
                <a:tableStyleId>{5C22544A-7EE6-4342-B048-85BDC9FD1C3A}</a:tableStyleId>
              </a:tblPr>
              <a:tblGrid>
                <a:gridCol w="2032000"/>
                <a:gridCol w="2032000"/>
                <a:gridCol w="2032000"/>
              </a:tblGrid>
              <a:tr h="563880">
                <a:tc>
                  <a:txBody>
                    <a:bodyPr/>
                    <a:lstStyle/>
                    <a:p>
                      <a:r>
                        <a:rPr lang="en-US" dirty="0" err="1" smtClean="0"/>
                        <a:t>Inst</a:t>
                      </a:r>
                      <a:r>
                        <a:rPr lang="en-US" baseline="0" dirty="0" smtClean="0"/>
                        <a:t> #1</a:t>
                      </a:r>
                      <a:endParaRPr lang="en-US" dirty="0"/>
                    </a:p>
                  </a:txBody>
                  <a:tcPr/>
                </a:tc>
                <a:tc>
                  <a:txBody>
                    <a:bodyPr/>
                    <a:lstStyle/>
                    <a:p>
                      <a:r>
                        <a:rPr lang="en-US" dirty="0" err="1" smtClean="0"/>
                        <a:t>Inst</a:t>
                      </a:r>
                      <a:r>
                        <a:rPr lang="en-US" dirty="0" smtClean="0"/>
                        <a:t> #2</a:t>
                      </a:r>
                      <a:endParaRPr lang="en-US" dirty="0"/>
                    </a:p>
                  </a:txBody>
                  <a:tcPr/>
                </a:tc>
                <a:tc>
                  <a:txBody>
                    <a:bodyPr/>
                    <a:lstStyle/>
                    <a:p>
                      <a:r>
                        <a:rPr lang="en-US" sz="1800" b="1" i="0" u="none" strike="noStrike" kern="1200" baseline="0" dirty="0" smtClean="0">
                          <a:solidFill>
                            <a:schemeClr val="lt1"/>
                          </a:solidFill>
                          <a:latin typeface="+mn-lt"/>
                          <a:ea typeface="+mn-ea"/>
                          <a:cs typeface="+mn-cs"/>
                        </a:rPr>
                        <a:t>Can they be swapped</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Read</a:t>
                      </a:r>
                      <a:endParaRPr lang="en-US" dirty="0"/>
                    </a:p>
                  </a:txBody>
                  <a:tcPr/>
                </a:tc>
                <a:tc>
                  <a:txBody>
                    <a:bodyPr/>
                    <a:lstStyle/>
                    <a:p>
                      <a:r>
                        <a:rPr lang="en-US" sz="1800" b="0" i="0" u="none" strike="noStrike" kern="1200" baseline="0" dirty="0" smtClean="0">
                          <a:solidFill>
                            <a:schemeClr val="dk1"/>
                          </a:solidFill>
                          <a:latin typeface="+mn-lt"/>
                          <a:ea typeface="+mn-ea"/>
                          <a:cs typeface="+mn-cs"/>
                        </a:rPr>
                        <a:t>Read</a:t>
                      </a:r>
                      <a:endParaRPr lang="en-US" dirty="0"/>
                    </a:p>
                  </a:txBody>
                  <a:tcPr/>
                </a:tc>
                <a:tc>
                  <a:txBody>
                    <a:bodyPr/>
                    <a:lstStyle/>
                    <a:p>
                      <a:r>
                        <a:rPr lang="en-US" sz="1800" b="0" i="0" u="none" strike="noStrike" kern="1200" baseline="0" dirty="0" smtClean="0">
                          <a:solidFill>
                            <a:schemeClr val="dk1"/>
                          </a:solidFill>
                          <a:latin typeface="+mn-lt"/>
                          <a:ea typeface="+mn-ea"/>
                          <a:cs typeface="+mn-cs"/>
                        </a:rPr>
                        <a:t>No</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Read</a:t>
                      </a:r>
                      <a:endParaRPr lang="en-US" dirty="0"/>
                    </a:p>
                  </a:txBody>
                  <a:tcPr/>
                </a:tc>
                <a:tc>
                  <a:txBody>
                    <a:bodyPr/>
                    <a:lstStyle/>
                    <a:p>
                      <a:r>
                        <a:rPr lang="en-US" sz="1800" b="0" i="0" u="none" strike="noStrike" kern="1200" baseline="0" dirty="0" smtClean="0">
                          <a:solidFill>
                            <a:schemeClr val="dk1"/>
                          </a:solidFill>
                          <a:latin typeface="+mn-lt"/>
                          <a:ea typeface="+mn-ea"/>
                          <a:cs typeface="+mn-cs"/>
                        </a:rPr>
                        <a:t>Write</a:t>
                      </a:r>
                      <a:endParaRPr lang="en-US" dirty="0"/>
                    </a:p>
                  </a:txBody>
                  <a:tcPr/>
                </a:tc>
                <a:tc>
                  <a:txBody>
                    <a:bodyPr/>
                    <a:lstStyle/>
                    <a:p>
                      <a:r>
                        <a:rPr lang="en-US" sz="1800" b="0" i="0" u="none" strike="noStrike" kern="1200" baseline="0" dirty="0" smtClean="0">
                          <a:solidFill>
                            <a:schemeClr val="dk1"/>
                          </a:solidFill>
                          <a:latin typeface="+mn-lt"/>
                          <a:ea typeface="+mn-ea"/>
                          <a:cs typeface="+mn-cs"/>
                        </a:rPr>
                        <a:t>No</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Write</a:t>
                      </a:r>
                      <a:endParaRPr lang="en-US" dirty="0"/>
                    </a:p>
                  </a:txBody>
                  <a:tcPr/>
                </a:tc>
                <a:tc>
                  <a:txBody>
                    <a:bodyPr/>
                    <a:lstStyle/>
                    <a:p>
                      <a:r>
                        <a:rPr lang="en-US" sz="1800" b="0" i="0" u="none" strike="noStrike" kern="1200" baseline="0" dirty="0" smtClean="0">
                          <a:solidFill>
                            <a:schemeClr val="dk1"/>
                          </a:solidFill>
                          <a:latin typeface="+mn-lt"/>
                          <a:ea typeface="+mn-ea"/>
                          <a:cs typeface="+mn-cs"/>
                        </a:rPr>
                        <a:t>Write</a:t>
                      </a:r>
                      <a:endParaRPr lang="en-US" dirty="0"/>
                    </a:p>
                  </a:txBody>
                  <a:tcPr/>
                </a:tc>
                <a:tc>
                  <a:txBody>
                    <a:bodyPr/>
                    <a:lstStyle/>
                    <a:p>
                      <a:r>
                        <a:rPr lang="en-US" sz="1800" b="0" i="0" u="none" strike="noStrike" kern="1200" baseline="0" dirty="0" smtClean="0">
                          <a:solidFill>
                            <a:schemeClr val="dk1"/>
                          </a:solidFill>
                          <a:latin typeface="+mn-lt"/>
                          <a:ea typeface="+mn-ea"/>
                          <a:cs typeface="+mn-cs"/>
                        </a:rPr>
                        <a:t>No</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Write</a:t>
                      </a:r>
                      <a:endParaRPr lang="en-US" dirty="0"/>
                    </a:p>
                  </a:txBody>
                  <a:tcPr>
                    <a:solidFill>
                      <a:srgbClr val="FFFF00"/>
                    </a:solidFill>
                  </a:tcPr>
                </a:tc>
                <a:tc>
                  <a:txBody>
                    <a:bodyPr/>
                    <a:lstStyle/>
                    <a:p>
                      <a:r>
                        <a:rPr lang="en-US" sz="1800" b="0" i="0" u="none" strike="noStrike" kern="1200" baseline="0" dirty="0" smtClean="0">
                          <a:solidFill>
                            <a:schemeClr val="dk1"/>
                          </a:solidFill>
                          <a:latin typeface="+mn-lt"/>
                          <a:ea typeface="+mn-ea"/>
                          <a:cs typeface="+mn-cs"/>
                        </a:rPr>
                        <a:t>Read</a:t>
                      </a:r>
                      <a:endParaRPr lang="en-US" dirty="0"/>
                    </a:p>
                  </a:txBody>
                  <a:tcPr>
                    <a:solidFill>
                      <a:srgbClr val="FFFF00"/>
                    </a:solidFill>
                  </a:tcPr>
                </a:tc>
                <a:tc>
                  <a:txBody>
                    <a:bodyPr/>
                    <a:lstStyle/>
                    <a:p>
                      <a:r>
                        <a:rPr lang="en-US" dirty="0" smtClean="0"/>
                        <a:t>Yes !</a:t>
                      </a:r>
                      <a:endParaRPr lang="en-US" dirty="0"/>
                    </a:p>
                  </a:txBody>
                  <a:tcPr>
                    <a:solidFill>
                      <a:srgbClr val="FFFF00"/>
                    </a:solidFill>
                  </a:tcPr>
                </a:tc>
              </a:tr>
            </a:tbl>
          </a:graphicData>
        </a:graphic>
      </p:graphicFrame>
      <p:sp>
        <p:nvSpPr>
          <p:cNvPr id="6" name="Rectangle 5"/>
          <p:cNvSpPr/>
          <p:nvPr/>
        </p:nvSpPr>
        <p:spPr>
          <a:xfrm>
            <a:off x="4114800" y="304800"/>
            <a:ext cx="4593373" cy="369332"/>
          </a:xfrm>
          <a:prstGeom prst="rect">
            <a:avLst/>
          </a:prstGeom>
        </p:spPr>
        <p:txBody>
          <a:bodyPr wrap="none">
            <a:spAutoFit/>
          </a:bodyPr>
          <a:lstStyle/>
          <a:p>
            <a:r>
              <a:rPr lang="en-US" dirty="0"/>
              <a:t>This presents a strong case for avoiding volatile</a:t>
            </a:r>
          </a:p>
        </p:txBody>
      </p:sp>
    </p:spTree>
    <p:extLst>
      <p:ext uri="{BB962C8B-B14F-4D97-AF65-F5344CB8AC3E}">
        <p14:creationId xmlns:p14="http://schemas.microsoft.com/office/powerpoint/2010/main" val="30764642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423781651"/>
              </p:ext>
            </p:extLst>
          </p:nvPr>
        </p:nvGraphicFramePr>
        <p:xfrm>
          <a:off x="152400" y="152400"/>
          <a:ext cx="8686800" cy="5788499"/>
        </p:xfrm>
        <a:graphic>
          <a:graphicData uri="http://schemas.openxmlformats.org/drawingml/2006/table">
            <a:tbl>
              <a:tblPr firstRow="1" bandRow="1">
                <a:tableStyleId>{5C22544A-7EE6-4342-B048-85BDC9FD1C3A}</a:tableStyleId>
              </a:tblPr>
              <a:tblGrid>
                <a:gridCol w="2171700"/>
                <a:gridCol w="2171700"/>
                <a:gridCol w="2171700"/>
                <a:gridCol w="2171700"/>
              </a:tblGrid>
              <a:tr h="506392">
                <a:tc>
                  <a:txBody>
                    <a:bodyPr/>
                    <a:lstStyle/>
                    <a:p>
                      <a:r>
                        <a:rPr lang="en-US" sz="1800" b="1" i="0" u="none" strike="noStrike" kern="1200" baseline="0" dirty="0" smtClean="0">
                          <a:solidFill>
                            <a:schemeClr val="lt1"/>
                          </a:solidFill>
                          <a:latin typeface="+mn-lt"/>
                          <a:ea typeface="+mn-ea"/>
                          <a:cs typeface="+mn-cs"/>
                        </a:rPr>
                        <a:t>Construct</a:t>
                      </a:r>
                      <a:endParaRPr lang="en-US" dirty="0"/>
                    </a:p>
                  </a:txBody>
                  <a:tcPr/>
                </a:tc>
                <a:tc>
                  <a:txBody>
                    <a:bodyPr/>
                    <a:lstStyle/>
                    <a:p>
                      <a:r>
                        <a:rPr lang="en-US" sz="1800" b="1" i="0" u="none" strike="noStrike" kern="1200" baseline="0" dirty="0" smtClean="0">
                          <a:solidFill>
                            <a:schemeClr val="lt1"/>
                          </a:solidFill>
                          <a:latin typeface="+mn-lt"/>
                          <a:ea typeface="+mn-ea"/>
                          <a:cs typeface="+mn-cs"/>
                        </a:rPr>
                        <a:t>Purpose</a:t>
                      </a:r>
                      <a:endParaRPr lang="en-US" dirty="0"/>
                    </a:p>
                  </a:txBody>
                  <a:tcPr/>
                </a:tc>
                <a:tc>
                  <a:txBody>
                    <a:bodyPr/>
                    <a:lstStyle/>
                    <a:p>
                      <a:r>
                        <a:rPr lang="en-US" sz="1800" b="1" i="0" u="none" strike="noStrike" kern="1200" baseline="0" dirty="0" err="1" smtClean="0">
                          <a:solidFill>
                            <a:schemeClr val="lt1"/>
                          </a:solidFill>
                          <a:latin typeface="+mn-lt"/>
                          <a:ea typeface="+mn-ea"/>
                          <a:cs typeface="+mn-cs"/>
                        </a:rPr>
                        <a:t>Crossprocess</a:t>
                      </a:r>
                      <a:r>
                        <a:rPr lang="en-US" sz="1800" b="1" i="0" u="none" strike="noStrike" kern="1200" baseline="0" dirty="0" smtClean="0">
                          <a:solidFill>
                            <a:schemeClr val="lt1"/>
                          </a:solidFill>
                          <a:latin typeface="+mn-lt"/>
                          <a:ea typeface="+mn-ea"/>
                          <a:cs typeface="+mn-cs"/>
                        </a:rPr>
                        <a:t>?</a:t>
                      </a:r>
                      <a:endParaRPr lang="en-US" dirty="0"/>
                    </a:p>
                  </a:txBody>
                  <a:tcPr/>
                </a:tc>
                <a:tc>
                  <a:txBody>
                    <a:bodyPr/>
                    <a:lstStyle/>
                    <a:p>
                      <a:r>
                        <a:rPr lang="en-US" sz="1800" b="1" i="0" u="none" strike="noStrike" kern="1200" baseline="0" dirty="0" smtClean="0">
                          <a:solidFill>
                            <a:schemeClr val="lt1"/>
                          </a:solidFill>
                          <a:latin typeface="+mn-lt"/>
                          <a:ea typeface="+mn-ea"/>
                          <a:cs typeface="+mn-cs"/>
                        </a:rPr>
                        <a:t>Overhead*</a:t>
                      </a:r>
                      <a:endParaRPr lang="en-US" dirty="0"/>
                    </a:p>
                  </a:txBody>
                  <a:tcPr/>
                </a:tc>
              </a:tr>
              <a:tr h="868101">
                <a:tc>
                  <a:txBody>
                    <a:bodyPr/>
                    <a:lstStyle/>
                    <a:p>
                      <a:r>
                        <a:rPr lang="en-US" sz="1800" b="0" i="0" u="none" strike="noStrike" kern="1200" baseline="0" dirty="0" smtClean="0">
                          <a:solidFill>
                            <a:schemeClr val="dk1"/>
                          </a:solidFill>
                          <a:latin typeface="+mn-lt"/>
                          <a:ea typeface="+mn-ea"/>
                          <a:cs typeface="+mn-cs"/>
                        </a:rPr>
                        <a:t>lock (</a:t>
                      </a:r>
                      <a:r>
                        <a:rPr lang="en-US" sz="1800" b="0" i="0" u="none" strike="noStrike" kern="1200" baseline="0" dirty="0" err="1" smtClean="0">
                          <a:solidFill>
                            <a:schemeClr val="dk1"/>
                          </a:solidFill>
                          <a:latin typeface="+mn-lt"/>
                          <a:ea typeface="+mn-ea"/>
                          <a:cs typeface="+mn-cs"/>
                        </a:rPr>
                        <a:t>Monitor.Enter</a:t>
                      </a:r>
                      <a:r>
                        <a:rPr lang="en-US" sz="1800" b="0" i="0" u="none" strike="noStrike" kern="1200" baseline="0" dirty="0" smtClean="0">
                          <a:solidFill>
                            <a:schemeClr val="dk1"/>
                          </a:solidFill>
                          <a:latin typeface="+mn-lt"/>
                          <a:ea typeface="+mn-ea"/>
                          <a:cs typeface="+mn-cs"/>
                        </a:rPr>
                        <a:t> /</a:t>
                      </a:r>
                    </a:p>
                    <a:p>
                      <a:r>
                        <a:rPr lang="en-US" sz="1800" b="0" i="0" u="none" strike="noStrike" kern="1200" baseline="0" dirty="0" err="1" smtClean="0">
                          <a:solidFill>
                            <a:schemeClr val="dk1"/>
                          </a:solidFill>
                          <a:latin typeface="+mn-lt"/>
                          <a:ea typeface="+mn-ea"/>
                          <a:cs typeface="+mn-cs"/>
                        </a:rPr>
                        <a:t>Monitor.Exit</a:t>
                      </a:r>
                      <a:r>
                        <a:rPr lang="en-US" sz="1800" b="0" i="0" u="none" strike="noStrike" kern="1200" baseline="0" dirty="0" smtClean="0">
                          <a:solidFill>
                            <a:schemeClr val="dk1"/>
                          </a:solidFill>
                          <a:latin typeface="+mn-lt"/>
                          <a:ea typeface="+mn-ea"/>
                          <a:cs typeface="+mn-cs"/>
                        </a:rPr>
                        <a:t>)</a:t>
                      </a:r>
                      <a:endParaRPr lang="en-US" dirty="0"/>
                    </a:p>
                  </a:txBody>
                  <a:tcPr/>
                </a:tc>
                <a:tc rowSpan="2">
                  <a:txBody>
                    <a:bodyPr/>
                    <a:lstStyle/>
                    <a:p>
                      <a:r>
                        <a:rPr lang="en-US" sz="1800" b="0" i="0" u="none" strike="noStrike" kern="1200" baseline="0" dirty="0" smtClean="0">
                          <a:solidFill>
                            <a:schemeClr val="dk1"/>
                          </a:solidFill>
                          <a:latin typeface="+mn-lt"/>
                          <a:ea typeface="+mn-ea"/>
                          <a:cs typeface="+mn-cs"/>
                        </a:rPr>
                        <a:t>Ensures just one thread can access a resource</a:t>
                      </a:r>
                      <a:endParaRPr lang="en-US" dirty="0"/>
                    </a:p>
                  </a:txBody>
                  <a:tcPr/>
                </a:tc>
                <a:tc>
                  <a:txBody>
                    <a:bodyPr/>
                    <a:lstStyle/>
                    <a:p>
                      <a:endParaRPr lang="en-US"/>
                    </a:p>
                  </a:txBody>
                  <a:tcPr/>
                </a:tc>
                <a:tc>
                  <a:txBody>
                    <a:bodyPr/>
                    <a:lstStyle/>
                    <a:p>
                      <a:r>
                        <a:rPr lang="en-US" sz="1800" b="0" i="0" u="none" strike="noStrike" kern="1200" baseline="0" dirty="0" smtClean="0">
                          <a:solidFill>
                            <a:schemeClr val="dk1"/>
                          </a:solidFill>
                          <a:latin typeface="+mn-lt"/>
                          <a:ea typeface="+mn-ea"/>
                          <a:cs typeface="+mn-cs"/>
                        </a:rPr>
                        <a:t>20ns</a:t>
                      </a:r>
                      <a:endParaRPr lang="en-US" dirty="0"/>
                    </a:p>
                  </a:txBody>
                  <a:tcPr/>
                </a:tc>
              </a:tr>
              <a:tr h="651076">
                <a:tc>
                  <a:txBody>
                    <a:bodyPr/>
                    <a:lstStyle/>
                    <a:p>
                      <a:r>
                        <a:rPr lang="en-US" sz="1800" b="0" i="0" u="none" strike="noStrike" kern="1200" baseline="0" dirty="0" err="1" smtClean="0">
                          <a:solidFill>
                            <a:schemeClr val="dk1"/>
                          </a:solidFill>
                          <a:latin typeface="+mn-lt"/>
                          <a:ea typeface="+mn-ea"/>
                          <a:cs typeface="+mn-cs"/>
                        </a:rPr>
                        <a:t>Mutex</a:t>
                      </a:r>
                      <a:endParaRPr lang="en-US" dirty="0"/>
                    </a:p>
                  </a:txBody>
                  <a:tcPr/>
                </a:tc>
                <a:tc vMerge="1">
                  <a:txBody>
                    <a:bodyPr/>
                    <a:lstStyle/>
                    <a:p>
                      <a:endParaRPr lang="en-US"/>
                    </a:p>
                  </a:txBody>
                  <a:tcPr/>
                </a:tc>
                <a:tc>
                  <a:txBody>
                    <a:bodyPr/>
                    <a:lstStyle/>
                    <a:p>
                      <a:r>
                        <a:rPr lang="en-US" sz="1800" b="0" i="0" u="none" strike="noStrike" kern="1200" baseline="0" dirty="0" smtClean="0">
                          <a:solidFill>
                            <a:schemeClr val="dk1"/>
                          </a:solidFill>
                          <a:latin typeface="+mn-lt"/>
                          <a:ea typeface="+mn-ea"/>
                          <a:cs typeface="+mn-cs"/>
                        </a:rPr>
                        <a:t>Yes</a:t>
                      </a:r>
                      <a:endParaRPr lang="en-US" dirty="0"/>
                    </a:p>
                  </a:txBody>
                  <a:tcPr/>
                </a:tc>
                <a:tc>
                  <a:txBody>
                    <a:bodyPr/>
                    <a:lstStyle/>
                    <a:p>
                      <a:r>
                        <a:rPr lang="en-US" sz="1800" b="0" i="0" u="none" strike="noStrike" kern="1200" baseline="0" dirty="0" smtClean="0">
                          <a:solidFill>
                            <a:schemeClr val="dk1"/>
                          </a:solidFill>
                          <a:latin typeface="+mn-lt"/>
                          <a:ea typeface="+mn-ea"/>
                          <a:cs typeface="+mn-cs"/>
                        </a:rPr>
                        <a:t>1000ns</a:t>
                      </a:r>
                      <a:endParaRPr lang="en-US" dirty="0"/>
                    </a:p>
                  </a:txBody>
                  <a:tcPr/>
                </a:tc>
              </a:tr>
              <a:tr h="1012785">
                <a:tc>
                  <a:txBody>
                    <a:bodyPr/>
                    <a:lstStyle/>
                    <a:p>
                      <a:r>
                        <a:rPr lang="en-US" sz="1800" b="0" i="0" u="none" strike="noStrike" kern="1200" baseline="0" dirty="0" err="1" smtClean="0">
                          <a:solidFill>
                            <a:schemeClr val="dk1"/>
                          </a:solidFill>
                          <a:latin typeface="+mn-lt"/>
                          <a:ea typeface="+mn-ea"/>
                          <a:cs typeface="+mn-cs"/>
                        </a:rPr>
                        <a:t>SemaphoreSlim</a:t>
                      </a:r>
                      <a:r>
                        <a:rPr lang="en-US" sz="1800" b="0" i="0" u="none" strike="noStrike" kern="1200" baseline="0" dirty="0" smtClean="0">
                          <a:solidFill>
                            <a:schemeClr val="dk1"/>
                          </a:solidFill>
                          <a:latin typeface="+mn-lt"/>
                          <a:ea typeface="+mn-ea"/>
                          <a:cs typeface="+mn-cs"/>
                        </a:rPr>
                        <a:t> (4.0)</a:t>
                      </a:r>
                      <a:endParaRPr lang="en-US" dirty="0"/>
                    </a:p>
                  </a:txBody>
                  <a:tcPr/>
                </a:tc>
                <a:tc rowSpan="2">
                  <a:txBody>
                    <a:bodyPr/>
                    <a:lstStyle/>
                    <a:p>
                      <a:r>
                        <a:rPr lang="en-US" sz="1800" b="0" i="0" u="none" strike="noStrike" kern="1200" baseline="0" dirty="0" smtClean="0">
                          <a:solidFill>
                            <a:schemeClr val="dk1"/>
                          </a:solidFill>
                          <a:latin typeface="+mn-lt"/>
                          <a:ea typeface="+mn-ea"/>
                          <a:cs typeface="+mn-cs"/>
                        </a:rPr>
                        <a:t>Ensures not more than a specified number of</a:t>
                      </a:r>
                    </a:p>
                    <a:p>
                      <a:r>
                        <a:rPr lang="en-US" sz="1800" b="0" i="0" u="none" strike="noStrike" kern="1200" baseline="0" dirty="0" smtClean="0">
                          <a:solidFill>
                            <a:schemeClr val="dk1"/>
                          </a:solidFill>
                          <a:latin typeface="+mn-lt"/>
                          <a:ea typeface="+mn-ea"/>
                          <a:cs typeface="+mn-cs"/>
                        </a:rPr>
                        <a:t>concurrent threads can access a resource</a:t>
                      </a:r>
                      <a:endParaRPr lang="en-US" dirty="0"/>
                    </a:p>
                  </a:txBody>
                  <a:tcPr/>
                </a:tc>
                <a:tc>
                  <a:txBody>
                    <a:bodyPr/>
                    <a:lstStyle/>
                    <a:p>
                      <a:endParaRPr lang="en-US"/>
                    </a:p>
                  </a:txBody>
                  <a:tcPr/>
                </a:tc>
                <a:tc>
                  <a:txBody>
                    <a:bodyPr/>
                    <a:lstStyle/>
                    <a:p>
                      <a:r>
                        <a:rPr lang="en-US" sz="1800" b="0" i="0" u="none" strike="noStrike" kern="1200" baseline="0" dirty="0" smtClean="0">
                          <a:solidFill>
                            <a:schemeClr val="dk1"/>
                          </a:solidFill>
                          <a:latin typeface="+mn-lt"/>
                          <a:ea typeface="+mn-ea"/>
                          <a:cs typeface="+mn-cs"/>
                        </a:rPr>
                        <a:t>200ns</a:t>
                      </a:r>
                      <a:endParaRPr lang="en-US" dirty="0"/>
                    </a:p>
                  </a:txBody>
                  <a:tcPr/>
                </a:tc>
              </a:tr>
              <a:tr h="651076">
                <a:tc>
                  <a:txBody>
                    <a:bodyPr/>
                    <a:lstStyle/>
                    <a:p>
                      <a:r>
                        <a:rPr lang="en-US" sz="1800" b="0" i="0" u="none" strike="noStrike" kern="1200" baseline="0" dirty="0" smtClean="0">
                          <a:solidFill>
                            <a:schemeClr val="dk1"/>
                          </a:solidFill>
                          <a:latin typeface="+mn-lt"/>
                          <a:ea typeface="+mn-ea"/>
                          <a:cs typeface="+mn-cs"/>
                        </a:rPr>
                        <a:t>Semaphore</a:t>
                      </a:r>
                      <a:endParaRPr lang="en-US" dirty="0"/>
                    </a:p>
                  </a:txBody>
                  <a:tcPr/>
                </a:tc>
                <a:tc vMerge="1">
                  <a:txBody>
                    <a:bodyPr/>
                    <a:lstStyle/>
                    <a:p>
                      <a:endParaRPr lang="en-US" dirty="0"/>
                    </a:p>
                  </a:txBody>
                  <a:tcPr/>
                </a:tc>
                <a:tc>
                  <a:txBody>
                    <a:bodyPr/>
                    <a:lstStyle/>
                    <a:p>
                      <a:r>
                        <a:rPr lang="en-US" sz="1800" b="0" i="0" u="none" strike="noStrike" kern="1200" baseline="0" dirty="0" smtClean="0">
                          <a:solidFill>
                            <a:schemeClr val="dk1"/>
                          </a:solidFill>
                          <a:latin typeface="+mn-lt"/>
                          <a:ea typeface="+mn-ea"/>
                          <a:cs typeface="+mn-cs"/>
                        </a:rPr>
                        <a:t>Yes</a:t>
                      </a:r>
                      <a:endParaRPr lang="en-US" dirty="0"/>
                    </a:p>
                  </a:txBody>
                  <a:tcPr/>
                </a:tc>
                <a:tc>
                  <a:txBody>
                    <a:bodyPr/>
                    <a:lstStyle/>
                    <a:p>
                      <a:r>
                        <a:rPr lang="en-US" sz="1800" b="0" i="0" u="none" strike="noStrike" kern="1200" baseline="0" dirty="0" smtClean="0">
                          <a:solidFill>
                            <a:schemeClr val="dk1"/>
                          </a:solidFill>
                          <a:latin typeface="+mn-lt"/>
                          <a:ea typeface="+mn-ea"/>
                          <a:cs typeface="+mn-cs"/>
                        </a:rPr>
                        <a:t>1000ns</a:t>
                      </a:r>
                      <a:endParaRPr lang="en-US" dirty="0"/>
                    </a:p>
                  </a:txBody>
                  <a:tcPr/>
                </a:tc>
              </a:tr>
              <a:tr h="1012785">
                <a:tc>
                  <a:txBody>
                    <a:bodyPr/>
                    <a:lstStyle/>
                    <a:p>
                      <a:r>
                        <a:rPr lang="en-US" sz="1800" b="0" i="0" u="none" strike="noStrike" kern="1200" baseline="0" dirty="0" err="1" smtClean="0">
                          <a:solidFill>
                            <a:schemeClr val="dk1"/>
                          </a:solidFill>
                          <a:latin typeface="+mn-lt"/>
                          <a:ea typeface="+mn-ea"/>
                          <a:cs typeface="+mn-cs"/>
                        </a:rPr>
                        <a:t>ReaderWriterLockSlim</a:t>
                      </a:r>
                      <a:r>
                        <a:rPr lang="en-US" sz="1800" b="0" i="0" u="none" strike="noStrike" kern="1200" baseline="0" dirty="0" smtClean="0">
                          <a:solidFill>
                            <a:schemeClr val="dk1"/>
                          </a:solidFill>
                          <a:latin typeface="+mn-lt"/>
                          <a:ea typeface="+mn-ea"/>
                          <a:cs typeface="+mn-cs"/>
                        </a:rPr>
                        <a:t> (3.5)</a:t>
                      </a:r>
                      <a:endParaRPr lang="en-US" dirty="0"/>
                    </a:p>
                  </a:txBody>
                  <a:tcPr/>
                </a:tc>
                <a:tc rowSpan="2">
                  <a:txBody>
                    <a:bodyPr/>
                    <a:lstStyle/>
                    <a:p>
                      <a:r>
                        <a:rPr lang="en-US" sz="1800" b="0" i="0" u="none" strike="noStrike" kern="1200" baseline="0" dirty="0" smtClean="0">
                          <a:solidFill>
                            <a:schemeClr val="dk1"/>
                          </a:solidFill>
                          <a:latin typeface="+mn-lt"/>
                          <a:ea typeface="+mn-ea"/>
                          <a:cs typeface="+mn-cs"/>
                        </a:rPr>
                        <a:t>Allows multiple readers to coexist with a single</a:t>
                      </a:r>
                    </a:p>
                    <a:p>
                      <a:r>
                        <a:rPr lang="en-US" sz="1800" b="0" i="0" u="none" strike="noStrike" kern="1200" baseline="0" dirty="0" smtClean="0">
                          <a:solidFill>
                            <a:schemeClr val="dk1"/>
                          </a:solidFill>
                          <a:latin typeface="+mn-lt"/>
                          <a:ea typeface="+mn-ea"/>
                          <a:cs typeface="+mn-cs"/>
                        </a:rPr>
                        <a:t>writer</a:t>
                      </a:r>
                      <a:endParaRPr lang="en-US" dirty="0"/>
                    </a:p>
                  </a:txBody>
                  <a:tcPr/>
                </a:tc>
                <a:tc>
                  <a:txBody>
                    <a:bodyPr/>
                    <a:lstStyle/>
                    <a:p>
                      <a:endParaRPr lang="en-US"/>
                    </a:p>
                  </a:txBody>
                  <a:tcPr/>
                </a:tc>
                <a:tc>
                  <a:txBody>
                    <a:bodyPr/>
                    <a:lstStyle/>
                    <a:p>
                      <a:r>
                        <a:rPr lang="en-US" sz="1800" b="0" i="0" u="none" strike="noStrike" kern="1200" baseline="0" dirty="0" smtClean="0">
                          <a:solidFill>
                            <a:schemeClr val="dk1"/>
                          </a:solidFill>
                          <a:latin typeface="+mn-lt"/>
                          <a:ea typeface="+mn-ea"/>
                          <a:cs typeface="+mn-cs"/>
                        </a:rPr>
                        <a:t>40ns</a:t>
                      </a:r>
                      <a:endParaRPr lang="en-US" dirty="0"/>
                    </a:p>
                  </a:txBody>
                  <a:tcPr/>
                </a:tc>
              </a:tr>
              <a:tr h="1012785">
                <a:tc>
                  <a:txBody>
                    <a:bodyPr/>
                    <a:lstStyle/>
                    <a:p>
                      <a:r>
                        <a:rPr lang="en-US" sz="1800" b="0" i="0" u="none" strike="noStrike" kern="1200" baseline="0" dirty="0" err="1" smtClean="0">
                          <a:solidFill>
                            <a:schemeClr val="dk1"/>
                          </a:solidFill>
                          <a:latin typeface="+mn-lt"/>
                          <a:ea typeface="+mn-ea"/>
                          <a:cs typeface="+mn-cs"/>
                        </a:rPr>
                        <a:t>ReaderWriterLock</a:t>
                      </a:r>
                      <a:r>
                        <a:rPr lang="en-US" sz="1800" b="0" i="0" u="none" strike="noStrike" kern="1200" baseline="0" dirty="0" smtClean="0">
                          <a:solidFill>
                            <a:schemeClr val="dk1"/>
                          </a:solidFill>
                          <a:latin typeface="+mn-lt"/>
                          <a:ea typeface="+mn-ea"/>
                          <a:cs typeface="+mn-cs"/>
                        </a:rPr>
                        <a:t> (deprecated)</a:t>
                      </a:r>
                      <a:endParaRPr lang="en-US" dirty="0"/>
                    </a:p>
                  </a:txBody>
                  <a:tcPr/>
                </a:tc>
                <a:tc vMerge="1">
                  <a:txBody>
                    <a:bodyPr/>
                    <a:lstStyle/>
                    <a:p>
                      <a:endParaRPr lang="en-US" dirty="0"/>
                    </a:p>
                  </a:txBody>
                  <a:tcPr/>
                </a:tc>
                <a:tc>
                  <a:txBody>
                    <a:bodyPr/>
                    <a:lstStyle/>
                    <a:p>
                      <a:endParaRPr lang="en-US"/>
                    </a:p>
                  </a:txBody>
                  <a:tcPr/>
                </a:tc>
                <a:tc>
                  <a:txBody>
                    <a:bodyPr/>
                    <a:lstStyle/>
                    <a:p>
                      <a:r>
                        <a:rPr lang="en-US" sz="1800" b="0" i="0" u="none" strike="noStrike" kern="1200" baseline="0" dirty="0" smtClean="0">
                          <a:solidFill>
                            <a:schemeClr val="dk1"/>
                          </a:solidFill>
                          <a:latin typeface="+mn-lt"/>
                          <a:ea typeface="+mn-ea"/>
                          <a:cs typeface="+mn-cs"/>
                        </a:rPr>
                        <a:t>100ns</a:t>
                      </a:r>
                      <a:endParaRPr lang="en-US" dirty="0"/>
                    </a:p>
                  </a:txBody>
                  <a:tcPr/>
                </a:tc>
              </a:tr>
            </a:tbl>
          </a:graphicData>
        </a:graphic>
      </p:graphicFrame>
      <p:sp>
        <p:nvSpPr>
          <p:cNvPr id="5" name="Rectangle 4"/>
          <p:cNvSpPr/>
          <p:nvPr/>
        </p:nvSpPr>
        <p:spPr>
          <a:xfrm>
            <a:off x="177800" y="5916137"/>
            <a:ext cx="8813800" cy="646331"/>
          </a:xfrm>
          <a:prstGeom prst="rect">
            <a:avLst/>
          </a:prstGeom>
        </p:spPr>
        <p:txBody>
          <a:bodyPr wrap="square">
            <a:spAutoFit/>
          </a:bodyPr>
          <a:lstStyle/>
          <a:p>
            <a:r>
              <a:rPr lang="en-US" dirty="0"/>
              <a:t>*Time taken to lock and unlock the construct once on the same thread (assuming no blocking), as measured </a:t>
            </a:r>
            <a:r>
              <a:rPr lang="en-US" dirty="0" smtClean="0"/>
              <a:t>on an </a:t>
            </a:r>
            <a:r>
              <a:rPr lang="en-US" dirty="0"/>
              <a:t>Intel Core i7 860.</a:t>
            </a:r>
          </a:p>
        </p:txBody>
      </p:sp>
    </p:spTree>
    <p:extLst>
      <p:ext uri="{BB962C8B-B14F-4D97-AF65-F5344CB8AC3E}">
        <p14:creationId xmlns:p14="http://schemas.microsoft.com/office/powerpoint/2010/main" val="29055958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474345"/>
            <a:ext cx="8077200" cy="4801314"/>
          </a:xfrm>
          <a:prstGeom prst="rect">
            <a:avLst/>
          </a:prstGeom>
        </p:spPr>
        <p:txBody>
          <a:bodyPr wrap="square">
            <a:spAutoFit/>
          </a:bodyPr>
          <a:lstStyle/>
          <a:p>
            <a:r>
              <a:rPr lang="en-US" dirty="0"/>
              <a:t>class Foo</a:t>
            </a:r>
          </a:p>
          <a:p>
            <a:r>
              <a:rPr lang="en-US" dirty="0"/>
              <a:t>{</a:t>
            </a:r>
          </a:p>
          <a:p>
            <a:pPr lvl="1"/>
            <a:r>
              <a:rPr lang="en-US" dirty="0" err="1" smtClean="0"/>
              <a:t>int</a:t>
            </a:r>
            <a:r>
              <a:rPr lang="en-US" dirty="0" smtClean="0"/>
              <a:t> </a:t>
            </a:r>
            <a:r>
              <a:rPr lang="en-US" dirty="0"/>
              <a:t>_answer;</a:t>
            </a:r>
          </a:p>
          <a:p>
            <a:pPr lvl="1"/>
            <a:r>
              <a:rPr lang="en-US" dirty="0" err="1"/>
              <a:t>bool</a:t>
            </a:r>
            <a:r>
              <a:rPr lang="en-US" dirty="0"/>
              <a:t> _complete;</a:t>
            </a:r>
          </a:p>
          <a:p>
            <a:pPr lvl="1"/>
            <a:r>
              <a:rPr lang="en-US" dirty="0"/>
              <a:t>void A()</a:t>
            </a:r>
          </a:p>
          <a:p>
            <a:pPr lvl="1"/>
            <a:r>
              <a:rPr lang="en-US" dirty="0"/>
              <a:t>{</a:t>
            </a:r>
          </a:p>
          <a:p>
            <a:pPr lvl="2"/>
            <a:r>
              <a:rPr lang="en-US" dirty="0" smtClean="0"/>
              <a:t>_</a:t>
            </a:r>
            <a:r>
              <a:rPr lang="en-US" dirty="0"/>
              <a:t>answer = 123;</a:t>
            </a:r>
          </a:p>
          <a:p>
            <a:pPr lvl="2"/>
            <a:r>
              <a:rPr lang="en-US" dirty="0" smtClean="0"/>
              <a:t>_complete = true;</a:t>
            </a:r>
            <a:endParaRPr lang="en-US" b="1" dirty="0"/>
          </a:p>
          <a:p>
            <a:pPr lvl="1"/>
            <a:r>
              <a:rPr lang="en-US" dirty="0"/>
              <a:t>}</a:t>
            </a:r>
          </a:p>
          <a:p>
            <a:pPr lvl="1"/>
            <a:r>
              <a:rPr lang="en-US" dirty="0"/>
              <a:t>void B()</a:t>
            </a:r>
          </a:p>
          <a:p>
            <a:pPr lvl="1"/>
            <a:r>
              <a:rPr lang="en-US" dirty="0"/>
              <a:t>{</a:t>
            </a:r>
          </a:p>
          <a:p>
            <a:pPr lvl="2"/>
            <a:r>
              <a:rPr lang="en-US" dirty="0" smtClean="0"/>
              <a:t>if(_complete)</a:t>
            </a:r>
            <a:endParaRPr lang="en-US" dirty="0"/>
          </a:p>
          <a:p>
            <a:pPr lvl="2"/>
            <a:r>
              <a:rPr lang="en-US" dirty="0"/>
              <a:t>{</a:t>
            </a:r>
          </a:p>
          <a:p>
            <a:pPr lvl="2"/>
            <a:r>
              <a:rPr lang="en-US" dirty="0" smtClean="0"/>
              <a:t>	</a:t>
            </a:r>
            <a:r>
              <a:rPr lang="en-US" dirty="0" err="1" smtClean="0"/>
              <a:t>Console.WriteLine</a:t>
            </a:r>
            <a:r>
              <a:rPr lang="en-US" dirty="0" smtClean="0"/>
              <a:t> (_ answer);</a:t>
            </a:r>
            <a:endParaRPr lang="en-US" dirty="0"/>
          </a:p>
          <a:p>
            <a:pPr lvl="2"/>
            <a:r>
              <a:rPr lang="en-US" dirty="0"/>
              <a:t>}</a:t>
            </a:r>
          </a:p>
          <a:p>
            <a:pPr lvl="1"/>
            <a:r>
              <a:rPr lang="en-US" dirty="0"/>
              <a:t>}</a:t>
            </a:r>
          </a:p>
          <a:p>
            <a:r>
              <a:rPr lang="en-US" dirty="0"/>
              <a:t>}</a:t>
            </a:r>
          </a:p>
        </p:txBody>
      </p:sp>
    </p:spTree>
    <p:extLst>
      <p:ext uri="{BB962C8B-B14F-4D97-AF65-F5344CB8AC3E}">
        <p14:creationId xmlns:p14="http://schemas.microsoft.com/office/powerpoint/2010/main" val="35944101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817502565"/>
              </p:ext>
            </p:extLst>
          </p:nvPr>
        </p:nvGraphicFramePr>
        <p:xfrm>
          <a:off x="152400" y="152400"/>
          <a:ext cx="8839200" cy="5924006"/>
        </p:xfrm>
        <a:graphic>
          <a:graphicData uri="http://schemas.openxmlformats.org/drawingml/2006/table">
            <a:tbl>
              <a:tblPr firstRow="1" bandRow="1">
                <a:tableStyleId>{5C22544A-7EE6-4342-B048-85BDC9FD1C3A}</a:tableStyleId>
              </a:tblPr>
              <a:tblGrid>
                <a:gridCol w="2743200"/>
                <a:gridCol w="3048000"/>
                <a:gridCol w="1600200"/>
                <a:gridCol w="1447800"/>
              </a:tblGrid>
              <a:tr h="457200">
                <a:tc>
                  <a:txBody>
                    <a:bodyPr/>
                    <a:lstStyle/>
                    <a:p>
                      <a:r>
                        <a:rPr lang="en-US" sz="1800" b="1" i="0" u="none" strike="noStrike" kern="1200" baseline="0" dirty="0" smtClean="0">
                          <a:solidFill>
                            <a:schemeClr val="lt1"/>
                          </a:solidFill>
                          <a:latin typeface="+mn-lt"/>
                          <a:ea typeface="+mn-ea"/>
                          <a:cs typeface="+mn-cs"/>
                        </a:rPr>
                        <a:t>Construct</a:t>
                      </a:r>
                      <a:endParaRPr lang="en-US" dirty="0"/>
                    </a:p>
                  </a:txBody>
                  <a:tcPr/>
                </a:tc>
                <a:tc>
                  <a:txBody>
                    <a:bodyPr/>
                    <a:lstStyle/>
                    <a:p>
                      <a:r>
                        <a:rPr lang="en-US" sz="1800" b="1" i="0" u="none" strike="noStrike" kern="1200" baseline="0" dirty="0" smtClean="0">
                          <a:solidFill>
                            <a:schemeClr val="lt1"/>
                          </a:solidFill>
                          <a:latin typeface="+mn-lt"/>
                          <a:ea typeface="+mn-ea"/>
                          <a:cs typeface="+mn-cs"/>
                        </a:rPr>
                        <a:t>Purpose</a:t>
                      </a:r>
                      <a:endParaRPr lang="en-US" dirty="0"/>
                    </a:p>
                  </a:txBody>
                  <a:tcPr/>
                </a:tc>
                <a:tc>
                  <a:txBody>
                    <a:bodyPr/>
                    <a:lstStyle/>
                    <a:p>
                      <a:r>
                        <a:rPr lang="en-US" sz="1800" b="1" i="0" u="none" strike="noStrike" kern="1200" baseline="0" dirty="0" err="1" smtClean="0">
                          <a:solidFill>
                            <a:schemeClr val="lt1"/>
                          </a:solidFill>
                          <a:latin typeface="+mn-lt"/>
                          <a:ea typeface="+mn-ea"/>
                          <a:cs typeface="+mn-cs"/>
                        </a:rPr>
                        <a:t>Crossprocess</a:t>
                      </a:r>
                      <a:r>
                        <a:rPr lang="en-US" sz="1800" b="1" i="0" u="none" strike="noStrike" kern="1200" baseline="0" dirty="0" smtClean="0">
                          <a:solidFill>
                            <a:schemeClr val="lt1"/>
                          </a:solidFill>
                          <a:latin typeface="+mn-lt"/>
                          <a:ea typeface="+mn-ea"/>
                          <a:cs typeface="+mn-cs"/>
                        </a:rPr>
                        <a:t>?</a:t>
                      </a:r>
                      <a:endParaRPr lang="en-US" dirty="0"/>
                    </a:p>
                  </a:txBody>
                  <a:tcPr/>
                </a:tc>
                <a:tc>
                  <a:txBody>
                    <a:bodyPr/>
                    <a:lstStyle/>
                    <a:p>
                      <a:r>
                        <a:rPr lang="en-US" sz="1800" b="1" i="0" u="none" strike="noStrike" kern="1200" baseline="0" dirty="0" smtClean="0">
                          <a:solidFill>
                            <a:schemeClr val="lt1"/>
                          </a:solidFill>
                          <a:latin typeface="+mn-lt"/>
                          <a:ea typeface="+mn-ea"/>
                          <a:cs typeface="+mn-cs"/>
                        </a:rPr>
                        <a:t>Overhead*</a:t>
                      </a:r>
                      <a:endParaRPr lang="en-US" dirty="0"/>
                    </a:p>
                  </a:txBody>
                  <a:tcPr/>
                </a:tc>
              </a:tr>
              <a:tr h="925286">
                <a:tc>
                  <a:txBody>
                    <a:bodyPr/>
                    <a:lstStyle/>
                    <a:p>
                      <a:r>
                        <a:rPr lang="en-US" sz="1800" b="0" i="0" u="none" strike="noStrike" kern="1200" baseline="0" dirty="0" err="1" smtClean="0">
                          <a:solidFill>
                            <a:schemeClr val="dk1"/>
                          </a:solidFill>
                          <a:latin typeface="+mn-lt"/>
                          <a:ea typeface="+mn-ea"/>
                          <a:cs typeface="+mn-cs"/>
                        </a:rPr>
                        <a:t>AutoResetEvent</a:t>
                      </a:r>
                      <a:endParaRPr lang="en-US" dirty="0"/>
                    </a:p>
                  </a:txBody>
                  <a:tcPr/>
                </a:tc>
                <a:tc>
                  <a:txBody>
                    <a:bodyPr/>
                    <a:lstStyle/>
                    <a:p>
                      <a:r>
                        <a:rPr lang="en-US" sz="1800" b="0" i="0" u="none" strike="noStrike" kern="1200" baseline="0" dirty="0" smtClean="0">
                          <a:solidFill>
                            <a:schemeClr val="dk1"/>
                          </a:solidFill>
                          <a:latin typeface="+mn-lt"/>
                          <a:ea typeface="+mn-ea"/>
                          <a:cs typeface="+mn-cs"/>
                        </a:rPr>
                        <a:t>Allows a thread to unblock once when it receives a signal from another</a:t>
                      </a:r>
                      <a:endParaRPr lang="en-US" dirty="0"/>
                    </a:p>
                  </a:txBody>
                  <a:tcPr/>
                </a:tc>
                <a:tc>
                  <a:txBody>
                    <a:bodyPr/>
                    <a:lstStyle/>
                    <a:p>
                      <a:r>
                        <a:rPr lang="en-US" sz="1800" b="0" i="0" u="none" strike="noStrike" kern="1200" baseline="0" dirty="0" smtClean="0">
                          <a:solidFill>
                            <a:schemeClr val="dk1"/>
                          </a:solidFill>
                          <a:latin typeface="+mn-lt"/>
                          <a:ea typeface="+mn-ea"/>
                          <a:cs typeface="+mn-cs"/>
                        </a:rPr>
                        <a:t>Yes</a:t>
                      </a:r>
                      <a:endParaRPr lang="en-US" dirty="0"/>
                    </a:p>
                  </a:txBody>
                  <a:tcPr/>
                </a:tc>
                <a:tc>
                  <a:txBody>
                    <a:bodyPr/>
                    <a:lstStyle/>
                    <a:p>
                      <a:r>
                        <a:rPr lang="en-US" sz="1800" b="0" i="0" u="none" strike="noStrike" kern="1200" baseline="0" dirty="0" smtClean="0">
                          <a:solidFill>
                            <a:schemeClr val="dk1"/>
                          </a:solidFill>
                          <a:latin typeface="+mn-lt"/>
                          <a:ea typeface="+mn-ea"/>
                          <a:cs typeface="+mn-cs"/>
                        </a:rPr>
                        <a:t>1000ns</a:t>
                      </a:r>
                      <a:endParaRPr lang="en-US" dirty="0"/>
                    </a:p>
                  </a:txBody>
                  <a:tcPr/>
                </a:tc>
              </a:tr>
              <a:tr h="740228">
                <a:tc>
                  <a:txBody>
                    <a:bodyPr/>
                    <a:lstStyle/>
                    <a:p>
                      <a:r>
                        <a:rPr lang="en-US" sz="1800" b="0" i="0" u="none" strike="noStrike" kern="1200" baseline="0" dirty="0" err="1" smtClean="0">
                          <a:solidFill>
                            <a:schemeClr val="dk1"/>
                          </a:solidFill>
                          <a:latin typeface="+mn-lt"/>
                          <a:ea typeface="+mn-ea"/>
                          <a:cs typeface="+mn-cs"/>
                        </a:rPr>
                        <a:t>ManualResetEvent</a:t>
                      </a:r>
                      <a:endParaRPr lang="en-US" dirty="0"/>
                    </a:p>
                  </a:txBody>
                  <a:tcPr/>
                </a:tc>
                <a:tc rowSpan="3">
                  <a:txBody>
                    <a:bodyPr/>
                    <a:lstStyle/>
                    <a:p>
                      <a:r>
                        <a:rPr lang="en-US" sz="1800" b="0" i="0" u="none" strike="noStrike" kern="1200" baseline="0" dirty="0" smtClean="0">
                          <a:solidFill>
                            <a:schemeClr val="dk1"/>
                          </a:solidFill>
                          <a:latin typeface="+mn-lt"/>
                          <a:ea typeface="+mn-ea"/>
                          <a:cs typeface="+mn-cs"/>
                        </a:rPr>
                        <a:t>Allows a thread to unblock indefinitely when</a:t>
                      </a:r>
                    </a:p>
                    <a:p>
                      <a:r>
                        <a:rPr lang="en-US" sz="1800" b="0" i="0" u="none" strike="noStrike" kern="1200" baseline="0" dirty="0" smtClean="0">
                          <a:solidFill>
                            <a:schemeClr val="dk1"/>
                          </a:solidFill>
                          <a:latin typeface="+mn-lt"/>
                          <a:ea typeface="+mn-ea"/>
                          <a:cs typeface="+mn-cs"/>
                        </a:rPr>
                        <a:t>it receives a signal from another (until reset)</a:t>
                      </a:r>
                      <a:endParaRPr lang="en-US" dirty="0"/>
                    </a:p>
                  </a:txBody>
                  <a:tcPr/>
                </a:tc>
                <a:tc rowSpan="2">
                  <a:txBody>
                    <a:bodyPr/>
                    <a:lstStyle/>
                    <a:p>
                      <a:r>
                        <a:rPr lang="en-US" sz="1800" b="0" i="0" u="none" strike="noStrike" kern="1200" baseline="0" dirty="0" smtClean="0">
                          <a:solidFill>
                            <a:schemeClr val="dk1"/>
                          </a:solidFill>
                          <a:latin typeface="+mn-lt"/>
                          <a:ea typeface="+mn-ea"/>
                          <a:cs typeface="+mn-cs"/>
                        </a:rPr>
                        <a:t>Yes</a:t>
                      </a:r>
                      <a:endParaRPr lang="en-US" dirty="0"/>
                    </a:p>
                  </a:txBody>
                  <a:tcPr/>
                </a:tc>
                <a:tc rowSpan="2">
                  <a:txBody>
                    <a:bodyPr/>
                    <a:lstStyle/>
                    <a:p>
                      <a:r>
                        <a:rPr lang="en-US" sz="1800" b="0" i="0" u="none" strike="noStrike" kern="1200" baseline="0" dirty="0" smtClean="0">
                          <a:solidFill>
                            <a:schemeClr val="dk1"/>
                          </a:solidFill>
                          <a:latin typeface="+mn-lt"/>
                          <a:ea typeface="+mn-ea"/>
                          <a:cs typeface="+mn-cs"/>
                        </a:rPr>
                        <a:t>1000ns</a:t>
                      </a:r>
                      <a:endParaRPr lang="en-US" dirty="0"/>
                    </a:p>
                  </a:txBody>
                  <a:tcPr/>
                </a:tc>
              </a:tr>
              <a:tr h="185058">
                <a:tc rowSpan="2">
                  <a:txBody>
                    <a:bodyPr/>
                    <a:lstStyle/>
                    <a:p>
                      <a:r>
                        <a:rPr lang="en-US" sz="1800" b="0" i="0" u="none" strike="noStrike" kern="1200" baseline="0" dirty="0" err="1" smtClean="0">
                          <a:solidFill>
                            <a:schemeClr val="dk1"/>
                          </a:solidFill>
                          <a:latin typeface="+mn-lt"/>
                          <a:ea typeface="+mn-ea"/>
                          <a:cs typeface="+mn-cs"/>
                        </a:rPr>
                        <a:t>ManualResetEventSlim</a:t>
                      </a:r>
                      <a:r>
                        <a:rPr lang="en-US" sz="1800" b="0" i="0" u="none" strike="noStrike" kern="1200" baseline="0" dirty="0" smtClean="0">
                          <a:solidFill>
                            <a:schemeClr val="dk1"/>
                          </a:solidFill>
                          <a:latin typeface="+mn-lt"/>
                          <a:ea typeface="+mn-ea"/>
                          <a:cs typeface="+mn-cs"/>
                        </a:rPr>
                        <a:t>(4.0)</a:t>
                      </a:r>
                      <a:endParaRPr lang="en-US" dirty="0"/>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576942">
                <a:tc vMerge="1">
                  <a:txBody>
                    <a:bodyPr/>
                    <a:lstStyle/>
                    <a:p>
                      <a:endParaRPr lang="en-US" dirty="0"/>
                    </a:p>
                  </a:txBody>
                  <a:tcPr/>
                </a:tc>
                <a:tc vMerge="1">
                  <a:txBody>
                    <a:bodyPr/>
                    <a:lstStyle/>
                    <a:p>
                      <a:endParaRPr lang="en-US" dirty="0"/>
                    </a:p>
                  </a:txBody>
                  <a:tcPr/>
                </a:tc>
                <a:tc>
                  <a:txBody>
                    <a:bodyPr/>
                    <a:lstStyle/>
                    <a:p>
                      <a:endParaRPr lang="en-US"/>
                    </a:p>
                  </a:txBody>
                  <a:tcPr/>
                </a:tc>
                <a:tc>
                  <a:txBody>
                    <a:bodyPr/>
                    <a:lstStyle/>
                    <a:p>
                      <a:r>
                        <a:rPr lang="en-US" sz="1800" b="0" i="0" u="none" strike="noStrike" kern="1200" baseline="0" dirty="0" smtClean="0">
                          <a:solidFill>
                            <a:schemeClr val="dk1"/>
                          </a:solidFill>
                          <a:latin typeface="+mn-lt"/>
                          <a:ea typeface="+mn-ea"/>
                          <a:cs typeface="+mn-cs"/>
                        </a:rPr>
                        <a:t>40ns</a:t>
                      </a:r>
                      <a:endParaRPr lang="en-US" dirty="0"/>
                    </a:p>
                  </a:txBody>
                  <a:tcPr/>
                </a:tc>
              </a:tr>
              <a:tr h="925286">
                <a:tc>
                  <a:txBody>
                    <a:bodyPr/>
                    <a:lstStyle/>
                    <a:p>
                      <a:r>
                        <a:rPr lang="en-US" sz="1800" b="0" i="0" u="none" strike="noStrike" kern="1200" baseline="0" dirty="0" err="1" smtClean="0">
                          <a:solidFill>
                            <a:schemeClr val="dk1"/>
                          </a:solidFill>
                          <a:latin typeface="+mn-lt"/>
                          <a:ea typeface="+mn-ea"/>
                          <a:cs typeface="+mn-cs"/>
                        </a:rPr>
                        <a:t>CountdownEvent</a:t>
                      </a:r>
                      <a:r>
                        <a:rPr lang="en-US" sz="1800" b="0" i="0" u="none" strike="noStrike" kern="1200" baseline="0" dirty="0" smtClean="0">
                          <a:solidFill>
                            <a:schemeClr val="dk1"/>
                          </a:solidFill>
                          <a:latin typeface="+mn-lt"/>
                          <a:ea typeface="+mn-ea"/>
                          <a:cs typeface="+mn-cs"/>
                        </a:rPr>
                        <a:t> (4.0)</a:t>
                      </a:r>
                      <a:endParaRPr lang="en-US" dirty="0"/>
                    </a:p>
                  </a:txBody>
                  <a:tcPr/>
                </a:tc>
                <a:tc>
                  <a:txBody>
                    <a:bodyPr/>
                    <a:lstStyle/>
                    <a:p>
                      <a:r>
                        <a:rPr lang="en-US" sz="1800" b="0" i="0" u="none" strike="noStrike" kern="1200" baseline="0" dirty="0" smtClean="0">
                          <a:solidFill>
                            <a:schemeClr val="dk1"/>
                          </a:solidFill>
                          <a:latin typeface="+mn-lt"/>
                          <a:ea typeface="+mn-ea"/>
                          <a:cs typeface="+mn-cs"/>
                        </a:rPr>
                        <a:t>Allows a thread to unblock when it receives a</a:t>
                      </a:r>
                    </a:p>
                    <a:p>
                      <a:r>
                        <a:rPr lang="en-US" sz="1800" b="0" i="0" u="none" strike="noStrike" kern="1200" baseline="0" dirty="0" smtClean="0">
                          <a:solidFill>
                            <a:schemeClr val="dk1"/>
                          </a:solidFill>
                          <a:latin typeface="+mn-lt"/>
                          <a:ea typeface="+mn-ea"/>
                          <a:cs typeface="+mn-cs"/>
                        </a:rPr>
                        <a:t>predetermined number of signals</a:t>
                      </a:r>
                      <a:endParaRPr lang="en-US" dirty="0"/>
                    </a:p>
                  </a:txBody>
                  <a:tcPr/>
                </a:tc>
                <a:tc>
                  <a:txBody>
                    <a:bodyPr/>
                    <a:lstStyle/>
                    <a:p>
                      <a:endParaRPr lang="en-US"/>
                    </a:p>
                  </a:txBody>
                  <a:tcPr/>
                </a:tc>
                <a:tc>
                  <a:txBody>
                    <a:bodyPr/>
                    <a:lstStyle/>
                    <a:p>
                      <a:r>
                        <a:rPr lang="en-US" sz="1800" b="0" i="0" u="none" strike="noStrike" kern="1200" baseline="0" dirty="0" smtClean="0">
                          <a:solidFill>
                            <a:schemeClr val="dk1"/>
                          </a:solidFill>
                          <a:latin typeface="+mn-lt"/>
                          <a:ea typeface="+mn-ea"/>
                          <a:cs typeface="+mn-cs"/>
                        </a:rPr>
                        <a:t>40ns</a:t>
                      </a:r>
                      <a:endParaRPr lang="en-US" dirty="0"/>
                    </a:p>
                  </a:txBody>
                  <a:tcPr/>
                </a:tc>
              </a:tr>
              <a:tr h="925286">
                <a:tc>
                  <a:txBody>
                    <a:bodyPr/>
                    <a:lstStyle/>
                    <a:p>
                      <a:r>
                        <a:rPr lang="en-US" sz="1800" b="0" i="0" u="none" strike="noStrike" kern="1200" baseline="0" dirty="0" smtClean="0">
                          <a:solidFill>
                            <a:schemeClr val="dk1"/>
                          </a:solidFill>
                          <a:latin typeface="+mn-lt"/>
                          <a:ea typeface="+mn-ea"/>
                          <a:cs typeface="+mn-cs"/>
                        </a:rPr>
                        <a:t>Barrier (4.0)</a:t>
                      </a:r>
                      <a:endParaRPr lang="en-US" dirty="0"/>
                    </a:p>
                  </a:txBody>
                  <a:tcPr/>
                </a:tc>
                <a:tc>
                  <a:txBody>
                    <a:bodyPr/>
                    <a:lstStyle/>
                    <a:p>
                      <a:r>
                        <a:rPr lang="en-US" sz="1800" b="0" i="0" u="none" strike="noStrike" kern="1200" baseline="0" dirty="0" smtClean="0">
                          <a:solidFill>
                            <a:schemeClr val="dk1"/>
                          </a:solidFill>
                          <a:latin typeface="+mn-lt"/>
                          <a:ea typeface="+mn-ea"/>
                          <a:cs typeface="+mn-cs"/>
                        </a:rPr>
                        <a:t>Implements a thread execution barrier</a:t>
                      </a:r>
                      <a:endParaRPr lang="en-US" dirty="0"/>
                    </a:p>
                  </a:txBody>
                  <a:tcPr/>
                </a:tc>
                <a:tc>
                  <a:txBody>
                    <a:bodyPr/>
                    <a:lstStyle/>
                    <a:p>
                      <a:endParaRPr lang="en-US"/>
                    </a:p>
                  </a:txBody>
                  <a:tcPr/>
                </a:tc>
                <a:tc>
                  <a:txBody>
                    <a:bodyPr/>
                    <a:lstStyle/>
                    <a:p>
                      <a:r>
                        <a:rPr lang="en-US" sz="1800" b="0" i="0" u="none" strike="noStrike" kern="1200" baseline="0" dirty="0" smtClean="0">
                          <a:solidFill>
                            <a:schemeClr val="dk1"/>
                          </a:solidFill>
                          <a:latin typeface="+mn-lt"/>
                          <a:ea typeface="+mn-ea"/>
                          <a:cs typeface="+mn-cs"/>
                        </a:rPr>
                        <a:t>80ns</a:t>
                      </a:r>
                      <a:endParaRPr lang="en-US" dirty="0"/>
                    </a:p>
                  </a:txBody>
                  <a:tcPr/>
                </a:tc>
              </a:tr>
              <a:tr h="925286">
                <a:tc>
                  <a:txBody>
                    <a:bodyPr/>
                    <a:lstStyle/>
                    <a:p>
                      <a:r>
                        <a:rPr lang="en-US" sz="1800" b="0" i="0" u="none" strike="noStrike" kern="1200" baseline="0" dirty="0" smtClean="0">
                          <a:solidFill>
                            <a:schemeClr val="dk1"/>
                          </a:solidFill>
                          <a:latin typeface="+mn-lt"/>
                          <a:ea typeface="+mn-ea"/>
                          <a:cs typeface="+mn-cs"/>
                        </a:rPr>
                        <a:t>Wait and Pulse</a:t>
                      </a:r>
                      <a:endParaRPr lang="en-US" dirty="0"/>
                    </a:p>
                  </a:txBody>
                  <a:tcPr/>
                </a:tc>
                <a:tc>
                  <a:txBody>
                    <a:bodyPr/>
                    <a:lstStyle/>
                    <a:p>
                      <a:r>
                        <a:rPr lang="en-US" sz="1800" b="0" i="0" u="none" strike="noStrike" kern="1200" baseline="0" dirty="0" smtClean="0">
                          <a:solidFill>
                            <a:schemeClr val="dk1"/>
                          </a:solidFill>
                          <a:latin typeface="+mn-lt"/>
                          <a:ea typeface="+mn-ea"/>
                          <a:cs typeface="+mn-cs"/>
                        </a:rPr>
                        <a:t>Allows a thread to block until a custom condition is met</a:t>
                      </a:r>
                      <a:endParaRPr lang="en-US" dirty="0"/>
                    </a:p>
                  </a:txBody>
                  <a:tcPr/>
                </a:tc>
                <a:tc>
                  <a:txBody>
                    <a:bodyPr/>
                    <a:lstStyle/>
                    <a:p>
                      <a:endParaRPr lang="en-US"/>
                    </a:p>
                  </a:txBody>
                  <a:tcPr/>
                </a:tc>
                <a:tc>
                  <a:txBody>
                    <a:bodyPr/>
                    <a:lstStyle/>
                    <a:p>
                      <a:r>
                        <a:rPr lang="en-US" sz="1800" b="0" i="0" u="none" strike="noStrike" kern="1200" baseline="0" dirty="0" smtClean="0">
                          <a:solidFill>
                            <a:schemeClr val="dk1"/>
                          </a:solidFill>
                          <a:latin typeface="+mn-lt"/>
                          <a:ea typeface="+mn-ea"/>
                          <a:cs typeface="+mn-cs"/>
                        </a:rPr>
                        <a:t>120ns for a</a:t>
                      </a:r>
                    </a:p>
                    <a:p>
                      <a:r>
                        <a:rPr lang="en-US" sz="1800" b="0" i="0" u="none" strike="noStrike" kern="1200" baseline="0" dirty="0" smtClean="0">
                          <a:solidFill>
                            <a:schemeClr val="dk1"/>
                          </a:solidFill>
                          <a:latin typeface="+mn-lt"/>
                          <a:ea typeface="+mn-ea"/>
                          <a:cs typeface="+mn-cs"/>
                        </a:rPr>
                        <a:t>Pulse</a:t>
                      </a:r>
                      <a:endParaRPr lang="en-US" dirty="0"/>
                    </a:p>
                  </a:txBody>
                  <a:tcPr/>
                </a:tc>
              </a:tr>
            </a:tbl>
          </a:graphicData>
        </a:graphic>
      </p:graphicFrame>
      <p:sp>
        <p:nvSpPr>
          <p:cNvPr id="6" name="Rectangle 5"/>
          <p:cNvSpPr/>
          <p:nvPr/>
        </p:nvSpPr>
        <p:spPr>
          <a:xfrm>
            <a:off x="50800" y="6210806"/>
            <a:ext cx="8877300" cy="646331"/>
          </a:xfrm>
          <a:prstGeom prst="rect">
            <a:avLst/>
          </a:prstGeom>
        </p:spPr>
        <p:txBody>
          <a:bodyPr wrap="square">
            <a:spAutoFit/>
          </a:bodyPr>
          <a:lstStyle/>
          <a:p>
            <a:r>
              <a:rPr lang="en-US" dirty="0"/>
              <a:t>*Time taken to signal and wait on the construct once on the same thread (assuming no blocking), as </a:t>
            </a:r>
            <a:r>
              <a:rPr lang="en-US" dirty="0" smtClean="0"/>
              <a:t>measured on </a:t>
            </a:r>
            <a:r>
              <a:rPr lang="en-US" dirty="0"/>
              <a:t>an Intel Core i7 860.</a:t>
            </a:r>
          </a:p>
        </p:txBody>
      </p:sp>
    </p:spTree>
    <p:extLst>
      <p:ext uri="{BB962C8B-B14F-4D97-AF65-F5344CB8AC3E}">
        <p14:creationId xmlns:p14="http://schemas.microsoft.com/office/powerpoint/2010/main" val="10109537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533400" y="1447799"/>
          <a:ext cx="8153400" cy="5105402"/>
        </p:xfrm>
        <a:graphic>
          <a:graphicData uri="http://schemas.openxmlformats.org/drawingml/2006/table">
            <a:tbl>
              <a:tblPr/>
              <a:tblGrid>
                <a:gridCol w="1898899"/>
                <a:gridCol w="1424175"/>
                <a:gridCol w="1234285"/>
                <a:gridCol w="3596041"/>
              </a:tblGrid>
              <a:tr h="1098060">
                <a:tc>
                  <a:txBody>
                    <a:bodyPr/>
                    <a:lstStyle/>
                    <a:p>
                      <a:r>
                        <a:rPr lang="en-US" sz="1400" b="1" dirty="0"/>
                        <a:t>Construct</a:t>
                      </a:r>
                      <a:endParaRPr lang="en-US" sz="1400" dirty="0"/>
                    </a:p>
                  </a:txBody>
                  <a:tcPr marL="14661" marR="14661" marT="14661" marB="146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b="1"/>
                        <a:t>Refreshes thread cache before?</a:t>
                      </a:r>
                      <a:endParaRPr lang="en-US" sz="1400"/>
                    </a:p>
                  </a:txBody>
                  <a:tcPr marL="14661" marR="14661" marT="14661" marB="146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b="1"/>
                        <a:t>Flushes thread cache after?</a:t>
                      </a:r>
                      <a:endParaRPr lang="en-US" sz="1400"/>
                    </a:p>
                  </a:txBody>
                  <a:tcPr marL="14661" marR="14661" marT="14661" marB="146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b="1"/>
                        <a:t>Notes</a:t>
                      </a:r>
                      <a:endParaRPr lang="en-US" sz="1400"/>
                    </a:p>
                  </a:txBody>
                  <a:tcPr marL="14661" marR="14661" marT="14661" marB="146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01870">
                <a:tc>
                  <a:txBody>
                    <a:bodyPr/>
                    <a:lstStyle/>
                    <a:p>
                      <a:r>
                        <a:rPr lang="en-US" sz="1400"/>
                        <a:t>Ordinary read</a:t>
                      </a:r>
                    </a:p>
                  </a:txBody>
                  <a:tcPr marL="14661" marR="14661" marT="14661" marB="146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t>No</a:t>
                      </a:r>
                    </a:p>
                  </a:txBody>
                  <a:tcPr marL="14661" marR="14661" marT="14661" marB="146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t>No</a:t>
                      </a:r>
                    </a:p>
                  </a:txBody>
                  <a:tcPr marL="14661" marR="14661" marT="14661" marB="146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t>Read of a non-volatile field</a:t>
                      </a:r>
                    </a:p>
                  </a:txBody>
                  <a:tcPr marL="14661" marR="14661" marT="14661" marB="146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01870">
                <a:tc>
                  <a:txBody>
                    <a:bodyPr/>
                    <a:lstStyle/>
                    <a:p>
                      <a:r>
                        <a:rPr lang="en-US" sz="1400"/>
                        <a:t>Ordinary write</a:t>
                      </a:r>
                    </a:p>
                  </a:txBody>
                  <a:tcPr marL="14661" marR="14661" marT="14661" marB="146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t>No</a:t>
                      </a:r>
                    </a:p>
                  </a:txBody>
                  <a:tcPr marL="14661" marR="14661" marT="14661" marB="146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b="1"/>
                        <a:t>Yes</a:t>
                      </a:r>
                      <a:endParaRPr lang="en-US" sz="1400"/>
                    </a:p>
                  </a:txBody>
                  <a:tcPr marL="14661" marR="14661" marT="14661" marB="146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t>Write of a non-volatile field</a:t>
                      </a:r>
                    </a:p>
                  </a:txBody>
                  <a:tcPr marL="14661" marR="14661" marT="14661" marB="146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67267">
                <a:tc>
                  <a:txBody>
                    <a:bodyPr/>
                    <a:lstStyle/>
                    <a:p>
                      <a:r>
                        <a:rPr lang="en-US" sz="1400" dirty="0"/>
                        <a:t>Volatile read</a:t>
                      </a:r>
                    </a:p>
                  </a:txBody>
                  <a:tcPr marL="14661" marR="14661" marT="14661" marB="146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b="1"/>
                        <a:t>Yes</a:t>
                      </a:r>
                      <a:endParaRPr lang="en-US" sz="1400"/>
                    </a:p>
                  </a:txBody>
                  <a:tcPr marL="14661" marR="14661" marT="14661" marB="146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t>No</a:t>
                      </a:r>
                    </a:p>
                  </a:txBody>
                  <a:tcPr marL="14661" marR="14661" marT="14661" marB="146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t>Read of volatile field, or Thread.VolatileRead</a:t>
                      </a:r>
                    </a:p>
                  </a:txBody>
                  <a:tcPr marL="14661" marR="14661" marT="14661" marB="146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67267">
                <a:tc>
                  <a:txBody>
                    <a:bodyPr/>
                    <a:lstStyle/>
                    <a:p>
                      <a:r>
                        <a:rPr lang="en-US" sz="1400"/>
                        <a:t>Volatile write</a:t>
                      </a:r>
                    </a:p>
                  </a:txBody>
                  <a:tcPr marL="14661" marR="14661" marT="14661" marB="146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t>No</a:t>
                      </a:r>
                    </a:p>
                  </a:txBody>
                  <a:tcPr marL="14661" marR="14661" marT="14661" marB="146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b="1"/>
                        <a:t>Yes</a:t>
                      </a:r>
                      <a:endParaRPr lang="en-US" sz="1400"/>
                    </a:p>
                  </a:txBody>
                  <a:tcPr marL="14661" marR="14661" marT="14661" marB="146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t>Write of a volatile field – same as non-volatile</a:t>
                      </a:r>
                    </a:p>
                  </a:txBody>
                  <a:tcPr marL="14661" marR="14661" marT="14661" marB="146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67267">
                <a:tc>
                  <a:txBody>
                    <a:bodyPr/>
                    <a:lstStyle/>
                    <a:p>
                      <a:r>
                        <a:rPr lang="en-US" sz="1400" u="none" strike="noStrike">
                          <a:solidFill>
                            <a:srgbClr val="08476A"/>
                          </a:solidFill>
                          <a:hlinkClick r:id="rId2"/>
                        </a:rPr>
                        <a:t>Thread.MemoryBarrier</a:t>
                      </a:r>
                      <a:endParaRPr lang="en-US" sz="1400"/>
                    </a:p>
                  </a:txBody>
                  <a:tcPr marL="14661" marR="14661" marT="14661" marB="146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b="1"/>
                        <a:t>Yes</a:t>
                      </a:r>
                      <a:endParaRPr lang="en-US" sz="1400"/>
                    </a:p>
                  </a:txBody>
                  <a:tcPr marL="14661" marR="14661" marT="14661" marB="146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b="1"/>
                        <a:t>Yes</a:t>
                      </a:r>
                      <a:endParaRPr lang="en-US" sz="1400"/>
                    </a:p>
                  </a:txBody>
                  <a:tcPr marL="14661" marR="14661" marT="14661" marB="146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t>Special memory barrier method</a:t>
                      </a:r>
                    </a:p>
                  </a:txBody>
                  <a:tcPr marL="14661" marR="14661" marT="14661" marB="146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67267">
                <a:tc>
                  <a:txBody>
                    <a:bodyPr/>
                    <a:lstStyle/>
                    <a:p>
                      <a:r>
                        <a:rPr lang="en-US" sz="1400" u="none" strike="noStrike">
                          <a:solidFill>
                            <a:srgbClr val="08476A"/>
                          </a:solidFill>
                          <a:hlinkClick r:id="rId3"/>
                        </a:rPr>
                        <a:t>Interlocked</a:t>
                      </a:r>
                      <a:r>
                        <a:rPr lang="en-US" sz="1400"/>
                        <a:t> operations</a:t>
                      </a:r>
                    </a:p>
                  </a:txBody>
                  <a:tcPr marL="14661" marR="14661" marT="14661" marB="146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b="1"/>
                        <a:t>Yes</a:t>
                      </a:r>
                      <a:endParaRPr lang="en-US" sz="1400"/>
                    </a:p>
                  </a:txBody>
                  <a:tcPr marL="14661" marR="14661" marT="14661" marB="146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b="1"/>
                        <a:t>Yes</a:t>
                      </a:r>
                      <a:endParaRPr lang="en-US" sz="1400"/>
                    </a:p>
                  </a:txBody>
                  <a:tcPr marL="14661" marR="14661" marT="14661" marB="146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t>Increment, Add, Exchange, etc.</a:t>
                      </a:r>
                    </a:p>
                  </a:txBody>
                  <a:tcPr marL="14661" marR="14661" marT="14661" marB="146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67267">
                <a:tc>
                  <a:txBody>
                    <a:bodyPr/>
                    <a:lstStyle/>
                    <a:p>
                      <a:r>
                        <a:rPr lang="en-US" sz="1400"/>
                        <a:t>Lock acquire</a:t>
                      </a:r>
                    </a:p>
                  </a:txBody>
                  <a:tcPr marL="14661" marR="14661" marT="14661" marB="146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b="1"/>
                        <a:t>Yes</a:t>
                      </a:r>
                      <a:endParaRPr lang="en-US" sz="1400"/>
                    </a:p>
                  </a:txBody>
                  <a:tcPr marL="14661" marR="14661" marT="14661" marB="146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t>No</a:t>
                      </a:r>
                    </a:p>
                  </a:txBody>
                  <a:tcPr marL="14661" marR="14661" marT="14661" marB="146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u="none" strike="noStrike">
                          <a:solidFill>
                            <a:srgbClr val="08476A"/>
                          </a:solidFill>
                          <a:hlinkClick r:id="rId4"/>
                        </a:rPr>
                        <a:t>Monitor.Enter</a:t>
                      </a:r>
                      <a:r>
                        <a:rPr lang="en-US" sz="1400"/>
                        <a:t> or entering a lock {}  region</a:t>
                      </a:r>
                    </a:p>
                  </a:txBody>
                  <a:tcPr marL="14661" marR="14661" marT="14661" marB="146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67267">
                <a:tc>
                  <a:txBody>
                    <a:bodyPr/>
                    <a:lstStyle/>
                    <a:p>
                      <a:r>
                        <a:rPr lang="en-US" sz="1400"/>
                        <a:t>Lock release</a:t>
                      </a:r>
                    </a:p>
                  </a:txBody>
                  <a:tcPr marL="14661" marR="14661" marT="14661" marB="146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t>No</a:t>
                      </a:r>
                    </a:p>
                  </a:txBody>
                  <a:tcPr marL="14661" marR="14661" marT="14661" marB="146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b="1"/>
                        <a:t>Yes</a:t>
                      </a:r>
                      <a:endParaRPr lang="en-US" sz="1400"/>
                    </a:p>
                  </a:txBody>
                  <a:tcPr marL="14661" marR="14661" marT="14661" marB="146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u="none" strike="noStrike" dirty="0" err="1">
                          <a:solidFill>
                            <a:srgbClr val="08476A"/>
                          </a:solidFill>
                          <a:hlinkClick r:id="rId5"/>
                        </a:rPr>
                        <a:t>Monitor.Exit</a:t>
                      </a:r>
                      <a:r>
                        <a:rPr lang="en-US" sz="1400" dirty="0"/>
                        <a:t> or exiting a lock {} region</a:t>
                      </a:r>
                    </a:p>
                  </a:txBody>
                  <a:tcPr marL="14661" marR="14661" marT="14661" marB="146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descr="http://gnr8.cachefly.net/gnr8biz/images/blue_lock%20main.jpg"/>
          <p:cNvPicPr>
            <a:picLocks noChangeAspect="1" noChangeArrowheads="1"/>
          </p:cNvPicPr>
          <p:nvPr/>
        </p:nvPicPr>
        <p:blipFill>
          <a:blip r:embed="rId2" cstate="print"/>
          <a:srcRect/>
          <a:stretch>
            <a:fillRect/>
          </a:stretch>
        </p:blipFill>
        <p:spPr bwMode="auto">
          <a:xfrm>
            <a:off x="2895600" y="1295400"/>
            <a:ext cx="4114800" cy="4114801"/>
          </a:xfrm>
          <a:prstGeom prst="rect">
            <a:avLst/>
          </a:prstGeom>
          <a:noFill/>
        </p:spPr>
      </p:pic>
    </p:spTree>
    <p:extLst>
      <p:ext uri="{BB962C8B-B14F-4D97-AF65-F5344CB8AC3E}">
        <p14:creationId xmlns:p14="http://schemas.microsoft.com/office/powerpoint/2010/main" val="37868695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AutoShape 2" descr="http://www.gamasutra.com/db_area/images/feature/4006/0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3956" name="AutoShape 4" descr="http://www.gamasutra.com/db_area/images/feature/4006/0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53957" name="Picture 5"/>
          <p:cNvPicPr>
            <a:picLocks noChangeAspect="1" noChangeArrowheads="1"/>
          </p:cNvPicPr>
          <p:nvPr/>
        </p:nvPicPr>
        <p:blipFill>
          <a:blip r:embed="rId3" cstate="print"/>
          <a:srcRect/>
          <a:stretch>
            <a:fillRect/>
          </a:stretch>
        </p:blipFill>
        <p:spPr bwMode="auto">
          <a:xfrm>
            <a:off x="1809750" y="2414588"/>
            <a:ext cx="5524500" cy="2028825"/>
          </a:xfrm>
          <a:prstGeom prst="rect">
            <a:avLst/>
          </a:prstGeom>
          <a:noFill/>
          <a:ln w="9525">
            <a:noFill/>
            <a:miter lim="800000"/>
            <a:headEnd/>
            <a:tailEnd/>
          </a:ln>
        </p:spPr>
      </p:pic>
    </p:spTree>
    <p:extLst>
      <p:ext uri="{BB962C8B-B14F-4D97-AF65-F5344CB8AC3E}">
        <p14:creationId xmlns:p14="http://schemas.microsoft.com/office/powerpoint/2010/main" val="3102653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88098" name="Picture 2" descr="process"/>
          <p:cNvPicPr>
            <a:picLocks noChangeAspect="1" noChangeArrowheads="1"/>
          </p:cNvPicPr>
          <p:nvPr/>
        </p:nvPicPr>
        <p:blipFill>
          <a:blip r:embed="rId2" cstate="print"/>
          <a:srcRect/>
          <a:stretch>
            <a:fillRect/>
          </a:stretch>
        </p:blipFill>
        <p:spPr bwMode="auto">
          <a:xfrm>
            <a:off x="304800" y="685800"/>
            <a:ext cx="8625918" cy="510540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Race </a:t>
            </a:r>
            <a:r>
              <a:rPr lang="en-US" b="1" dirty="0" smtClean="0"/>
              <a:t>Conditions</a:t>
            </a:r>
            <a:endParaRPr lang="en-US" dirty="0"/>
          </a:p>
        </p:txBody>
      </p:sp>
      <p:sp>
        <p:nvSpPr>
          <p:cNvPr id="3" name="Content Placeholder 2"/>
          <p:cNvSpPr>
            <a:spLocks noGrp="1"/>
          </p:cNvSpPr>
          <p:nvPr>
            <p:ph idx="1"/>
          </p:nvPr>
        </p:nvSpPr>
        <p:spPr>
          <a:xfrm>
            <a:off x="457200" y="4419600"/>
            <a:ext cx="8229600" cy="1706563"/>
          </a:xfrm>
        </p:spPr>
        <p:txBody>
          <a:bodyPr>
            <a:normAutofit fontScale="92500" lnSpcReduction="20000"/>
          </a:bodyPr>
          <a:lstStyle/>
          <a:p>
            <a:pPr algn="ctr">
              <a:buNone/>
            </a:pPr>
            <a:r>
              <a:rPr lang="en-US" dirty="0"/>
              <a:t>A race condition is a bug that occurs when the outcome of a program depends on which of two or more threads reaches a particular block of code first.</a:t>
            </a:r>
          </a:p>
        </p:txBody>
      </p:sp>
      <p:pic>
        <p:nvPicPr>
          <p:cNvPr id="65538" name="Picture 2" descr="http://256.com/gray/docs/misc/producer_consumer_race_conditions/race_condition.jpg"/>
          <p:cNvPicPr>
            <a:picLocks noChangeAspect="1" noChangeArrowheads="1"/>
          </p:cNvPicPr>
          <p:nvPr/>
        </p:nvPicPr>
        <p:blipFill>
          <a:blip r:embed="rId2" cstate="print"/>
          <a:srcRect/>
          <a:stretch>
            <a:fillRect/>
          </a:stretch>
        </p:blipFill>
        <p:spPr bwMode="auto">
          <a:xfrm>
            <a:off x="2819400" y="1676400"/>
            <a:ext cx="2850388" cy="2362200"/>
          </a:xfrm>
          <a:prstGeom prst="rect">
            <a:avLst/>
          </a:prstGeom>
          <a:noFill/>
        </p:spPr>
      </p:pic>
    </p:spTree>
    <p:extLst>
      <p:ext uri="{BB962C8B-B14F-4D97-AF65-F5344CB8AC3E}">
        <p14:creationId xmlns:p14="http://schemas.microsoft.com/office/powerpoint/2010/main" val="348430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24400"/>
            <a:ext cx="8229600" cy="1401763"/>
          </a:xfrm>
        </p:spPr>
        <p:txBody>
          <a:bodyPr>
            <a:normAutofit fontScale="85000" lnSpcReduction="10000"/>
          </a:bodyPr>
          <a:lstStyle/>
          <a:p>
            <a:pPr algn="ctr">
              <a:buNone/>
            </a:pPr>
            <a:r>
              <a:rPr lang="en-US" dirty="0"/>
              <a:t>The CLR, in a standard hosting environment, is not like SQL Server and does not automatically detect </a:t>
            </a:r>
            <a:r>
              <a:rPr lang="en-US" dirty="0" smtClean="0"/>
              <a:t>and resolve </a:t>
            </a:r>
            <a:r>
              <a:rPr lang="en-US" dirty="0"/>
              <a:t>deadlocks by terminating one of the offenders.</a:t>
            </a:r>
          </a:p>
        </p:txBody>
      </p:sp>
      <p:pic>
        <p:nvPicPr>
          <p:cNvPr id="119811" name="Picture 3"/>
          <p:cNvPicPr>
            <a:picLocks noChangeAspect="1" noChangeArrowheads="1"/>
          </p:cNvPicPr>
          <p:nvPr/>
        </p:nvPicPr>
        <p:blipFill>
          <a:blip r:embed="rId2" cstate="print"/>
          <a:srcRect/>
          <a:stretch>
            <a:fillRect/>
          </a:stretch>
        </p:blipFill>
        <p:spPr bwMode="auto">
          <a:xfrm>
            <a:off x="2590800" y="1524000"/>
            <a:ext cx="3990975" cy="2524125"/>
          </a:xfrm>
          <a:prstGeom prst="rect">
            <a:avLst/>
          </a:prstGeom>
          <a:noFill/>
          <a:ln w="9525">
            <a:noFill/>
            <a:miter lim="800000"/>
            <a:headEnd/>
            <a:tailEnd/>
          </a:ln>
          <a:effectLst/>
        </p:spPr>
      </p:pic>
    </p:spTree>
    <p:extLst>
      <p:ext uri="{BB962C8B-B14F-4D97-AF65-F5344CB8AC3E}">
        <p14:creationId xmlns:p14="http://schemas.microsoft.com/office/powerpoint/2010/main" val="30158611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181600"/>
            <a:ext cx="8229600" cy="944563"/>
          </a:xfrm>
        </p:spPr>
        <p:txBody>
          <a:bodyPr>
            <a:noAutofit/>
          </a:bodyPr>
          <a:lstStyle/>
          <a:p>
            <a:endParaRPr lang="en-US" sz="2400" dirty="0"/>
          </a:p>
          <a:p>
            <a:pPr algn="ctr">
              <a:buNone/>
            </a:pPr>
            <a:r>
              <a:rPr lang="en-US" sz="2400" dirty="0"/>
              <a:t>If you cannot ensure that </a:t>
            </a:r>
            <a:r>
              <a:rPr lang="en-US" sz="2400" dirty="0" err="1" smtClean="0"/>
              <a:t>Monitor.Exit</a:t>
            </a:r>
            <a:r>
              <a:rPr lang="en-US" sz="2400" dirty="0" smtClean="0"/>
              <a:t> will </a:t>
            </a:r>
            <a:r>
              <a:rPr lang="en-US" sz="2400" dirty="0"/>
              <a:t>be called, consider changing your design to use </a:t>
            </a:r>
            <a:r>
              <a:rPr lang="en-US" sz="2400" b="1" dirty="0" err="1"/>
              <a:t>Mutex</a:t>
            </a:r>
            <a:r>
              <a:rPr lang="en-US" sz="2400" dirty="0"/>
              <a:t>.</a:t>
            </a:r>
          </a:p>
        </p:txBody>
      </p:sp>
      <p:pic>
        <p:nvPicPr>
          <p:cNvPr id="120835" name="Picture 3"/>
          <p:cNvPicPr>
            <a:picLocks noChangeAspect="1" noChangeArrowheads="1"/>
          </p:cNvPicPr>
          <p:nvPr/>
        </p:nvPicPr>
        <p:blipFill>
          <a:blip r:embed="rId3" cstate="print"/>
          <a:srcRect/>
          <a:stretch>
            <a:fillRect/>
          </a:stretch>
        </p:blipFill>
        <p:spPr bwMode="auto">
          <a:xfrm>
            <a:off x="2524125" y="2871788"/>
            <a:ext cx="4095750" cy="1114425"/>
          </a:xfrm>
          <a:prstGeom prst="rect">
            <a:avLst/>
          </a:prstGeom>
          <a:noFill/>
          <a:ln w="9525">
            <a:noFill/>
            <a:miter lim="800000"/>
            <a:headEnd/>
            <a:tailEnd/>
          </a:ln>
          <a:effectLst/>
        </p:spPr>
      </p:pic>
    </p:spTree>
    <p:extLst>
      <p:ext uri="{BB962C8B-B14F-4D97-AF65-F5344CB8AC3E}">
        <p14:creationId xmlns:p14="http://schemas.microsoft.com/office/powerpoint/2010/main" val="37988533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24400"/>
            <a:ext cx="8229600" cy="1401763"/>
          </a:xfrm>
        </p:spPr>
        <p:txBody>
          <a:bodyPr>
            <a:normAutofit fontScale="92500" lnSpcReduction="10000"/>
          </a:bodyPr>
          <a:lstStyle/>
          <a:p>
            <a:pPr algn="ctr">
              <a:buNone/>
            </a:pPr>
            <a:r>
              <a:rPr lang="en-US" dirty="0"/>
              <a:t>If you ever need to acquire two locks at once, document the ordering thoroughly and make sure you always use the same order.</a:t>
            </a:r>
          </a:p>
          <a:p>
            <a:endParaRPr lang="en-US" dirty="0"/>
          </a:p>
        </p:txBody>
      </p:sp>
      <p:pic>
        <p:nvPicPr>
          <p:cNvPr id="121858" name="Picture 2"/>
          <p:cNvPicPr>
            <a:picLocks noChangeAspect="1" noChangeArrowheads="1"/>
          </p:cNvPicPr>
          <p:nvPr/>
        </p:nvPicPr>
        <p:blipFill>
          <a:blip r:embed="rId2" cstate="print"/>
          <a:srcRect/>
          <a:stretch>
            <a:fillRect/>
          </a:stretch>
        </p:blipFill>
        <p:spPr bwMode="auto">
          <a:xfrm>
            <a:off x="2514600" y="1219200"/>
            <a:ext cx="3810000" cy="2857500"/>
          </a:xfrm>
          <a:prstGeom prst="rect">
            <a:avLst/>
          </a:prstGeom>
          <a:noFill/>
          <a:ln w="9525">
            <a:noFill/>
            <a:miter lim="800000"/>
            <a:headEnd/>
            <a:tailEnd/>
          </a:ln>
          <a:effectLst/>
        </p:spPr>
      </p:pic>
    </p:spTree>
    <p:extLst>
      <p:ext uri="{BB962C8B-B14F-4D97-AF65-F5344CB8AC3E}">
        <p14:creationId xmlns:p14="http://schemas.microsoft.com/office/powerpoint/2010/main" val="40125056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torn read</a:t>
            </a:r>
            <a:endParaRPr lang="en-US" dirty="0"/>
          </a:p>
        </p:txBody>
      </p:sp>
      <p:sp>
        <p:nvSpPr>
          <p:cNvPr id="3" name="Content Placeholder 2"/>
          <p:cNvSpPr>
            <a:spLocks noGrp="1"/>
          </p:cNvSpPr>
          <p:nvPr>
            <p:ph idx="1"/>
          </p:nvPr>
        </p:nvSpPr>
        <p:spPr>
          <a:xfrm>
            <a:off x="457200" y="4800600"/>
            <a:ext cx="8229600" cy="1325563"/>
          </a:xfrm>
        </p:spPr>
        <p:txBody>
          <a:bodyPr>
            <a:normAutofit fontScale="92500" lnSpcReduction="20000"/>
          </a:bodyPr>
          <a:lstStyle/>
          <a:p>
            <a:pPr algn="ctr">
              <a:buNone/>
            </a:pPr>
            <a:r>
              <a:rPr lang="en-US" dirty="0"/>
              <a:t>So, if thread X reads a 64-bit value while thread Y is updating it, thread X may end </a:t>
            </a:r>
            <a:r>
              <a:rPr lang="en-US" dirty="0" smtClean="0"/>
              <a:t>up with </a:t>
            </a:r>
            <a:r>
              <a:rPr lang="en-US" dirty="0"/>
              <a:t>a bitwise combination of the old and new </a:t>
            </a:r>
            <a:r>
              <a:rPr lang="en-US" dirty="0" smtClean="0"/>
              <a:t>values</a:t>
            </a:r>
            <a:endParaRPr lang="en-US" dirty="0"/>
          </a:p>
        </p:txBody>
      </p:sp>
      <p:pic>
        <p:nvPicPr>
          <p:cNvPr id="126978" name="Picture 2" descr="http://marcustroy.com/wp-content/uploads/2009/01/ripped-jeans-10.png"/>
          <p:cNvPicPr>
            <a:picLocks noChangeAspect="1" noChangeArrowheads="1"/>
          </p:cNvPicPr>
          <p:nvPr/>
        </p:nvPicPr>
        <p:blipFill>
          <a:blip r:embed="rId3" cstate="print"/>
          <a:srcRect/>
          <a:stretch>
            <a:fillRect/>
          </a:stretch>
        </p:blipFill>
        <p:spPr bwMode="auto">
          <a:xfrm>
            <a:off x="2971800" y="1371600"/>
            <a:ext cx="2563813" cy="3238500"/>
          </a:xfrm>
          <a:prstGeom prst="rect">
            <a:avLst/>
          </a:prstGeom>
          <a:noFill/>
        </p:spPr>
      </p:pic>
    </p:spTree>
    <p:extLst>
      <p:ext uri="{BB962C8B-B14F-4D97-AF65-F5344CB8AC3E}">
        <p14:creationId xmlns:p14="http://schemas.microsoft.com/office/powerpoint/2010/main" val="2730916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219200"/>
            <a:ext cx="8458200" cy="4247317"/>
          </a:xfrm>
          <a:prstGeom prst="rect">
            <a:avLst/>
          </a:prstGeom>
        </p:spPr>
        <p:txBody>
          <a:bodyPr wrap="square">
            <a:spAutoFit/>
          </a:bodyPr>
          <a:lstStyle/>
          <a:p>
            <a:r>
              <a:rPr lang="en-US" dirty="0"/>
              <a:t>class Foo</a:t>
            </a:r>
          </a:p>
          <a:p>
            <a:r>
              <a:rPr lang="en-US" dirty="0"/>
              <a:t>{</a:t>
            </a:r>
          </a:p>
          <a:p>
            <a:pPr lvl="1"/>
            <a:r>
              <a:rPr lang="en-US" dirty="0" err="1"/>
              <a:t>int</a:t>
            </a:r>
            <a:r>
              <a:rPr lang="en-US" dirty="0"/>
              <a:t> _answer;</a:t>
            </a:r>
          </a:p>
          <a:p>
            <a:pPr lvl="1"/>
            <a:r>
              <a:rPr lang="en-US" dirty="0" err="1"/>
              <a:t>bool</a:t>
            </a:r>
            <a:r>
              <a:rPr lang="en-US" dirty="0"/>
              <a:t> _complete;</a:t>
            </a:r>
          </a:p>
          <a:p>
            <a:pPr lvl="1"/>
            <a:r>
              <a:rPr lang="en-US" dirty="0"/>
              <a:t>void A()</a:t>
            </a:r>
          </a:p>
          <a:p>
            <a:pPr lvl="1"/>
            <a:r>
              <a:rPr lang="en-US" dirty="0"/>
              <a:t>{</a:t>
            </a:r>
          </a:p>
          <a:p>
            <a:pPr lvl="1"/>
            <a:r>
              <a:rPr lang="en-US" dirty="0" smtClean="0"/>
              <a:t>	_</a:t>
            </a:r>
            <a:r>
              <a:rPr lang="en-US" dirty="0"/>
              <a:t>answer = 123;</a:t>
            </a:r>
          </a:p>
          <a:p>
            <a:pPr lvl="1"/>
            <a:r>
              <a:rPr lang="en-US" dirty="0" smtClean="0"/>
              <a:t>	_</a:t>
            </a:r>
            <a:r>
              <a:rPr lang="en-US" dirty="0"/>
              <a:t>complete = true</a:t>
            </a:r>
            <a:r>
              <a:rPr lang="en-US" dirty="0" smtClean="0"/>
              <a:t>;</a:t>
            </a:r>
            <a:r>
              <a:rPr lang="en-US" dirty="0"/>
              <a:t> </a:t>
            </a:r>
            <a:r>
              <a:rPr lang="en-US" dirty="0" smtClean="0"/>
              <a:t>//</a:t>
            </a:r>
            <a:r>
              <a:rPr lang="en-US" dirty="0" smtClean="0">
                <a:sym typeface="Wingdings" pitchFamily="2" charset="2"/>
              </a:rPr>
              <a:t> instructions could get reordered causing </a:t>
            </a:r>
            <a:r>
              <a:rPr lang="en-US" dirty="0"/>
              <a:t>B to write “0”</a:t>
            </a:r>
          </a:p>
          <a:p>
            <a:pPr lvl="1"/>
            <a:r>
              <a:rPr lang="en-US" dirty="0"/>
              <a:t>}</a:t>
            </a:r>
          </a:p>
          <a:p>
            <a:pPr lvl="1"/>
            <a:r>
              <a:rPr lang="en-US" dirty="0"/>
              <a:t>void B()</a:t>
            </a:r>
          </a:p>
          <a:p>
            <a:pPr lvl="1"/>
            <a:r>
              <a:rPr lang="en-US" dirty="0"/>
              <a:t>{</a:t>
            </a:r>
          </a:p>
          <a:p>
            <a:pPr lvl="1"/>
            <a:r>
              <a:rPr lang="en-US" dirty="0" smtClean="0"/>
              <a:t>	if </a:t>
            </a:r>
            <a:r>
              <a:rPr lang="en-US" dirty="0"/>
              <a:t>(_complete) </a:t>
            </a:r>
            <a:endParaRPr lang="en-US" dirty="0" smtClean="0"/>
          </a:p>
          <a:p>
            <a:pPr lvl="1"/>
            <a:r>
              <a:rPr lang="en-US" dirty="0"/>
              <a:t>	</a:t>
            </a:r>
            <a:r>
              <a:rPr lang="en-US" dirty="0" smtClean="0"/>
              <a:t>	</a:t>
            </a:r>
            <a:r>
              <a:rPr lang="en-US" dirty="0" err="1" smtClean="0"/>
              <a:t>Console.WriteLine</a:t>
            </a:r>
            <a:r>
              <a:rPr lang="en-US" dirty="0" smtClean="0"/>
              <a:t> </a:t>
            </a:r>
            <a:r>
              <a:rPr lang="en-US" dirty="0"/>
              <a:t>(_answer);</a:t>
            </a:r>
          </a:p>
          <a:p>
            <a:pPr lvl="1"/>
            <a:r>
              <a:rPr lang="en-US" dirty="0"/>
              <a:t>}</a:t>
            </a:r>
          </a:p>
          <a:p>
            <a:r>
              <a:rPr lang="en-US" dirty="0"/>
              <a:t>}</a:t>
            </a:r>
          </a:p>
        </p:txBody>
      </p:sp>
    </p:spTree>
    <p:extLst>
      <p:ext uri="{BB962C8B-B14F-4D97-AF65-F5344CB8AC3E}">
        <p14:creationId xmlns:p14="http://schemas.microsoft.com/office/powerpoint/2010/main" val="11050472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419600"/>
            <a:ext cx="8229600" cy="1706563"/>
          </a:xfrm>
        </p:spPr>
        <p:txBody>
          <a:bodyPr>
            <a:normAutofit fontScale="92500" lnSpcReduction="20000"/>
          </a:bodyPr>
          <a:lstStyle/>
          <a:p>
            <a:pPr>
              <a:buNone/>
            </a:pPr>
            <a:endParaRPr lang="en-US" dirty="0" smtClean="0"/>
          </a:p>
          <a:p>
            <a:pPr algn="ctr">
              <a:buNone/>
            </a:pPr>
            <a:r>
              <a:rPr lang="en-US" dirty="0" smtClean="0"/>
              <a:t>The </a:t>
            </a:r>
            <a:r>
              <a:rPr lang="en-US" dirty="0"/>
              <a:t>compiler, CLR, or CPU may introduce caching optimizations such that assignments to variables won't </a:t>
            </a:r>
            <a:r>
              <a:rPr lang="en-US" dirty="0" smtClean="0"/>
              <a:t>be visible </a:t>
            </a:r>
            <a:r>
              <a:rPr lang="en-US" dirty="0"/>
              <a:t>to other threads right away.</a:t>
            </a:r>
          </a:p>
        </p:txBody>
      </p:sp>
      <p:pic>
        <p:nvPicPr>
          <p:cNvPr id="111618" name="Picture 2" descr="http://www.craftynest.com/wp-content/uploads/2008/07/craft_rack.jpg"/>
          <p:cNvPicPr>
            <a:picLocks noChangeAspect="1" noChangeArrowheads="1"/>
          </p:cNvPicPr>
          <p:nvPr/>
        </p:nvPicPr>
        <p:blipFill>
          <a:blip r:embed="rId2" cstate="print"/>
          <a:srcRect/>
          <a:stretch>
            <a:fillRect/>
          </a:stretch>
        </p:blipFill>
        <p:spPr bwMode="auto">
          <a:xfrm>
            <a:off x="1752600" y="457200"/>
            <a:ext cx="5791200" cy="4343400"/>
          </a:xfrm>
          <a:prstGeom prst="rect">
            <a:avLst/>
          </a:prstGeom>
          <a:noFill/>
        </p:spPr>
      </p:pic>
    </p:spTree>
    <p:extLst>
      <p:ext uri="{BB962C8B-B14F-4D97-AF65-F5344CB8AC3E}">
        <p14:creationId xmlns:p14="http://schemas.microsoft.com/office/powerpoint/2010/main" val="5634339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29200"/>
            <a:ext cx="8229600" cy="1096963"/>
          </a:xfrm>
        </p:spPr>
        <p:txBody>
          <a:bodyPr/>
          <a:lstStyle/>
          <a:p>
            <a:pPr algn="ctr">
              <a:buNone/>
            </a:pPr>
            <a:r>
              <a:rPr lang="en-US" dirty="0"/>
              <a:t>Never lock 'this' or other </a:t>
            </a:r>
            <a:r>
              <a:rPr lang="en-US" dirty="0" smtClean="0"/>
              <a:t>public </a:t>
            </a:r>
            <a:r>
              <a:rPr lang="en-US" dirty="0"/>
              <a:t>properties</a:t>
            </a:r>
            <a:r>
              <a:rPr lang="en-US" dirty="0" smtClean="0"/>
              <a:t>.</a:t>
            </a:r>
          </a:p>
          <a:p>
            <a:pPr algn="ctr">
              <a:buNone/>
            </a:pPr>
            <a:endParaRPr lang="en-US" dirty="0"/>
          </a:p>
          <a:p>
            <a:pPr algn="ctr">
              <a:buNone/>
            </a:pPr>
            <a:endParaRPr lang="en-US" dirty="0" smtClean="0"/>
          </a:p>
        </p:txBody>
      </p:sp>
      <p:pic>
        <p:nvPicPr>
          <p:cNvPr id="10242" name="Picture 2" descr="http://icons.iconarchive.com/icons/aha-soft/security/256/lock-icon.png"/>
          <p:cNvPicPr>
            <a:picLocks noChangeAspect="1" noChangeArrowheads="1"/>
          </p:cNvPicPr>
          <p:nvPr/>
        </p:nvPicPr>
        <p:blipFill>
          <a:blip r:embed="rId3" cstate="print"/>
          <a:srcRect/>
          <a:stretch>
            <a:fillRect/>
          </a:stretch>
        </p:blipFill>
        <p:spPr bwMode="auto">
          <a:xfrm>
            <a:off x="3733800" y="1371600"/>
            <a:ext cx="2438400" cy="2438400"/>
          </a:xfrm>
          <a:prstGeom prst="rect">
            <a:avLst/>
          </a:prstGeom>
          <a:noFill/>
        </p:spPr>
      </p:pic>
    </p:spTree>
    <p:extLst>
      <p:ext uri="{BB962C8B-B14F-4D97-AF65-F5344CB8AC3E}">
        <p14:creationId xmlns:p14="http://schemas.microsoft.com/office/powerpoint/2010/main" val="41972546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105400"/>
            <a:ext cx="8229600" cy="1020763"/>
          </a:xfrm>
        </p:spPr>
        <p:txBody>
          <a:bodyPr>
            <a:normAutofit lnSpcReduction="10000"/>
          </a:bodyPr>
          <a:lstStyle/>
          <a:p>
            <a:pPr algn="ctr">
              <a:buNone/>
            </a:pPr>
            <a:r>
              <a:rPr lang="en-US" dirty="0"/>
              <a:t>Reference to a static variable should be synchronized using a thread lock.</a:t>
            </a:r>
          </a:p>
          <a:p>
            <a:endParaRPr lang="en-US" dirty="0"/>
          </a:p>
        </p:txBody>
      </p:sp>
      <p:pic>
        <p:nvPicPr>
          <p:cNvPr id="8194" name="Picture 2" descr="http://icons.iconseeker.com/png/fullsize/scrap/lock-6.png"/>
          <p:cNvPicPr>
            <a:picLocks noChangeAspect="1" noChangeArrowheads="1"/>
          </p:cNvPicPr>
          <p:nvPr/>
        </p:nvPicPr>
        <p:blipFill>
          <a:blip r:embed="rId2" cstate="print"/>
          <a:srcRect/>
          <a:stretch>
            <a:fillRect/>
          </a:stretch>
        </p:blipFill>
        <p:spPr bwMode="auto">
          <a:xfrm>
            <a:off x="3581400" y="1676400"/>
            <a:ext cx="2438400" cy="2438400"/>
          </a:xfrm>
          <a:prstGeom prst="rect">
            <a:avLst/>
          </a:prstGeom>
          <a:noFill/>
        </p:spPr>
      </p:pic>
    </p:spTree>
    <p:extLst>
      <p:ext uri="{BB962C8B-B14F-4D97-AF65-F5344CB8AC3E}">
        <p14:creationId xmlns:p14="http://schemas.microsoft.com/office/powerpoint/2010/main" val="7200696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0"/>
            <a:ext cx="8229600" cy="1554163"/>
          </a:xfrm>
        </p:spPr>
        <p:txBody>
          <a:bodyPr/>
          <a:lstStyle/>
          <a:p>
            <a:pPr algn="ctr">
              <a:buNone/>
            </a:pPr>
            <a:r>
              <a:rPr lang="en-US" dirty="0"/>
              <a:t>The deprecated Suspend and Resume methods have two modes: dangerous and useless!</a:t>
            </a:r>
          </a:p>
        </p:txBody>
      </p:sp>
    </p:spTree>
    <p:extLst>
      <p:ext uri="{BB962C8B-B14F-4D97-AF65-F5344CB8AC3E}">
        <p14:creationId xmlns:p14="http://schemas.microsoft.com/office/powerpoint/2010/main" val="11361151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800600"/>
            <a:ext cx="8229600" cy="1325563"/>
          </a:xfrm>
        </p:spPr>
        <p:txBody>
          <a:bodyPr/>
          <a:lstStyle/>
          <a:p>
            <a:pPr algn="ctr">
              <a:buNone/>
            </a:pPr>
            <a:r>
              <a:rPr lang="en-US" dirty="0" smtClean="0"/>
              <a:t>Do not abort a thread. Implement </a:t>
            </a:r>
            <a:r>
              <a:rPr lang="en-US" dirty="0"/>
              <a:t>a cooperative cancellation pattern</a:t>
            </a:r>
          </a:p>
        </p:txBody>
      </p:sp>
    </p:spTree>
    <p:extLst>
      <p:ext uri="{BB962C8B-B14F-4D97-AF65-F5344CB8AC3E}">
        <p14:creationId xmlns:p14="http://schemas.microsoft.com/office/powerpoint/2010/main" val="19418634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1905000"/>
            <a:ext cx="6400800" cy="2031325"/>
          </a:xfrm>
          <a:prstGeom prst="rect">
            <a:avLst/>
          </a:prstGeom>
        </p:spPr>
        <p:txBody>
          <a:bodyPr wrap="square">
            <a:spAutoFit/>
          </a:bodyPr>
          <a:lstStyle/>
          <a:p>
            <a:r>
              <a:rPr lang="en-US" dirty="0"/>
              <a:t>public </a:t>
            </a:r>
            <a:r>
              <a:rPr lang="en-US" dirty="0" err="1"/>
              <a:t>StreamWriter</a:t>
            </a:r>
            <a:r>
              <a:rPr lang="en-US" dirty="0"/>
              <a:t> (string path, </a:t>
            </a:r>
            <a:r>
              <a:rPr lang="en-US" dirty="0" err="1"/>
              <a:t>bool</a:t>
            </a:r>
            <a:r>
              <a:rPr lang="en-US" dirty="0"/>
              <a:t> append, ...)</a:t>
            </a:r>
          </a:p>
          <a:p>
            <a:r>
              <a:rPr lang="en-US" dirty="0"/>
              <a:t>{</a:t>
            </a:r>
          </a:p>
          <a:p>
            <a:pPr lvl="1"/>
            <a:r>
              <a:rPr lang="en-US" dirty="0"/>
              <a:t>...</a:t>
            </a:r>
          </a:p>
          <a:p>
            <a:pPr lvl="1"/>
            <a:r>
              <a:rPr lang="en-US" dirty="0"/>
              <a:t>...</a:t>
            </a:r>
          </a:p>
          <a:p>
            <a:pPr lvl="1"/>
            <a:r>
              <a:rPr lang="en-US" dirty="0"/>
              <a:t>Stream stream1 = </a:t>
            </a:r>
            <a:r>
              <a:rPr lang="en-US" dirty="0" err="1"/>
              <a:t>StreamWriter.CreateFile</a:t>
            </a:r>
            <a:r>
              <a:rPr lang="en-US" dirty="0"/>
              <a:t> (path, append);</a:t>
            </a:r>
          </a:p>
          <a:p>
            <a:pPr lvl="1"/>
            <a:r>
              <a:rPr lang="en-US" dirty="0" err="1"/>
              <a:t>this.Init</a:t>
            </a:r>
            <a:r>
              <a:rPr lang="en-US" dirty="0"/>
              <a:t> (stream1, ...);</a:t>
            </a:r>
          </a:p>
          <a:p>
            <a:r>
              <a:rPr lang="en-US" dirty="0"/>
              <a:t>}</a:t>
            </a:r>
          </a:p>
        </p:txBody>
      </p:sp>
      <p:sp>
        <p:nvSpPr>
          <p:cNvPr id="5" name="Rectangle 4"/>
          <p:cNvSpPr/>
          <p:nvPr/>
        </p:nvSpPr>
        <p:spPr>
          <a:xfrm>
            <a:off x="457200" y="5105400"/>
            <a:ext cx="8229600" cy="1200329"/>
          </a:xfrm>
          <a:prstGeom prst="rect">
            <a:avLst/>
          </a:prstGeom>
        </p:spPr>
        <p:txBody>
          <a:bodyPr wrap="square">
            <a:spAutoFit/>
          </a:bodyPr>
          <a:lstStyle/>
          <a:p>
            <a:pPr algn="ctr"/>
            <a:r>
              <a:rPr lang="en-US" sz="2400" dirty="0"/>
              <a:t>if the Abort fires anywhere within the </a:t>
            </a:r>
            <a:r>
              <a:rPr lang="en-US" sz="2400" dirty="0" smtClean="0"/>
              <a:t>nit </a:t>
            </a:r>
            <a:r>
              <a:rPr lang="en-US" sz="2400" dirty="0"/>
              <a:t>method, the newly created stream will be abandoned, with no way of closing the underlying file handle.</a:t>
            </a:r>
          </a:p>
        </p:txBody>
      </p:sp>
    </p:spTree>
    <p:extLst>
      <p:ext uri="{BB962C8B-B14F-4D97-AF65-F5344CB8AC3E}">
        <p14:creationId xmlns:p14="http://schemas.microsoft.com/office/powerpoint/2010/main" val="17862649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Synchronization constructs</a:t>
            </a:r>
          </a:p>
        </p:txBody>
      </p:sp>
      <p:sp>
        <p:nvSpPr>
          <p:cNvPr id="3" name="Content Placeholder 2"/>
          <p:cNvSpPr>
            <a:spLocks noGrp="1"/>
          </p:cNvSpPr>
          <p:nvPr>
            <p:ph idx="1"/>
          </p:nvPr>
        </p:nvSpPr>
        <p:spPr/>
        <p:txBody>
          <a:bodyPr>
            <a:normAutofit fontScale="85000" lnSpcReduction="20000"/>
          </a:bodyPr>
          <a:lstStyle/>
          <a:p>
            <a:r>
              <a:rPr lang="en-US" b="1" dirty="0"/>
              <a:t>Simple blocking methods</a:t>
            </a:r>
          </a:p>
          <a:p>
            <a:pPr lvl="1"/>
            <a:r>
              <a:rPr lang="en-US" dirty="0"/>
              <a:t>These wait for another thread to finish or for a period of time to elapse. </a:t>
            </a:r>
            <a:endParaRPr lang="en-US" dirty="0" smtClean="0"/>
          </a:p>
          <a:p>
            <a:r>
              <a:rPr lang="en-US" b="1" dirty="0" smtClean="0"/>
              <a:t>Locking </a:t>
            </a:r>
            <a:r>
              <a:rPr lang="en-US" b="1" dirty="0"/>
              <a:t>constructs</a:t>
            </a:r>
          </a:p>
          <a:p>
            <a:pPr lvl="1"/>
            <a:r>
              <a:rPr lang="en-US" dirty="0"/>
              <a:t>These limit the number of threads that can perform some activity or execute a section of code at a time. </a:t>
            </a:r>
            <a:endParaRPr lang="en-US" dirty="0" smtClean="0"/>
          </a:p>
          <a:p>
            <a:r>
              <a:rPr lang="en-US" b="1" dirty="0" smtClean="0"/>
              <a:t>Signaling </a:t>
            </a:r>
            <a:r>
              <a:rPr lang="en-US" b="1" dirty="0"/>
              <a:t>constructs</a:t>
            </a:r>
          </a:p>
          <a:p>
            <a:pPr lvl="1"/>
            <a:r>
              <a:rPr lang="en-US" dirty="0"/>
              <a:t>These allow a thread to pause until receiving a notification from </a:t>
            </a:r>
            <a:r>
              <a:rPr lang="en-US" dirty="0" smtClean="0"/>
              <a:t>another</a:t>
            </a:r>
            <a:endParaRPr lang="en-US" dirty="0"/>
          </a:p>
          <a:p>
            <a:r>
              <a:rPr lang="en-US" b="1" dirty="0" err="1" smtClean="0"/>
              <a:t>Nonblocking</a:t>
            </a:r>
            <a:r>
              <a:rPr lang="en-US" b="1" dirty="0" smtClean="0"/>
              <a:t> </a:t>
            </a:r>
            <a:r>
              <a:rPr lang="en-US" b="1" dirty="0"/>
              <a:t>synchronization constructs</a:t>
            </a:r>
          </a:p>
          <a:p>
            <a:pPr lvl="1"/>
            <a:r>
              <a:rPr lang="en-US" dirty="0"/>
              <a:t>These protect access to a common field by calling upon processor primitives. </a:t>
            </a:r>
          </a:p>
        </p:txBody>
      </p:sp>
    </p:spTree>
    <p:extLst>
      <p:ext uri="{BB962C8B-B14F-4D97-AF65-F5344CB8AC3E}">
        <p14:creationId xmlns:p14="http://schemas.microsoft.com/office/powerpoint/2010/main" val="40332175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Autofit/>
          </a:bodyPr>
          <a:lstStyle/>
          <a:p>
            <a:r>
              <a:rPr lang="en-US" sz="1400" b="1" dirty="0"/>
              <a:t>Simple blocking methods</a:t>
            </a:r>
          </a:p>
          <a:p>
            <a:pPr lvl="1"/>
            <a:r>
              <a:rPr lang="en-US" sz="1400" dirty="0" smtClean="0"/>
              <a:t>Sleep</a:t>
            </a:r>
          </a:p>
          <a:p>
            <a:pPr lvl="1"/>
            <a:r>
              <a:rPr lang="en-US" sz="1400" dirty="0" smtClean="0"/>
              <a:t>Join</a:t>
            </a:r>
          </a:p>
          <a:p>
            <a:pPr lvl="1"/>
            <a:r>
              <a:rPr lang="en-US" sz="1400" dirty="0" err="1" smtClean="0"/>
              <a:t>Task.Wait</a:t>
            </a:r>
            <a:r>
              <a:rPr lang="en-US" sz="1400" dirty="0" smtClean="0"/>
              <a:t> .</a:t>
            </a:r>
            <a:endParaRPr lang="en-US" sz="1400" dirty="0"/>
          </a:p>
          <a:p>
            <a:r>
              <a:rPr lang="en-US" sz="1400" b="1" dirty="0"/>
              <a:t>Locking constructs</a:t>
            </a:r>
          </a:p>
          <a:p>
            <a:pPr lvl="1"/>
            <a:r>
              <a:rPr lang="en-US" sz="1400" i="1" dirty="0" smtClean="0"/>
              <a:t>Exclusive </a:t>
            </a:r>
            <a:r>
              <a:rPr lang="en-US" sz="1400" dirty="0" smtClean="0"/>
              <a:t>locking</a:t>
            </a:r>
          </a:p>
          <a:p>
            <a:pPr lvl="2"/>
            <a:r>
              <a:rPr lang="en-US" sz="1400" dirty="0" smtClean="0"/>
              <a:t>lock (</a:t>
            </a:r>
            <a:r>
              <a:rPr lang="en-US" sz="1400" dirty="0" err="1" smtClean="0"/>
              <a:t>Monitor.Enter</a:t>
            </a:r>
            <a:r>
              <a:rPr lang="en-US" sz="1400" dirty="0" smtClean="0"/>
              <a:t>/</a:t>
            </a:r>
            <a:r>
              <a:rPr lang="en-US" sz="1400" dirty="0" err="1" smtClean="0"/>
              <a:t>Monitor.Exit</a:t>
            </a:r>
            <a:r>
              <a:rPr lang="en-US" sz="1400" dirty="0"/>
              <a:t>), </a:t>
            </a:r>
            <a:endParaRPr lang="en-US" sz="1400" dirty="0" smtClean="0"/>
          </a:p>
          <a:p>
            <a:pPr lvl="2"/>
            <a:r>
              <a:rPr lang="en-US" sz="1400" dirty="0" err="1" smtClean="0"/>
              <a:t>Mutex</a:t>
            </a:r>
            <a:r>
              <a:rPr lang="en-US" sz="1400" dirty="0" smtClean="0"/>
              <a:t>,</a:t>
            </a:r>
          </a:p>
          <a:p>
            <a:pPr lvl="2"/>
            <a:r>
              <a:rPr lang="en-US" sz="1400" dirty="0" err="1" smtClean="0"/>
              <a:t>SpinLock</a:t>
            </a:r>
            <a:r>
              <a:rPr lang="en-US" sz="1400" dirty="0"/>
              <a:t>. </a:t>
            </a:r>
            <a:endParaRPr lang="en-US" sz="1400" dirty="0" smtClean="0"/>
          </a:p>
          <a:p>
            <a:pPr lvl="1"/>
            <a:r>
              <a:rPr lang="en-US" sz="1400" dirty="0" smtClean="0"/>
              <a:t>nonexclusive </a:t>
            </a:r>
            <a:r>
              <a:rPr lang="en-US" sz="1400" dirty="0"/>
              <a:t>locking </a:t>
            </a:r>
            <a:endParaRPr lang="en-US" sz="1400" dirty="0" smtClean="0"/>
          </a:p>
          <a:p>
            <a:pPr lvl="2"/>
            <a:r>
              <a:rPr lang="en-US" sz="1400" dirty="0" smtClean="0"/>
              <a:t>Semaphore</a:t>
            </a:r>
          </a:p>
          <a:p>
            <a:pPr lvl="2"/>
            <a:r>
              <a:rPr lang="en-US" sz="1400" dirty="0" err="1" smtClean="0"/>
              <a:t>SemaphoreSlim</a:t>
            </a:r>
            <a:endParaRPr lang="en-US" sz="1400" dirty="0" smtClean="0"/>
          </a:p>
          <a:p>
            <a:pPr lvl="2"/>
            <a:r>
              <a:rPr lang="en-US" sz="1400" dirty="0" smtClean="0"/>
              <a:t>reader/writer </a:t>
            </a:r>
            <a:r>
              <a:rPr lang="en-US" sz="1400" dirty="0"/>
              <a:t>locks.</a:t>
            </a:r>
          </a:p>
          <a:p>
            <a:r>
              <a:rPr lang="en-US" sz="1400" b="1" dirty="0"/>
              <a:t>Signaling constructs</a:t>
            </a:r>
          </a:p>
          <a:p>
            <a:pPr lvl="1"/>
            <a:r>
              <a:rPr lang="en-US" sz="1400" dirty="0" smtClean="0"/>
              <a:t>event </a:t>
            </a:r>
            <a:r>
              <a:rPr lang="en-US" sz="1400" dirty="0"/>
              <a:t>wait handles </a:t>
            </a:r>
            <a:endParaRPr lang="en-US" sz="1400" dirty="0" smtClean="0"/>
          </a:p>
          <a:p>
            <a:pPr lvl="1"/>
            <a:r>
              <a:rPr lang="en-US" sz="1400" dirty="0" smtClean="0"/>
              <a:t>Monitor’s </a:t>
            </a:r>
            <a:r>
              <a:rPr lang="en-US" sz="1400" dirty="0"/>
              <a:t>Wait/Pulse methods.</a:t>
            </a:r>
          </a:p>
          <a:p>
            <a:pPr lvl="1"/>
            <a:r>
              <a:rPr lang="en-US" sz="1400" dirty="0" err="1" smtClean="0"/>
              <a:t>CountdownEvent</a:t>
            </a:r>
            <a:r>
              <a:rPr lang="en-US" sz="1400" dirty="0" smtClean="0"/>
              <a:t> </a:t>
            </a:r>
          </a:p>
          <a:p>
            <a:pPr lvl="1"/>
            <a:r>
              <a:rPr lang="en-US" sz="1400" dirty="0" smtClean="0"/>
              <a:t>Barrier </a:t>
            </a:r>
            <a:r>
              <a:rPr lang="en-US" sz="1400" dirty="0"/>
              <a:t>classes.</a:t>
            </a:r>
          </a:p>
          <a:p>
            <a:r>
              <a:rPr lang="en-US" sz="1400" b="1" dirty="0" err="1"/>
              <a:t>Nonblocking</a:t>
            </a:r>
            <a:r>
              <a:rPr lang="en-US" sz="1400" b="1" dirty="0"/>
              <a:t> synchronization constructs</a:t>
            </a:r>
          </a:p>
          <a:p>
            <a:pPr lvl="1"/>
            <a:r>
              <a:rPr lang="en-US" sz="1400" dirty="0" err="1" smtClean="0"/>
              <a:t>Thread.MemoryBarrier</a:t>
            </a:r>
            <a:r>
              <a:rPr lang="en-US" sz="1400" dirty="0" smtClean="0"/>
              <a:t>,</a:t>
            </a:r>
          </a:p>
          <a:p>
            <a:pPr lvl="1"/>
            <a:r>
              <a:rPr lang="en-US" sz="1400" dirty="0" err="1" smtClean="0"/>
              <a:t>Thread.VolatileRead</a:t>
            </a:r>
            <a:r>
              <a:rPr lang="en-US" sz="1400" dirty="0" smtClean="0"/>
              <a:t>,</a:t>
            </a:r>
          </a:p>
          <a:p>
            <a:pPr lvl="1"/>
            <a:r>
              <a:rPr lang="en-US" sz="1400" dirty="0" err="1" smtClean="0"/>
              <a:t>Thread.VolatileWrite</a:t>
            </a:r>
            <a:r>
              <a:rPr lang="en-US" sz="1400" dirty="0" smtClean="0"/>
              <a:t>,</a:t>
            </a:r>
          </a:p>
          <a:p>
            <a:pPr lvl="1"/>
            <a:r>
              <a:rPr lang="en-US" sz="1400" dirty="0" smtClean="0"/>
              <a:t>volatile keyword</a:t>
            </a:r>
          </a:p>
          <a:p>
            <a:pPr lvl="1"/>
            <a:r>
              <a:rPr lang="en-US" sz="1400" dirty="0" smtClean="0"/>
              <a:t>Interlocked </a:t>
            </a:r>
            <a:r>
              <a:rPr lang="en-US" sz="1400" dirty="0"/>
              <a:t>class.</a:t>
            </a:r>
          </a:p>
        </p:txBody>
      </p:sp>
    </p:spTree>
    <p:extLst>
      <p:ext uri="{BB962C8B-B14F-4D97-AF65-F5344CB8AC3E}">
        <p14:creationId xmlns:p14="http://schemas.microsoft.com/office/powerpoint/2010/main" val="25567390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Barrier</a:t>
            </a:r>
            <a:endParaRPr lang="en-US" dirty="0"/>
          </a:p>
        </p:txBody>
      </p:sp>
      <p:pic>
        <p:nvPicPr>
          <p:cNvPr id="125954" name="Picture 2"/>
          <p:cNvPicPr>
            <a:picLocks noChangeAspect="1" noChangeArrowheads="1"/>
          </p:cNvPicPr>
          <p:nvPr/>
        </p:nvPicPr>
        <p:blipFill>
          <a:blip r:embed="rId3" cstate="print"/>
          <a:srcRect/>
          <a:stretch>
            <a:fillRect/>
          </a:stretch>
        </p:blipFill>
        <p:spPr bwMode="auto">
          <a:xfrm>
            <a:off x="1676400" y="1905000"/>
            <a:ext cx="6563320" cy="381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4038600" y="2514600"/>
            <a:ext cx="4419600" cy="2463927"/>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6400800" y="4876800"/>
            <a:ext cx="1828799" cy="1676974"/>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6248400" y="685800"/>
            <a:ext cx="1873132" cy="1717627"/>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Count Down Event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5400" y="1295400"/>
            <a:ext cx="6172200" cy="5355312"/>
          </a:xfrm>
          <a:prstGeom prst="rect">
            <a:avLst/>
          </a:prstGeom>
        </p:spPr>
        <p:txBody>
          <a:bodyPr wrap="square">
            <a:spAutoFit/>
          </a:bodyPr>
          <a:lstStyle/>
          <a:p>
            <a:r>
              <a:rPr lang="en-US" dirty="0"/>
              <a:t>static void Main()</a:t>
            </a:r>
          </a:p>
          <a:p>
            <a:r>
              <a:rPr lang="en-US" dirty="0"/>
              <a:t>{</a:t>
            </a:r>
          </a:p>
          <a:p>
            <a:r>
              <a:rPr lang="en-US" b="1" dirty="0"/>
              <a:t>  </a:t>
            </a:r>
            <a:r>
              <a:rPr lang="en-US" b="1" dirty="0" smtClean="0"/>
              <a:t>         </a:t>
            </a:r>
            <a:r>
              <a:rPr lang="en-US" dirty="0" err="1" smtClean="0"/>
              <a:t>bool</a:t>
            </a:r>
            <a:r>
              <a:rPr lang="en-US" b="1" dirty="0" smtClean="0"/>
              <a:t> </a:t>
            </a:r>
            <a:r>
              <a:rPr lang="en-US" dirty="0"/>
              <a:t>complete</a:t>
            </a:r>
            <a:r>
              <a:rPr lang="en-US" b="1" dirty="0"/>
              <a:t> </a:t>
            </a:r>
            <a:r>
              <a:rPr lang="en-US" dirty="0"/>
              <a:t>=</a:t>
            </a:r>
            <a:r>
              <a:rPr lang="en-US" b="1" dirty="0"/>
              <a:t> </a:t>
            </a:r>
            <a:r>
              <a:rPr lang="en-US" dirty="0"/>
              <a:t>false</a:t>
            </a:r>
            <a:r>
              <a:rPr lang="en-US" b="1" dirty="0"/>
              <a:t>;</a:t>
            </a:r>
          </a:p>
          <a:p>
            <a:r>
              <a:rPr lang="en-US" b="1" dirty="0"/>
              <a:t>            </a:t>
            </a:r>
            <a:r>
              <a:rPr lang="en-US" dirty="0" err="1"/>
              <a:t>var</a:t>
            </a:r>
            <a:r>
              <a:rPr lang="en-US" b="1" dirty="0"/>
              <a:t> </a:t>
            </a:r>
            <a:r>
              <a:rPr lang="en-US" dirty="0"/>
              <a:t>t</a:t>
            </a:r>
            <a:r>
              <a:rPr lang="en-US" b="1" dirty="0"/>
              <a:t> </a:t>
            </a:r>
            <a:r>
              <a:rPr lang="en-US" dirty="0"/>
              <a:t>=</a:t>
            </a:r>
            <a:r>
              <a:rPr lang="en-US" b="1" dirty="0"/>
              <a:t> </a:t>
            </a:r>
            <a:r>
              <a:rPr lang="en-US" dirty="0"/>
              <a:t>new</a:t>
            </a:r>
            <a:r>
              <a:rPr lang="en-US" b="1" dirty="0"/>
              <a:t> </a:t>
            </a:r>
            <a:r>
              <a:rPr lang="en-US" dirty="0"/>
              <a:t>Thread</a:t>
            </a:r>
            <a:r>
              <a:rPr lang="en-US" b="1" dirty="0"/>
              <a:t>(() </a:t>
            </a:r>
            <a:r>
              <a:rPr lang="en-US" dirty="0"/>
              <a:t>=&gt;</a:t>
            </a:r>
            <a:endParaRPr lang="en-US" b="1" dirty="0"/>
          </a:p>
          <a:p>
            <a:r>
              <a:rPr lang="en-US" b="1" dirty="0"/>
              <a:t>            {</a:t>
            </a:r>
          </a:p>
          <a:p>
            <a:r>
              <a:rPr lang="en-US" b="1" dirty="0"/>
              <a:t>                </a:t>
            </a:r>
            <a:r>
              <a:rPr lang="en-US" dirty="0" err="1"/>
              <a:t>int</a:t>
            </a:r>
            <a:r>
              <a:rPr lang="en-US" b="1" dirty="0"/>
              <a:t> </a:t>
            </a:r>
            <a:r>
              <a:rPr lang="en-US" dirty="0"/>
              <a:t>i=0</a:t>
            </a:r>
            <a:r>
              <a:rPr lang="en-US" b="1" dirty="0"/>
              <a:t>;</a:t>
            </a:r>
          </a:p>
          <a:p>
            <a:r>
              <a:rPr lang="en-US" b="1" dirty="0"/>
              <a:t>                </a:t>
            </a:r>
            <a:r>
              <a:rPr lang="en-US" dirty="0"/>
              <a:t>while</a:t>
            </a:r>
            <a:r>
              <a:rPr lang="en-US" b="1" dirty="0"/>
              <a:t> (</a:t>
            </a:r>
            <a:r>
              <a:rPr lang="en-US" dirty="0"/>
              <a:t>!complete</a:t>
            </a:r>
            <a:r>
              <a:rPr lang="en-US" b="1" dirty="0" smtClean="0"/>
              <a:t>)</a:t>
            </a:r>
          </a:p>
          <a:p>
            <a:r>
              <a:rPr lang="en-US" b="1" dirty="0"/>
              <a:t>	</a:t>
            </a:r>
            <a:r>
              <a:rPr lang="en-US" b="1" dirty="0" smtClean="0"/>
              <a:t>{</a:t>
            </a:r>
          </a:p>
          <a:p>
            <a:r>
              <a:rPr lang="en-US" b="1" dirty="0" smtClean="0"/>
              <a:t>		</a:t>
            </a:r>
            <a:r>
              <a:rPr lang="en-US" b="1" dirty="0" err="1" smtClean="0"/>
              <a:t>Thread.MemoryBarrier</a:t>
            </a:r>
            <a:r>
              <a:rPr lang="en-US" b="1" dirty="0" smtClean="0"/>
              <a:t>();</a:t>
            </a:r>
          </a:p>
          <a:p>
            <a:r>
              <a:rPr lang="en-US" dirty="0" smtClean="0"/>
              <a:t>		</a:t>
            </a:r>
            <a:r>
              <a:rPr lang="en-US" dirty="0" err="1" smtClean="0"/>
              <a:t>i</a:t>
            </a:r>
            <a:r>
              <a:rPr lang="en-US" dirty="0" smtClean="0"/>
              <a:t>++</a:t>
            </a:r>
            <a:r>
              <a:rPr lang="en-US" b="1" dirty="0" smtClean="0"/>
              <a:t>;</a:t>
            </a:r>
          </a:p>
          <a:p>
            <a:r>
              <a:rPr lang="en-US" b="1" dirty="0"/>
              <a:t>	</a:t>
            </a:r>
            <a:r>
              <a:rPr lang="en-US" b="1" dirty="0" smtClean="0"/>
              <a:t>}</a:t>
            </a:r>
            <a:endParaRPr lang="en-US" b="1" dirty="0"/>
          </a:p>
          <a:p>
            <a:r>
              <a:rPr lang="en-US" b="1" dirty="0"/>
              <a:t>                    </a:t>
            </a:r>
          </a:p>
          <a:p>
            <a:r>
              <a:rPr lang="en-US" b="1" dirty="0"/>
              <a:t>                </a:t>
            </a:r>
            <a:r>
              <a:rPr lang="en-US" dirty="0" err="1"/>
              <a:t>Console.Write</a:t>
            </a:r>
            <a:r>
              <a:rPr lang="en-US" b="1" dirty="0"/>
              <a:t>(</a:t>
            </a:r>
            <a:r>
              <a:rPr lang="en-US" dirty="0"/>
              <a:t>i</a:t>
            </a:r>
            <a:r>
              <a:rPr lang="en-US" b="1" dirty="0"/>
              <a:t>);</a:t>
            </a:r>
          </a:p>
          <a:p>
            <a:r>
              <a:rPr lang="en-US" b="1" dirty="0"/>
              <a:t>            });</a:t>
            </a:r>
          </a:p>
          <a:p>
            <a:r>
              <a:rPr lang="en-US" b="1" dirty="0"/>
              <a:t>            </a:t>
            </a:r>
            <a:r>
              <a:rPr lang="en-US" dirty="0" err="1"/>
              <a:t>t.Start</a:t>
            </a:r>
            <a:r>
              <a:rPr lang="en-US" b="1" dirty="0"/>
              <a:t>();</a:t>
            </a:r>
          </a:p>
          <a:p>
            <a:r>
              <a:rPr lang="en-US" b="1" dirty="0"/>
              <a:t>            </a:t>
            </a:r>
            <a:r>
              <a:rPr lang="en-US" dirty="0" err="1"/>
              <a:t>Thread.Sleep</a:t>
            </a:r>
            <a:r>
              <a:rPr lang="en-US" b="1" dirty="0"/>
              <a:t>(</a:t>
            </a:r>
            <a:r>
              <a:rPr lang="en-US" dirty="0"/>
              <a:t>1000</a:t>
            </a:r>
            <a:r>
              <a:rPr lang="en-US" b="1" dirty="0"/>
              <a:t>);</a:t>
            </a:r>
          </a:p>
          <a:p>
            <a:r>
              <a:rPr lang="en-US" b="1" dirty="0"/>
              <a:t>            </a:t>
            </a:r>
            <a:r>
              <a:rPr lang="en-US" dirty="0"/>
              <a:t>complete</a:t>
            </a:r>
            <a:r>
              <a:rPr lang="en-US" b="1" dirty="0"/>
              <a:t> </a:t>
            </a:r>
            <a:r>
              <a:rPr lang="en-US" dirty="0"/>
              <a:t>=</a:t>
            </a:r>
            <a:r>
              <a:rPr lang="en-US" b="1" dirty="0"/>
              <a:t> </a:t>
            </a:r>
            <a:r>
              <a:rPr lang="en-US" dirty="0"/>
              <a:t>true</a:t>
            </a:r>
            <a:r>
              <a:rPr lang="en-US" b="1" dirty="0"/>
              <a:t>;</a:t>
            </a:r>
          </a:p>
          <a:p>
            <a:r>
              <a:rPr lang="en-US" b="1" dirty="0"/>
              <a:t>            </a:t>
            </a:r>
            <a:r>
              <a:rPr lang="en-US" dirty="0" err="1"/>
              <a:t>t.Join</a:t>
            </a:r>
            <a:r>
              <a:rPr lang="en-US" b="1" dirty="0"/>
              <a:t>();</a:t>
            </a:r>
          </a:p>
          <a:p>
            <a:r>
              <a:rPr lang="en-US" dirty="0" smtClean="0"/>
              <a:t>}</a:t>
            </a:r>
            <a:endParaRPr lang="en-US" dirty="0"/>
          </a:p>
        </p:txBody>
      </p:sp>
      <p:sp>
        <p:nvSpPr>
          <p:cNvPr id="6" name="Rectangle 5"/>
          <p:cNvSpPr/>
          <p:nvPr/>
        </p:nvSpPr>
        <p:spPr>
          <a:xfrm>
            <a:off x="4058762" y="6488668"/>
            <a:ext cx="5085238" cy="369332"/>
          </a:xfrm>
          <a:prstGeom prst="rect">
            <a:avLst/>
          </a:prstGeom>
        </p:spPr>
        <p:txBody>
          <a:bodyPr wrap="none">
            <a:spAutoFit/>
          </a:bodyPr>
          <a:lstStyle/>
          <a:p>
            <a:r>
              <a:rPr lang="en-US" dirty="0"/>
              <a:t>run it with optimizations enabled </a:t>
            </a:r>
            <a:r>
              <a:rPr lang="en-US" dirty="0" smtClean="0"/>
              <a:t>and </a:t>
            </a:r>
            <a:r>
              <a:rPr lang="en-US" dirty="0"/>
              <a:t>Release Mode</a:t>
            </a:r>
          </a:p>
        </p:txBody>
      </p:sp>
    </p:spTree>
    <p:extLst>
      <p:ext uri="{BB962C8B-B14F-4D97-AF65-F5344CB8AC3E}">
        <p14:creationId xmlns:p14="http://schemas.microsoft.com/office/powerpoint/2010/main" val="33106245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2" name="Picture 2"/>
          <p:cNvPicPr>
            <a:picLocks noChangeAspect="1" noChangeArrowheads="1"/>
          </p:cNvPicPr>
          <p:nvPr/>
        </p:nvPicPr>
        <p:blipFill>
          <a:blip r:embed="rId2" cstate="print"/>
          <a:srcRect/>
          <a:stretch>
            <a:fillRect/>
          </a:stretch>
        </p:blipFill>
        <p:spPr bwMode="auto">
          <a:xfrm>
            <a:off x="1371600" y="762000"/>
            <a:ext cx="6562725" cy="51043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6" name="Picture 2"/>
          <p:cNvPicPr>
            <a:picLocks noChangeAspect="1" noChangeArrowheads="1"/>
          </p:cNvPicPr>
          <p:nvPr/>
        </p:nvPicPr>
        <p:blipFill>
          <a:blip r:embed="rId2" cstate="print"/>
          <a:srcRect/>
          <a:stretch>
            <a:fillRect/>
          </a:stretch>
        </p:blipFill>
        <p:spPr bwMode="auto">
          <a:xfrm>
            <a:off x="1295400" y="685800"/>
            <a:ext cx="6556291" cy="4991100"/>
          </a:xfrm>
          <a:prstGeom prst="rect">
            <a:avLst/>
          </a:prstGeom>
          <a:noFill/>
          <a:ln w="9525">
            <a:noFill/>
            <a:miter lim="800000"/>
            <a:headEnd/>
            <a:tailEnd/>
          </a:ln>
          <a:effectLst/>
        </p:spPr>
      </p:pic>
      <p:sp>
        <p:nvSpPr>
          <p:cNvPr id="5" name="Rectangle 4"/>
          <p:cNvSpPr/>
          <p:nvPr/>
        </p:nvSpPr>
        <p:spPr>
          <a:xfrm>
            <a:off x="838200" y="6019800"/>
            <a:ext cx="7848600" cy="646331"/>
          </a:xfrm>
          <a:prstGeom prst="rect">
            <a:avLst/>
          </a:prstGeom>
        </p:spPr>
        <p:txBody>
          <a:bodyPr wrap="square">
            <a:spAutoFit/>
          </a:bodyPr>
          <a:lstStyle/>
          <a:p>
            <a:pPr algn="ctr"/>
            <a:r>
              <a:rPr lang="en-US" dirty="0" smtClean="0"/>
              <a:t>This is safe, as it effectively does the read, increment, </a:t>
            </a:r>
          </a:p>
          <a:p>
            <a:pPr algn="ctr"/>
            <a:r>
              <a:rPr lang="en-US" dirty="0" smtClean="0"/>
              <a:t>and write in 'one hit' which can't be interrupted.</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Sleep(0) </a:t>
            </a:r>
            <a:r>
              <a:rPr lang="en-US" dirty="0" smtClean="0"/>
              <a:t>v/s  Yield</a:t>
            </a:r>
            <a:endParaRPr lang="en-US" dirty="0"/>
          </a:p>
        </p:txBody>
      </p:sp>
      <p:sp>
        <p:nvSpPr>
          <p:cNvPr id="3" name="Content Placeholder 2"/>
          <p:cNvSpPr>
            <a:spLocks noGrp="1"/>
          </p:cNvSpPr>
          <p:nvPr>
            <p:ph idx="1"/>
          </p:nvPr>
        </p:nvSpPr>
        <p:spPr>
          <a:xfrm>
            <a:off x="533400" y="5410200"/>
            <a:ext cx="8229600" cy="1325563"/>
          </a:xfrm>
        </p:spPr>
        <p:txBody>
          <a:bodyPr>
            <a:normAutofit fontScale="85000" lnSpcReduction="10000"/>
          </a:bodyPr>
          <a:lstStyle/>
          <a:p>
            <a:pPr algn="ctr">
              <a:buNone/>
            </a:pPr>
            <a:r>
              <a:rPr lang="en-US" dirty="0" smtClean="0"/>
              <a:t>Causes the calling thread to yield execution to another thread that is ready to run on the current processor. The operating system selects the thread to yield to.</a:t>
            </a:r>
            <a:endParaRPr lang="en-US" dirty="0"/>
          </a:p>
        </p:txBody>
      </p:sp>
      <p:pic>
        <p:nvPicPr>
          <p:cNvPr id="122882" name="Picture 2"/>
          <p:cNvPicPr>
            <a:picLocks noChangeAspect="1" noChangeArrowheads="1"/>
          </p:cNvPicPr>
          <p:nvPr/>
        </p:nvPicPr>
        <p:blipFill>
          <a:blip r:embed="rId3" cstate="print"/>
          <a:srcRect/>
          <a:stretch>
            <a:fillRect/>
          </a:stretch>
        </p:blipFill>
        <p:spPr bwMode="auto">
          <a:xfrm>
            <a:off x="1952625" y="1600200"/>
            <a:ext cx="5238750" cy="3657600"/>
          </a:xfrm>
          <a:prstGeom prst="rect">
            <a:avLst/>
          </a:prstGeom>
          <a:noFill/>
          <a:ln w="9525">
            <a:noFill/>
            <a:miter lim="800000"/>
            <a:headEnd/>
            <a:tailEnd/>
          </a:ln>
          <a:effectLst/>
        </p:spPr>
      </p:pic>
    </p:spTree>
    <p:extLst>
      <p:ext uri="{BB962C8B-B14F-4D97-AF65-F5344CB8AC3E}">
        <p14:creationId xmlns:p14="http://schemas.microsoft.com/office/powerpoint/2010/main" val="42724755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Blocking Versus Spinning</a:t>
            </a:r>
            <a:endParaRPr lang="en-US" dirty="0"/>
          </a:p>
        </p:txBody>
      </p:sp>
      <p:sp>
        <p:nvSpPr>
          <p:cNvPr id="3" name="Content Placeholder 2"/>
          <p:cNvSpPr>
            <a:spLocks noGrp="1"/>
          </p:cNvSpPr>
          <p:nvPr>
            <p:ph idx="1"/>
          </p:nvPr>
        </p:nvSpPr>
        <p:spPr>
          <a:xfrm>
            <a:off x="457200" y="4953000"/>
            <a:ext cx="8229600" cy="1173163"/>
          </a:xfrm>
        </p:spPr>
        <p:txBody>
          <a:bodyPr>
            <a:normAutofit/>
          </a:bodyPr>
          <a:lstStyle/>
          <a:p>
            <a:pPr lvl="1" algn="ctr">
              <a:buNone/>
            </a:pPr>
            <a:r>
              <a:rPr lang="en-US" dirty="0" smtClean="0"/>
              <a:t>Avoids </a:t>
            </a:r>
            <a:r>
              <a:rPr lang="en-US" dirty="0"/>
              <a:t>the cost of context switching </a:t>
            </a:r>
            <a:endParaRPr lang="en-US" dirty="0" smtClean="0"/>
          </a:p>
          <a:p>
            <a:pPr lvl="1" algn="ctr">
              <a:buNone/>
            </a:pPr>
            <a:r>
              <a:rPr lang="en-US" dirty="0" smtClean="0"/>
              <a:t>and </a:t>
            </a:r>
            <a:r>
              <a:rPr lang="en-US" dirty="0"/>
              <a:t>kernel transitions</a:t>
            </a:r>
            <a:r>
              <a:rPr lang="en-US" dirty="0" smtClean="0"/>
              <a:t>.</a:t>
            </a:r>
          </a:p>
          <a:p>
            <a:pPr lvl="1" algn="ctr"/>
            <a:endParaRPr lang="en-US" dirty="0"/>
          </a:p>
        </p:txBody>
      </p:sp>
      <p:pic>
        <p:nvPicPr>
          <p:cNvPr id="123906" name="Picture 2"/>
          <p:cNvPicPr>
            <a:picLocks noChangeAspect="1" noChangeArrowheads="1"/>
          </p:cNvPicPr>
          <p:nvPr/>
        </p:nvPicPr>
        <p:blipFill>
          <a:blip r:embed="rId3" cstate="print"/>
          <a:srcRect/>
          <a:stretch>
            <a:fillRect/>
          </a:stretch>
        </p:blipFill>
        <p:spPr bwMode="auto">
          <a:xfrm>
            <a:off x="3509963" y="2352675"/>
            <a:ext cx="2124075" cy="2152650"/>
          </a:xfrm>
          <a:prstGeom prst="rect">
            <a:avLst/>
          </a:prstGeom>
          <a:noFill/>
          <a:ln w="9525">
            <a:noFill/>
            <a:miter lim="800000"/>
            <a:headEnd/>
            <a:tailEnd/>
          </a:ln>
          <a:effectLst/>
        </p:spPr>
      </p:pic>
    </p:spTree>
    <p:extLst>
      <p:ext uri="{BB962C8B-B14F-4D97-AF65-F5344CB8AC3E}">
        <p14:creationId xmlns:p14="http://schemas.microsoft.com/office/powerpoint/2010/main" val="23646397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Join </a:t>
            </a:r>
            <a:r>
              <a:rPr lang="en-US" b="1" dirty="0" smtClean="0"/>
              <a:t>v/s Sleep</a:t>
            </a:r>
            <a:endParaRPr lang="en-US" dirty="0"/>
          </a:p>
        </p:txBody>
      </p:sp>
      <p:sp>
        <p:nvSpPr>
          <p:cNvPr id="3" name="Content Placeholder 2"/>
          <p:cNvSpPr>
            <a:spLocks noGrp="1"/>
          </p:cNvSpPr>
          <p:nvPr>
            <p:ph idx="1"/>
          </p:nvPr>
        </p:nvSpPr>
        <p:spPr>
          <a:xfrm>
            <a:off x="457200" y="5410200"/>
            <a:ext cx="8229600" cy="715963"/>
          </a:xfrm>
        </p:spPr>
        <p:txBody>
          <a:bodyPr>
            <a:normAutofit fontScale="85000" lnSpcReduction="10000"/>
          </a:bodyPr>
          <a:lstStyle/>
          <a:p>
            <a:pPr algn="ctr">
              <a:buNone/>
            </a:pPr>
            <a:r>
              <a:rPr lang="en-US" dirty="0" smtClean="0"/>
              <a:t>Wait </a:t>
            </a:r>
            <a:r>
              <a:rPr lang="en-US" dirty="0"/>
              <a:t>for another thread to end by calling its Join method</a:t>
            </a:r>
            <a:r>
              <a:rPr lang="en-US" dirty="0" smtClean="0"/>
              <a:t>.</a:t>
            </a:r>
          </a:p>
        </p:txBody>
      </p:sp>
      <p:pic>
        <p:nvPicPr>
          <p:cNvPr id="124930" name="Picture 2"/>
          <p:cNvPicPr>
            <a:picLocks noChangeAspect="1" noChangeArrowheads="1"/>
          </p:cNvPicPr>
          <p:nvPr/>
        </p:nvPicPr>
        <p:blipFill>
          <a:blip r:embed="rId3" cstate="print"/>
          <a:srcRect/>
          <a:stretch>
            <a:fillRect/>
          </a:stretch>
        </p:blipFill>
        <p:spPr bwMode="auto">
          <a:xfrm>
            <a:off x="3429000" y="1524000"/>
            <a:ext cx="2443162" cy="3668368"/>
          </a:xfrm>
          <a:prstGeom prst="rect">
            <a:avLst/>
          </a:prstGeom>
          <a:noFill/>
          <a:ln w="9525">
            <a:noFill/>
            <a:miter lim="800000"/>
            <a:headEnd/>
            <a:tailEnd/>
          </a:ln>
          <a:effectLst/>
        </p:spPr>
      </p:pic>
    </p:spTree>
    <p:extLst>
      <p:ext uri="{BB962C8B-B14F-4D97-AF65-F5344CB8AC3E}">
        <p14:creationId xmlns:p14="http://schemas.microsoft.com/office/powerpoint/2010/main" val="8236779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Volatile</a:t>
            </a:r>
          </a:p>
        </p:txBody>
      </p:sp>
      <p:sp>
        <p:nvSpPr>
          <p:cNvPr id="3" name="Content Placeholder 2"/>
          <p:cNvSpPr>
            <a:spLocks noGrp="1"/>
          </p:cNvSpPr>
          <p:nvPr>
            <p:ph idx="1"/>
          </p:nvPr>
        </p:nvSpPr>
        <p:spPr>
          <a:xfrm>
            <a:off x="457200" y="4495800"/>
            <a:ext cx="8229600" cy="1630363"/>
          </a:xfrm>
        </p:spPr>
        <p:txBody>
          <a:bodyPr>
            <a:normAutofit fontScale="92500" lnSpcReduction="20000"/>
          </a:bodyPr>
          <a:lstStyle/>
          <a:p>
            <a:pPr algn="ctr">
              <a:buNone/>
            </a:pPr>
            <a:r>
              <a:rPr lang="en-US" dirty="0" smtClean="0"/>
              <a:t>Tells the </a:t>
            </a:r>
            <a:r>
              <a:rPr lang="en-US" dirty="0"/>
              <a:t>C# and JIT compilers not to cache the field in a CPU register, ensuring that all reads </a:t>
            </a:r>
            <a:r>
              <a:rPr lang="en-US" dirty="0" smtClean="0"/>
              <a:t>to and </a:t>
            </a:r>
            <a:r>
              <a:rPr lang="en-US" dirty="0"/>
              <a:t>from the field actually cause the value to be read from memory</a:t>
            </a:r>
          </a:p>
        </p:txBody>
      </p:sp>
      <p:pic>
        <p:nvPicPr>
          <p:cNvPr id="114690" name="Picture 2"/>
          <p:cNvPicPr>
            <a:picLocks noChangeAspect="1" noChangeArrowheads="1"/>
          </p:cNvPicPr>
          <p:nvPr/>
        </p:nvPicPr>
        <p:blipFill>
          <a:blip r:embed="rId3" cstate="print"/>
          <a:srcRect/>
          <a:stretch>
            <a:fillRect/>
          </a:stretch>
        </p:blipFill>
        <p:spPr bwMode="auto">
          <a:xfrm>
            <a:off x="2667000" y="1295400"/>
            <a:ext cx="3810000" cy="2857500"/>
          </a:xfrm>
          <a:prstGeom prst="rect">
            <a:avLst/>
          </a:prstGeom>
          <a:noFill/>
          <a:ln w="9525">
            <a:noFill/>
            <a:miter lim="800000"/>
            <a:headEnd/>
            <a:tailEnd/>
          </a:ln>
          <a:effectLst/>
        </p:spPr>
      </p:pic>
    </p:spTree>
    <p:extLst>
      <p:ext uri="{BB962C8B-B14F-4D97-AF65-F5344CB8AC3E}">
        <p14:creationId xmlns:p14="http://schemas.microsoft.com/office/powerpoint/2010/main" val="41924951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9154" name="Picture 2" descr="image"/>
          <p:cNvPicPr>
            <a:picLocks noChangeAspect="1" noChangeArrowheads="1"/>
          </p:cNvPicPr>
          <p:nvPr/>
        </p:nvPicPr>
        <p:blipFill>
          <a:blip r:embed="rId3" cstate="print"/>
          <a:srcRect/>
          <a:stretch>
            <a:fillRect/>
          </a:stretch>
        </p:blipFill>
        <p:spPr bwMode="auto">
          <a:xfrm>
            <a:off x="2209800" y="1752600"/>
            <a:ext cx="5029200" cy="4287903"/>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descr="image"/>
          <p:cNvPicPr>
            <a:picLocks noChangeAspect="1" noChangeArrowheads="1"/>
          </p:cNvPicPr>
          <p:nvPr/>
        </p:nvPicPr>
        <p:blipFill>
          <a:blip r:embed="rId3" cstate="print"/>
          <a:srcRect/>
          <a:stretch>
            <a:fillRect/>
          </a:stretch>
        </p:blipFill>
        <p:spPr bwMode="auto">
          <a:xfrm>
            <a:off x="1447800" y="1219200"/>
            <a:ext cx="6248400" cy="532739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1378" name="Picture 2" descr="image"/>
          <p:cNvPicPr>
            <a:picLocks noChangeAspect="1" noChangeArrowheads="1"/>
          </p:cNvPicPr>
          <p:nvPr/>
        </p:nvPicPr>
        <p:blipFill>
          <a:blip r:embed="rId3" cstate="print"/>
          <a:srcRect/>
          <a:stretch>
            <a:fillRect/>
          </a:stretch>
        </p:blipFill>
        <p:spPr bwMode="auto">
          <a:xfrm>
            <a:off x="1676400" y="1676400"/>
            <a:ext cx="5562600" cy="4742681"/>
          </a:xfrm>
          <a:prstGeom prst="rect">
            <a:avLst/>
          </a:prstGeom>
          <a:noFill/>
        </p:spPr>
      </p:pic>
      <p:sp>
        <p:nvSpPr>
          <p:cNvPr id="5" name="Rectangle 4"/>
          <p:cNvSpPr/>
          <p:nvPr/>
        </p:nvSpPr>
        <p:spPr>
          <a:xfrm>
            <a:off x="3276600" y="6488668"/>
            <a:ext cx="2415918" cy="369332"/>
          </a:xfrm>
          <a:prstGeom prst="rect">
            <a:avLst/>
          </a:prstGeom>
        </p:spPr>
        <p:txBody>
          <a:bodyPr wrap="none">
            <a:spAutoFit/>
          </a:bodyPr>
          <a:lstStyle/>
          <a:p>
            <a:r>
              <a:rPr lang="en-US" dirty="0" smtClean="0"/>
              <a:t>all C# writes are volatile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4450" name="Picture 2" descr="image"/>
          <p:cNvPicPr>
            <a:picLocks noChangeAspect="1" noChangeArrowheads="1"/>
          </p:cNvPicPr>
          <p:nvPr/>
        </p:nvPicPr>
        <p:blipFill>
          <a:blip r:embed="rId3" cstate="print"/>
          <a:srcRect/>
          <a:stretch>
            <a:fillRect/>
          </a:stretch>
        </p:blipFill>
        <p:spPr bwMode="auto">
          <a:xfrm>
            <a:off x="1752600" y="1904999"/>
            <a:ext cx="4876800" cy="4157967"/>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2611</TotalTime>
  <Words>1948</Words>
  <Application>Microsoft Office PowerPoint</Application>
  <PresentationFormat>On-screen Show (4:3)</PresentationFormat>
  <Paragraphs>361</Paragraphs>
  <Slides>44</Slides>
  <Notes>25</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PowerPoint Presentation</vt:lpstr>
      <vt:lpstr>PowerPoint Presentation</vt:lpstr>
      <vt:lpstr>PowerPoint Presentation</vt:lpstr>
      <vt:lpstr>PowerPoint Presentation</vt:lpstr>
      <vt:lpstr>Volatile</vt:lpstr>
      <vt:lpstr>PowerPoint Presentation</vt:lpstr>
      <vt:lpstr>PowerPoint Presentation</vt:lpstr>
      <vt:lpstr>PowerPoint Presentation</vt:lpstr>
      <vt:lpstr>PowerPoint Presentation</vt:lpstr>
      <vt:lpstr>PowerPoint Presentation</vt:lpstr>
      <vt:lpstr>PowerPoint Presentation</vt:lpstr>
      <vt:lpstr>fences</vt:lpstr>
      <vt:lpstr>Acquire fence</vt:lpstr>
      <vt:lpstr>Release fence</vt:lpstr>
      <vt:lpstr>Half fence v/s Full fence</vt:lpstr>
      <vt:lpstr>PowerPoint Presentation</vt:lpstr>
      <vt:lpstr>Volatile (half fence)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Race Conditions</vt:lpstr>
      <vt:lpstr>PowerPoint Presentation</vt:lpstr>
      <vt:lpstr>PowerPoint Presentation</vt:lpstr>
      <vt:lpstr>PowerPoint Presentation</vt:lpstr>
      <vt:lpstr>torn read</vt:lpstr>
      <vt:lpstr>PowerPoint Presentation</vt:lpstr>
      <vt:lpstr>PowerPoint Presentation</vt:lpstr>
      <vt:lpstr>PowerPoint Presentation</vt:lpstr>
      <vt:lpstr>PowerPoint Presentation</vt:lpstr>
      <vt:lpstr>PowerPoint Presentation</vt:lpstr>
      <vt:lpstr>PowerPoint Presentation</vt:lpstr>
      <vt:lpstr>Synchronization constructs</vt:lpstr>
      <vt:lpstr>PowerPoint Presentation</vt:lpstr>
      <vt:lpstr>Barrier</vt:lpstr>
      <vt:lpstr>Count Down Event</vt:lpstr>
      <vt:lpstr>PowerPoint Presentation</vt:lpstr>
      <vt:lpstr>PowerPoint Presentation</vt:lpstr>
      <vt:lpstr>Sleep(0) v/s  Yield</vt:lpstr>
      <vt:lpstr>Blocking Versus Spinning</vt:lpstr>
      <vt:lpstr>Join v/s Sleep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Mubarak Abdulla</cp:lastModifiedBy>
  <cp:revision>124</cp:revision>
  <dcterms:created xsi:type="dcterms:W3CDTF">2010-10-01T01:57:39Z</dcterms:created>
  <dcterms:modified xsi:type="dcterms:W3CDTF">2013-11-29T10:40:44Z</dcterms:modified>
</cp:coreProperties>
</file>