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9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99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92" r:id="rId33"/>
    <p:sldId id="286" r:id="rId34"/>
    <p:sldId id="293" r:id="rId35"/>
    <p:sldId id="288" r:id="rId36"/>
    <p:sldId id="298" r:id="rId37"/>
    <p:sldId id="294" r:id="rId38"/>
    <p:sldId id="295" r:id="rId39"/>
    <p:sldId id="300" r:id="rId40"/>
    <p:sldId id="301" r:id="rId41"/>
    <p:sldId id="302" r:id="rId42"/>
    <p:sldId id="291" r:id="rId43"/>
  </p:sldIdLst>
  <p:sldSz cx="12192000" cy="6858000"/>
  <p:notesSz cx="6858000" cy="9144000"/>
  <p:embeddedFontLst>
    <p:embeddedFont>
      <p:font typeface="Century Gothic" panose="020B0502020202020204" pitchFamily="34" charset="0"/>
      <p:regular r:id="rId45"/>
      <p:bold r:id="rId46"/>
      <p:italic r:id="rId47"/>
      <p:boldItalic r:id="rId48"/>
    </p:embeddedFont>
    <p:embeddedFont>
      <p:font typeface="Noto Sans" panose="020B0502040504020204" pitchFamily="34" charset="0"/>
      <p:regular r:id="rId49"/>
      <p:bold r:id="rId50"/>
      <p:italic r:id="rId51"/>
      <p:boldItalic r:id="rId52"/>
    </p:embeddedFont>
    <p:embeddedFont>
      <p:font typeface="Roboto" panose="02000000000000000000" pitchFamily="2" charset="0"/>
      <p:regular r:id="rId53"/>
      <p:bold r:id="rId54"/>
      <p:italic r:id="rId55"/>
      <p:boldItalic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7" roundtripDataSignature="AMtx7mhHXBiVsQiPDC+Q9oabRm7oGyvR4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font" Target="fonts/font1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56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57" Type="http://customschemas.google.com/relationships/presentationmetadata" Target="meta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7" name="Google Shape;24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4" name="Google Shape;30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1" name="Google Shape;31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7" name="Google Shape;31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4" name="Google Shape;32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31" name="Google Shape;33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38" name="Google Shape;33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4" name="Google Shape;34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0" name="Google Shape;35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6" name="Google Shape;35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2" name="Google Shape;362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3" name="Google Shape;2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8" name="Google Shape;368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5" name="Google Shape;375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2" name="Google Shape;382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9" name="Google Shape;389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96" name="Google Shape;396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3" name="Google Shape;403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10" name="Google Shape;410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ae94ea79b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7" name="Google Shape;417;g1ae94ea79b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ae94ea79b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4" name="Google Shape;424;g1ae94ea79b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9" name="Google Shape;2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76" name="Google Shape;47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5" name="Google Shape;2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1" name="Google Shape;27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6" name="Google Shape;27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3" name="Google Shape;28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0" name="Google Shape;29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7" name="Google Shape;29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Google Shape;24;p2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1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6" name="Google Shape;26;p21"/>
          <p:cNvSpPr txBox="1"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1"/>
          <p:cNvSpPr txBox="1"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cap="none">
                <a:solidFill>
                  <a:srgbClr val="EE52A4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21"/>
          <p:cNvSpPr txBox="1">
            <a:spLocks noGrp="1"/>
          </p:cNvSpPr>
          <p:nvPr>
            <p:ph type="dt" idx="10"/>
          </p:nvPr>
        </p:nvSpPr>
        <p:spPr>
          <a:xfrm rot="5400000">
            <a:off x="10158984" y="1792224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ftr" idx="11"/>
          </p:nvPr>
        </p:nvSpPr>
        <p:spPr>
          <a:xfrm rot="5400000">
            <a:off x="8951976" y="3227832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352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2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3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0" name="Google Shape;120;p3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3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9803"/>
                  </a:srgbClr>
                </a:gs>
                <a:gs pos="36000">
                  <a:srgbClr val="9B6BF2">
                    <a:alpha val="8627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3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6666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3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2549"/>
                  </a:srgbClr>
                </a:gs>
                <a:gs pos="36000">
                  <a:srgbClr val="9B6BF2">
                    <a:alpha val="5490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3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5490"/>
                  </a:srgbClr>
                </a:gs>
                <a:gs pos="36000">
                  <a:srgbClr val="9B6BF2">
                    <a:alpha val="4705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3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2549"/>
                  </a:srgbClr>
                </a:gs>
                <a:gs pos="36000">
                  <a:srgbClr val="9B6BF2">
                    <a:alpha val="5490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30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30"/>
            <p:cNvSpPr/>
            <p:nvPr/>
          </p:nvSpPr>
          <p:spPr>
            <a:xfrm rot="-5677511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30"/>
            <p:cNvSpPr/>
            <p:nvPr/>
          </p:nvSpPr>
          <p:spPr>
            <a:xfrm rot="-54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29" name="Google Shape;129;p30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30" name="Google Shape;130;p30"/>
          <p:cNvSpPr txBox="1"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0"/>
          <p:cNvSpPr>
            <a:spLocks noGrp="1"/>
          </p:cNvSpPr>
          <p:nvPr>
            <p:ph type="pic" idx="2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1568"/>
              </a:srgbClr>
            </a:outerShdw>
          </a:effectLst>
        </p:spPr>
      </p:sp>
      <p:sp>
        <p:nvSpPr>
          <p:cNvPr id="132" name="Google Shape;132;p30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3859212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33" name="Google Shape;133;p30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0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3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352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with Caption">
  <p:cSld name="Quote with Caption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3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7" name="Google Shape;157;p3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3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9803"/>
                  </a:srgbClr>
                </a:gs>
                <a:gs pos="36000">
                  <a:srgbClr val="9B6BF2">
                    <a:alpha val="8627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3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6666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3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2549"/>
                  </a:srgbClr>
                </a:gs>
                <a:gs pos="36000">
                  <a:srgbClr val="9B6BF2">
                    <a:alpha val="5490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3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5490"/>
                  </a:srgbClr>
                </a:gs>
                <a:gs pos="36000">
                  <a:srgbClr val="9B6BF2">
                    <a:alpha val="4705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32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2549"/>
                  </a:srgbClr>
                </a:gs>
                <a:gs pos="36000">
                  <a:srgbClr val="9B6BF2">
                    <a:alpha val="5490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32"/>
            <p:cNvSpPr/>
            <p:nvPr/>
          </p:nvSpPr>
          <p:spPr>
            <a:xfrm rot="-589932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32"/>
            <p:cNvSpPr/>
            <p:nvPr/>
          </p:nvSpPr>
          <p:spPr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65" name="Google Shape;165;p32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6" name="Google Shape;166;p32"/>
          <p:cNvSpPr txBox="1"/>
          <p:nvPr/>
        </p:nvSpPr>
        <p:spPr>
          <a:xfrm>
            <a:off x="881566" y="607336"/>
            <a:ext cx="801912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-US" sz="9600" b="0" i="0" u="none" strike="noStrike" cap="none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2"/>
          <p:cNvSpPr txBox="1"/>
          <p:nvPr/>
        </p:nvSpPr>
        <p:spPr>
          <a:xfrm>
            <a:off x="9884458" y="2613787"/>
            <a:ext cx="652763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-US" sz="9600" b="0" i="0" u="none" strike="noStrike" cap="none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2"/>
          <p:cNvSpPr txBox="1"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32"/>
          <p:cNvSpPr txBox="1">
            <a:spLocks noGrp="1"/>
          </p:cNvSpPr>
          <p:nvPr>
            <p:ph type="body" idx="1"/>
          </p:nvPr>
        </p:nvSpPr>
        <p:spPr>
          <a:xfrm>
            <a:off x="1945945" y="3678766"/>
            <a:ext cx="7731219" cy="34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 b="0" i="0" cap="small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70" name="Google Shape;170;p32"/>
          <p:cNvSpPr txBox="1">
            <a:spLocks noGrp="1"/>
          </p:cNvSpPr>
          <p:nvPr>
            <p:ph type="body" idx="2"/>
          </p:nvPr>
        </p:nvSpPr>
        <p:spPr>
          <a:xfrm>
            <a:off x="1154954" y="5029199"/>
            <a:ext cx="9244897" cy="997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71" name="Google Shape;171;p32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32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3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352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3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Name Card">
  <p:cSld name="Name Card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3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7" name="Google Shape;177;p3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3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9803"/>
                  </a:srgbClr>
                </a:gs>
                <a:gs pos="36000">
                  <a:srgbClr val="9B6BF2">
                    <a:alpha val="8627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3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6666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33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2549"/>
                  </a:srgbClr>
                </a:gs>
                <a:gs pos="36000">
                  <a:srgbClr val="9B6BF2">
                    <a:alpha val="5490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3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5490"/>
                  </a:srgbClr>
                </a:gs>
                <a:gs pos="36000">
                  <a:srgbClr val="9B6BF2">
                    <a:alpha val="4705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33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2549"/>
                  </a:srgbClr>
                </a:gs>
                <a:gs pos="36000">
                  <a:srgbClr val="9B6BF2">
                    <a:alpha val="5490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33"/>
            <p:cNvSpPr/>
            <p:nvPr/>
          </p:nvSpPr>
          <p:spPr>
            <a:xfrm rot="-589932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33"/>
            <p:cNvSpPr/>
            <p:nvPr/>
          </p:nvSpPr>
          <p:spPr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85" name="Google Shape;185;p33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86" name="Google Shape;186;p33"/>
          <p:cNvSpPr txBox="1"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33"/>
          <p:cNvSpPr txBox="1"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8" name="Google Shape;188;p33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33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3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352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34"/>
          <p:cNvSpPr txBox="1"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95" name="Google Shape;195;p34"/>
          <p:cNvSpPr txBox="1">
            <a:spLocks noGrp="1"/>
          </p:cNvSpPr>
          <p:nvPr>
            <p:ph type="body" idx="2"/>
          </p:nvPr>
        </p:nvSpPr>
        <p:spPr>
          <a:xfrm>
            <a:off x="1154953" y="3179764"/>
            <a:ext cx="3141879" cy="2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96" name="Google Shape;196;p34"/>
          <p:cNvSpPr txBox="1">
            <a:spLocks noGrp="1"/>
          </p:cNvSpPr>
          <p:nvPr>
            <p:ph type="body" idx="3"/>
          </p:nvPr>
        </p:nvSpPr>
        <p:spPr>
          <a:xfrm>
            <a:off x="4512721" y="2603500"/>
            <a:ext cx="314700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97" name="Google Shape;197;p34"/>
          <p:cNvSpPr txBox="1">
            <a:spLocks noGrp="1"/>
          </p:cNvSpPr>
          <p:nvPr>
            <p:ph type="body" idx="4"/>
          </p:nvPr>
        </p:nvSpPr>
        <p:spPr>
          <a:xfrm>
            <a:off x="4512721" y="3179763"/>
            <a:ext cx="3147009" cy="2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98" name="Google Shape;198;p34"/>
          <p:cNvSpPr txBox="1">
            <a:spLocks noGrp="1"/>
          </p:cNvSpPr>
          <p:nvPr>
            <p:ph type="body" idx="5"/>
          </p:nvPr>
        </p:nvSpPr>
        <p:spPr>
          <a:xfrm>
            <a:off x="7888135" y="2603501"/>
            <a:ext cx="314573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99" name="Google Shape;199;p34"/>
          <p:cNvSpPr txBox="1">
            <a:spLocks noGrp="1"/>
          </p:cNvSpPr>
          <p:nvPr>
            <p:ph type="body" idx="6"/>
          </p:nvPr>
        </p:nvSpPr>
        <p:spPr>
          <a:xfrm>
            <a:off x="7888329" y="3179762"/>
            <a:ext cx="3145536" cy="2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200" name="Google Shape;200;p34"/>
          <p:cNvCxnSpPr/>
          <p:nvPr/>
        </p:nvCxnSpPr>
        <p:spPr>
          <a:xfrm>
            <a:off x="4403971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1" name="Google Shape;201;p34"/>
          <p:cNvCxnSpPr/>
          <p:nvPr/>
        </p:nvCxnSpPr>
        <p:spPr>
          <a:xfrm>
            <a:off x="7772401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2" name="Google Shape;202;p34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34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3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35"/>
          <p:cNvSpPr txBox="1"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08" name="Google Shape;208;p35"/>
          <p:cNvSpPr>
            <a:spLocks noGrp="1"/>
          </p:cNvSpPr>
          <p:nvPr>
            <p:ph type="pic" idx="2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1568"/>
              </a:srgbClr>
            </a:outerShdw>
          </a:effectLst>
        </p:spPr>
      </p:sp>
      <p:sp>
        <p:nvSpPr>
          <p:cNvPr id="209" name="Google Shape;209;p35"/>
          <p:cNvSpPr txBox="1">
            <a:spLocks noGrp="1"/>
          </p:cNvSpPr>
          <p:nvPr>
            <p:ph type="body" idx="3"/>
          </p:nvPr>
        </p:nvSpPr>
        <p:spPr>
          <a:xfrm>
            <a:off x="1154954" y="5109106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210" name="Google Shape;210;p35"/>
          <p:cNvSpPr txBox="1">
            <a:spLocks noGrp="1"/>
          </p:cNvSpPr>
          <p:nvPr>
            <p:ph type="body" idx="4"/>
          </p:nvPr>
        </p:nvSpPr>
        <p:spPr>
          <a:xfrm>
            <a:off x="4568865" y="4532844"/>
            <a:ext cx="3050438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11" name="Google Shape;211;p35"/>
          <p:cNvSpPr>
            <a:spLocks noGrp="1"/>
          </p:cNvSpPr>
          <p:nvPr>
            <p:ph type="pic" idx="5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1568"/>
              </a:srgbClr>
            </a:outerShdw>
          </a:effectLst>
        </p:spPr>
      </p:sp>
      <p:sp>
        <p:nvSpPr>
          <p:cNvPr id="212" name="Google Shape;212;p35"/>
          <p:cNvSpPr txBox="1">
            <a:spLocks noGrp="1"/>
          </p:cNvSpPr>
          <p:nvPr>
            <p:ph type="body" idx="6"/>
          </p:nvPr>
        </p:nvSpPr>
        <p:spPr>
          <a:xfrm>
            <a:off x="4570172" y="5109105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213" name="Google Shape;213;p35"/>
          <p:cNvSpPr txBox="1">
            <a:spLocks noGrp="1"/>
          </p:cNvSpPr>
          <p:nvPr>
            <p:ph type="body" idx="7"/>
          </p:nvPr>
        </p:nvSpPr>
        <p:spPr>
          <a:xfrm>
            <a:off x="7982775" y="4532845"/>
            <a:ext cx="305109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14" name="Google Shape;214;p35"/>
          <p:cNvSpPr>
            <a:spLocks noGrp="1"/>
          </p:cNvSpPr>
          <p:nvPr>
            <p:ph type="pic" idx="8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1568"/>
              </a:srgbClr>
            </a:outerShdw>
          </a:effectLst>
        </p:spPr>
      </p:sp>
      <p:sp>
        <p:nvSpPr>
          <p:cNvPr id="215" name="Google Shape;215;p35"/>
          <p:cNvSpPr txBox="1">
            <a:spLocks noGrp="1"/>
          </p:cNvSpPr>
          <p:nvPr>
            <p:ph type="body" idx="9"/>
          </p:nvPr>
        </p:nvSpPr>
        <p:spPr>
          <a:xfrm>
            <a:off x="7982775" y="5109104"/>
            <a:ext cx="3051096" cy="91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216" name="Google Shape;216;p35"/>
          <p:cNvCxnSpPr/>
          <p:nvPr/>
        </p:nvCxnSpPr>
        <p:spPr>
          <a:xfrm>
            <a:off x="4405831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7" name="Google Shape;217;p35"/>
          <p:cNvCxnSpPr/>
          <p:nvPr/>
        </p:nvCxnSpPr>
        <p:spPr>
          <a:xfrm>
            <a:off x="7797802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8" name="Google Shape;218;p35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35"/>
          <p:cNvSpPr txBox="1">
            <a:spLocks noGrp="1"/>
          </p:cNvSpPr>
          <p:nvPr>
            <p:ph type="ftr" idx="11"/>
          </p:nvPr>
        </p:nvSpPr>
        <p:spPr>
          <a:xfrm>
            <a:off x="561111" y="6391838"/>
            <a:ext cx="3644282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3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36"/>
          <p:cNvSpPr txBox="1">
            <a:spLocks noGrp="1"/>
          </p:cNvSpPr>
          <p:nvPr>
            <p:ph type="body" idx="1"/>
          </p:nvPr>
        </p:nvSpPr>
        <p:spPr>
          <a:xfrm rot="5400000">
            <a:off x="3859634" y="-101179"/>
            <a:ext cx="3416300" cy="8825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24" name="Google Shape;224;p36"/>
          <p:cNvSpPr txBox="1">
            <a:spLocks noGrp="1"/>
          </p:cNvSpPr>
          <p:nvPr>
            <p:ph type="dt" idx="10"/>
          </p:nvPr>
        </p:nvSpPr>
        <p:spPr>
          <a:xfrm>
            <a:off x="10695439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36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3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3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29" name="Google Shape;229;p3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3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9803"/>
                  </a:srgbClr>
                </a:gs>
                <a:gs pos="36000">
                  <a:srgbClr val="9B6BF2">
                    <a:alpha val="8627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6666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3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2549"/>
                  </a:srgbClr>
                </a:gs>
                <a:gs pos="36000">
                  <a:srgbClr val="9B6BF2">
                    <a:alpha val="5490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3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5490"/>
                  </a:srgbClr>
                </a:gs>
                <a:gs pos="36000">
                  <a:srgbClr val="9B6BF2">
                    <a:alpha val="4705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37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2549"/>
                  </a:srgbClr>
                </a:gs>
                <a:gs pos="36000">
                  <a:srgbClr val="9B6BF2">
                    <a:alpha val="5490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3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37"/>
            <p:cNvSpPr/>
            <p:nvPr/>
          </p:nvSpPr>
          <p:spPr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37"/>
            <p:cNvSpPr/>
            <p:nvPr/>
          </p:nvSpPr>
          <p:spPr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38" name="Google Shape;238;p37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39" name="Google Shape;239;p37"/>
          <p:cNvSpPr txBox="1">
            <a:spLocks noGrp="1"/>
          </p:cNvSpPr>
          <p:nvPr>
            <p:ph type="title"/>
          </p:nvPr>
        </p:nvSpPr>
        <p:spPr>
          <a:xfrm rot="5400000">
            <a:off x="6915923" y="2947780"/>
            <a:ext cx="4748590" cy="1409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37"/>
          <p:cNvSpPr txBox="1">
            <a:spLocks noGrp="1"/>
          </p:cNvSpPr>
          <p:nvPr>
            <p:ph type="body" idx="1"/>
          </p:nvPr>
        </p:nvSpPr>
        <p:spPr>
          <a:xfrm rot="5400000">
            <a:off x="1908672" y="524749"/>
            <a:ext cx="4748590" cy="625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41" name="Google Shape;241;p37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2135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37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3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352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3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2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3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4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4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4825158" cy="3416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6" name="Google Shape;46;p24"/>
          <p:cNvSpPr txBox="1">
            <a:spLocks noGrp="1"/>
          </p:cNvSpPr>
          <p:nvPr>
            <p:ph type="body" idx="2"/>
          </p:nvPr>
        </p:nvSpPr>
        <p:spPr>
          <a:xfrm>
            <a:off x="6208712" y="2603500"/>
            <a:ext cx="48251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4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aption">
  <p:cSld name="Title and Ca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2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2" name="Google Shape;52;p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9803"/>
                  </a:srgbClr>
                </a:gs>
                <a:gs pos="36000">
                  <a:srgbClr val="9B6BF2">
                    <a:alpha val="8627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6666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2549"/>
                  </a:srgbClr>
                </a:gs>
                <a:gs pos="36000">
                  <a:srgbClr val="9B6BF2">
                    <a:alpha val="5490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5490"/>
                  </a:srgbClr>
                </a:gs>
                <a:gs pos="36000">
                  <a:srgbClr val="9B6BF2">
                    <a:alpha val="4705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5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2549"/>
                  </a:srgbClr>
                </a:gs>
                <a:gs pos="36000">
                  <a:srgbClr val="9B6BF2">
                    <a:alpha val="5490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5"/>
            <p:cNvSpPr/>
            <p:nvPr/>
          </p:nvSpPr>
          <p:spPr>
            <a:xfrm rot="-589932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5"/>
            <p:cNvSpPr/>
            <p:nvPr/>
          </p:nvSpPr>
          <p:spPr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 extrusionOk="0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60" name="Google Shape;60;p25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61" name="Google Shape;61;p25"/>
          <p:cNvSpPr txBox="1"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body" idx="1"/>
          </p:nvPr>
        </p:nvSpPr>
        <p:spPr>
          <a:xfrm>
            <a:off x="1154954" y="3543300"/>
            <a:ext cx="8825659" cy="24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3" name="Google Shape;63;p25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5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352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2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9" name="Google Shape;69;p2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9803"/>
                  </a:srgbClr>
                </a:gs>
                <a:gs pos="36000">
                  <a:srgbClr val="9B6BF2">
                    <a:alpha val="8627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6666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2549"/>
                  </a:srgbClr>
                </a:gs>
                <a:gs pos="36000">
                  <a:srgbClr val="9B6BF2">
                    <a:alpha val="5490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5490"/>
                  </a:srgbClr>
                </a:gs>
                <a:gs pos="36000">
                  <a:srgbClr val="9B6BF2">
                    <a:alpha val="4705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2549"/>
                  </a:srgbClr>
                </a:gs>
                <a:gs pos="36000">
                  <a:srgbClr val="9B6BF2">
                    <a:alpha val="5490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6"/>
            <p:cNvSpPr/>
            <p:nvPr/>
          </p:nvSpPr>
          <p:spPr>
            <a:xfrm rot="-54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77" name="Google Shape;77;p26"/>
            <p:cNvSpPr/>
            <p:nvPr/>
          </p:nvSpPr>
          <p:spPr>
            <a:xfrm rot="-5677511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6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79" name="Google Shape;79;p26"/>
          <p:cNvSpPr txBox="1"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6"/>
          <p:cNvSpPr txBox="1"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26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6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352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7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7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88" name="Google Shape;88;p27"/>
          <p:cNvSpPr txBox="1">
            <a:spLocks noGrp="1"/>
          </p:cNvSpPr>
          <p:nvPr>
            <p:ph type="body" idx="2"/>
          </p:nvPr>
        </p:nvSpPr>
        <p:spPr>
          <a:xfrm>
            <a:off x="1154954" y="3179762"/>
            <a:ext cx="4825158" cy="2840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89" name="Google Shape;89;p27"/>
          <p:cNvSpPr txBox="1">
            <a:spLocks noGrp="1"/>
          </p:cNvSpPr>
          <p:nvPr>
            <p:ph type="body" idx="3"/>
          </p:nvPr>
        </p:nvSpPr>
        <p:spPr>
          <a:xfrm>
            <a:off x="6208712" y="2603500"/>
            <a:ext cx="482515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90" name="Google Shape;90;p27"/>
          <p:cNvSpPr txBox="1">
            <a:spLocks noGrp="1"/>
          </p:cNvSpPr>
          <p:nvPr>
            <p:ph type="body" idx="4"/>
          </p:nvPr>
        </p:nvSpPr>
        <p:spPr>
          <a:xfrm>
            <a:off x="6208712" y="3179762"/>
            <a:ext cx="4825159" cy="2840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91" name="Google Shape;91;p27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7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8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8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352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2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1" name="Google Shape;101;p2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9803"/>
                  </a:srgbClr>
                </a:gs>
                <a:gs pos="36000">
                  <a:srgbClr val="9B6BF2">
                    <a:alpha val="8627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6666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2549"/>
                  </a:srgbClr>
                </a:gs>
                <a:gs pos="36000">
                  <a:srgbClr val="9B6BF2">
                    <a:alpha val="5490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5490"/>
                  </a:srgbClr>
                </a:gs>
                <a:gs pos="36000">
                  <a:srgbClr val="9B6BF2">
                    <a:alpha val="4705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2549"/>
                  </a:srgbClr>
                </a:gs>
                <a:gs pos="36000">
                  <a:srgbClr val="9B6BF2">
                    <a:alpha val="5490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9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9"/>
            <p:cNvSpPr/>
            <p:nvPr/>
          </p:nvSpPr>
          <p:spPr>
            <a:xfrm rot="-5677511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9"/>
            <p:cNvSpPr/>
            <p:nvPr/>
          </p:nvSpPr>
          <p:spPr>
            <a:xfrm rot="-54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10" name="Google Shape;110;p29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11" name="Google Shape;111;p29"/>
          <p:cNvSpPr txBox="1"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9"/>
          <p:cNvSpPr txBox="1">
            <a:spLocks noGrp="1"/>
          </p:cNvSpPr>
          <p:nvPr>
            <p:ph type="body" idx="1"/>
          </p:nvPr>
        </p:nvSpPr>
        <p:spPr>
          <a:xfrm>
            <a:off x="5781146" y="1447800"/>
            <a:ext cx="5190066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3" name="Google Shape;113;p29"/>
          <p:cNvSpPr txBox="1">
            <a:spLocks noGrp="1"/>
          </p:cNvSpPr>
          <p:nvPr>
            <p:ph type="body" idx="2"/>
          </p:nvPr>
        </p:nvSpPr>
        <p:spPr>
          <a:xfrm>
            <a:off x="1154954" y="3129280"/>
            <a:ext cx="2793158" cy="289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14" name="Google Shape;114;p29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9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352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9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2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Google Shape;7;p2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8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8;p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9803"/>
                  </a:srgbClr>
                </a:gs>
                <a:gs pos="36000">
                  <a:srgbClr val="9B6BF2">
                    <a:alpha val="8627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9;p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6666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;p2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2549"/>
                  </a:srgbClr>
                </a:gs>
                <a:gs pos="36000">
                  <a:srgbClr val="9B6BF2">
                    <a:alpha val="5490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5490"/>
                  </a:srgbClr>
                </a:gs>
                <a:gs pos="36000">
                  <a:srgbClr val="9B6BF2">
                    <a:alpha val="4705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2549"/>
                  </a:srgbClr>
                </a:gs>
                <a:gs pos="36000">
                  <a:srgbClr val="9B6BF2">
                    <a:alpha val="5490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0"/>
            <p:cNvSpPr/>
            <p:nvPr/>
          </p:nvSpPr>
          <p:spPr>
            <a:xfrm rot="-589932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0"/>
            <p:cNvSpPr/>
            <p:nvPr/>
          </p:nvSpPr>
          <p:spPr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l" t="t" r="r" b="b"/>
              <a:pathLst>
                <a:path w="7104" h="2856" extrusionOk="0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5" name="Google Shape;15;p20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" name="Google Shape;16;p20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0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"/>
              <a:buChar char="►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"/>
              <a:buChar char="►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"/>
              <a:buChar char="►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8" name="Google Shape;18;p20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9" name="Google Shape;19;p20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0" name="Google Shape;20;p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352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"/>
          <p:cNvSpPr txBox="1">
            <a:spLocks noGrp="1"/>
          </p:cNvSpPr>
          <p:nvPr>
            <p:ph type="ctrTitle"/>
          </p:nvPr>
        </p:nvSpPr>
        <p:spPr>
          <a:xfrm>
            <a:off x="1110131" y="924390"/>
            <a:ext cx="10355728" cy="104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800"/>
              <a:buFont typeface="Century Gothic"/>
              <a:buNone/>
            </a:pPr>
            <a:r>
              <a:rPr lang="en-US" sz="4800">
                <a:solidFill>
                  <a:srgbClr val="FFC000"/>
                </a:solidFill>
              </a:rPr>
              <a:t>Project 1 </a:t>
            </a:r>
            <a:r>
              <a:rPr lang="en-US" sz="4800"/>
              <a:t>: </a:t>
            </a:r>
            <a:r>
              <a:rPr lang="en-US" sz="4800">
                <a:solidFill>
                  <a:srgbClr val="FFFF00"/>
                </a:solidFill>
              </a:rPr>
              <a:t>Gold Price Forecasting</a:t>
            </a:r>
            <a:endParaRPr sz="4800">
              <a:solidFill>
                <a:srgbClr val="FFFF00"/>
              </a:solidFill>
            </a:endParaRPr>
          </a:p>
        </p:txBody>
      </p:sp>
      <p:sp>
        <p:nvSpPr>
          <p:cNvPr id="250" name="Google Shape;250;p1"/>
          <p:cNvSpPr txBox="1">
            <a:spLocks noGrp="1"/>
          </p:cNvSpPr>
          <p:nvPr>
            <p:ph type="subTitle" idx="1"/>
          </p:nvPr>
        </p:nvSpPr>
        <p:spPr>
          <a:xfrm>
            <a:off x="1335741" y="2554193"/>
            <a:ext cx="9144000" cy="297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9999"/>
              <a:buNone/>
            </a:pPr>
            <a:r>
              <a:rPr lang="en-US" dirty="0">
                <a:solidFill>
                  <a:srgbClr val="92D050"/>
                </a:solidFill>
              </a:rPr>
              <a:t>TEAM MEMBERS :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 dirty="0">
                <a:solidFill>
                  <a:srgbClr val="0070C0"/>
                </a:solidFill>
              </a:rPr>
              <a:t>1.HIMANSHU PATIL</a:t>
            </a:r>
            <a:endParaRPr dirty="0">
              <a:solidFill>
                <a:srgbClr val="0070C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 dirty="0">
                <a:solidFill>
                  <a:srgbClr val="0070C0"/>
                </a:solidFill>
              </a:rPr>
              <a:t>2.INDRANI </a:t>
            </a:r>
            <a:endParaRPr dirty="0">
              <a:solidFill>
                <a:srgbClr val="0070C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 dirty="0">
                <a:solidFill>
                  <a:srgbClr val="0070C0"/>
                </a:solidFill>
              </a:rPr>
              <a:t>3.</a:t>
            </a:r>
            <a:r>
              <a:rPr lang="en-US" b="0" i="0" dirty="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 SMITA DHURI</a:t>
            </a:r>
            <a:endParaRPr dirty="0">
              <a:solidFill>
                <a:srgbClr val="0070C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 dirty="0">
                <a:solidFill>
                  <a:srgbClr val="0070C0"/>
                </a:solidFill>
              </a:rPr>
              <a:t>4.</a:t>
            </a:r>
            <a:r>
              <a:rPr lang="en-US" b="0" i="0" dirty="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 Y BHEEMESH KUMAR</a:t>
            </a:r>
            <a:endParaRPr dirty="0">
              <a:solidFill>
                <a:srgbClr val="0070C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 dirty="0">
                <a:solidFill>
                  <a:srgbClr val="0070C0"/>
                </a:solidFill>
              </a:rPr>
              <a:t>5.NIDHI</a:t>
            </a:r>
            <a:endParaRPr dirty="0">
              <a:solidFill>
                <a:srgbClr val="0070C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 dirty="0">
                <a:solidFill>
                  <a:srgbClr val="0070C0"/>
                </a:solidFill>
              </a:rPr>
              <a:t>6.SAURABH MESTRY</a:t>
            </a:r>
            <a:endParaRPr dirty="0">
              <a:solidFill>
                <a:srgbClr val="0070C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 dirty="0">
                <a:solidFill>
                  <a:srgbClr val="0070C0"/>
                </a:solidFill>
              </a:rPr>
              <a:t>7.SIRI</a:t>
            </a:r>
            <a:endParaRPr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9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600"/>
              <a:buFont typeface="Century Gothic"/>
              <a:buNone/>
            </a:pPr>
            <a:r>
              <a:rPr lang="en-US">
                <a:solidFill>
                  <a:srgbClr val="FFC000"/>
                </a:solidFill>
              </a:rPr>
              <a:t>Boxplot for year wise trend</a:t>
            </a:r>
            <a:endParaRPr>
              <a:solidFill>
                <a:srgbClr val="FFC000"/>
              </a:solidFill>
            </a:endParaRPr>
          </a:p>
        </p:txBody>
      </p:sp>
      <p:pic>
        <p:nvPicPr>
          <p:cNvPr id="300" name="Google Shape;300;p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19953" y="2255927"/>
            <a:ext cx="7028329" cy="4362453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9"/>
          <p:cNvSpPr txBox="1"/>
          <p:nvPr/>
        </p:nvSpPr>
        <p:spPr>
          <a:xfrm>
            <a:off x="7548282" y="2581835"/>
            <a:ext cx="4123765" cy="3108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 can see that the mean of prices for unique year was same till 2019 but 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increased in 2020</a:t>
            </a:r>
            <a:r>
              <a:rPr lang="en-US"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There are Outliers in </a:t>
            </a:r>
            <a:r>
              <a:rPr lang="en-US" sz="2800" b="0" i="0" u="none" strike="noStrike" cap="none">
                <a:solidFill>
                  <a:srgbClr val="FFC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2016 and 2021</a:t>
            </a:r>
            <a:endParaRPr sz="2800" b="0" i="0" u="none" strike="noStrike" cap="none">
              <a:solidFill>
                <a:srgbClr val="FFC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0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600"/>
              <a:buFont typeface="Century Gothic"/>
              <a:buNone/>
            </a:pPr>
            <a:r>
              <a:rPr lang="en-US">
                <a:solidFill>
                  <a:srgbClr val="FFC000"/>
                </a:solidFill>
              </a:rPr>
              <a:t>Year wise trend on monthly basis</a:t>
            </a:r>
            <a:endParaRPr>
              <a:solidFill>
                <a:srgbClr val="FFC000"/>
              </a:solidFill>
            </a:endParaRPr>
          </a:p>
        </p:txBody>
      </p:sp>
      <p:pic>
        <p:nvPicPr>
          <p:cNvPr id="307" name="Google Shape;307;p1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33083" y="2237555"/>
            <a:ext cx="4846724" cy="3894305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10"/>
          <p:cNvSpPr txBox="1"/>
          <p:nvPr/>
        </p:nvSpPr>
        <p:spPr>
          <a:xfrm>
            <a:off x="5620871" y="2420471"/>
            <a:ext cx="5746376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 can see that there is a </a:t>
            </a:r>
            <a:r>
              <a:rPr lang="en-US" sz="3600" b="0" i="0" u="none" strike="noStrike" cap="none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gradual increase </a:t>
            </a:r>
            <a:r>
              <a:rPr lang="en-US" sz="3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 every month irrespective of the years</a:t>
            </a:r>
            <a:endParaRPr sz="36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600"/>
              <a:buFont typeface="Century Gothic"/>
              <a:buNone/>
            </a:pPr>
            <a:r>
              <a:rPr lang="en-US">
                <a:solidFill>
                  <a:srgbClr val="FFC000"/>
                </a:solidFill>
              </a:rPr>
              <a:t>Month wise Trend on Yearly basis</a:t>
            </a:r>
            <a:endParaRPr>
              <a:solidFill>
                <a:srgbClr val="FFC000"/>
              </a:solidFill>
            </a:endParaRPr>
          </a:p>
        </p:txBody>
      </p:sp>
      <p:pic>
        <p:nvPicPr>
          <p:cNvPr id="314" name="Google Shape;314;p1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833500" y="2474191"/>
            <a:ext cx="4083641" cy="341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2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600"/>
              <a:buFont typeface="Century Gothic"/>
              <a:buNone/>
            </a:pPr>
            <a:r>
              <a:rPr lang="en-US">
                <a:solidFill>
                  <a:srgbClr val="FFC000"/>
                </a:solidFill>
              </a:rPr>
              <a:t>Bar plot</a:t>
            </a:r>
            <a:endParaRPr>
              <a:solidFill>
                <a:srgbClr val="FFC000"/>
              </a:solidFill>
            </a:endParaRPr>
          </a:p>
        </p:txBody>
      </p:sp>
      <p:pic>
        <p:nvPicPr>
          <p:cNvPr id="320" name="Google Shape;320;p1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446748" y="2603500"/>
            <a:ext cx="7808088" cy="34163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12"/>
          <p:cNvSpPr txBox="1"/>
          <p:nvPr/>
        </p:nvSpPr>
        <p:spPr>
          <a:xfrm flipH="1">
            <a:off x="9725890" y="3567590"/>
            <a:ext cx="2004291" cy="1785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 is a bar plot for each year on monthly basis.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3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600"/>
              <a:buFont typeface="Century Gothic"/>
              <a:buNone/>
            </a:pPr>
            <a:r>
              <a:rPr lang="en-US">
                <a:solidFill>
                  <a:srgbClr val="FFC000"/>
                </a:solidFill>
              </a:rPr>
              <a:t>Weekly Trend</a:t>
            </a:r>
            <a:endParaRPr>
              <a:solidFill>
                <a:srgbClr val="FFC000"/>
              </a:solidFill>
            </a:endParaRPr>
          </a:p>
        </p:txBody>
      </p:sp>
      <p:pic>
        <p:nvPicPr>
          <p:cNvPr id="327" name="Google Shape;327;p1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294965" y="2223248"/>
            <a:ext cx="7091082" cy="4269628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13"/>
          <p:cNvSpPr txBox="1"/>
          <p:nvPr/>
        </p:nvSpPr>
        <p:spPr>
          <a:xfrm>
            <a:off x="9144000" y="3703782"/>
            <a:ext cx="2660073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There is no weekly trend on this dataset.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4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600"/>
              <a:buFont typeface="Century Gothic"/>
              <a:buNone/>
            </a:pPr>
            <a:r>
              <a:rPr lang="en-US">
                <a:solidFill>
                  <a:srgbClr val="FFC000"/>
                </a:solidFill>
              </a:rPr>
              <a:t>Stationary Test</a:t>
            </a:r>
            <a:endParaRPr>
              <a:solidFill>
                <a:srgbClr val="FFC000"/>
              </a:solidFill>
            </a:endParaRPr>
          </a:p>
        </p:txBody>
      </p:sp>
      <p:sp>
        <p:nvSpPr>
          <p:cNvPr id="334" name="Google Shape;334;p14"/>
          <p:cNvSpPr txBox="1">
            <a:spLocks noGrp="1"/>
          </p:cNvSpPr>
          <p:nvPr>
            <p:ph type="body" idx="2"/>
          </p:nvPr>
        </p:nvSpPr>
        <p:spPr>
          <a:xfrm>
            <a:off x="6208712" y="2603500"/>
            <a:ext cx="48251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By using the difference technique where we take a difference with the next row we overcome the problem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Following were the output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 ADF statistic value were : -21.6645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P value was : 0.00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Strong evidence against null hypothesis . Data has no unit root and is stationary</a:t>
            </a:r>
            <a:endParaRPr/>
          </a:p>
        </p:txBody>
      </p:sp>
      <p:sp>
        <p:nvSpPr>
          <p:cNvPr id="335" name="Google Shape;335;p14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4825158" cy="3416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In the beginning it was not a stationary data set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Following were the output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ADF statistic value were : -0.3099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P values was : 0.9240899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Weak evidence against null hypothesis , Time series has a unit root , It is a non stationary data set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5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600"/>
              <a:buFont typeface="Century Gothic"/>
              <a:buNone/>
            </a:pPr>
            <a:r>
              <a:rPr lang="en-US">
                <a:solidFill>
                  <a:srgbClr val="FFC000"/>
                </a:solidFill>
              </a:rPr>
              <a:t>Non Stationary Visualization</a:t>
            </a:r>
            <a:endParaRPr>
              <a:solidFill>
                <a:srgbClr val="FFC000"/>
              </a:solidFill>
            </a:endParaRPr>
          </a:p>
        </p:txBody>
      </p:sp>
      <p:pic>
        <p:nvPicPr>
          <p:cNvPr id="341" name="Google Shape;341;p1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37882" y="2259106"/>
            <a:ext cx="11250706" cy="4410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6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600"/>
              <a:buFont typeface="Century Gothic"/>
              <a:buNone/>
            </a:pPr>
            <a:r>
              <a:rPr lang="en-US">
                <a:solidFill>
                  <a:srgbClr val="FFC000"/>
                </a:solidFill>
              </a:rPr>
              <a:t>Stationary Visualization </a:t>
            </a:r>
            <a:endParaRPr>
              <a:solidFill>
                <a:srgbClr val="FFC000"/>
              </a:solidFill>
            </a:endParaRPr>
          </a:p>
        </p:txBody>
      </p:sp>
      <p:pic>
        <p:nvPicPr>
          <p:cNvPr id="347" name="Google Shape;347;p1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10988" y="2250141"/>
            <a:ext cx="11295530" cy="4333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7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600"/>
              <a:buFont typeface="Century Gothic"/>
              <a:buNone/>
            </a:pPr>
            <a:r>
              <a:rPr lang="en-US">
                <a:solidFill>
                  <a:srgbClr val="FFC000"/>
                </a:solidFill>
              </a:rPr>
              <a:t>Rolling Mean</a:t>
            </a:r>
            <a:endParaRPr>
              <a:solidFill>
                <a:srgbClr val="FFC000"/>
              </a:solidFill>
            </a:endParaRPr>
          </a:p>
        </p:txBody>
      </p:sp>
      <p:pic>
        <p:nvPicPr>
          <p:cNvPr id="353" name="Google Shape;353;p1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64776" y="2277036"/>
            <a:ext cx="11178989" cy="4168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8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600"/>
              <a:buFont typeface="Century Gothic"/>
              <a:buNone/>
            </a:pPr>
            <a:r>
              <a:rPr lang="en-US">
                <a:solidFill>
                  <a:srgbClr val="FFC000"/>
                </a:solidFill>
              </a:rPr>
              <a:t>Simplified Rolling mean visualization</a:t>
            </a:r>
            <a:endParaRPr>
              <a:solidFill>
                <a:srgbClr val="FFC000"/>
              </a:solidFill>
            </a:endParaRPr>
          </a:p>
        </p:txBody>
      </p:sp>
      <p:pic>
        <p:nvPicPr>
          <p:cNvPr id="359" name="Google Shape;359;p1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2942267"/>
            <a:ext cx="11205882" cy="3673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Century Gothic"/>
              <a:buNone/>
            </a:pPr>
            <a:r>
              <a:rPr lang="en-US">
                <a:solidFill>
                  <a:schemeClr val="accent4"/>
                </a:solidFill>
              </a:rPr>
              <a:t>Context</a:t>
            </a:r>
            <a:endParaRPr/>
          </a:p>
        </p:txBody>
      </p:sp>
      <p:sp>
        <p:nvSpPr>
          <p:cNvPr id="256" name="Google Shape;256;p2"/>
          <p:cNvSpPr txBox="1">
            <a:spLocks noGrp="1"/>
          </p:cNvSpPr>
          <p:nvPr>
            <p:ph type="body" idx="1"/>
          </p:nvPr>
        </p:nvSpPr>
        <p:spPr>
          <a:xfrm>
            <a:off x="1154954" y="2412344"/>
            <a:ext cx="8825659" cy="3962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6485"/>
              <a:buFont typeface="Noto Sans"/>
              <a:buChar char="❖"/>
            </a:pPr>
            <a:r>
              <a:rPr lang="en-US" sz="2000" b="1" dirty="0">
                <a:solidFill>
                  <a:srgbClr val="0070C0"/>
                </a:solidFill>
              </a:rPr>
              <a:t>Business Problem Understanding</a:t>
            </a:r>
            <a:endParaRPr b="1" dirty="0">
              <a:solidFill>
                <a:srgbClr val="0070C0"/>
              </a:solidFill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6485"/>
              <a:buFont typeface="Noto Sans"/>
              <a:buChar char="❖"/>
            </a:pPr>
            <a:r>
              <a:rPr lang="en-US" sz="2000" b="1" dirty="0">
                <a:solidFill>
                  <a:srgbClr val="0070C0"/>
                </a:solidFill>
              </a:rPr>
              <a:t>Business Objective</a:t>
            </a:r>
            <a:endParaRPr b="1" dirty="0">
              <a:solidFill>
                <a:srgbClr val="0070C0"/>
              </a:solidFill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6485"/>
              <a:buFont typeface="Noto Sans"/>
              <a:buChar char="❖"/>
            </a:pPr>
            <a:r>
              <a:rPr lang="en-US" sz="2000" b="1" dirty="0">
                <a:solidFill>
                  <a:srgbClr val="0070C0"/>
                </a:solidFill>
              </a:rPr>
              <a:t>Visualization 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6485"/>
              <a:buFont typeface="Noto Sans"/>
              <a:buChar char="❖"/>
            </a:pPr>
            <a:r>
              <a:rPr lang="en-US" sz="2000" b="1" dirty="0">
                <a:solidFill>
                  <a:srgbClr val="0070C0"/>
                </a:solidFill>
              </a:rPr>
              <a:t>Model Building 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6485"/>
              <a:buFont typeface="Noto Sans"/>
              <a:buChar char="❖"/>
            </a:pPr>
            <a:r>
              <a:rPr lang="en-US" sz="2000" b="1" dirty="0">
                <a:solidFill>
                  <a:srgbClr val="0070C0"/>
                </a:solidFill>
              </a:rPr>
              <a:t>Model Deployment</a:t>
            </a:r>
            <a:endParaRPr b="1" dirty="0">
              <a:solidFill>
                <a:srgbClr val="0070C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4131"/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31553-3C5A-97E3-5ABE-D850DDFFD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729" y="2926293"/>
            <a:ext cx="8912971" cy="2188632"/>
          </a:xfrm>
        </p:spPr>
        <p:txBody>
          <a:bodyPr/>
          <a:lstStyle/>
          <a:p>
            <a:pPr algn="ctr"/>
            <a:r>
              <a:rPr lang="en-US" sz="7200" dirty="0">
                <a:solidFill>
                  <a:schemeClr val="accent4">
                    <a:lumMod val="40000"/>
                    <a:lumOff val="60000"/>
                  </a:schemeClr>
                </a:solidFill>
                <a:highlight>
                  <a:srgbClr val="800000"/>
                </a:highlight>
              </a:rPr>
              <a:t>MODEL BUILDING</a:t>
            </a:r>
            <a:endParaRPr lang="en-IN" sz="7200" dirty="0">
              <a:solidFill>
                <a:schemeClr val="accent4">
                  <a:lumMod val="40000"/>
                  <a:lumOff val="60000"/>
                </a:schemeClr>
              </a:solidFill>
              <a:highlight>
                <a:srgbClr val="8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820401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8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solidFill>
                  <a:srgbClr val="FF9900"/>
                </a:solidFill>
              </a:rPr>
              <a:t>Model Building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365" name="Google Shape;365;p38"/>
          <p:cNvSpPr txBox="1">
            <a:spLocks noGrp="1"/>
          </p:cNvSpPr>
          <p:nvPr>
            <p:ph type="body" idx="1"/>
          </p:nvPr>
        </p:nvSpPr>
        <p:spPr>
          <a:xfrm>
            <a:off x="1122829" y="2603500"/>
            <a:ext cx="8825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989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540"/>
              <a:buChar char="❏"/>
            </a:pPr>
            <a:r>
              <a:rPr lang="en-US" sz="2900">
                <a:solidFill>
                  <a:srgbClr val="FF0000"/>
                </a:solidFill>
              </a:rPr>
              <a:t>ARIMA </a:t>
            </a:r>
            <a:endParaRPr sz="2900">
              <a:solidFill>
                <a:srgbClr val="92D050"/>
              </a:solidFill>
            </a:endParaRPr>
          </a:p>
          <a:p>
            <a:pPr marL="457200" lvl="0" indent="-3898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540"/>
              <a:buChar char="❏"/>
            </a:pPr>
            <a:r>
              <a:rPr lang="en-US" sz="2900">
                <a:solidFill>
                  <a:srgbClr val="FF0000"/>
                </a:solidFill>
              </a:rPr>
              <a:t>SARIMA </a:t>
            </a:r>
            <a:endParaRPr sz="2900">
              <a:solidFill>
                <a:srgbClr val="92D050"/>
              </a:solidFill>
            </a:endParaRPr>
          </a:p>
          <a:p>
            <a:pPr marL="457200" lvl="0" indent="-3898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540"/>
              <a:buChar char="❏"/>
            </a:pPr>
            <a:r>
              <a:rPr lang="en-US" sz="2900">
                <a:solidFill>
                  <a:srgbClr val="FF0000"/>
                </a:solidFill>
              </a:rPr>
              <a:t>Prophet</a:t>
            </a:r>
            <a:endParaRPr sz="2900">
              <a:solidFill>
                <a:srgbClr val="92D050"/>
              </a:solidFill>
            </a:endParaRPr>
          </a:p>
          <a:p>
            <a:pPr marL="457200" lvl="0" indent="-3898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540"/>
              <a:buChar char="❏"/>
            </a:pPr>
            <a:r>
              <a:rPr lang="en-US" sz="2900">
                <a:solidFill>
                  <a:srgbClr val="FF0000"/>
                </a:solidFill>
              </a:rPr>
              <a:t>HOLT WINTERS</a:t>
            </a:r>
            <a:endParaRPr/>
          </a:p>
          <a:p>
            <a:pPr marL="457200" lvl="0" indent="-3898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540"/>
              <a:buChar char="❏"/>
            </a:pPr>
            <a:r>
              <a:rPr lang="en-US" sz="2900">
                <a:solidFill>
                  <a:srgbClr val="FF0000"/>
                </a:solidFill>
              </a:rPr>
              <a:t>XGBOOST</a:t>
            </a:r>
            <a:endParaRPr/>
          </a:p>
          <a:p>
            <a:pPr marL="457200" lvl="0" indent="-3898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540"/>
              <a:buChar char="❏"/>
            </a:pPr>
            <a:r>
              <a:rPr lang="en-US" sz="2900">
                <a:solidFill>
                  <a:srgbClr val="FF0000"/>
                </a:solidFill>
              </a:rPr>
              <a:t>LSTM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9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solidFill>
                  <a:srgbClr val="FF9900"/>
                </a:solidFill>
              </a:rPr>
              <a:t>Seasonal Naïve Model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371" name="Google Shape;371;p39"/>
          <p:cNvSpPr txBox="1">
            <a:spLocks noGrp="1"/>
          </p:cNvSpPr>
          <p:nvPr>
            <p:ph type="body" idx="1"/>
          </p:nvPr>
        </p:nvSpPr>
        <p:spPr>
          <a:xfrm>
            <a:off x="6504495" y="2631781"/>
            <a:ext cx="5231876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This is the seasonal decompose for naïve model </a:t>
            </a:r>
            <a:endParaRPr/>
          </a:p>
          <a:p>
            <a:pPr marL="45720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Here we have tried to predict the next data using the previous data</a:t>
            </a:r>
            <a:endParaRPr/>
          </a:p>
          <a:p>
            <a:pPr marL="45720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It has a RMSE value of 578</a:t>
            </a:r>
            <a:endParaRPr/>
          </a:p>
        </p:txBody>
      </p:sp>
      <p:pic>
        <p:nvPicPr>
          <p:cNvPr id="372" name="Google Shape;372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5629" y="2359137"/>
            <a:ext cx="5580179" cy="3688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0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solidFill>
                  <a:srgbClr val="FF9900"/>
                </a:solidFill>
              </a:rPr>
              <a:t>Original Series 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378" name="Google Shape;378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8227" y="2603501"/>
            <a:ext cx="5227773" cy="341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95507" y="2875175"/>
            <a:ext cx="5143946" cy="314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1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solidFill>
                  <a:srgbClr val="FF9900"/>
                </a:solidFill>
              </a:rPr>
              <a:t>First order differencing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385" name="Google Shape;385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5034" y="2603500"/>
            <a:ext cx="5307291" cy="341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82325" y="2821026"/>
            <a:ext cx="6149382" cy="2891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2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solidFill>
                  <a:srgbClr val="FF9900"/>
                </a:solidFill>
              </a:rPr>
              <a:t>Second Order Differencing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392" name="Google Shape;392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4287" y="2603500"/>
            <a:ext cx="5249002" cy="2816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84868" y="2709710"/>
            <a:ext cx="5014395" cy="2597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3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solidFill>
                  <a:srgbClr val="FF9900"/>
                </a:solidFill>
              </a:rPr>
              <a:t>ARIMA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399" name="Google Shape;399;p43"/>
          <p:cNvSpPr txBox="1">
            <a:spLocks noGrp="1"/>
          </p:cNvSpPr>
          <p:nvPr>
            <p:ph type="body" idx="1"/>
          </p:nvPr>
        </p:nvSpPr>
        <p:spPr>
          <a:xfrm>
            <a:off x="9214219" y="2554664"/>
            <a:ext cx="2368951" cy="3549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ARIMA with the order </a:t>
            </a:r>
            <a:r>
              <a:rPr lang="en-US">
                <a:solidFill>
                  <a:srgbClr val="00FF00"/>
                </a:solidFill>
              </a:rPr>
              <a:t>(0,1,0)</a:t>
            </a:r>
            <a:endParaRPr>
              <a:solidFill>
                <a:srgbClr val="00FF00"/>
              </a:solidFill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pic>
        <p:nvPicPr>
          <p:cNvPr id="400" name="Google Shape;400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2806" y="2331292"/>
            <a:ext cx="8761413" cy="4130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4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solidFill>
                  <a:srgbClr val="FF9900"/>
                </a:solidFill>
              </a:rPr>
              <a:t>Final Forecast Usage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406" name="Google Shape;406;p44"/>
          <p:cNvSpPr txBox="1">
            <a:spLocks noGrp="1"/>
          </p:cNvSpPr>
          <p:nvPr>
            <p:ph type="body" idx="1"/>
          </p:nvPr>
        </p:nvSpPr>
        <p:spPr>
          <a:xfrm>
            <a:off x="9407951" y="2641207"/>
            <a:ext cx="2278914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chemeClr val="dk1"/>
                </a:solidFill>
              </a:rPr>
              <a:t>This is the forecast predicted by the model using </a:t>
            </a:r>
            <a:r>
              <a:rPr lang="en-US">
                <a:solidFill>
                  <a:srgbClr val="6AA84F"/>
                </a:solidFill>
              </a:rPr>
              <a:t>ARIMA</a:t>
            </a:r>
            <a:endParaRPr>
              <a:solidFill>
                <a:srgbClr val="6AA84F"/>
              </a:solidFill>
            </a:endParaRPr>
          </a:p>
        </p:txBody>
      </p:sp>
      <p:pic>
        <p:nvPicPr>
          <p:cNvPr id="407" name="Google Shape;407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1249" y="2422452"/>
            <a:ext cx="8655618" cy="3635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5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solidFill>
                  <a:srgbClr val="FF9900"/>
                </a:solidFill>
              </a:rPr>
              <a:t>SARIMA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413" name="Google Shape;413;p45"/>
          <p:cNvSpPr txBox="1">
            <a:spLocks noGrp="1"/>
          </p:cNvSpPr>
          <p:nvPr>
            <p:ph type="body" idx="1"/>
          </p:nvPr>
        </p:nvSpPr>
        <p:spPr>
          <a:xfrm>
            <a:off x="9521072" y="2594074"/>
            <a:ext cx="217521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rPr lang="en-US"/>
              <a:t>pmd.auto arima for order </a:t>
            </a:r>
            <a:r>
              <a:rPr lang="en-US">
                <a:solidFill>
                  <a:srgbClr val="00FF00"/>
                </a:solidFill>
              </a:rPr>
              <a:t>(1,0,1)(0,1,0)</a:t>
            </a:r>
            <a:endParaRPr/>
          </a:p>
        </p:txBody>
      </p:sp>
      <p:pic>
        <p:nvPicPr>
          <p:cNvPr id="414" name="Google Shape;414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8153" y="2484696"/>
            <a:ext cx="8761413" cy="3635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ae94ea79b3_0_0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>
                <a:solidFill>
                  <a:srgbClr val="FF9900"/>
                </a:solidFill>
              </a:rPr>
              <a:t>PROPHET</a:t>
            </a:r>
            <a:endParaRPr/>
          </a:p>
        </p:txBody>
      </p:sp>
      <p:pic>
        <p:nvPicPr>
          <p:cNvPr id="420" name="Google Shape;420;g1ae94ea79b3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8600" y="2360300"/>
            <a:ext cx="8132499" cy="4267200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g1ae94ea79b3_0_0"/>
          <p:cNvSpPr txBox="1"/>
          <p:nvPr/>
        </p:nvSpPr>
        <p:spPr>
          <a:xfrm>
            <a:off x="8565550" y="2679350"/>
            <a:ext cx="2998800" cy="3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Here in this visualisation we can see the </a:t>
            </a:r>
            <a:r>
              <a:rPr lang="en-US" sz="2000" b="0" i="0" u="none" strike="noStrike" cap="none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dots are the upper and lower bound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of the precise in the data, whereas the </a:t>
            </a:r>
            <a:r>
              <a:rPr lang="en-US" sz="2000" b="0" i="0" u="none" strike="noStrike" cap="none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blue line is the prediction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and l</a:t>
            </a:r>
            <a:r>
              <a:rPr lang="en-US" sz="2000" b="0" i="0" u="none" strike="noStrike" cap="none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ight blue is the confidence interval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with 95%</a:t>
            </a: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600"/>
              <a:buFont typeface="Century Gothic"/>
              <a:buNone/>
            </a:pPr>
            <a:r>
              <a:rPr lang="en-US">
                <a:solidFill>
                  <a:srgbClr val="FFC000"/>
                </a:solidFill>
              </a:rPr>
              <a:t>Business Problem Understanding</a:t>
            </a:r>
            <a:endParaRPr>
              <a:solidFill>
                <a:srgbClr val="FFC000"/>
              </a:solidFill>
            </a:endParaRPr>
          </a:p>
        </p:txBody>
      </p:sp>
      <p:sp>
        <p:nvSpPr>
          <p:cNvPr id="262" name="Google Shape;262;p3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This is a gold import and export company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Another </a:t>
            </a:r>
            <a:r>
              <a:rPr lang="en-US">
                <a:solidFill>
                  <a:srgbClr val="FFFF00"/>
                </a:solidFill>
                <a:highlight>
                  <a:srgbClr val="FF0000"/>
                </a:highlight>
              </a:rPr>
              <a:t>Threat</a:t>
            </a:r>
            <a:r>
              <a:rPr lang="en-US"/>
              <a:t> is s</a:t>
            </a:r>
            <a:r>
              <a:rPr lang="en-US">
                <a:solidFill>
                  <a:srgbClr val="111111"/>
                </a:solidFill>
              </a:rPr>
              <a:t>peculators that accumulate or let go of gold in the market can create temporary imbalances that lead to rapid price changes.</a:t>
            </a:r>
            <a:endParaRPr/>
          </a:p>
          <a:p>
            <a:pPr marL="342900" lvl="0" indent="-2514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ae94ea79b3_0_7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9900"/>
                </a:solidFill>
              </a:rPr>
              <a:t>PROPHET</a:t>
            </a:r>
            <a:endParaRPr/>
          </a:p>
        </p:txBody>
      </p:sp>
      <p:pic>
        <p:nvPicPr>
          <p:cNvPr id="427" name="Google Shape;427;g1ae94ea79b3_0_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4975" y="2458000"/>
            <a:ext cx="7850675" cy="3790676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g1ae94ea79b3_0_7"/>
          <p:cNvSpPr txBox="1"/>
          <p:nvPr/>
        </p:nvSpPr>
        <p:spPr>
          <a:xfrm>
            <a:off x="8162975" y="2818175"/>
            <a:ext cx="3401100" cy="16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 shows the </a:t>
            </a:r>
            <a:r>
              <a:rPr lang="en-US" sz="2400" b="0" i="0" u="none" strike="noStrike" cap="none" dirty="0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trends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available in the data .According to Prophet</a:t>
            </a:r>
            <a:endParaRPr sz="2400" b="0" i="0" u="none" strike="noStrike" cap="non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6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solidFill>
                  <a:schemeClr val="accent4"/>
                </a:solidFill>
              </a:rPr>
              <a:t>HOLT WINTERS </a:t>
            </a:r>
            <a:endParaRPr/>
          </a:p>
        </p:txBody>
      </p:sp>
      <p:pic>
        <p:nvPicPr>
          <p:cNvPr id="434" name="Google Shape;434;p46" descr="Chart, line ch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1436" y="2681544"/>
            <a:ext cx="8602715" cy="3872875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46"/>
          <p:cNvSpPr txBox="1"/>
          <p:nvPr/>
        </p:nvSpPr>
        <p:spPr>
          <a:xfrm>
            <a:off x="8495863" y="2750207"/>
            <a:ext cx="3358931" cy="34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 this model we can see that the data is classified into </a:t>
            </a:r>
            <a:r>
              <a:rPr lang="en-US" sz="2000" b="1" i="0" u="none" strike="noStrike" cap="none" dirty="0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train and test data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and the prediction is shown for the test data. 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blue line is train data and the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Orange line represents test data and the green line represents prediction of the test data.</a:t>
            </a:r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972AD-AC3F-DF88-16D8-5E27DF755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HOLTS WINTERS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E25BF-1229-CD2A-56C9-FC2A646B5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87779" y="2468032"/>
            <a:ext cx="2741613" cy="3416300"/>
          </a:xfrm>
        </p:spPr>
        <p:txBody>
          <a:bodyPr/>
          <a:lstStyle/>
          <a:p>
            <a:pPr marL="137160" indent="0">
              <a:buNone/>
            </a:pPr>
            <a:r>
              <a:rPr lang="en-IN" sz="18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 can see the </a:t>
            </a:r>
            <a:r>
              <a:rPr lang="en-IN" sz="1800" b="0" i="0" u="none" strike="noStrike" cap="none" dirty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IN" sz="1800" b="1" i="0" u="none" strike="noStrike" cap="none" dirty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Quarterly wise </a:t>
            </a:r>
            <a:r>
              <a:rPr lang="en-IN" sz="1800" b="1" i="0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price predictions</a:t>
            </a:r>
            <a:r>
              <a:rPr lang="en-IN" sz="1800" b="0" i="0" u="none" strike="noStrike" cap="none" dirty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r>
              <a:rPr lang="en-IN" sz="18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 the year 2018, 2019 and 2020.</a:t>
            </a:r>
            <a:endParaRPr lang="en-IN" dirty="0"/>
          </a:p>
          <a:p>
            <a:endParaRPr lang="en-IN" dirty="0"/>
          </a:p>
        </p:txBody>
      </p:sp>
      <p:pic>
        <p:nvPicPr>
          <p:cNvPr id="4" name="Google Shape;440;p47" descr="Chart, line chart&#10;&#10;Description automatically generated">
            <a:extLst>
              <a:ext uri="{FF2B5EF4-FFF2-40B4-BE49-F238E27FC236}">
                <a16:creationId xmlns:a16="http://schemas.microsoft.com/office/drawing/2014/main" id="{2A37EB7E-95E1-5E54-082E-1BB6F7045F3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2608" y="2375961"/>
            <a:ext cx="8725171" cy="41867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65823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8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solidFill>
                  <a:schemeClr val="accent4"/>
                </a:solidFill>
              </a:rPr>
              <a:t>XGBOOST</a:t>
            </a:r>
            <a:endParaRPr dirty="0"/>
          </a:p>
        </p:txBody>
      </p:sp>
      <p:pic>
        <p:nvPicPr>
          <p:cNvPr id="447" name="Google Shape;447;p48" descr="Chart, histo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2815" y="2301063"/>
            <a:ext cx="9193923" cy="4344805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48"/>
          <p:cNvSpPr txBox="1"/>
          <p:nvPr/>
        </p:nvSpPr>
        <p:spPr>
          <a:xfrm>
            <a:off x="9634484" y="2618827"/>
            <a:ext cx="2180895" cy="34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 this model it is showing the </a:t>
            </a:r>
            <a:r>
              <a:rPr lang="en-US" sz="2000" b="0" i="0" u="none" strike="noStrike" cap="none">
                <a:solidFill>
                  <a:srgbClr val="BC1B4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yearly wise price prediction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the blue is showing the actual price and the orange line is showing the prediction price.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D8098-F1F7-385F-35C1-4D13DEE73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XGBOOST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A1938-2F10-C881-1A89-8CC6F5CC7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34475" y="2603500"/>
            <a:ext cx="2465388" cy="3416300"/>
          </a:xfrm>
        </p:spPr>
        <p:txBody>
          <a:bodyPr/>
          <a:lstStyle/>
          <a:p>
            <a:pPr marL="137160" indent="0">
              <a:buNone/>
            </a:pPr>
            <a:r>
              <a:rPr lang="en-IN" sz="20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 can see the actual values VS forecasting values for the</a:t>
            </a:r>
            <a:r>
              <a:rPr lang="en-IN" sz="2000" b="0" i="0" u="none" strike="noStrike" cap="none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IN" sz="2000" b="1" i="0" u="none" strike="noStrike" cap="none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first week of July.</a:t>
            </a:r>
            <a:endParaRPr lang="en-IN" sz="2000" b="1" dirty="0"/>
          </a:p>
          <a:p>
            <a:pPr marL="137160" indent="0">
              <a:buNone/>
            </a:pPr>
            <a:endParaRPr lang="en-IN" dirty="0"/>
          </a:p>
        </p:txBody>
      </p:sp>
      <p:pic>
        <p:nvPicPr>
          <p:cNvPr id="4" name="Google Shape;453;p49" descr="A picture containing Word&#10;&#10;Description automatically generated">
            <a:extLst>
              <a:ext uri="{FF2B5EF4-FFF2-40B4-BE49-F238E27FC236}">
                <a16:creationId xmlns:a16="http://schemas.microsoft.com/office/drawing/2014/main" id="{3BD3AF1F-9DD9-AA89-4658-EC8251530EE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745" y="2426824"/>
            <a:ext cx="8653955" cy="40120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77937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0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solidFill>
                  <a:schemeClr val="accent4"/>
                </a:solidFill>
              </a:rPr>
              <a:t>LSTM</a:t>
            </a:r>
            <a:endParaRPr/>
          </a:p>
        </p:txBody>
      </p:sp>
      <p:sp>
        <p:nvSpPr>
          <p:cNvPr id="460" name="Google Shape;460;p50"/>
          <p:cNvSpPr txBox="1"/>
          <p:nvPr/>
        </p:nvSpPr>
        <p:spPr>
          <a:xfrm>
            <a:off x="9047655" y="2688896"/>
            <a:ext cx="271517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61" name="Google Shape;461;p50" descr="Chart, histo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1435" y="2376615"/>
            <a:ext cx="8274268" cy="4062321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50"/>
          <p:cNvSpPr txBox="1"/>
          <p:nvPr/>
        </p:nvSpPr>
        <p:spPr>
          <a:xfrm>
            <a:off x="9257861" y="2461172"/>
            <a:ext cx="2443655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 can see that the blue line is </a:t>
            </a:r>
            <a:r>
              <a:rPr lang="en-US" sz="2000" b="0" i="0" u="none" strike="noStrike" cap="none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actual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prediction and the orange line is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train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prediction and </a:t>
            </a:r>
            <a:r>
              <a:rPr lang="en-US" sz="2000" b="0" i="0" u="none" strike="noStrike" cap="none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green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line is test data prediction.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E18DC-0DA0-8E1D-4C50-D6B7EAF5E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Best Model 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B4FFE8-D7D8-BA3A-8199-7BF9295AF9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solidFill>
                  <a:srgbClr val="00B0F0"/>
                </a:solidFill>
              </a:rPr>
              <a:t>ARIMA</a:t>
            </a:r>
            <a:r>
              <a:rPr lang="en-US" sz="2200" dirty="0"/>
              <a:t> : the  model was good but having </a:t>
            </a:r>
            <a:r>
              <a:rPr lang="en-US" sz="2200" dirty="0">
                <a:solidFill>
                  <a:srgbClr val="FF0000"/>
                </a:solidFill>
              </a:rPr>
              <a:t>large area in C.I</a:t>
            </a:r>
          </a:p>
          <a:p>
            <a:r>
              <a:rPr lang="en-US" sz="2200" dirty="0">
                <a:solidFill>
                  <a:srgbClr val="00B0F0"/>
                </a:solidFill>
              </a:rPr>
              <a:t>SARIMA</a:t>
            </a:r>
            <a:r>
              <a:rPr lang="en-US" sz="2200" dirty="0"/>
              <a:t> : the forecast was </a:t>
            </a:r>
            <a:r>
              <a:rPr lang="en-US" sz="2200" dirty="0">
                <a:solidFill>
                  <a:srgbClr val="FF0000"/>
                </a:solidFill>
              </a:rPr>
              <a:t>more linear </a:t>
            </a:r>
          </a:p>
          <a:p>
            <a:r>
              <a:rPr lang="en-US" sz="2200" dirty="0">
                <a:solidFill>
                  <a:srgbClr val="00B0F0"/>
                </a:solidFill>
              </a:rPr>
              <a:t>PROPHET</a:t>
            </a:r>
            <a:r>
              <a:rPr lang="en-US" sz="2200" dirty="0"/>
              <a:t> : we are </a:t>
            </a:r>
            <a:r>
              <a:rPr lang="en-US" sz="2200" dirty="0">
                <a:solidFill>
                  <a:srgbClr val="92D050"/>
                </a:solidFill>
              </a:rPr>
              <a:t>selecting</a:t>
            </a:r>
            <a:r>
              <a:rPr lang="en-US" sz="2200" dirty="0"/>
              <a:t> this model </a:t>
            </a:r>
            <a:endParaRPr lang="en-US" sz="2200" dirty="0">
              <a:solidFill>
                <a:srgbClr val="FF0000"/>
              </a:solidFill>
            </a:endParaRPr>
          </a:p>
          <a:p>
            <a:r>
              <a:rPr lang="en-US" sz="2200" dirty="0">
                <a:solidFill>
                  <a:srgbClr val="00B0F0"/>
                </a:solidFill>
              </a:rPr>
              <a:t>HOLT WINTERS </a:t>
            </a:r>
            <a:r>
              <a:rPr lang="en-US" sz="2200" dirty="0"/>
              <a:t>: Predicting prices for </a:t>
            </a:r>
            <a:r>
              <a:rPr lang="en-US" sz="2200" dirty="0">
                <a:solidFill>
                  <a:srgbClr val="FF0000"/>
                </a:solidFill>
              </a:rPr>
              <a:t>monthly segment</a:t>
            </a:r>
          </a:p>
          <a:p>
            <a:r>
              <a:rPr lang="en-US" sz="2200" dirty="0">
                <a:solidFill>
                  <a:srgbClr val="00B0F0"/>
                </a:solidFill>
              </a:rPr>
              <a:t>XGBOOST</a:t>
            </a:r>
            <a:r>
              <a:rPr lang="en-US" sz="2200" dirty="0"/>
              <a:t> : not sure about </a:t>
            </a:r>
            <a:r>
              <a:rPr lang="en-US" sz="2200" dirty="0">
                <a:solidFill>
                  <a:srgbClr val="FF0000"/>
                </a:solidFill>
              </a:rPr>
              <a:t>the trends</a:t>
            </a:r>
            <a:r>
              <a:rPr lang="en-US" sz="2200" dirty="0"/>
              <a:t> </a:t>
            </a:r>
          </a:p>
          <a:p>
            <a:r>
              <a:rPr lang="en-US" sz="2200" dirty="0">
                <a:solidFill>
                  <a:srgbClr val="00B0F0"/>
                </a:solidFill>
              </a:rPr>
              <a:t>LSTM</a:t>
            </a:r>
            <a:r>
              <a:rPr lang="en-US" sz="2200" dirty="0"/>
              <a:t> : </a:t>
            </a:r>
            <a:r>
              <a:rPr lang="en-US" sz="2200" dirty="0">
                <a:solidFill>
                  <a:srgbClr val="FF0000"/>
                </a:solidFill>
              </a:rPr>
              <a:t>Over fitting </a:t>
            </a:r>
            <a:r>
              <a:rPr lang="en-US" sz="2200" dirty="0"/>
              <a:t>the model</a:t>
            </a:r>
          </a:p>
        </p:txBody>
      </p:sp>
    </p:spTree>
    <p:extLst>
      <p:ext uri="{BB962C8B-B14F-4D97-AF65-F5344CB8AC3E}">
        <p14:creationId xmlns:p14="http://schemas.microsoft.com/office/powerpoint/2010/main" val="41294943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683DB-12B9-A801-57F8-E0182BB91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829" y="3075518"/>
            <a:ext cx="8761413" cy="1305982"/>
          </a:xfrm>
        </p:spPr>
        <p:txBody>
          <a:bodyPr/>
          <a:lstStyle/>
          <a:p>
            <a:pPr algn="ctr"/>
            <a:r>
              <a:rPr lang="en-US" sz="7200" b="1" dirty="0">
                <a:solidFill>
                  <a:schemeClr val="accent4">
                    <a:lumMod val="40000"/>
                    <a:lumOff val="60000"/>
                  </a:schemeClr>
                </a:solidFill>
                <a:highlight>
                  <a:srgbClr val="800000"/>
                </a:highlight>
              </a:rPr>
              <a:t>DEPLOYMENT</a:t>
            </a:r>
            <a:endParaRPr lang="en-IN" sz="7200" b="1" dirty="0">
              <a:solidFill>
                <a:schemeClr val="accent4">
                  <a:lumMod val="40000"/>
                  <a:lumOff val="60000"/>
                </a:schemeClr>
              </a:solidFill>
              <a:highlight>
                <a:srgbClr val="8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253614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78EB-E840-ACD8-C99E-FD25869D2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STREAMLIT 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2916D-B994-1B38-0470-366D0DCBD7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We are using </a:t>
            </a:r>
            <a:r>
              <a:rPr lang="en-US" b="1" dirty="0">
                <a:solidFill>
                  <a:srgbClr val="92D050"/>
                </a:solidFill>
              </a:rPr>
              <a:t>Streamlit</a:t>
            </a:r>
            <a:r>
              <a:rPr lang="en-US" dirty="0"/>
              <a:t> to deploy the model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Using </a:t>
            </a:r>
            <a:r>
              <a:rPr lang="en-US" b="1" dirty="0">
                <a:solidFill>
                  <a:srgbClr val="92D050"/>
                </a:solidFill>
              </a:rPr>
              <a:t>pickle</a:t>
            </a:r>
            <a:r>
              <a:rPr lang="en-US" dirty="0"/>
              <a:t> we dump the model in a </a:t>
            </a:r>
            <a:r>
              <a:rPr lang="en-US" dirty="0" err="1"/>
              <a:t>pkl</a:t>
            </a:r>
            <a:r>
              <a:rPr lang="en-US" dirty="0"/>
              <a:t> file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We created the architecture of the </a:t>
            </a:r>
            <a:r>
              <a:rPr lang="en-US" b="1" dirty="0">
                <a:solidFill>
                  <a:srgbClr val="92D050"/>
                </a:solidFill>
              </a:rPr>
              <a:t>web Application </a:t>
            </a:r>
            <a:r>
              <a:rPr lang="en-US" dirty="0"/>
              <a:t>using Streamlit methods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We initialized a variable ‘</a:t>
            </a:r>
            <a:r>
              <a:rPr lang="en-US" b="1" dirty="0">
                <a:solidFill>
                  <a:srgbClr val="92D050"/>
                </a:solidFill>
              </a:rPr>
              <a:t>date</a:t>
            </a:r>
            <a:r>
              <a:rPr lang="en-US" dirty="0"/>
              <a:t>’ where the user will give the date values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We load the same model using it’s pickle file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We feed the date value to the model and print the </a:t>
            </a:r>
            <a:r>
              <a:rPr lang="en-US" b="1" dirty="0">
                <a:solidFill>
                  <a:srgbClr val="92D050"/>
                </a:solidFill>
              </a:rPr>
              <a:t>prediction </a:t>
            </a:r>
            <a:endParaRPr lang="en-IN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4402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BE004-0653-2F1D-3601-C9ED1B5A8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WEB INTERFACE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188EC3-DB60-64AB-5904-235C6F694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38376"/>
            <a:ext cx="8782050" cy="45243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7EAF31-686F-CC89-0A10-AB6C6F57C0F9}"/>
              </a:ext>
            </a:extLst>
          </p:cNvPr>
          <p:cNvSpPr txBox="1"/>
          <p:nvPr/>
        </p:nvSpPr>
        <p:spPr>
          <a:xfrm>
            <a:off x="9172575" y="2238375"/>
            <a:ext cx="27051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is the web interface with a </a:t>
            </a:r>
            <a:r>
              <a:rPr lang="en-US" sz="2800" dirty="0">
                <a:solidFill>
                  <a:srgbClr val="92D050"/>
                </a:solidFill>
              </a:rPr>
              <a:t>slider</a:t>
            </a:r>
            <a:r>
              <a:rPr lang="en-US" sz="2800" dirty="0"/>
              <a:t> where you can drag the slider to </a:t>
            </a:r>
            <a:r>
              <a:rPr lang="en-US" sz="2800" dirty="0">
                <a:solidFill>
                  <a:srgbClr val="92D050"/>
                </a:solidFill>
              </a:rPr>
              <a:t>predict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92D050"/>
                </a:solidFill>
              </a:rPr>
              <a:t>furthermore</a:t>
            </a:r>
            <a:r>
              <a:rPr lang="en-US" sz="2800" dirty="0"/>
              <a:t> days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711455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D3D1-885E-511F-96D6-3B40C7CF6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Difficulties  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D1D06-209C-5FDA-9C78-4E7A9FB1B7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EDA</a:t>
            </a:r>
            <a:r>
              <a:rPr lang="en-US" sz="2400" dirty="0"/>
              <a:t> : We were not assured how to handle time series data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Model building </a:t>
            </a:r>
            <a:r>
              <a:rPr lang="en-US" sz="2400" dirty="0"/>
              <a:t>: We were facing issues with neural networks(LSTM)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Model deployment </a:t>
            </a:r>
            <a:r>
              <a:rPr lang="en-US" sz="2400" dirty="0"/>
              <a:t>: Not able to load the file with pickle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845980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3E7D4-BCBD-B9C4-8AD6-F15A4B97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FORECASTING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29389-DE12-B442-A980-4E90E635A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96375" y="2603500"/>
            <a:ext cx="2608263" cy="3416300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en-US" sz="2800" dirty="0"/>
              <a:t>These are the </a:t>
            </a:r>
            <a:r>
              <a:rPr lang="en-US" sz="2800" dirty="0">
                <a:solidFill>
                  <a:srgbClr val="92D050"/>
                </a:solidFill>
              </a:rPr>
              <a:t>row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92D050"/>
                </a:solidFill>
              </a:rPr>
              <a:t>wise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92D050"/>
                </a:solidFill>
              </a:rPr>
              <a:t>data</a:t>
            </a:r>
            <a:r>
              <a:rPr lang="en-US" sz="2800" dirty="0"/>
              <a:t> of the gold prices 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CE15A8-8399-4AEE-9CD7-86B20AD33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2552700"/>
            <a:ext cx="859155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4175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2AEBF-2277-79CC-B897-02E17741B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VISUAL REPRESENTATION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EDA5E-999C-AF1A-9E00-B22FF518A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67725" y="2603500"/>
            <a:ext cx="3151188" cy="3416300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en-US" sz="2800" dirty="0"/>
              <a:t>This is the </a:t>
            </a:r>
            <a:r>
              <a:rPr lang="en-US" sz="2800" dirty="0">
                <a:solidFill>
                  <a:srgbClr val="92D050"/>
                </a:solidFill>
              </a:rPr>
              <a:t>visual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92D050"/>
                </a:solidFill>
              </a:rPr>
              <a:t>representation</a:t>
            </a:r>
            <a:r>
              <a:rPr lang="en-US" sz="2800" dirty="0"/>
              <a:t> of the forecasting of gold prices</a:t>
            </a:r>
            <a:endParaRPr lang="en-IN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8E184A-9130-4F14-0F99-AB0F092B3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" y="2238375"/>
            <a:ext cx="823912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5526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9"/>
          <p:cNvSpPr txBox="1"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000"/>
              <a:buFont typeface="Century Gothic"/>
              <a:buNone/>
            </a:pPr>
            <a:r>
              <a:rPr lang="en-US">
                <a:solidFill>
                  <a:srgbClr val="FFC000"/>
                </a:solidFill>
              </a:rPr>
              <a:t>Thank You</a:t>
            </a:r>
            <a:endParaRPr>
              <a:solidFill>
                <a:srgbClr val="FFC000"/>
              </a:solidFill>
            </a:endParaRPr>
          </a:p>
        </p:txBody>
      </p:sp>
      <p:sp>
        <p:nvSpPr>
          <p:cNvPr id="479" name="Google Shape;479;p19"/>
          <p:cNvSpPr txBox="1">
            <a:spLocks noGrp="1"/>
          </p:cNvSpPr>
          <p:nvPr>
            <p:ph type="body" idx="1"/>
          </p:nvPr>
        </p:nvSpPr>
        <p:spPr>
          <a:xfrm>
            <a:off x="1154954" y="3543300"/>
            <a:ext cx="8825659" cy="2785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2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9999"/>
              <a:buNone/>
            </a:pPr>
            <a:r>
              <a:rPr lang="en-US" sz="2100">
                <a:solidFill>
                  <a:srgbClr val="00B050"/>
                </a:solidFill>
              </a:rPr>
              <a:t>Team members :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 sz="2100" b="1">
                <a:solidFill>
                  <a:srgbClr val="FFC000"/>
                </a:solidFill>
              </a:rPr>
              <a:t>1.Himanshu Patil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 sz="2100" b="1">
                <a:solidFill>
                  <a:srgbClr val="FFC000"/>
                </a:solidFill>
              </a:rPr>
              <a:t>2.Indrani 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 sz="2100" b="1">
                <a:solidFill>
                  <a:srgbClr val="FFC000"/>
                </a:solidFill>
              </a:rPr>
              <a:t>3.</a:t>
            </a:r>
            <a:r>
              <a:rPr lang="en-US" sz="2100" b="1" i="0">
                <a:solidFill>
                  <a:srgbClr val="FFC000"/>
                </a:solidFill>
                <a:latin typeface="Roboto"/>
                <a:ea typeface="Roboto"/>
                <a:cs typeface="Roboto"/>
                <a:sym typeface="Roboto"/>
              </a:rPr>
              <a:t> Smita Dhuri</a:t>
            </a:r>
            <a:endParaRPr sz="2100" b="1">
              <a:solidFill>
                <a:srgbClr val="FFC000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 sz="2100" b="1">
                <a:solidFill>
                  <a:srgbClr val="FFC000"/>
                </a:solidFill>
              </a:rPr>
              <a:t>4.</a:t>
            </a:r>
            <a:r>
              <a:rPr lang="en-US" sz="2100" b="1" i="0">
                <a:solidFill>
                  <a:srgbClr val="FFC000"/>
                </a:solidFill>
                <a:latin typeface="Roboto"/>
                <a:ea typeface="Roboto"/>
                <a:cs typeface="Roboto"/>
                <a:sym typeface="Roboto"/>
              </a:rPr>
              <a:t> Y bheemesh kumar</a:t>
            </a:r>
            <a:endParaRPr sz="2100" b="1">
              <a:solidFill>
                <a:srgbClr val="FFC000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 sz="2100" b="1">
                <a:solidFill>
                  <a:srgbClr val="FFC000"/>
                </a:solidFill>
              </a:rPr>
              <a:t>5.Nidhi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 sz="2100" b="1">
                <a:solidFill>
                  <a:srgbClr val="FFC000"/>
                </a:solidFill>
              </a:rPr>
              <a:t>6.Saurabh Mestry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 sz="2100" b="1">
                <a:solidFill>
                  <a:srgbClr val="FFC000"/>
                </a:solidFill>
              </a:rPr>
              <a:t>7.Siri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600"/>
              <a:buFont typeface="Century Gothic"/>
              <a:buNone/>
            </a:pPr>
            <a:r>
              <a:rPr lang="en-US">
                <a:solidFill>
                  <a:srgbClr val="FFC000"/>
                </a:solidFill>
              </a:rPr>
              <a:t>Business Objective</a:t>
            </a:r>
            <a:endParaRPr>
              <a:solidFill>
                <a:srgbClr val="FFC000"/>
              </a:solidFill>
            </a:endParaRPr>
          </a:p>
        </p:txBody>
      </p:sp>
      <p:sp>
        <p:nvSpPr>
          <p:cNvPr id="268" name="Google Shape;268;p4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objective is to import gold during it’s low price and export gold during High time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Another objective is to store enough gold To fulfil demand during it’s season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"/>
          <p:cNvSpPr txBox="1">
            <a:spLocks noGrp="1"/>
          </p:cNvSpPr>
          <p:nvPr>
            <p:ph type="title"/>
          </p:nvPr>
        </p:nvSpPr>
        <p:spPr>
          <a:xfrm>
            <a:off x="2472766" y="3236258"/>
            <a:ext cx="7424270" cy="1299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D3AE"/>
              </a:buClr>
              <a:buSzPts val="8800"/>
              <a:buFont typeface="Century Gothic"/>
              <a:buNone/>
            </a:pPr>
            <a:r>
              <a:rPr lang="en-US" sz="6600" b="1" dirty="0">
                <a:solidFill>
                  <a:srgbClr val="F6D3AE"/>
                </a:solidFill>
                <a:highlight>
                  <a:srgbClr val="800000"/>
                </a:highlight>
              </a:rPr>
              <a:t>EDA Visualization</a:t>
            </a:r>
            <a:endParaRPr sz="6600" b="1" dirty="0">
              <a:solidFill>
                <a:srgbClr val="F6D3AE"/>
              </a:solidFill>
              <a:highlight>
                <a:srgbClr val="800000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6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600"/>
              <a:buFont typeface="Century Gothic"/>
              <a:buNone/>
            </a:pPr>
            <a:r>
              <a:rPr lang="en-US">
                <a:solidFill>
                  <a:srgbClr val="FFC000"/>
                </a:solidFill>
              </a:rPr>
              <a:t>Checking Trend in data</a:t>
            </a:r>
            <a:endParaRPr>
              <a:solidFill>
                <a:srgbClr val="FFC000"/>
              </a:solidFill>
            </a:endParaRPr>
          </a:p>
        </p:txBody>
      </p:sp>
      <p:pic>
        <p:nvPicPr>
          <p:cNvPr id="279" name="Google Shape;279;p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07925" y="2657289"/>
            <a:ext cx="8315145" cy="341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6"/>
          <p:cNvSpPr txBox="1"/>
          <p:nvPr/>
        </p:nvSpPr>
        <p:spPr>
          <a:xfrm>
            <a:off x="8875059" y="2657289"/>
            <a:ext cx="2877670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1" u="none" strike="noStrike" cap="non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 can see there is a gradual increase in the year 2019 and 2020</a:t>
            </a:r>
            <a:endParaRPr sz="3200" b="0" i="1" u="none" strike="noStrike" cap="none">
              <a:solidFill>
                <a:srgbClr val="EE52A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7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600"/>
              <a:buFont typeface="Century Gothic"/>
              <a:buNone/>
            </a:pPr>
            <a:r>
              <a:rPr lang="en-US">
                <a:solidFill>
                  <a:srgbClr val="FFC000"/>
                </a:solidFill>
              </a:rPr>
              <a:t>Density Plot</a:t>
            </a:r>
            <a:endParaRPr>
              <a:solidFill>
                <a:srgbClr val="FFC000"/>
              </a:solidFill>
            </a:endParaRPr>
          </a:p>
        </p:txBody>
      </p:sp>
      <p:pic>
        <p:nvPicPr>
          <p:cNvPr id="286" name="Google Shape;286;p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02023" y="2268071"/>
            <a:ext cx="8761413" cy="3616261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7"/>
          <p:cNvSpPr txBox="1"/>
          <p:nvPr/>
        </p:nvSpPr>
        <p:spPr>
          <a:xfrm>
            <a:off x="9386047" y="2268071"/>
            <a:ext cx="2303930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 can see that the Prices ranges between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2000 to 3000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and a little bit in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4000 to 5000</a:t>
            </a:r>
            <a:endParaRPr sz="2400" b="0" i="0" u="none" strike="noStrike" cap="none">
              <a:solidFill>
                <a:srgbClr val="92D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8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600"/>
              <a:buFont typeface="Century Gothic"/>
              <a:buNone/>
            </a:pPr>
            <a:r>
              <a:rPr lang="en-US">
                <a:solidFill>
                  <a:srgbClr val="FFC000"/>
                </a:solidFill>
              </a:rPr>
              <a:t>Total sales in each year</a:t>
            </a:r>
            <a:endParaRPr>
              <a:solidFill>
                <a:srgbClr val="FFC000"/>
              </a:solidFill>
            </a:endParaRPr>
          </a:p>
        </p:txBody>
      </p:sp>
      <p:pic>
        <p:nvPicPr>
          <p:cNvPr id="293" name="Google Shape;293;p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75369" y="2406054"/>
            <a:ext cx="6934801" cy="339881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8"/>
          <p:cNvSpPr txBox="1"/>
          <p:nvPr/>
        </p:nvSpPr>
        <p:spPr>
          <a:xfrm>
            <a:off x="8077200" y="2375647"/>
            <a:ext cx="3576918" cy="353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 can see that the prices are </a:t>
            </a:r>
            <a:r>
              <a:rPr lang="en-US" sz="3200" b="0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highly increased in 2020 </a:t>
            </a:r>
            <a:r>
              <a:rPr lang="en-US" sz="3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and a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bit low in 2017 </a:t>
            </a:r>
            <a:r>
              <a:rPr lang="en-US" sz="3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than it’s previous year</a:t>
            </a:r>
            <a:endParaRPr sz="32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on Boardroom">
  <a:themeElements>
    <a:clrScheme name="Ion Boardroom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884</Words>
  <Application>Microsoft Office PowerPoint</Application>
  <PresentationFormat>Widescreen</PresentationFormat>
  <Paragraphs>127</Paragraphs>
  <Slides>42</Slides>
  <Notes>32</Notes>
  <HiddenSlides>9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Roboto</vt:lpstr>
      <vt:lpstr>Noto Sans</vt:lpstr>
      <vt:lpstr>Century Gothic</vt:lpstr>
      <vt:lpstr>Wingdings</vt:lpstr>
      <vt:lpstr>Arial</vt:lpstr>
      <vt:lpstr>Ion Boardroom</vt:lpstr>
      <vt:lpstr>Project 1 : Gold Price Forecasting</vt:lpstr>
      <vt:lpstr>Context</vt:lpstr>
      <vt:lpstr>Business Problem Understanding</vt:lpstr>
      <vt:lpstr>Difficulties  </vt:lpstr>
      <vt:lpstr>Business Objective</vt:lpstr>
      <vt:lpstr>EDA Visualization</vt:lpstr>
      <vt:lpstr>Checking Trend in data</vt:lpstr>
      <vt:lpstr>Density Plot</vt:lpstr>
      <vt:lpstr>Total sales in each year</vt:lpstr>
      <vt:lpstr>Boxplot for year wise trend</vt:lpstr>
      <vt:lpstr>Year wise trend on monthly basis</vt:lpstr>
      <vt:lpstr>Month wise Trend on Yearly basis</vt:lpstr>
      <vt:lpstr>Bar plot</vt:lpstr>
      <vt:lpstr>Weekly Trend</vt:lpstr>
      <vt:lpstr>Stationary Test</vt:lpstr>
      <vt:lpstr>Non Stationary Visualization</vt:lpstr>
      <vt:lpstr>Stationary Visualization </vt:lpstr>
      <vt:lpstr>Rolling Mean</vt:lpstr>
      <vt:lpstr>Simplified Rolling mean visualization</vt:lpstr>
      <vt:lpstr>MODEL BUILDING</vt:lpstr>
      <vt:lpstr>Model Building</vt:lpstr>
      <vt:lpstr>Seasonal Naïve Model</vt:lpstr>
      <vt:lpstr>Original Series </vt:lpstr>
      <vt:lpstr>First order differencing</vt:lpstr>
      <vt:lpstr>Second Order Differencing</vt:lpstr>
      <vt:lpstr>ARIMA</vt:lpstr>
      <vt:lpstr>Final Forecast Usage</vt:lpstr>
      <vt:lpstr>SARIMA</vt:lpstr>
      <vt:lpstr>PROPHET</vt:lpstr>
      <vt:lpstr>PROPHET</vt:lpstr>
      <vt:lpstr>HOLT WINTERS </vt:lpstr>
      <vt:lpstr>HOLTS WINTERS</vt:lpstr>
      <vt:lpstr>XGBOOST</vt:lpstr>
      <vt:lpstr>XGBOOST</vt:lpstr>
      <vt:lpstr>LSTM</vt:lpstr>
      <vt:lpstr>Best Model </vt:lpstr>
      <vt:lpstr>DEPLOYMENT</vt:lpstr>
      <vt:lpstr>STREAMLIT </vt:lpstr>
      <vt:lpstr>WEB INTERFACE</vt:lpstr>
      <vt:lpstr>FORECASTING</vt:lpstr>
      <vt:lpstr>VISUAL REPRESENTATION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 : Gold Price Forecasting</dc:title>
  <cp:lastModifiedBy>Himanshu Patil</cp:lastModifiedBy>
  <cp:revision>3</cp:revision>
  <dcterms:created xsi:type="dcterms:W3CDTF">2022-11-23T15:38:11Z</dcterms:created>
  <dcterms:modified xsi:type="dcterms:W3CDTF">2022-12-15T10:14:32Z</dcterms:modified>
</cp:coreProperties>
</file>