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AAFBF-8A71-427F-864B-6E35586085C2}" v="421" dt="2022-12-28T08:30:15.115"/>
    <p1510:client id="{7C4E7683-0C14-457D-A096-D675557C043F}" v="472" dt="2022-12-28T06:22:52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7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2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2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9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5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80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37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21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5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D1B9-4D00-40D0-8FE9-DEDC5FEB3DC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7C08-E9F4-41FA-88DB-46BA47089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3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4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5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4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3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16D1-F60F-877B-965D-F7ADD861C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7700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Hotel Rating Classification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5764B-F573-EF47-1B11-C839E704F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21859"/>
            <a:ext cx="8689976" cy="2465294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by :</a:t>
            </a:r>
          </a:p>
          <a:p>
            <a:pPr algn="ctr"/>
            <a:r>
              <a:rPr lang="en-US" sz="2400" dirty="0">
                <a:latin typeface="Calibri"/>
                <a:ea typeface="Calibri"/>
                <a:cs typeface="Calibri"/>
              </a:rPr>
              <a:t>1.Indrani</a:t>
            </a:r>
          </a:p>
          <a:p>
            <a:pPr algn="ctr"/>
            <a:r>
              <a:rPr lang="en-US" sz="2400" dirty="0">
                <a:latin typeface="Calibri"/>
                <a:ea typeface="Calibri"/>
                <a:cs typeface="Calibri"/>
              </a:rPr>
              <a:t>2.Maheswari</a:t>
            </a:r>
          </a:p>
          <a:p>
            <a:pPr algn="ctr"/>
            <a:r>
              <a:rPr lang="en-US" sz="2400" dirty="0">
                <a:latin typeface="Calibri"/>
                <a:ea typeface="Calibri"/>
                <a:cs typeface="Calibri"/>
              </a:rPr>
              <a:t>3.Himanshu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patil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algn="ctr"/>
            <a:r>
              <a:rPr lang="en-US" sz="2400" dirty="0">
                <a:latin typeface="Calibri"/>
                <a:ea typeface="Calibri"/>
                <a:cs typeface="Calibri"/>
              </a:rPr>
              <a:t>4.Siri</a:t>
            </a:r>
          </a:p>
          <a:p>
            <a:pPr algn="ctr"/>
            <a:r>
              <a:rPr lang="en-US" sz="2400" dirty="0">
                <a:latin typeface="Calibri"/>
                <a:ea typeface="Calibri"/>
                <a:cs typeface="Calibri"/>
              </a:rPr>
              <a:t>5.Rohit</a:t>
            </a:r>
          </a:p>
          <a:p>
            <a:pPr algn="ctr"/>
            <a:r>
              <a:rPr lang="en-US" sz="2400" dirty="0">
                <a:latin typeface="Calibri"/>
                <a:ea typeface="Calibri"/>
                <a:cs typeface="Calibri"/>
              </a:rPr>
              <a:t>6.Nidhi</a:t>
            </a:r>
          </a:p>
          <a:p>
            <a:pPr algn="ctr"/>
            <a:r>
              <a:rPr lang="en-US" sz="2400" dirty="0">
                <a:latin typeface="Calibri"/>
                <a:ea typeface="Calibri"/>
                <a:cs typeface="Calibri"/>
              </a:rPr>
              <a:t>7.Dhiraj</a:t>
            </a:r>
          </a:p>
        </p:txBody>
      </p:sp>
    </p:spTree>
    <p:extLst>
      <p:ext uri="{BB962C8B-B14F-4D97-AF65-F5344CB8AC3E}">
        <p14:creationId xmlns:p14="http://schemas.microsoft.com/office/powerpoint/2010/main" val="57766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1153-69E9-26C3-2343-DCB4FAB6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76835"/>
            <a:ext cx="10018713" cy="11351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Word Cloud for 1 Star Rating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DE453-32F8-E91B-FC26-2ACB53431C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2055826"/>
            <a:ext cx="8570259" cy="3932598"/>
          </a:xfrm>
        </p:spPr>
      </p:pic>
    </p:spTree>
    <p:extLst>
      <p:ext uri="{BB962C8B-B14F-4D97-AF65-F5344CB8AC3E}">
        <p14:creationId xmlns:p14="http://schemas.microsoft.com/office/powerpoint/2010/main" val="227221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00A8-D551-6C57-599B-E90240E5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45142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Word cloud for 2 Star Rating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353F59-9E46-57B6-5360-6FD09D22A1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5" y="2097741"/>
            <a:ext cx="7745506" cy="4159624"/>
          </a:xfrm>
        </p:spPr>
      </p:pic>
    </p:spTree>
    <p:extLst>
      <p:ext uri="{BB962C8B-B14F-4D97-AF65-F5344CB8AC3E}">
        <p14:creationId xmlns:p14="http://schemas.microsoft.com/office/powerpoint/2010/main" val="102471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8C67-1DB7-3350-702B-6856AEB7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14364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Word Cloud for 3 Star Rating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853CD-5665-3730-21B2-266DDDFE6C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2106707"/>
            <a:ext cx="9000565" cy="4136930"/>
          </a:xfrm>
        </p:spPr>
      </p:pic>
    </p:spTree>
    <p:extLst>
      <p:ext uri="{BB962C8B-B14F-4D97-AF65-F5344CB8AC3E}">
        <p14:creationId xmlns:p14="http://schemas.microsoft.com/office/powerpoint/2010/main" val="25919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CD25-36D6-62E1-1C0E-87A4CA0A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14364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Word Cloud for 4 Star Rating 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63FA42-5A21-0B39-738F-F267C8073E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30" y="2097741"/>
            <a:ext cx="8516470" cy="4145895"/>
          </a:xfrm>
        </p:spPr>
      </p:pic>
    </p:spTree>
    <p:extLst>
      <p:ext uri="{BB962C8B-B14F-4D97-AF65-F5344CB8AC3E}">
        <p14:creationId xmlns:p14="http://schemas.microsoft.com/office/powerpoint/2010/main" val="301775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AA19-F37F-6F81-9F5A-429F03A5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42365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Word Cloud for 5 Star Rating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C2119-61B0-4E32-8A01-46B8FE70A8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8" y="2151529"/>
            <a:ext cx="8525435" cy="3801036"/>
          </a:xfrm>
        </p:spPr>
      </p:pic>
    </p:spTree>
    <p:extLst>
      <p:ext uri="{BB962C8B-B14F-4D97-AF65-F5344CB8AC3E}">
        <p14:creationId xmlns:p14="http://schemas.microsoft.com/office/powerpoint/2010/main" val="84457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8073-3F4E-16F5-0D8C-C74401EF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BC3F3C-564D-3675-E135-445F95AD1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12632"/>
              </p:ext>
            </p:extLst>
          </p:nvPr>
        </p:nvGraphicFramePr>
        <p:xfrm>
          <a:off x="2032000" y="2859741"/>
          <a:ext cx="8128000" cy="267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251691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90120832"/>
                    </a:ext>
                  </a:extLst>
                </a:gridCol>
              </a:tblGrid>
              <a:tr h="445397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08865"/>
                  </a:ext>
                </a:extLst>
              </a:tr>
              <a:tr h="445397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Logistic Regression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92.23111458130002%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86447"/>
                  </a:ext>
                </a:extLst>
              </a:tr>
              <a:tr h="44539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entury Gothic" panose="020B0502020202020204" pitchFamily="34" charset="0"/>
                        </a:rPr>
                        <a:t>XGBoost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90.02537575639273%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52366"/>
                  </a:ext>
                </a:extLst>
              </a:tr>
              <a:tr h="4453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 Gothic" panose="020B0502020202020204" pitchFamily="34" charset="0"/>
                        </a:rPr>
                        <a:t>Light GBM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 Gothic" panose="020B0502020202020204" pitchFamily="34" charset="0"/>
                        </a:rPr>
                        <a:t>92.5434315830568%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40404"/>
                  </a:ext>
                </a:extLst>
              </a:tr>
              <a:tr h="445397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MLP Classifier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 Gothic" panose="020B0502020202020204" pitchFamily="34" charset="0"/>
                        </a:rPr>
                        <a:t>92.5629513956666%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474287"/>
                  </a:ext>
                </a:extLst>
              </a:tr>
              <a:tr h="445397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Random Forest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 Gothic" panose="020B0502020202020204" pitchFamily="34" charset="0"/>
                        </a:rPr>
                        <a:t>89.42026156548897%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01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3463-5577-D8FD-75DE-6184AAFD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81635"/>
          </a:xfrm>
        </p:spPr>
        <p:txBody>
          <a:bodyPr/>
          <a:lstStyle/>
          <a:p>
            <a:r>
              <a:rPr lang="en-US" dirty="0"/>
              <a:t>Logistic Regression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B6965-5328-5274-DCD7-59F939D40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27" y="1667435"/>
            <a:ext cx="4016088" cy="305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5744F-AEEB-B06C-80F6-F6729047A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402" y="1667435"/>
            <a:ext cx="5513056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7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DB10-03F1-DB3B-FBDA-8661A0F7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7165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13814-9D01-B52B-18E0-83EE1A53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33" y="1532965"/>
            <a:ext cx="3977985" cy="3109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D49EE-6E9E-B3F7-D959-CECDF9300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25" y="1532965"/>
            <a:ext cx="5513056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470A-42B2-07EB-D6B3-2CE2C526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1988"/>
          </a:xfrm>
        </p:spPr>
        <p:txBody>
          <a:bodyPr/>
          <a:lstStyle/>
          <a:p>
            <a:r>
              <a:rPr lang="en-US" dirty="0"/>
              <a:t>Light GBM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24B70-4001-C123-B187-F27A78F5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577789"/>
            <a:ext cx="4092295" cy="3246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2EF0D-E460-2F0D-A337-57FE502D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402" y="1577789"/>
            <a:ext cx="5513056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1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6F98-235C-5D44-01A7-F13CB00D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75447"/>
          </a:xfrm>
        </p:spPr>
        <p:txBody>
          <a:bodyPr/>
          <a:lstStyle/>
          <a:p>
            <a:r>
              <a:rPr lang="en-US" dirty="0"/>
              <a:t>MLP Classifier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7ABB8-E480-620E-50A5-AA36B6D7A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8" y="1461247"/>
            <a:ext cx="4038950" cy="3177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1346E-D4D3-599D-551E-667101293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13" y="1461247"/>
            <a:ext cx="5513056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350A-FB72-9C3B-D447-95FCEDE4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Context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5B44-B8F8-2C03-E79F-8345F1600C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2800" dirty="0">
                <a:latin typeface="Calibri"/>
                <a:ea typeface="Calibri"/>
                <a:cs typeface="Calibri"/>
              </a:rPr>
              <a:t>Business Problem Understanding</a:t>
            </a:r>
          </a:p>
          <a:p>
            <a:pPr>
              <a:buClr>
                <a:srgbClr val="1287C3"/>
              </a:buClr>
            </a:pPr>
            <a:r>
              <a:rPr lang="en-IN" sz="2800" dirty="0">
                <a:latin typeface="Calibri"/>
                <a:ea typeface="Calibri"/>
                <a:cs typeface="Calibri"/>
              </a:rPr>
              <a:t>Business Objective</a:t>
            </a:r>
          </a:p>
          <a:p>
            <a:pPr>
              <a:buClr>
                <a:srgbClr val="1287C3"/>
              </a:buClr>
            </a:pPr>
            <a:r>
              <a:rPr lang="en-IN" sz="2800" dirty="0">
                <a:latin typeface="Calibri"/>
                <a:ea typeface="Calibri"/>
                <a:cs typeface="Calibri"/>
              </a:rPr>
              <a:t>EDA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6847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1F03-CDAB-CC51-57A6-AD7D7D3B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3706"/>
          </a:xfrm>
        </p:spPr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675A9-7D2F-CD2C-779B-3422322F0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480" y="1649507"/>
            <a:ext cx="3985605" cy="3101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9B2E43-3D63-77D1-B2F8-41833F1B4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17" y="1649507"/>
            <a:ext cx="5513056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D4F4-D5AD-7408-A9BD-B16FC0BC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C2E8-1AA8-0A56-968A-3D09BEA3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are deploying the model using pickle and streamlit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40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A136-E3D4-B348-7D42-5101A74B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EF25-720D-A069-8CAF-A7B7824F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are using </a:t>
            </a:r>
            <a:r>
              <a:rPr lang="en-US" b="1" dirty="0">
                <a:solidFill>
                  <a:srgbClr val="92D050"/>
                </a:solidFill>
              </a:rPr>
              <a:t>Streamlit</a:t>
            </a:r>
            <a:r>
              <a:rPr lang="en-US" dirty="0"/>
              <a:t> to deploy the model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</a:t>
            </a:r>
            <a:r>
              <a:rPr lang="en-US" b="1" dirty="0">
                <a:solidFill>
                  <a:srgbClr val="92D050"/>
                </a:solidFill>
              </a:rPr>
              <a:t>pickle</a:t>
            </a:r>
            <a:r>
              <a:rPr lang="en-US" dirty="0"/>
              <a:t> we dump the model in a </a:t>
            </a:r>
            <a:r>
              <a:rPr lang="en-US" dirty="0" err="1"/>
              <a:t>pkl</a:t>
            </a:r>
            <a:r>
              <a:rPr lang="en-US" dirty="0"/>
              <a:t> file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created the architecture of the </a:t>
            </a:r>
            <a:r>
              <a:rPr lang="en-US" b="1" dirty="0">
                <a:solidFill>
                  <a:srgbClr val="92D050"/>
                </a:solidFill>
              </a:rPr>
              <a:t>web Application </a:t>
            </a:r>
            <a:r>
              <a:rPr lang="en-US" dirty="0"/>
              <a:t>using Streamlit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initialized a variable ‘</a:t>
            </a:r>
            <a:r>
              <a:rPr lang="en-US" b="1" dirty="0">
                <a:solidFill>
                  <a:srgbClr val="92D050"/>
                </a:solidFill>
              </a:rPr>
              <a:t>date</a:t>
            </a:r>
            <a:r>
              <a:rPr lang="en-US" dirty="0"/>
              <a:t>’ where the user will give the date values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load the same model using it’s pickle file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feed the date value to the model and print the </a:t>
            </a:r>
            <a:r>
              <a:rPr lang="en-US" b="1" dirty="0">
                <a:solidFill>
                  <a:srgbClr val="92D050"/>
                </a:solidFill>
              </a:rPr>
              <a:t>prediction </a:t>
            </a:r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9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3C7A-51D8-F974-C27A-EED7BC19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3024"/>
          </a:xfrm>
        </p:spPr>
        <p:txBody>
          <a:bodyPr/>
          <a:lstStyle/>
          <a:p>
            <a:r>
              <a:rPr lang="en-US" dirty="0"/>
              <a:t>Web Interface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1B104-DE6A-0932-3E6E-835C78D66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479176"/>
            <a:ext cx="10366086" cy="47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72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77C7-4C67-D464-766F-90F10A70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4387"/>
          </a:xfrm>
        </p:spPr>
        <p:txBody>
          <a:bodyPr/>
          <a:lstStyle/>
          <a:p>
            <a:r>
              <a:rPr lang="en-US" dirty="0"/>
              <a:t>Keywords Web Interface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D0EA9-1554-A3A0-A358-7E014FB07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56" y="1730188"/>
            <a:ext cx="10086044" cy="47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A5F0-943E-80E5-35DF-327960C7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6AB3-0823-1792-AEF0-52B3DE1D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members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99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4580-BCE8-79C8-2113-560A467E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Business problem understanding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18B4-D90B-D34B-29CE-306E48FB40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ea typeface="+mn-lt"/>
                <a:cs typeface="+mn-lt"/>
              </a:rPr>
              <a:t>The classifications are: Tourist (★) | Standard (★★) | Comfort (★★★) | First Class (★★★★) | Luxury (★★★★★)</a:t>
            </a:r>
          </a:p>
          <a:p>
            <a:pPr>
              <a:buClr>
                <a:srgbClr val="1287C3"/>
              </a:buClr>
            </a:pPr>
            <a:r>
              <a:rPr lang="en-IN" dirty="0"/>
              <a:t>From the initial purpose of informing travellers on basic facilities that can be expected, the objectives of hotel rating have expanded into a focus on the hotel experience as a whole.</a:t>
            </a:r>
          </a:p>
        </p:txBody>
      </p:sp>
    </p:spTree>
    <p:extLst>
      <p:ext uri="{BB962C8B-B14F-4D97-AF65-F5344CB8AC3E}">
        <p14:creationId xmlns:p14="http://schemas.microsoft.com/office/powerpoint/2010/main" val="307395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B1EF-B817-E5EE-6312-2AF82D3D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Business objective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A2F4-25FD-EAC9-E64E-D9923E12BF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To understand the dataset and what the customers are looking online when booking a hotel</a:t>
            </a:r>
          </a:p>
          <a:p>
            <a:pPr>
              <a:buClr>
                <a:srgbClr val="1287C3"/>
              </a:buClr>
            </a:pPr>
            <a:r>
              <a:rPr lang="en-IN" dirty="0">
                <a:ea typeface="+mn-lt"/>
                <a:cs typeface="+mn-lt"/>
              </a:rPr>
              <a:t>Hotel ratings are often used to classify hotels according to their quality.</a:t>
            </a:r>
          </a:p>
          <a:p>
            <a:pPr>
              <a:buClr>
                <a:srgbClr val="1287C3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08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D72D-154D-3744-50D4-F032088D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19035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EDA Visualization</a:t>
            </a:r>
            <a:r>
              <a:rPr lang="en-US" sz="7200" dirty="0"/>
              <a:t> 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07240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B574-5B99-20AC-14F2-7DE37B46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448" y="685800"/>
            <a:ext cx="10005576" cy="92491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Ratings of Hotel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43C25-B73A-2746-5EE1-4A60D0F19A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" y="1717050"/>
            <a:ext cx="8056180" cy="464789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96760-5535-C847-7DF2-BED073055BF5}"/>
              </a:ext>
            </a:extLst>
          </p:cNvPr>
          <p:cNvSpPr txBox="1"/>
          <p:nvPr/>
        </p:nvSpPr>
        <p:spPr>
          <a:xfrm>
            <a:off x="8981966" y="2242207"/>
            <a:ext cx="272830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The hotel is </a:t>
            </a:r>
            <a:r>
              <a:rPr lang="en-US" sz="2000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working efficiently </a:t>
            </a:r>
            <a:r>
              <a:rPr lang="en-US" sz="2000" dirty="0">
                <a:latin typeface="Calibri"/>
                <a:ea typeface="Calibri"/>
                <a:cs typeface="Calibri"/>
              </a:rPr>
              <a:t>on its own.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More than half of the customers had given a </a:t>
            </a:r>
            <a:r>
              <a:rPr lang="en-US" sz="2000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positive feedback.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We will try to figure out the problems with </a:t>
            </a:r>
            <a:r>
              <a:rPr lang="en-US" sz="2000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1,2,3</a:t>
            </a:r>
            <a:r>
              <a:rPr lang="en-US" sz="2000" dirty="0">
                <a:latin typeface="Calibri"/>
                <a:ea typeface="Calibri"/>
                <a:cs typeface="Calibri"/>
              </a:rPr>
              <a:t> star ratings.</a:t>
            </a:r>
          </a:p>
        </p:txBody>
      </p:sp>
    </p:spTree>
    <p:extLst>
      <p:ext uri="{BB962C8B-B14F-4D97-AF65-F5344CB8AC3E}">
        <p14:creationId xmlns:p14="http://schemas.microsoft.com/office/powerpoint/2010/main" val="170161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EE0A-C52B-3A50-C64F-3B1D1CF5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2C951-7B81-A016-5C4A-7BD665237A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40" y="2214694"/>
            <a:ext cx="3424237" cy="34242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5A5DE-9922-6D72-AF81-22545213B258}"/>
              </a:ext>
            </a:extLst>
          </p:cNvPr>
          <p:cNvSpPr txBox="1"/>
          <p:nvPr/>
        </p:nvSpPr>
        <p:spPr>
          <a:xfrm>
            <a:off x="6656551" y="2268482"/>
            <a:ext cx="329324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The rating between1-3 are considered as negative ratings  which  comprises of around </a:t>
            </a:r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</a:rPr>
              <a:t>26.3%</a:t>
            </a:r>
            <a:r>
              <a:rPr lang="en-US" sz="2000" dirty="0">
                <a:latin typeface="Calibri"/>
                <a:ea typeface="Calibri"/>
                <a:cs typeface="Calibri"/>
              </a:rPr>
              <a:t> as per the dataset given.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The rating 4&amp;5 are  considered as positive ratings which comprises of around </a:t>
            </a:r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</a:rPr>
              <a:t>73.7% </a:t>
            </a:r>
            <a:r>
              <a:rPr lang="en-US" sz="2000" dirty="0">
                <a:latin typeface="Calibri"/>
                <a:ea typeface="Calibri"/>
                <a:cs typeface="Calibri"/>
              </a:rPr>
              <a:t>as per the dataset given.</a:t>
            </a:r>
          </a:p>
        </p:txBody>
      </p:sp>
    </p:spTree>
    <p:extLst>
      <p:ext uri="{BB962C8B-B14F-4D97-AF65-F5344CB8AC3E}">
        <p14:creationId xmlns:p14="http://schemas.microsoft.com/office/powerpoint/2010/main" val="31619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4241-C3B4-4651-A6F7-3BD6A884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Frequently Occurring Phrases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FE788-4BA6-CB52-BCFB-E15F144C00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91" y="2366963"/>
            <a:ext cx="9224625" cy="3857788"/>
          </a:xfrm>
        </p:spPr>
      </p:pic>
    </p:spTree>
    <p:extLst>
      <p:ext uri="{BB962C8B-B14F-4D97-AF65-F5344CB8AC3E}">
        <p14:creationId xmlns:p14="http://schemas.microsoft.com/office/powerpoint/2010/main" val="405828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F5E4-9445-4683-83E9-E18D8721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Word Cloud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E18B-68A5-2B07-7146-5F45117064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Word cloud for </a:t>
            </a:r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1 star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Word cloud for </a:t>
            </a:r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2 star 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Word cloud for </a:t>
            </a:r>
            <a:r>
              <a:rPr lang="en-US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3 star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Word cloud for </a:t>
            </a:r>
            <a:r>
              <a:rPr lang="en-US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4 star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Word cloud for </a:t>
            </a:r>
            <a:r>
              <a:rPr lang="en-US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5 star</a:t>
            </a:r>
          </a:p>
        </p:txBody>
      </p:sp>
    </p:spTree>
    <p:extLst>
      <p:ext uri="{BB962C8B-B14F-4D97-AF65-F5344CB8AC3E}">
        <p14:creationId xmlns:p14="http://schemas.microsoft.com/office/powerpoint/2010/main" val="976218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88</TotalTime>
  <Words>393</Words>
  <Application>Microsoft Office PowerPoint</Application>
  <PresentationFormat>Widescreen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Bahnschrift SemiBold SemiConden</vt:lpstr>
      <vt:lpstr>Calibri</vt:lpstr>
      <vt:lpstr>Century Gothic</vt:lpstr>
      <vt:lpstr>Corbel</vt:lpstr>
      <vt:lpstr>Wingdings</vt:lpstr>
      <vt:lpstr>Parallax</vt:lpstr>
      <vt:lpstr>Hotel Rating Classification</vt:lpstr>
      <vt:lpstr>Context</vt:lpstr>
      <vt:lpstr>Business problem understanding</vt:lpstr>
      <vt:lpstr>Business objective</vt:lpstr>
      <vt:lpstr>EDA Visualization </vt:lpstr>
      <vt:lpstr>Ratings of Hotel</vt:lpstr>
      <vt:lpstr>REVIEWS</vt:lpstr>
      <vt:lpstr>Frequently Occurring Phrases</vt:lpstr>
      <vt:lpstr>Word Cloud</vt:lpstr>
      <vt:lpstr>Word Cloud for 1 Star Rating</vt:lpstr>
      <vt:lpstr>Word cloud for 2 Star Rating</vt:lpstr>
      <vt:lpstr>Word Cloud for 3 Star Rating</vt:lpstr>
      <vt:lpstr>Word Cloud for 4 Star Rating </vt:lpstr>
      <vt:lpstr>Word Cloud for 5 Star Rating</vt:lpstr>
      <vt:lpstr>Model Building</vt:lpstr>
      <vt:lpstr>Logistic Regression </vt:lpstr>
      <vt:lpstr>XGBoost</vt:lpstr>
      <vt:lpstr>Light GBM</vt:lpstr>
      <vt:lpstr>MLP Classifier</vt:lpstr>
      <vt:lpstr>Random Forest</vt:lpstr>
      <vt:lpstr>Model Deployment </vt:lpstr>
      <vt:lpstr>Streamlit </vt:lpstr>
      <vt:lpstr>Web Interface</vt:lpstr>
      <vt:lpstr>Keywords Web Interface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rating classification</dc:title>
  <dc:creator>Himanshu Patil</dc:creator>
  <cp:lastModifiedBy>Himanshu Patil</cp:lastModifiedBy>
  <cp:revision>135</cp:revision>
  <dcterms:created xsi:type="dcterms:W3CDTF">2022-12-27T07:58:19Z</dcterms:created>
  <dcterms:modified xsi:type="dcterms:W3CDTF">2023-01-12T09:12:40Z</dcterms:modified>
</cp:coreProperties>
</file>