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74FA79-FD3C-9773-144A-688146247492}" v="286" dt="2025-05-09T20:54:36.9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5/9/2025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81242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5/9/2025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99631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5/9/2025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4473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5/9/2025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207855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5/9/2025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8284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5/9/2025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18111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5/9/2025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199662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5/9/2025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057022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5/9/2025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877452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5/9/2025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509518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5/9/2025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653869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5/9/2025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4085072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88" r:id="rId6"/>
    <p:sldLayoutId id="2147483684" r:id="rId7"/>
    <p:sldLayoutId id="2147483685" r:id="rId8"/>
    <p:sldLayoutId id="2147483686" r:id="rId9"/>
    <p:sldLayoutId id="2147483687" r:id="rId10"/>
    <p:sldLayoutId id="2147483689"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36">
            <a:extLst>
              <a:ext uri="{FF2B5EF4-FFF2-40B4-BE49-F238E27FC236}">
                <a16:creationId xmlns:a16="http://schemas.microsoft.com/office/drawing/2014/main" id="{E2933744-B46E-2669-7356-5F94D23E0029}"/>
              </a:ext>
            </a:extLst>
          </p:cNvPr>
          <p:cNvPicPr>
            <a:picLocks noChangeAspect="1"/>
          </p:cNvPicPr>
          <p:nvPr/>
        </p:nvPicPr>
        <p:blipFill>
          <a:blip r:embed="rId2">
            <a:alphaModFix amt="40000"/>
          </a:blip>
          <a:srcRect t="8893" r="-2" b="681"/>
          <a:stretch/>
        </p:blipFill>
        <p:spPr>
          <a:xfrm>
            <a:off x="-2" y="-4"/>
            <a:ext cx="12192001" cy="6858001"/>
          </a:xfrm>
          <a:prstGeom prst="rect">
            <a:avLst/>
          </a:prstGeom>
        </p:spPr>
      </p:pic>
      <p:sp>
        <p:nvSpPr>
          <p:cNvPr id="2" name="Title 1"/>
          <p:cNvSpPr>
            <a:spLocks noGrp="1"/>
          </p:cNvSpPr>
          <p:nvPr>
            <p:ph type="ctrTitle"/>
          </p:nvPr>
        </p:nvSpPr>
        <p:spPr>
          <a:xfrm>
            <a:off x="517870" y="978408"/>
            <a:ext cx="5021182" cy="2450592"/>
          </a:xfrm>
        </p:spPr>
        <p:txBody>
          <a:bodyPr anchor="t">
            <a:normAutofit/>
          </a:bodyPr>
          <a:lstStyle/>
          <a:p>
            <a:pPr>
              <a:lnSpc>
                <a:spcPct val="90000"/>
              </a:lnSpc>
            </a:pPr>
            <a:r>
              <a:rPr lang="en-US" sz="5600">
                <a:solidFill>
                  <a:srgbClr val="FFFFFF"/>
                </a:solidFill>
                <a:latin typeface="Titillium Web"/>
              </a:rPr>
              <a:t>Intent-Specific Counterspeech Generation</a:t>
            </a:r>
            <a:endParaRPr lang="en-US" sz="5600">
              <a:solidFill>
                <a:srgbClr val="FFFFFF"/>
              </a:solidFill>
            </a:endParaRPr>
          </a:p>
        </p:txBody>
      </p:sp>
      <p:sp>
        <p:nvSpPr>
          <p:cNvPr id="3" name="Subtitle 2"/>
          <p:cNvSpPr>
            <a:spLocks noGrp="1"/>
          </p:cNvSpPr>
          <p:nvPr>
            <p:ph type="subTitle" idx="1"/>
          </p:nvPr>
        </p:nvSpPr>
        <p:spPr>
          <a:xfrm>
            <a:off x="6652366" y="4017818"/>
            <a:ext cx="5040785" cy="1828799"/>
          </a:xfrm>
        </p:spPr>
        <p:txBody>
          <a:bodyPr vert="horz" lIns="91440" tIns="45720" rIns="91440" bIns="45720" rtlCol="0" anchor="b">
            <a:normAutofit/>
          </a:bodyPr>
          <a:lstStyle/>
          <a:p>
            <a:r>
              <a:rPr lang="en-US" sz="2400">
                <a:solidFill>
                  <a:srgbClr val="FFFFFF"/>
                </a:solidFill>
              </a:rPr>
              <a:t>Himanshu Purte(2023EET2179)</a:t>
            </a:r>
          </a:p>
          <a:p>
            <a:r>
              <a:rPr lang="en-US" sz="2400">
                <a:solidFill>
                  <a:srgbClr val="FFFFFF"/>
                </a:solidFill>
              </a:rPr>
              <a:t>Sagar Karar(2023EET2755)</a:t>
            </a:r>
          </a:p>
        </p:txBody>
      </p:sp>
      <p:sp>
        <p:nvSpPr>
          <p:cNvPr id="38" name="Rectangle 3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AA083F47-750E-A41F-1E5A-EFB054507C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C9632-4B92-2458-1A4C-B9006CB9C231}"/>
              </a:ext>
            </a:extLst>
          </p:cNvPr>
          <p:cNvSpPr>
            <a:spLocks noGrp="1"/>
          </p:cNvSpPr>
          <p:nvPr>
            <p:ph type="title"/>
          </p:nvPr>
        </p:nvSpPr>
        <p:spPr>
          <a:xfrm>
            <a:off x="517869" y="978408"/>
            <a:ext cx="11153213" cy="3421942"/>
          </a:xfrm>
        </p:spPr>
        <p:txBody>
          <a:bodyPr vert="horz" lIns="91440" tIns="45720" rIns="91440" bIns="45720" rtlCol="0" anchor="t">
            <a:normAutofit/>
          </a:bodyPr>
          <a:lstStyle/>
          <a:p>
            <a:r>
              <a:rPr lang="en-US" sz="8800"/>
              <a:t>Thankyou!</a:t>
            </a:r>
          </a:p>
        </p:txBody>
      </p:sp>
      <p:sp>
        <p:nvSpPr>
          <p:cNvPr id="15" name="Freeform: Shape 14">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74BCF1CC-D6F1-21D9-307D-C36BA9E87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209925"/>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96757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BD5A-0A73-0B10-00E6-C2BCCF967BEB}"/>
              </a:ext>
            </a:extLst>
          </p:cNvPr>
          <p:cNvSpPr>
            <a:spLocks noGrp="1"/>
          </p:cNvSpPr>
          <p:nvPr>
            <p:ph type="title"/>
          </p:nvPr>
        </p:nvSpPr>
        <p:spPr/>
        <p:txBody>
          <a:bodyPr/>
          <a:lstStyle/>
          <a:p>
            <a:r>
              <a:rPr lang="en-US" dirty="0">
                <a:latin typeface="Times New Roman"/>
                <a:cs typeface="Times New Roman"/>
              </a:rPr>
              <a:t>Objective:</a:t>
            </a:r>
          </a:p>
        </p:txBody>
      </p:sp>
      <p:sp>
        <p:nvSpPr>
          <p:cNvPr id="3" name="Content Placeholder 2">
            <a:extLst>
              <a:ext uri="{FF2B5EF4-FFF2-40B4-BE49-F238E27FC236}">
                <a16:creationId xmlns:a16="http://schemas.microsoft.com/office/drawing/2014/main" id="{27928CA0-08FD-06D9-12DB-B0BC7A344819}"/>
              </a:ext>
            </a:extLst>
          </p:cNvPr>
          <p:cNvSpPr>
            <a:spLocks noGrp="1"/>
          </p:cNvSpPr>
          <p:nvPr>
            <p:ph idx="1"/>
          </p:nvPr>
        </p:nvSpPr>
        <p:spPr>
          <a:xfrm>
            <a:off x="510322" y="2317351"/>
            <a:ext cx="11155680" cy="3767328"/>
          </a:xfrm>
        </p:spPr>
        <p:txBody>
          <a:bodyPr vert="horz" lIns="91440" tIns="45720" rIns="91440" bIns="45720" rtlCol="0" anchor="t">
            <a:noAutofit/>
          </a:bodyPr>
          <a:lstStyle/>
          <a:p>
            <a:r>
              <a:rPr lang="en-US" sz="2400" dirty="0">
                <a:latin typeface="Times New Roman"/>
                <a:ea typeface="+mn-lt"/>
                <a:cs typeface="+mn-lt"/>
              </a:rPr>
              <a:t>Develop a model that generates high-quality counter speech in response to hate speech.</a:t>
            </a:r>
            <a:endParaRPr lang="en-US" sz="2400">
              <a:latin typeface="Times New Roman"/>
              <a:cs typeface="Times New Roman"/>
            </a:endParaRPr>
          </a:p>
          <a:p>
            <a:r>
              <a:rPr lang="en-US" sz="2400" dirty="0">
                <a:latin typeface="Times New Roman"/>
                <a:ea typeface="+mn-lt"/>
                <a:cs typeface="+mn-lt"/>
              </a:rPr>
              <a:t>Ensure the generated counter speech aligns with a specified </a:t>
            </a:r>
            <a:r>
              <a:rPr lang="en-US" sz="2400" b="1" dirty="0">
                <a:latin typeface="Times New Roman"/>
                <a:ea typeface="+mn-lt"/>
                <a:cs typeface="+mn-lt"/>
              </a:rPr>
              <a:t>intent type</a:t>
            </a:r>
            <a:r>
              <a:rPr lang="en-US" sz="2400" dirty="0">
                <a:latin typeface="Times New Roman"/>
                <a:ea typeface="+mn-lt"/>
                <a:cs typeface="+mn-lt"/>
              </a:rPr>
              <a:t> (informative, denouncing, question, or positive).</a:t>
            </a:r>
            <a:endParaRPr lang="en-US" sz="2400">
              <a:latin typeface="Times New Roman"/>
              <a:cs typeface="Times New Roman"/>
            </a:endParaRPr>
          </a:p>
          <a:p>
            <a:r>
              <a:rPr lang="en-US" sz="2400" dirty="0">
                <a:latin typeface="Times New Roman"/>
                <a:ea typeface="+mn-lt"/>
                <a:cs typeface="+mn-lt"/>
              </a:rPr>
              <a:t>Improve online discourse by automating intent-driven responses to harmful content.</a:t>
            </a:r>
            <a:endParaRPr lang="en-US" sz="2400">
              <a:latin typeface="Times New Roman"/>
              <a:cs typeface="Times New Roman"/>
            </a:endParaRPr>
          </a:p>
          <a:p>
            <a:r>
              <a:rPr lang="en-US" sz="2400" dirty="0">
                <a:latin typeface="Times New Roman"/>
                <a:ea typeface="+mn-lt"/>
                <a:cs typeface="+mn-lt"/>
              </a:rPr>
              <a:t>Evaluate model performance using standard NLP metrics such as </a:t>
            </a:r>
            <a:r>
              <a:rPr lang="en-US" sz="2400" b="1" dirty="0">
                <a:latin typeface="Times New Roman"/>
                <a:ea typeface="+mn-lt"/>
                <a:cs typeface="+mn-lt"/>
              </a:rPr>
              <a:t>BLEU, ROUGE, and </a:t>
            </a:r>
            <a:r>
              <a:rPr lang="en-US" sz="2400" b="1" err="1">
                <a:latin typeface="Times New Roman"/>
                <a:ea typeface="+mn-lt"/>
                <a:cs typeface="+mn-lt"/>
              </a:rPr>
              <a:t>BERTScore</a:t>
            </a:r>
            <a:r>
              <a:rPr lang="en-US" sz="2400" dirty="0">
                <a:latin typeface="Times New Roman"/>
                <a:ea typeface="+mn-lt"/>
                <a:cs typeface="+mn-lt"/>
              </a:rPr>
              <a:t>.</a:t>
            </a:r>
            <a:endParaRPr lang="en-US" sz="2400">
              <a:latin typeface="Times New Roman"/>
              <a:cs typeface="Times New Roman"/>
            </a:endParaRPr>
          </a:p>
          <a:p>
            <a:r>
              <a:rPr lang="en-US" sz="2400" dirty="0">
                <a:latin typeface="Times New Roman"/>
                <a:ea typeface="+mn-lt"/>
                <a:cs typeface="+mn-lt"/>
              </a:rPr>
              <a:t>Fine-tune and test pre-trained language models (e.g., BART, T5) for the task of intent-conditioned counter speech generation.</a:t>
            </a:r>
            <a:endParaRPr lang="en-US" sz="2400">
              <a:latin typeface="Times New Roman"/>
              <a:cs typeface="Times New Roman"/>
            </a:endParaRPr>
          </a:p>
        </p:txBody>
      </p:sp>
    </p:spTree>
    <p:extLst>
      <p:ext uri="{BB962C8B-B14F-4D97-AF65-F5344CB8AC3E}">
        <p14:creationId xmlns:p14="http://schemas.microsoft.com/office/powerpoint/2010/main" val="3874408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B365F-574E-34E9-DBE9-73C31E28BDDF}"/>
              </a:ext>
            </a:extLst>
          </p:cNvPr>
          <p:cNvSpPr>
            <a:spLocks noGrp="1"/>
          </p:cNvSpPr>
          <p:nvPr>
            <p:ph type="title"/>
          </p:nvPr>
        </p:nvSpPr>
        <p:spPr/>
        <p:txBody>
          <a:bodyPr/>
          <a:lstStyle/>
          <a:p>
            <a:r>
              <a:rPr lang="en-US" dirty="0">
                <a:ea typeface="+mj-lt"/>
                <a:cs typeface="+mj-lt"/>
              </a:rPr>
              <a:t>Dataset: IntentCONANv2</a:t>
            </a:r>
            <a:endParaRPr lang="en-US" dirty="0"/>
          </a:p>
        </p:txBody>
      </p:sp>
      <p:sp>
        <p:nvSpPr>
          <p:cNvPr id="3" name="Content Placeholder 2">
            <a:extLst>
              <a:ext uri="{FF2B5EF4-FFF2-40B4-BE49-F238E27FC236}">
                <a16:creationId xmlns:a16="http://schemas.microsoft.com/office/drawing/2014/main" id="{5A99B13F-8135-1858-CD3B-D441C8FFDDFC}"/>
              </a:ext>
            </a:extLst>
          </p:cNvPr>
          <p:cNvSpPr>
            <a:spLocks noGrp="1"/>
          </p:cNvSpPr>
          <p:nvPr>
            <p:ph idx="1"/>
          </p:nvPr>
        </p:nvSpPr>
        <p:spPr/>
        <p:txBody>
          <a:bodyPr vert="horz" lIns="91440" tIns="45720" rIns="91440" bIns="45720" rtlCol="0" anchor="t">
            <a:normAutofit lnSpcReduction="10000"/>
          </a:bodyPr>
          <a:lstStyle/>
          <a:p>
            <a:r>
              <a:rPr lang="en-US" dirty="0">
                <a:latin typeface="Times New Roman"/>
                <a:ea typeface="+mn-lt"/>
                <a:cs typeface="+mn-lt"/>
              </a:rPr>
              <a:t>Extended version of the original </a:t>
            </a:r>
            <a:r>
              <a:rPr lang="en-US" b="1" dirty="0">
                <a:latin typeface="Times New Roman"/>
                <a:ea typeface="+mn-lt"/>
                <a:cs typeface="+mn-lt"/>
              </a:rPr>
              <a:t>CONAN</a:t>
            </a:r>
            <a:r>
              <a:rPr lang="en-US" dirty="0">
                <a:latin typeface="Times New Roman"/>
                <a:ea typeface="+mn-lt"/>
                <a:cs typeface="+mn-lt"/>
              </a:rPr>
              <a:t> (Counter Narratives) dataset for counter speech research.</a:t>
            </a:r>
            <a:endParaRPr lang="en-US">
              <a:latin typeface="Times New Roman"/>
              <a:cs typeface="Times New Roman"/>
            </a:endParaRPr>
          </a:p>
          <a:p>
            <a:r>
              <a:rPr lang="en-US" dirty="0">
                <a:latin typeface="Times New Roman"/>
                <a:ea typeface="+mn-lt"/>
                <a:cs typeface="+mn-lt"/>
              </a:rPr>
              <a:t>Contains approximately </a:t>
            </a:r>
            <a:r>
              <a:rPr lang="en-US" b="1" dirty="0">
                <a:latin typeface="Times New Roman"/>
                <a:ea typeface="+mn-lt"/>
                <a:cs typeface="+mn-lt"/>
              </a:rPr>
              <a:t>13,000 samples</a:t>
            </a:r>
            <a:r>
              <a:rPr lang="en-US" dirty="0">
                <a:latin typeface="Times New Roman"/>
                <a:ea typeface="+mn-lt"/>
                <a:cs typeface="+mn-lt"/>
              </a:rPr>
              <a:t> of hate speech and corresponding counter speech responses.</a:t>
            </a:r>
            <a:endParaRPr lang="en-US">
              <a:latin typeface="Times New Roman"/>
              <a:cs typeface="Times New Roman"/>
            </a:endParaRPr>
          </a:p>
          <a:p>
            <a:r>
              <a:rPr lang="en-US" dirty="0">
                <a:latin typeface="Times New Roman"/>
                <a:ea typeface="+mn-lt"/>
                <a:cs typeface="+mn-lt"/>
              </a:rPr>
              <a:t>Each counter speech is annotated with one of four </a:t>
            </a:r>
            <a:r>
              <a:rPr lang="en-US" b="1" dirty="0">
                <a:latin typeface="Times New Roman"/>
                <a:ea typeface="+mn-lt"/>
                <a:cs typeface="+mn-lt"/>
              </a:rPr>
              <a:t>intent categories</a:t>
            </a:r>
            <a:r>
              <a:rPr lang="en-US" dirty="0">
                <a:latin typeface="Times New Roman"/>
                <a:ea typeface="+mn-lt"/>
                <a:cs typeface="+mn-lt"/>
              </a:rPr>
              <a:t>:</a:t>
            </a:r>
            <a:endParaRPr lang="en-US">
              <a:latin typeface="Times New Roman"/>
              <a:cs typeface="Times New Roman"/>
            </a:endParaRPr>
          </a:p>
          <a:p>
            <a:pPr lvl="1">
              <a:buFont typeface="Courier New" panose="020B0604020202020204" pitchFamily="34" charset="0"/>
              <a:buChar char="o"/>
            </a:pPr>
            <a:r>
              <a:rPr lang="en-US" b="1" dirty="0">
                <a:latin typeface="Times New Roman"/>
                <a:ea typeface="+mn-lt"/>
                <a:cs typeface="+mn-lt"/>
              </a:rPr>
              <a:t>Informative</a:t>
            </a:r>
            <a:r>
              <a:rPr lang="en-US" dirty="0">
                <a:latin typeface="Times New Roman"/>
                <a:ea typeface="+mn-lt"/>
                <a:cs typeface="+mn-lt"/>
              </a:rPr>
              <a:t> – provides facts or information to counter hate.</a:t>
            </a:r>
            <a:endParaRPr lang="en-US">
              <a:latin typeface="Times New Roman"/>
              <a:cs typeface="Times New Roman"/>
            </a:endParaRPr>
          </a:p>
          <a:p>
            <a:pPr lvl="1">
              <a:buFont typeface="Courier New" panose="020B0604020202020204" pitchFamily="34" charset="0"/>
              <a:buChar char="o"/>
            </a:pPr>
            <a:r>
              <a:rPr lang="en-US" b="1" dirty="0">
                <a:latin typeface="Times New Roman"/>
                <a:ea typeface="+mn-lt"/>
                <a:cs typeface="+mn-lt"/>
              </a:rPr>
              <a:t>Denouncing</a:t>
            </a:r>
            <a:r>
              <a:rPr lang="en-US" dirty="0">
                <a:latin typeface="Times New Roman"/>
                <a:ea typeface="+mn-lt"/>
                <a:cs typeface="+mn-lt"/>
              </a:rPr>
              <a:t> – condemns the hate speech directly.</a:t>
            </a:r>
            <a:endParaRPr lang="en-US">
              <a:latin typeface="Times New Roman"/>
              <a:cs typeface="Times New Roman"/>
            </a:endParaRPr>
          </a:p>
          <a:p>
            <a:pPr lvl="1">
              <a:buFont typeface="Courier New" panose="020B0604020202020204" pitchFamily="34" charset="0"/>
              <a:buChar char="o"/>
            </a:pPr>
            <a:r>
              <a:rPr lang="en-US" b="1" dirty="0">
                <a:latin typeface="Times New Roman"/>
                <a:ea typeface="+mn-lt"/>
                <a:cs typeface="+mn-lt"/>
              </a:rPr>
              <a:t>Question</a:t>
            </a:r>
            <a:r>
              <a:rPr lang="en-US" dirty="0">
                <a:latin typeface="Times New Roman"/>
                <a:ea typeface="+mn-lt"/>
                <a:cs typeface="+mn-lt"/>
              </a:rPr>
              <a:t> – challenges the hate speech with a question.</a:t>
            </a:r>
            <a:endParaRPr lang="en-US">
              <a:latin typeface="Times New Roman"/>
              <a:cs typeface="Times New Roman"/>
            </a:endParaRPr>
          </a:p>
          <a:p>
            <a:pPr lvl="1">
              <a:buFont typeface="Courier New" panose="020B0604020202020204" pitchFamily="34" charset="0"/>
              <a:buChar char="o"/>
            </a:pPr>
            <a:r>
              <a:rPr lang="en-US" b="1" dirty="0">
                <a:latin typeface="Times New Roman"/>
                <a:ea typeface="+mn-lt"/>
                <a:cs typeface="+mn-lt"/>
              </a:rPr>
              <a:t>Positive</a:t>
            </a:r>
            <a:r>
              <a:rPr lang="en-US" dirty="0">
                <a:latin typeface="Times New Roman"/>
                <a:ea typeface="+mn-lt"/>
                <a:cs typeface="+mn-lt"/>
              </a:rPr>
              <a:t> – responds with empathy or positivity.</a:t>
            </a:r>
            <a:endParaRPr lang="en-US">
              <a:latin typeface="Times New Roman"/>
              <a:cs typeface="Times New Roman"/>
            </a:endParaRPr>
          </a:p>
          <a:p>
            <a:r>
              <a:rPr lang="en-US" dirty="0">
                <a:latin typeface="Times New Roman"/>
                <a:ea typeface="+mn-lt"/>
                <a:cs typeface="+mn-lt"/>
              </a:rPr>
              <a:t>Designed to support </a:t>
            </a:r>
            <a:r>
              <a:rPr lang="en-US" b="1" dirty="0">
                <a:latin typeface="Times New Roman"/>
                <a:ea typeface="+mn-lt"/>
                <a:cs typeface="+mn-lt"/>
              </a:rPr>
              <a:t>intent-specific</a:t>
            </a:r>
            <a:r>
              <a:rPr lang="en-US" dirty="0">
                <a:latin typeface="Times New Roman"/>
                <a:ea typeface="+mn-lt"/>
                <a:cs typeface="+mn-lt"/>
              </a:rPr>
              <a:t> counter speech generation tasks.</a:t>
            </a:r>
            <a:endParaRPr lang="en-US">
              <a:latin typeface="Times New Roman"/>
              <a:cs typeface="Times New Roman"/>
            </a:endParaRPr>
          </a:p>
          <a:p>
            <a:r>
              <a:rPr lang="en-US" dirty="0">
                <a:latin typeface="Times New Roman"/>
                <a:ea typeface="+mn-lt"/>
                <a:cs typeface="+mn-lt"/>
              </a:rPr>
              <a:t>Includes diverse topics and real-world social media hate speech scenarios.</a:t>
            </a:r>
            <a:endParaRPr lang="en-US">
              <a:latin typeface="Times New Roman"/>
              <a:cs typeface="Times New Roman"/>
            </a:endParaRPr>
          </a:p>
          <a:p>
            <a:r>
              <a:rPr lang="en-US" dirty="0">
                <a:latin typeface="Times New Roman"/>
                <a:ea typeface="+mn-lt"/>
                <a:cs typeface="+mn-lt"/>
              </a:rPr>
              <a:t>Helps in training and evaluating </a:t>
            </a:r>
            <a:r>
              <a:rPr lang="en-US" b="1" dirty="0">
                <a:latin typeface="Times New Roman"/>
                <a:ea typeface="+mn-lt"/>
                <a:cs typeface="+mn-lt"/>
              </a:rPr>
              <a:t>controlled text generation</a:t>
            </a:r>
            <a:r>
              <a:rPr lang="en-US" dirty="0">
                <a:latin typeface="Times New Roman"/>
                <a:ea typeface="+mn-lt"/>
                <a:cs typeface="+mn-lt"/>
              </a:rPr>
              <a:t> models based on intent.</a:t>
            </a:r>
            <a:endParaRPr lang="en-US">
              <a:latin typeface="Times New Roman"/>
              <a:cs typeface="Times New Roman"/>
            </a:endParaRPr>
          </a:p>
          <a:p>
            <a:endParaRPr lang="en-US" dirty="0">
              <a:latin typeface="Times New Roman"/>
              <a:cs typeface="Times New Roman"/>
            </a:endParaRPr>
          </a:p>
        </p:txBody>
      </p:sp>
    </p:spTree>
    <p:extLst>
      <p:ext uri="{BB962C8B-B14F-4D97-AF65-F5344CB8AC3E}">
        <p14:creationId xmlns:p14="http://schemas.microsoft.com/office/powerpoint/2010/main" val="1897405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FD40C-83A3-14D4-0743-72A75002285E}"/>
              </a:ext>
            </a:extLst>
          </p:cNvPr>
          <p:cNvSpPr>
            <a:spLocks noGrp="1"/>
          </p:cNvSpPr>
          <p:nvPr>
            <p:ph type="title"/>
          </p:nvPr>
        </p:nvSpPr>
        <p:spPr/>
        <p:txBody>
          <a:bodyPr/>
          <a:lstStyle/>
          <a:p>
            <a:r>
              <a:rPr lang="en-US" dirty="0"/>
              <a:t>Model Used: </a:t>
            </a:r>
          </a:p>
        </p:txBody>
      </p:sp>
      <p:sp>
        <p:nvSpPr>
          <p:cNvPr id="3" name="Content Placeholder 2">
            <a:extLst>
              <a:ext uri="{FF2B5EF4-FFF2-40B4-BE49-F238E27FC236}">
                <a16:creationId xmlns:a16="http://schemas.microsoft.com/office/drawing/2014/main" id="{1F49CD79-DAAB-124B-AE8D-CA90F8CA4507}"/>
              </a:ext>
            </a:extLst>
          </p:cNvPr>
          <p:cNvSpPr>
            <a:spLocks noGrp="1"/>
          </p:cNvSpPr>
          <p:nvPr>
            <p:ph idx="1"/>
          </p:nvPr>
        </p:nvSpPr>
        <p:spPr/>
        <p:txBody>
          <a:bodyPr vert="horz" lIns="91440" tIns="45720" rIns="91440" bIns="45720" rtlCol="0" anchor="t">
            <a:normAutofit/>
          </a:bodyPr>
          <a:lstStyle/>
          <a:p>
            <a:r>
              <a:rPr lang="en-US" dirty="0">
                <a:latin typeface="Times New Roman"/>
                <a:cs typeface="Times New Roman"/>
              </a:rPr>
              <a:t>BART(</a:t>
            </a:r>
            <a:r>
              <a:rPr lang="en-US" dirty="0">
                <a:solidFill>
                  <a:srgbClr val="000000"/>
                </a:solidFill>
                <a:latin typeface="Times New Roman"/>
                <a:ea typeface="+mn-lt"/>
                <a:cs typeface="+mn-lt"/>
              </a:rPr>
              <a:t>Bidirectional and Auto-Regressive Transformer model) ~139 million parameters.</a:t>
            </a:r>
            <a:endParaRPr lang="en-US" sz="1400">
              <a:solidFill>
                <a:srgbClr val="001D35"/>
              </a:solidFill>
              <a:latin typeface="Times New Roman"/>
              <a:ea typeface="+mn-lt"/>
              <a:cs typeface="+mn-lt"/>
            </a:endParaRPr>
          </a:p>
          <a:p>
            <a:r>
              <a:rPr lang="en-US" dirty="0">
                <a:solidFill>
                  <a:srgbClr val="000000"/>
                </a:solidFill>
                <a:latin typeface="Times New Roman"/>
                <a:cs typeface="Times New Roman"/>
              </a:rPr>
              <a:t>FlanT5 ~ </a:t>
            </a:r>
            <a:r>
              <a:rPr lang="en-US" dirty="0">
                <a:solidFill>
                  <a:srgbClr val="000000"/>
                </a:solidFill>
                <a:latin typeface="Times New Roman"/>
                <a:ea typeface="+mn-lt"/>
                <a:cs typeface="+mn-lt"/>
              </a:rPr>
              <a:t>250 million parameters.</a:t>
            </a:r>
          </a:p>
          <a:p>
            <a:r>
              <a:rPr lang="en-US" err="1">
                <a:solidFill>
                  <a:srgbClr val="000000"/>
                </a:solidFill>
                <a:latin typeface="Times New Roman"/>
                <a:cs typeface="Times New Roman"/>
              </a:rPr>
              <a:t>TinyLama</a:t>
            </a:r>
            <a:r>
              <a:rPr lang="en-US" dirty="0">
                <a:solidFill>
                  <a:srgbClr val="000000"/>
                </a:solidFill>
                <a:latin typeface="Times New Roman"/>
                <a:cs typeface="Times New Roman"/>
              </a:rPr>
              <a:t> ~ 1.1 billion parameters.</a:t>
            </a:r>
          </a:p>
        </p:txBody>
      </p:sp>
    </p:spTree>
    <p:extLst>
      <p:ext uri="{BB962C8B-B14F-4D97-AF65-F5344CB8AC3E}">
        <p14:creationId xmlns:p14="http://schemas.microsoft.com/office/powerpoint/2010/main" val="1366292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DE3B8-19AA-0B52-3156-C1E1A3D1C526}"/>
              </a:ext>
            </a:extLst>
          </p:cNvPr>
          <p:cNvSpPr>
            <a:spLocks noGrp="1"/>
          </p:cNvSpPr>
          <p:nvPr>
            <p:ph type="title"/>
          </p:nvPr>
        </p:nvSpPr>
        <p:spPr/>
        <p:txBody>
          <a:bodyPr/>
          <a:lstStyle/>
          <a:p>
            <a:r>
              <a:rPr lang="en-US" dirty="0">
                <a:latin typeface="Times New Roman"/>
                <a:cs typeface="Times New Roman"/>
              </a:rPr>
              <a:t>Data Preprocessing:</a:t>
            </a:r>
          </a:p>
        </p:txBody>
      </p:sp>
      <p:pic>
        <p:nvPicPr>
          <p:cNvPr id="4" name="Content Placeholder 3">
            <a:extLst>
              <a:ext uri="{FF2B5EF4-FFF2-40B4-BE49-F238E27FC236}">
                <a16:creationId xmlns:a16="http://schemas.microsoft.com/office/drawing/2014/main" id="{EA37E2BA-3A08-6DF6-F04F-BC94FC482A98}"/>
              </a:ext>
            </a:extLst>
          </p:cNvPr>
          <p:cNvPicPr>
            <a:picLocks noGrp="1" noChangeAspect="1"/>
          </p:cNvPicPr>
          <p:nvPr>
            <p:ph idx="1"/>
          </p:nvPr>
        </p:nvPicPr>
        <p:blipFill>
          <a:blip r:embed="rId2"/>
          <a:stretch>
            <a:fillRect/>
          </a:stretch>
        </p:blipFill>
        <p:spPr>
          <a:xfrm>
            <a:off x="4342529" y="2128452"/>
            <a:ext cx="3502152" cy="4387813"/>
          </a:xfrm>
        </p:spPr>
      </p:pic>
    </p:spTree>
    <p:extLst>
      <p:ext uri="{BB962C8B-B14F-4D97-AF65-F5344CB8AC3E}">
        <p14:creationId xmlns:p14="http://schemas.microsoft.com/office/powerpoint/2010/main" val="4219775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6A6C-5A7F-9572-52B1-3F300739EBB8}"/>
              </a:ext>
            </a:extLst>
          </p:cNvPr>
          <p:cNvSpPr>
            <a:spLocks noGrp="1"/>
          </p:cNvSpPr>
          <p:nvPr>
            <p:ph type="title"/>
          </p:nvPr>
        </p:nvSpPr>
        <p:spPr/>
        <p:txBody>
          <a:bodyPr/>
          <a:lstStyle/>
          <a:p>
            <a:r>
              <a:rPr lang="en-US" dirty="0"/>
              <a:t>Training And Validation Loss:</a:t>
            </a:r>
          </a:p>
        </p:txBody>
      </p:sp>
      <p:pic>
        <p:nvPicPr>
          <p:cNvPr id="4" name="Content Placeholder 3">
            <a:extLst>
              <a:ext uri="{FF2B5EF4-FFF2-40B4-BE49-F238E27FC236}">
                <a16:creationId xmlns:a16="http://schemas.microsoft.com/office/drawing/2014/main" id="{0DDD7070-51CA-F2C3-D93D-2F8065E3C8E6}"/>
              </a:ext>
            </a:extLst>
          </p:cNvPr>
          <p:cNvPicPr>
            <a:picLocks noGrp="1" noChangeAspect="1"/>
          </p:cNvPicPr>
          <p:nvPr>
            <p:ph idx="1"/>
          </p:nvPr>
        </p:nvPicPr>
        <p:blipFill>
          <a:blip r:embed="rId2"/>
          <a:stretch>
            <a:fillRect/>
          </a:stretch>
        </p:blipFill>
        <p:spPr>
          <a:xfrm>
            <a:off x="682404" y="2451937"/>
            <a:ext cx="2809875" cy="838200"/>
          </a:xfrm>
        </p:spPr>
      </p:pic>
      <p:pic>
        <p:nvPicPr>
          <p:cNvPr id="5" name="Picture 4">
            <a:extLst>
              <a:ext uri="{FF2B5EF4-FFF2-40B4-BE49-F238E27FC236}">
                <a16:creationId xmlns:a16="http://schemas.microsoft.com/office/drawing/2014/main" id="{F54CF117-10E6-D2AB-593D-50A3CAB8FAC4}"/>
              </a:ext>
            </a:extLst>
          </p:cNvPr>
          <p:cNvPicPr>
            <a:picLocks noChangeAspect="1"/>
          </p:cNvPicPr>
          <p:nvPr/>
        </p:nvPicPr>
        <p:blipFill>
          <a:blip r:embed="rId3"/>
          <a:stretch>
            <a:fillRect/>
          </a:stretch>
        </p:blipFill>
        <p:spPr>
          <a:xfrm>
            <a:off x="3808600" y="2446525"/>
            <a:ext cx="3857625" cy="1247775"/>
          </a:xfrm>
          <a:prstGeom prst="rect">
            <a:avLst/>
          </a:prstGeom>
        </p:spPr>
      </p:pic>
      <p:pic>
        <p:nvPicPr>
          <p:cNvPr id="6" name="Picture 5">
            <a:extLst>
              <a:ext uri="{FF2B5EF4-FFF2-40B4-BE49-F238E27FC236}">
                <a16:creationId xmlns:a16="http://schemas.microsoft.com/office/drawing/2014/main" id="{D8CD52FE-FA69-73EA-3ABE-D4BD113D4297}"/>
              </a:ext>
            </a:extLst>
          </p:cNvPr>
          <p:cNvPicPr>
            <a:picLocks noChangeAspect="1"/>
          </p:cNvPicPr>
          <p:nvPr/>
        </p:nvPicPr>
        <p:blipFill>
          <a:blip r:embed="rId4"/>
          <a:stretch>
            <a:fillRect/>
          </a:stretch>
        </p:blipFill>
        <p:spPr>
          <a:xfrm>
            <a:off x="7871732" y="2384652"/>
            <a:ext cx="3524250" cy="1304925"/>
          </a:xfrm>
          <a:prstGeom prst="rect">
            <a:avLst/>
          </a:prstGeom>
        </p:spPr>
      </p:pic>
    </p:spTree>
    <p:extLst>
      <p:ext uri="{BB962C8B-B14F-4D97-AF65-F5344CB8AC3E}">
        <p14:creationId xmlns:p14="http://schemas.microsoft.com/office/powerpoint/2010/main" val="999330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509A-A06A-E385-5A23-E0610C84903E}"/>
              </a:ext>
            </a:extLst>
          </p:cNvPr>
          <p:cNvSpPr>
            <a:spLocks noGrp="1"/>
          </p:cNvSpPr>
          <p:nvPr>
            <p:ph type="title"/>
          </p:nvPr>
        </p:nvSpPr>
        <p:spPr/>
        <p:txBody>
          <a:bodyPr/>
          <a:lstStyle/>
          <a:p>
            <a:r>
              <a:rPr lang="en-US" dirty="0"/>
              <a:t>Evaluation Score:</a:t>
            </a:r>
          </a:p>
        </p:txBody>
      </p:sp>
      <p:pic>
        <p:nvPicPr>
          <p:cNvPr id="7" name="Content Placeholder 6">
            <a:extLst>
              <a:ext uri="{FF2B5EF4-FFF2-40B4-BE49-F238E27FC236}">
                <a16:creationId xmlns:a16="http://schemas.microsoft.com/office/drawing/2014/main" id="{358D398B-1010-8892-9937-C15B74292A5E}"/>
              </a:ext>
            </a:extLst>
          </p:cNvPr>
          <p:cNvPicPr>
            <a:picLocks noGrp="1" noChangeAspect="1"/>
          </p:cNvPicPr>
          <p:nvPr>
            <p:ph idx="1"/>
          </p:nvPr>
        </p:nvPicPr>
        <p:blipFill>
          <a:blip r:embed="rId2"/>
          <a:stretch>
            <a:fillRect/>
          </a:stretch>
        </p:blipFill>
        <p:spPr>
          <a:xfrm>
            <a:off x="1360989" y="2023437"/>
            <a:ext cx="9465231" cy="4126556"/>
          </a:xfrm>
        </p:spPr>
      </p:pic>
    </p:spTree>
    <p:extLst>
      <p:ext uri="{BB962C8B-B14F-4D97-AF65-F5344CB8AC3E}">
        <p14:creationId xmlns:p14="http://schemas.microsoft.com/office/powerpoint/2010/main" val="2258415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BF6CF59-DF19-A2CA-8DAA-609110155E89}"/>
              </a:ext>
            </a:extLst>
          </p:cNvPr>
          <p:cNvSpPr/>
          <p:nvPr/>
        </p:nvSpPr>
        <p:spPr>
          <a:xfrm>
            <a:off x="530566" y="4883933"/>
            <a:ext cx="11182709" cy="8434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51AB307-C61A-428C-68ED-1911C009CA22}"/>
              </a:ext>
            </a:extLst>
          </p:cNvPr>
          <p:cNvSpPr/>
          <p:nvPr/>
        </p:nvSpPr>
        <p:spPr>
          <a:xfrm>
            <a:off x="522399" y="3741174"/>
            <a:ext cx="11150833" cy="8706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7EF91563-6699-D217-7F4A-E54BC12B413A}"/>
              </a:ext>
            </a:extLst>
          </p:cNvPr>
          <p:cNvSpPr/>
          <p:nvPr/>
        </p:nvSpPr>
        <p:spPr>
          <a:xfrm>
            <a:off x="571379" y="2462372"/>
            <a:ext cx="11033062" cy="89788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3F806D-5DEC-502D-7376-5E0FB2A9EB4F}"/>
              </a:ext>
            </a:extLst>
          </p:cNvPr>
          <p:cNvSpPr>
            <a:spLocks noGrp="1"/>
          </p:cNvSpPr>
          <p:nvPr>
            <p:ph type="title"/>
          </p:nvPr>
        </p:nvSpPr>
        <p:spPr/>
        <p:txBody>
          <a:bodyPr/>
          <a:lstStyle/>
          <a:p>
            <a:r>
              <a:rPr lang="en-US" dirty="0"/>
              <a:t>Generated Output:</a:t>
            </a:r>
          </a:p>
        </p:txBody>
      </p:sp>
      <p:sp>
        <p:nvSpPr>
          <p:cNvPr id="3" name="Content Placeholder 2">
            <a:extLst>
              <a:ext uri="{FF2B5EF4-FFF2-40B4-BE49-F238E27FC236}">
                <a16:creationId xmlns:a16="http://schemas.microsoft.com/office/drawing/2014/main" id="{AFA21E58-C80F-8888-8385-19F269051F54}"/>
              </a:ext>
            </a:extLst>
          </p:cNvPr>
          <p:cNvSpPr>
            <a:spLocks noGrp="1"/>
          </p:cNvSpPr>
          <p:nvPr>
            <p:ph idx="1"/>
          </p:nvPr>
        </p:nvSpPr>
        <p:spPr/>
        <p:txBody>
          <a:bodyPr vert="horz" lIns="91440" tIns="45720" rIns="91440" bIns="45720" rtlCol="0" anchor="t">
            <a:normAutofit/>
          </a:bodyPr>
          <a:lstStyle/>
          <a:p>
            <a:r>
              <a:rPr lang="en-US" sz="1100" dirty="0">
                <a:latin typeface="Times New Roman"/>
                <a:cs typeface="Times New Roman"/>
              </a:rPr>
              <a:t>Input: intent: Denouncing | hate: Immigrants just dont want to integrate. Let's kick them out!
Target: They do. The reason why they find integration difficult is because of comments like this.
Generated: I understand that you may have concerns about immigrants, but it is important to remember that they are a valuable part of our society. They contribute to our society and contribute to the growth of our economy.</a:t>
            </a:r>
            <a:endParaRPr lang="en-US">
              <a:latin typeface="Times New Roman"/>
              <a:cs typeface="Times New Roman"/>
            </a:endParaRPr>
          </a:p>
          <a:p>
            <a:endParaRPr lang="en-US" sz="1100" dirty="0">
              <a:latin typeface="Times New Roman"/>
              <a:cs typeface="Times New Roman"/>
            </a:endParaRPr>
          </a:p>
          <a:p>
            <a:r>
              <a:rPr lang="en-US" sz="1100" dirty="0">
                <a:latin typeface="Times New Roman"/>
                <a:cs typeface="Times New Roman"/>
              </a:rPr>
              <a:t>Input: intent: Denouncing | hate: Immigrants just dont want to integrate. Let's kick them out!
Target: They do. The reason why they find integration difficult is because of comments like this.
Generated: I understand that you may have concerns about immigrants, but it is important to remember that they are an integral part of our society. Immigrants contribute to our economy, culture, and society.</a:t>
            </a:r>
            <a:endParaRPr lang="en-US"/>
          </a:p>
          <a:p>
            <a:endParaRPr lang="en-US" sz="1100" dirty="0">
              <a:latin typeface="Times New Roman"/>
              <a:cs typeface="Times New Roman"/>
            </a:endParaRPr>
          </a:p>
          <a:p>
            <a:r>
              <a:rPr lang="en-US" sz="1100" dirty="0">
                <a:latin typeface="Times New Roman"/>
                <a:cs typeface="Times New Roman"/>
              </a:rPr>
              <a:t>Input: intent: Denouncing | hate: Immigrants just dont want to integrate. Let's kick them out!
Target: They do. The reason why they find integration difficult is because of comments like this.
Generated: I understand that you may have concerns about the integration of immigrants, but it's important to remember that it's not the immigrants that are the problem.</a:t>
            </a:r>
          </a:p>
          <a:p>
            <a:endParaRPr lang="en-US" dirty="0"/>
          </a:p>
        </p:txBody>
      </p:sp>
    </p:spTree>
    <p:extLst>
      <p:ext uri="{BB962C8B-B14F-4D97-AF65-F5344CB8AC3E}">
        <p14:creationId xmlns:p14="http://schemas.microsoft.com/office/powerpoint/2010/main" val="3670214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72DF8F1-11A5-F5AB-2425-CD3FDCD59D51}"/>
              </a:ext>
            </a:extLst>
          </p:cNvPr>
          <p:cNvSpPr/>
          <p:nvPr/>
        </p:nvSpPr>
        <p:spPr>
          <a:xfrm>
            <a:off x="516962" y="2598415"/>
            <a:ext cx="9509384" cy="13196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7E40F4-87BA-EA41-06C1-566FEEB177B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CF5BF8C-0A16-6C8C-AFE5-789DEA7C3D96}"/>
              </a:ext>
            </a:extLst>
          </p:cNvPr>
          <p:cNvSpPr>
            <a:spLocks noGrp="1"/>
          </p:cNvSpPr>
          <p:nvPr>
            <p:ph idx="1"/>
          </p:nvPr>
        </p:nvSpPr>
        <p:spPr>
          <a:xfrm>
            <a:off x="521208" y="2578608"/>
            <a:ext cx="9228269" cy="3767328"/>
          </a:xfrm>
        </p:spPr>
        <p:txBody>
          <a:bodyPr vert="horz" lIns="91440" tIns="45720" rIns="91440" bIns="45720" rtlCol="0" anchor="t">
            <a:normAutofit/>
          </a:bodyPr>
          <a:lstStyle/>
          <a:p>
            <a:r>
              <a:rPr lang="en-US" dirty="0">
                <a:latin typeface="Times New Roman"/>
                <a:ea typeface="+mn-lt"/>
                <a:cs typeface="+mn-lt"/>
              </a:rPr>
              <a:t>Advanced fine-tuning and decoding strategies substantially improve model performance. BART + PEFT (Advanced Decoding), Flan-T5 Base, and </a:t>
            </a:r>
            <a:r>
              <a:rPr lang="en-US" err="1">
                <a:latin typeface="Times New Roman"/>
                <a:ea typeface="+mn-lt"/>
                <a:cs typeface="+mn-lt"/>
              </a:rPr>
              <a:t>TinyLLaMA</a:t>
            </a:r>
            <a:r>
              <a:rPr lang="en-US" dirty="0">
                <a:latin typeface="Times New Roman"/>
                <a:ea typeface="+mn-lt"/>
                <a:cs typeface="+mn-lt"/>
              </a:rPr>
              <a:t> + PEFT are the top-performing configurations, demonstrating that both model architecture and training strategy are crucial for optimal results.</a:t>
            </a:r>
            <a:endParaRPr lang="en-US" dirty="0">
              <a:latin typeface="Times New Roman"/>
              <a:cs typeface="Times New Roman"/>
            </a:endParaRPr>
          </a:p>
        </p:txBody>
      </p:sp>
    </p:spTree>
    <p:extLst>
      <p:ext uri="{BB962C8B-B14F-4D97-AF65-F5344CB8AC3E}">
        <p14:creationId xmlns:p14="http://schemas.microsoft.com/office/powerpoint/2010/main" val="3191177581"/>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GestaltVTI</vt:lpstr>
      <vt:lpstr>Intent-Specific Counterspeech Generation</vt:lpstr>
      <vt:lpstr>Objective:</vt:lpstr>
      <vt:lpstr>Dataset: IntentCONANv2</vt:lpstr>
      <vt:lpstr>Model Used: </vt:lpstr>
      <vt:lpstr>Data Preprocessing:</vt:lpstr>
      <vt:lpstr>Training And Validation Loss:</vt:lpstr>
      <vt:lpstr>Evaluation Score:</vt:lpstr>
      <vt:lpstr>Generated Output:</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144</cp:revision>
  <dcterms:created xsi:type="dcterms:W3CDTF">2025-05-09T19:26:54Z</dcterms:created>
  <dcterms:modified xsi:type="dcterms:W3CDTF">2025-05-09T20:55:37Z</dcterms:modified>
</cp:coreProperties>
</file>