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95"/>
  </p:normalViewPr>
  <p:slideViewPr>
    <p:cSldViewPr snapToGrid="0" snapToObjects="1">
      <p:cViewPr varScale="1">
        <p:scale>
          <a:sx n="44" d="100"/>
          <a:sy n="44" d="100"/>
        </p:scale>
        <p:origin x="5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"/>
          <p:cNvSpPr/>
          <p:nvPr/>
        </p:nvSpPr>
        <p:spPr>
          <a:xfrm flipV="1">
            <a:off x="3619500" y="1396631"/>
            <a:ext cx="17145000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64292" tIns="64292" rIns="64292" bIns="64292"/>
          <a:lstStyle/>
          <a:p>
            <a:pPr algn="ctr" defTabSz="821531">
              <a:spcBef>
                <a:spcPts val="0"/>
              </a:spcBef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42937"/>
            <a:ext cx="15716250" cy="642938"/>
          </a:xfrm>
          <a:prstGeom prst="rect">
            <a:avLst/>
          </a:prstGeom>
        </p:spPr>
        <p:txBody>
          <a:bodyPr lIns="71437" tIns="71437" rIns="71437" bIns="71437" anchor="b"/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889000" indent="-444500" defTabSz="642937">
              <a:lnSpc>
                <a:spcPct val="80000"/>
              </a:lnSpc>
              <a:spcBef>
                <a:spcPts val="0"/>
              </a:spcBef>
              <a:buClrTx/>
              <a:buSzPct val="145000"/>
              <a:buFontTx/>
              <a:buChar char="•"/>
              <a:defRPr sz="3200" cap="all" spc="160"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1333500" indent="-444500" defTabSz="642937">
              <a:lnSpc>
                <a:spcPct val="80000"/>
              </a:lnSpc>
              <a:spcBef>
                <a:spcPts val="0"/>
              </a:spcBef>
              <a:buClrTx/>
              <a:buSzPct val="145000"/>
              <a:buFontTx/>
              <a:buChar char="•"/>
              <a:defRPr sz="3200" cap="all" spc="160"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1778000" indent="-444500" defTabSz="642937">
              <a:lnSpc>
                <a:spcPct val="80000"/>
              </a:lnSpc>
              <a:spcBef>
                <a:spcPts val="0"/>
              </a:spcBef>
              <a:buClrTx/>
              <a:buSzPct val="145000"/>
              <a:buFontTx/>
              <a:buChar char="•"/>
              <a:defRPr sz="3200" cap="all" spc="160"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2222500" indent="-444500" defTabSz="642937">
              <a:lnSpc>
                <a:spcPct val="80000"/>
              </a:lnSpc>
              <a:spcBef>
                <a:spcPts val="0"/>
              </a:spcBef>
              <a:buClrTx/>
              <a:buSzPct val="145000"/>
              <a:buFontTx/>
              <a:buChar char="•"/>
              <a:defRPr sz="3200" cap="all" spc="160"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idx="2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/>
          <a:lstStyle/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3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 flipV="1">
            <a:off x="3619500" y="8635632"/>
            <a:ext cx="17145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64292" tIns="64292" rIns="64292" bIns="64292"/>
          <a:lstStyle/>
          <a:p>
            <a:pPr algn="ctr" defTabSz="821531">
              <a:spcBef>
                <a:spcPts val="0"/>
              </a:spcBef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/>
          <a:lstStyle>
            <a:lvl1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 defTabSz="821531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177111" y="589359"/>
            <a:ext cx="545704" cy="6127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3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78" y="3509367"/>
            <a:ext cx="13056343" cy="815225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ql for Datascience"/>
          <p:cNvSpPr txBox="1">
            <a:spLocks noGrp="1"/>
          </p:cNvSpPr>
          <p:nvPr>
            <p:ph type="title"/>
          </p:nvPr>
        </p:nvSpPr>
        <p:spPr>
          <a:xfrm>
            <a:off x="4155281" y="5572125"/>
            <a:ext cx="17145001" cy="1425053"/>
          </a:xfrm>
          <a:prstGeom prst="rect">
            <a:avLst/>
          </a:prstGeom>
        </p:spPr>
        <p:txBody>
          <a:bodyPr/>
          <a:lstStyle>
            <a:lvl1pPr defTabSz="345041">
              <a:defRPr sz="9800"/>
            </a:lvl1pPr>
          </a:lstStyle>
          <a:p>
            <a:r>
              <a:t>Sql for Data analysis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ubque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Subqueries</a:t>
            </a:r>
          </a:p>
        </p:txBody>
      </p:sp>
      <p:sp>
        <p:nvSpPr>
          <p:cNvPr id="191" name="Using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ysql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33"/>
            </a:lvl1pPr>
          </a:lstStyle>
          <a:p>
            <a:r>
              <a:t>Mysql</a:t>
            </a:r>
          </a:p>
        </p:txBody>
      </p:sp>
      <p:sp>
        <p:nvSpPr>
          <p:cNvPr id="194" name="A subquery is a SELECT statement within another statement.…"/>
          <p:cNvSpPr txBox="1">
            <a:spLocks noGrp="1"/>
          </p:cNvSpPr>
          <p:nvPr>
            <p:ph type="body" idx="21"/>
          </p:nvPr>
        </p:nvSpPr>
        <p:spPr>
          <a:xfrm>
            <a:off x="3619500" y="2562820"/>
            <a:ext cx="17145000" cy="8590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59435" indent="-459435" defTabSz="624362">
              <a:spcBef>
                <a:spcPts val="2900"/>
              </a:spcBef>
              <a:buClr>
                <a:schemeClr val="accent1"/>
              </a:buClr>
              <a:buSzPct val="104999"/>
              <a:buChar char="▸"/>
              <a:defRPr sz="3400"/>
            </a:pPr>
            <a:r>
              <a:t>A subquery is a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t>statement within another statement.</a:t>
            </a:r>
          </a:p>
          <a:p>
            <a:pPr marL="459435" indent="-459435" defTabSz="624362">
              <a:spcBef>
                <a:spcPts val="2900"/>
              </a:spcBef>
              <a:buClr>
                <a:schemeClr val="accent1"/>
              </a:buClr>
              <a:buSzPct val="104999"/>
              <a:buChar char="▸"/>
              <a:defRPr sz="3400"/>
            </a:pPr>
            <a:r>
              <a:t>Using subqueries you can write queries that are structured so that it is possible to isolate each part of a statement.</a:t>
            </a:r>
          </a:p>
          <a:p>
            <a:pPr marL="459435" indent="-459435" defTabSz="624362">
              <a:spcBef>
                <a:spcPts val="2900"/>
              </a:spcBef>
              <a:buClr>
                <a:schemeClr val="accent1"/>
              </a:buClr>
              <a:buSzPct val="104999"/>
              <a:buChar char="▸"/>
              <a:defRPr sz="3400"/>
            </a:pPr>
            <a:r>
              <a:t>They provide alternative ways to perform operations that would otherwise require complex joins and unions.</a:t>
            </a:r>
          </a:p>
          <a:p>
            <a:pPr marL="459435" indent="-459435" defTabSz="624362">
              <a:spcBef>
                <a:spcPts val="2900"/>
              </a:spcBef>
              <a:buClr>
                <a:schemeClr val="accent1"/>
              </a:buClr>
              <a:buSzPct val="104999"/>
              <a:buChar char="▸"/>
              <a:defRPr sz="3400"/>
            </a:pPr>
            <a:r>
              <a:t>Subqueries are more readable than complex joins or unions.</a:t>
            </a:r>
          </a:p>
          <a:p>
            <a:pPr marL="459435" indent="-459435" defTabSz="624362">
              <a:spcBef>
                <a:spcPts val="2900"/>
              </a:spcBef>
              <a:buClr>
                <a:schemeClr val="accent1"/>
              </a:buClr>
              <a:buSzPct val="104999"/>
              <a:buChar char="▸"/>
              <a:defRPr sz="3400"/>
            </a:pPr>
            <a:r>
              <a:t>A subquery can return a scalar (a single value), a single row, a single column, or a table (one or more rows of one or more columns). </a:t>
            </a:r>
          </a:p>
          <a:p>
            <a:pPr marL="459435" indent="-459435" defTabSz="624362">
              <a:spcBef>
                <a:spcPts val="2900"/>
              </a:spcBef>
              <a:buClr>
                <a:schemeClr val="accent1"/>
              </a:buClr>
              <a:buSzPct val="104999"/>
              <a:buChar char="▸"/>
              <a:defRPr sz="3400"/>
            </a:pPr>
            <a:r>
              <a:t>These are called scalar, column, row, and table subqueries.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33"/>
            </a:lvl1pPr>
          </a:lstStyle>
          <a:p>
            <a:r>
              <a:t>Text</a:t>
            </a:r>
          </a:p>
        </p:txBody>
      </p:sp>
      <p:sp>
        <p:nvSpPr>
          <p:cNvPr id="197" name="The Subquery as Scalar Opera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550">
              <a:spcBef>
                <a:spcPts val="1800"/>
              </a:spcBef>
              <a:defRPr sz="4000"/>
            </a:lvl1pPr>
          </a:lstStyle>
          <a:p>
            <a:r>
              <a:t>The Subquery as Scalar Operand </a:t>
            </a:r>
          </a:p>
        </p:txBody>
      </p:sp>
      <p:sp>
        <p:nvSpPr>
          <p:cNvPr id="198" name="A scalar subquery is the simplest form of subquery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A scalar subquery is the simplest form of subquery </a:t>
            </a:r>
          </a:p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It returns a single value. </a:t>
            </a:r>
          </a:p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You can use it almost anywhere a single column value or literal is legal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33"/>
            </a:lvl1pPr>
          </a:lstStyle>
          <a:p>
            <a:r>
              <a:t>Text</a:t>
            </a:r>
          </a:p>
        </p:txBody>
      </p:sp>
      <p:sp>
        <p:nvSpPr>
          <p:cNvPr id="201" name="Comparisons Using Subqueries…"/>
          <p:cNvSpPr txBox="1">
            <a:spLocks noGrp="1"/>
          </p:cNvSpPr>
          <p:nvPr>
            <p:ph type="body" idx="21"/>
          </p:nvPr>
        </p:nvSpPr>
        <p:spPr>
          <a:xfrm>
            <a:off x="3958828" y="2732484"/>
            <a:ext cx="17145001" cy="8590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Comparisons Using Subqueries </a:t>
            </a:r>
            <a:endParaRPr sz="160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642937">
              <a:lnSpc>
                <a:spcPts val="53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1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SELECT * FROM t1</a:t>
            </a:r>
          </a:p>
          <a:p>
            <a:pPr marL="0" indent="0" defTabSz="642937">
              <a:lnSpc>
                <a:spcPts val="53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WHERE column1 = (SELECT MAX(column2) FROM t2);</a:t>
            </a:r>
          </a:p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Using Keyword ANY </a:t>
            </a:r>
            <a:endParaRPr sz="160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642937">
              <a:lnSpc>
                <a:spcPts val="53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1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  SELECT s1 FROM t1 WHERE s1 &gt; ANY (SELECT s1 FROM t2);</a:t>
            </a:r>
          </a:p>
          <a:p>
            <a:pPr marL="0" indent="0" defTabSz="642937">
              <a:lnSpc>
                <a:spcPts val="35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Using Keyword ALL </a:t>
            </a:r>
            <a:endParaRPr sz="160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642937">
              <a:lnSpc>
                <a:spcPts val="53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 SELECT s1 FROM t1 WHERE s1 &gt; ALL (SELECT s1 FROM t2); </a:t>
            </a:r>
          </a:p>
          <a:p>
            <a:pPr marL="0" indent="0" defTabSz="642937">
              <a:lnSpc>
                <a:spcPts val="35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642937">
              <a:lnSpc>
                <a:spcPts val="53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33"/>
            </a:lvl1pPr>
          </a:lstStyle>
          <a:p>
            <a:r>
              <a:t>Text</a:t>
            </a:r>
          </a:p>
        </p:txBody>
      </p:sp>
      <p:sp>
        <p:nvSpPr>
          <p:cNvPr id="204" name="Row subque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57223">
              <a:spcBef>
                <a:spcPts val="3000"/>
              </a:spcBef>
              <a:defRPr sz="6600"/>
            </a:lvl1pPr>
          </a:lstStyle>
          <a:p>
            <a:r>
              <a:t>Row subqueries</a:t>
            </a:r>
          </a:p>
        </p:txBody>
      </p:sp>
      <p:sp>
        <p:nvSpPr>
          <p:cNvPr id="205" name="Unlike scalar subquery, a row subquery returns a single row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613410" indent="-613410" defTabSz="813315">
              <a:spcBef>
                <a:spcPts val="3700"/>
              </a:spcBef>
              <a:buClr>
                <a:schemeClr val="accent1"/>
              </a:buClr>
              <a:buSzPct val="104999"/>
              <a:buChar char="▸"/>
              <a:defRPr sz="4600"/>
            </a:pPr>
            <a:r>
              <a:t>Unlike scalar subquery, a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row subquery </a:t>
            </a:r>
            <a:r>
              <a:t>returns a single row </a:t>
            </a:r>
          </a:p>
          <a:p>
            <a:pPr marL="613410" indent="-613410" defTabSz="813315">
              <a:spcBef>
                <a:spcPts val="3700"/>
              </a:spcBef>
              <a:buClr>
                <a:schemeClr val="accent1"/>
              </a:buClr>
              <a:buSzPct val="104999"/>
              <a:buChar char="▸"/>
              <a:defRPr sz="4600"/>
            </a:pPr>
            <a:r>
              <a:t>That is, it can return more than one column value. </a:t>
            </a:r>
          </a:p>
          <a:p>
            <a:pPr marL="613410" indent="-613410" defTabSz="813315">
              <a:spcBef>
                <a:spcPts val="3700"/>
              </a:spcBef>
              <a:buClr>
                <a:schemeClr val="accent1"/>
              </a:buClr>
              <a:buSzPct val="104999"/>
              <a:buChar char="▸"/>
              <a:defRPr sz="4600"/>
            </a:pPr>
            <a:r>
              <a:t>Legal operators that can be used for row subquery comparisons are: </a:t>
            </a:r>
          </a:p>
          <a:p>
            <a:pPr marL="0" indent="0" defTabSz="813315">
              <a:spcBef>
                <a:spcPts val="3700"/>
              </a:spcBef>
              <a:buClr>
                <a:schemeClr val="accent1"/>
              </a:buClr>
              <a:buSzTx/>
              <a:buNone/>
              <a:defRPr sz="4600"/>
            </a:pPr>
            <a:r>
              <a:t>                 =  &gt;  &lt;  &gt;=  &lt;=  &lt;&gt;  !=  &lt;=&gt;</a:t>
            </a:r>
          </a:p>
          <a:p>
            <a:pPr marL="0" indent="0" defTabSz="636506">
              <a:lnSpc>
                <a:spcPts val="52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</a:t>
            </a:r>
            <a:r>
              <a:rPr sz="2800"/>
              <a:t>SELECT * FROM t1</a:t>
            </a:r>
          </a:p>
          <a:p>
            <a:pPr marL="0" indent="0" defTabSz="636506">
              <a:lnSpc>
                <a:spcPts val="52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WHERE (col1,col2) = </a:t>
            </a:r>
          </a:p>
          <a:p>
            <a:pPr marL="0" indent="0" defTabSz="636506">
              <a:lnSpc>
                <a:spcPts val="52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(SELECT col3, col4 FROM t2 WHERE id = 10);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ysql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33"/>
            </a:lvl1pPr>
          </a:lstStyle>
          <a:p>
            <a:r>
              <a:t>Mysql</a:t>
            </a:r>
          </a:p>
        </p:txBody>
      </p:sp>
      <p:sp>
        <p:nvSpPr>
          <p:cNvPr id="208" name="Subqueries with EXISTS or NOT EXI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57223">
              <a:spcBef>
                <a:spcPts val="3000"/>
              </a:spcBef>
              <a:defRPr sz="6600"/>
            </a:lvl1pPr>
          </a:lstStyle>
          <a:p>
            <a:r>
              <a:t>Subqueries with EXISTS or NOT EXISTS </a:t>
            </a:r>
          </a:p>
        </p:txBody>
      </p:sp>
      <p:sp>
        <p:nvSpPr>
          <p:cNvPr id="209" name="If a subquery returns any rows at all, EXISTS subquery is TRUE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If a subquery returns any rows at all,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EXISTS </a:t>
            </a:r>
            <a:r>
              <a:rPr i="1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subquery </a:t>
            </a:r>
            <a:r>
              <a:t>is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TRUE.</a:t>
            </a:r>
            <a:r>
              <a:t> </a:t>
            </a:r>
          </a:p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If a subquery returns no rows at all,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NOT EXISTS </a:t>
            </a:r>
            <a:r>
              <a:rPr i="1"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subquery </a:t>
            </a:r>
            <a:r>
              <a:t>is </a:t>
            </a:r>
            <a:r>
              <a:rPr>
                <a:solidFill>
                  <a:srgbClr val="026789"/>
                </a:solidFill>
                <a:latin typeface="Courier"/>
                <a:ea typeface="Courier"/>
                <a:cs typeface="Courier"/>
                <a:sym typeface="Courier"/>
              </a:rPr>
              <a:t>TRUE.</a:t>
            </a:r>
            <a:r>
              <a:t> </a:t>
            </a:r>
            <a:endParaRPr sz="160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821531">
              <a:buClr>
                <a:schemeClr val="accent1"/>
              </a:buClr>
              <a:buSzTx/>
              <a:buNone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Example:  What kind of store is present in one or more cities? </a:t>
            </a:r>
          </a:p>
          <a:p>
            <a:pPr marL="0" indent="0" defTabSz="642937">
              <a:spcBef>
                <a:spcPts val="160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SELECT DISTINCT store_type FROM stores </a:t>
            </a:r>
            <a:br/>
            <a:r>
              <a:rPr>
                <a:latin typeface="Times Roman"/>
                <a:ea typeface="Times Roman"/>
                <a:cs typeface="Times Roman"/>
                <a:sym typeface="Times Roman"/>
              </a:rPr>
              <a:t>            </a:t>
            </a:r>
            <a:r>
              <a:t>WHERE EXISTS (SELECT * FROM cities_stores  </a:t>
            </a:r>
            <a:br/>
            <a:r>
              <a:t>     WHERE cities_stores.store_type = stores.store_type);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33"/>
            </a:lvl1pPr>
          </a:lstStyle>
          <a:p>
            <a:r>
              <a:t>Text</a:t>
            </a:r>
          </a:p>
        </p:txBody>
      </p:sp>
      <p:sp>
        <p:nvSpPr>
          <p:cNvPr id="212" name="Correlated Subque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47013">
              <a:spcBef>
                <a:spcPts val="1500"/>
              </a:spcBef>
              <a:defRPr sz="3432"/>
            </a:pPr>
            <a:r>
              <a:t>Correlated Subqueries </a:t>
            </a:r>
            <a:br/>
            <a:endParaRPr/>
          </a:p>
        </p:txBody>
      </p:sp>
      <p:sp>
        <p:nvSpPr>
          <p:cNvPr id="213" name="A correlated subquery is a subquery that contains a reference to a table that also appears in the outer query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/>
            </a:pPr>
            <a:r>
              <a:t>A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correlated subquery </a:t>
            </a:r>
            <a:r>
              <a:t>is a subquery that contains a reference to a table that also appears in the outer query </a:t>
            </a:r>
            <a:endParaRPr sz="160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642937">
              <a:lnSpc>
                <a:spcPts val="52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1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 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SELECT * FROM t1</a:t>
            </a:r>
          </a:p>
          <a:p>
            <a:pPr marL="0" indent="0" defTabSz="642937">
              <a:lnSpc>
                <a:spcPts val="5200"/>
              </a:lnSpc>
              <a:spcBef>
                <a:spcPts val="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WHERE column1 = ANY (SELECT column1 FROM t2</a:t>
            </a:r>
          </a:p>
          <a:p>
            <a:pPr marL="0" indent="0" defTabSz="642937">
              <a:lnSpc>
                <a:spcPts val="5200"/>
              </a:lnSpc>
              <a:spcBef>
                <a:spcPts val="1600"/>
              </a:spcBef>
              <a:buClr>
                <a:schemeClr val="accent1"/>
              </a:buClr>
              <a:buSzTx/>
              <a:buNone/>
              <a:defRPr sz="2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WHERE t2.column2 = t1.column2); </a:t>
            </a:r>
            <a:endParaRPr sz="1600">
              <a:latin typeface="Times Roman"/>
              <a:ea typeface="Times Roman"/>
              <a:cs typeface="Times Roman"/>
              <a:sym typeface="Times Roman"/>
            </a:endParaRPr>
          </a:p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Generally they are inefficient and likely to be slow.</a:t>
            </a:r>
          </a:p>
          <a:p>
            <a:pPr marL="601382" indent="-601382" defTabSz="821531">
              <a:buClr>
                <a:schemeClr val="accent1"/>
              </a:buClr>
              <a:buSzPct val="104999"/>
              <a:buChar char="▸"/>
              <a:defRPr sz="4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Rewriting the query as a join might improve performance.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Macintosh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Avenir Next Medium</vt:lpstr>
      <vt:lpstr>Avenir Next Regular</vt:lpstr>
      <vt:lpstr>Courier</vt:lpstr>
      <vt:lpstr>DIN Alternate Bold</vt:lpstr>
      <vt:lpstr>DIN Condensed Bold</vt:lpstr>
      <vt:lpstr>Helvetica</vt:lpstr>
      <vt:lpstr>Helvetica Neue</vt:lpstr>
      <vt:lpstr>Times Roman</vt:lpstr>
      <vt:lpstr>New_Template7</vt:lpstr>
      <vt:lpstr>Sql for Data analysis</vt:lpstr>
      <vt:lpstr>Subqueries</vt:lpstr>
      <vt:lpstr>PowerPoint Presentation</vt:lpstr>
      <vt:lpstr>The Subquery as Scalar Operand </vt:lpstr>
      <vt:lpstr>PowerPoint Presentation</vt:lpstr>
      <vt:lpstr>Row subqueries</vt:lpstr>
      <vt:lpstr>Subqueries with EXISTS or NOT EXISTS </vt:lpstr>
      <vt:lpstr>Correlated Subqueries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analysis</dc:title>
  <cp:lastModifiedBy>Saigeetha Panikker</cp:lastModifiedBy>
  <cp:revision>1</cp:revision>
  <dcterms:modified xsi:type="dcterms:W3CDTF">2021-09-05T14:01:14Z</dcterms:modified>
</cp:coreProperties>
</file>