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595"/>
  </p:normalViewPr>
  <p:slideViewPr>
    <p:cSldViewPr snapToGrid="0" snapToObjects="1">
      <p:cViewPr varScale="1">
        <p:scale>
          <a:sx n="44" d="100"/>
          <a:sy n="44" d="100"/>
        </p:scale>
        <p:origin x="56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6" name="Shape 20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Text</a:t>
            </a:r>
          </a:p>
        </p:txBody>
      </p:sp>
      <p:sp>
        <p:nvSpPr>
          <p:cNvPr id="10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25000"/>
              <a:buChar char="▸"/>
            </a:lvl1pPr>
            <a:lvl2pPr>
              <a:buClr>
                <a:schemeClr val="accent1"/>
              </a:buClr>
              <a:buSzPct val="125000"/>
              <a:buChar char="▸"/>
            </a:lvl2pPr>
            <a:lvl3pPr>
              <a:buClr>
                <a:schemeClr val="accent1"/>
              </a:buClr>
              <a:buSzPct val="125000"/>
              <a:buChar char="▸"/>
            </a:lvl3pPr>
            <a:lvl4pPr>
              <a:buClr>
                <a:schemeClr val="accent1"/>
              </a:buClr>
              <a:buSzPct val="125000"/>
              <a:buChar char="▸"/>
            </a:lvl4pPr>
            <a:lvl5pPr>
              <a:buClr>
                <a:schemeClr val="accent1"/>
              </a:buClr>
              <a:buSzPct val="125000"/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>
            <a:spLocks noGrp="1"/>
          </p:cNvSpPr>
          <p:nvPr>
            <p:ph type="pic" sz="half" idx="21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Image"/>
          <p:cNvSpPr>
            <a:spLocks noGrp="1"/>
          </p:cNvSpPr>
          <p:nvPr>
            <p:ph type="pic" sz="half" idx="22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Image"/>
          <p:cNvSpPr>
            <a:spLocks noGrp="1"/>
          </p:cNvSpPr>
          <p:nvPr>
            <p:ph type="pic" idx="23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  <a:endParaRPr/>
          </a:p>
        </p:txBody>
      </p:sp>
      <p:sp>
        <p:nvSpPr>
          <p:cNvPr id="122" name="Type a quote here."/>
          <p:cNvSpPr txBox="1">
            <a:spLocks noGrp="1"/>
          </p:cNvSpPr>
          <p:nvPr>
            <p:ph type="body" sz="quarter" idx="21"/>
          </p:nvPr>
        </p:nvSpPr>
        <p:spPr>
          <a:xfrm>
            <a:off x="1676400" y="4089400"/>
            <a:ext cx="210566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3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23" name="Johnny Appleseed"/>
          <p:cNvSpPr txBox="1">
            <a:spLocks noGrp="1"/>
          </p:cNvSpPr>
          <p:nvPr>
            <p:ph type="body" sz="quarter" idx="22"/>
          </p:nvPr>
        </p:nvSpPr>
        <p:spPr>
          <a:xfrm>
            <a:off x="762000" y="10953750"/>
            <a:ext cx="22860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8700"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24" name="Text"/>
          <p:cNvSpPr txBox="1">
            <a:spLocks noGrp="1"/>
          </p:cNvSpPr>
          <p:nvPr>
            <p:ph type="body" sz="quarter" idx="2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Text</a:t>
            </a: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>
            <a:spLocks noGrp="1"/>
          </p:cNvSpPr>
          <p:nvPr>
            <p:ph type="body" sz="quarter" idx="21"/>
          </p:nvPr>
        </p:nvSpPr>
        <p:spPr>
          <a:xfrm>
            <a:off x="11049000" y="3721100"/>
            <a:ext cx="125730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3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33" name="Image"/>
          <p:cNvSpPr>
            <a:spLocks noGrp="1"/>
          </p:cNvSpPr>
          <p:nvPr>
            <p:ph type="pic" idx="22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Johnny Appleseed"/>
          <p:cNvSpPr txBox="1">
            <a:spLocks noGrp="1"/>
          </p:cNvSpPr>
          <p:nvPr>
            <p:ph type="body" sz="quarter" idx="23"/>
          </p:nvPr>
        </p:nvSpPr>
        <p:spPr>
          <a:xfrm>
            <a:off x="11049000" y="10953750"/>
            <a:ext cx="12573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647700">
              <a:spcBef>
                <a:spcPts val="0"/>
              </a:spcBef>
              <a:buClrTx/>
              <a:buSzTx/>
              <a:buFontTx/>
              <a:buNone/>
              <a:defRPr sz="87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>
            <a:spLocks noGrp="1"/>
          </p:cNvSpPr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642937">
              <a:spcBef>
                <a:spcPts val="0"/>
              </a:spcBef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5" name="Text"/>
          <p:cNvSpPr txBox="1">
            <a:spLocks noGrp="1"/>
          </p:cNvSpPr>
          <p:nvPr>
            <p:ph type="body" sz="quarter" idx="21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marL="0" indent="0" defTabSz="642937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200" cap="all" spc="16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Text</a:t>
            </a:r>
          </a:p>
        </p:txBody>
      </p:sp>
      <p:sp>
        <p:nvSpPr>
          <p:cNvPr id="166" name="Title Text"/>
          <p:cNvSpPr txBox="1">
            <a:spLocks noGrp="1"/>
          </p:cNvSpPr>
          <p:nvPr>
            <p:ph type="title"/>
          </p:nvPr>
        </p:nvSpPr>
        <p:spPr>
          <a:xfrm>
            <a:off x="3619500" y="2160984"/>
            <a:ext cx="17145000" cy="1017985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167" name="Body Level One…"/>
          <p:cNvSpPr txBox="1">
            <a:spLocks noGrp="1"/>
          </p:cNvSpPr>
          <p:nvPr>
            <p:ph type="body" idx="1"/>
          </p:nvPr>
        </p:nvSpPr>
        <p:spPr>
          <a:xfrm>
            <a:off x="3619500" y="3857625"/>
            <a:ext cx="17145000" cy="8590360"/>
          </a:xfrm>
          <a:prstGeom prst="rect">
            <a:avLst/>
          </a:prstGeom>
        </p:spPr>
        <p:txBody>
          <a:bodyPr lIns="71437" tIns="71437" rIns="71437" bIns="71437"/>
          <a:lstStyle>
            <a:lvl1pPr marL="601382" indent="-601382" defTabSz="821531">
              <a:buClr>
                <a:schemeClr val="accent1"/>
              </a:buClr>
              <a:buChar char="▸"/>
              <a:defRPr sz="4600"/>
            </a:lvl1pPr>
            <a:lvl2pPr marL="1045882" indent="-601382" defTabSz="821531">
              <a:buClr>
                <a:schemeClr val="accent1"/>
              </a:buClr>
              <a:buChar char="▸"/>
              <a:defRPr sz="4600"/>
            </a:lvl2pPr>
            <a:lvl3pPr marL="1490382" indent="-601382" defTabSz="821531">
              <a:buClr>
                <a:schemeClr val="accent1"/>
              </a:buClr>
              <a:buChar char="▸"/>
              <a:defRPr sz="4600"/>
            </a:lvl3pPr>
            <a:lvl4pPr marL="1934882" indent="-601382" defTabSz="821531">
              <a:buClr>
                <a:schemeClr val="accent1"/>
              </a:buClr>
              <a:buChar char="▸"/>
              <a:defRPr sz="4600"/>
            </a:lvl4pPr>
            <a:lvl5pPr marL="2379382" indent="-601382" defTabSz="821531">
              <a:buClr>
                <a:schemeClr val="accent1"/>
              </a:buClr>
              <a:buChar char="▸"/>
              <a:defRPr sz="4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3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Line"/>
          <p:cNvSpPr/>
          <p:nvPr/>
        </p:nvSpPr>
        <p:spPr>
          <a:xfrm flipV="1">
            <a:off x="3619499" y="2761974"/>
            <a:ext cx="17145001" cy="277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38100" tIns="38100" rIns="38100" bIns="38100" anchor="ctr"/>
          <a:lstStyle/>
          <a:p>
            <a:pPr defTabSz="457200">
              <a:spcBef>
                <a:spcPts val="0"/>
              </a:spcBef>
              <a:defRPr sz="11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6" name="Text"/>
          <p:cNvSpPr txBox="1">
            <a:spLocks noGrp="1"/>
          </p:cNvSpPr>
          <p:nvPr>
            <p:ph type="body" sz="quarter" idx="21"/>
          </p:nvPr>
        </p:nvSpPr>
        <p:spPr>
          <a:xfrm>
            <a:off x="3619499" y="2120899"/>
            <a:ext cx="15716253" cy="546101"/>
          </a:xfrm>
          <a:prstGeom prst="rect">
            <a:avLst/>
          </a:prstGeom>
        </p:spPr>
        <p:txBody>
          <a:bodyPr lIns="38100" tIns="38100" rIns="38100" bIns="38100"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200" cap="all" spc="16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Text</a:t>
            </a:r>
          </a:p>
        </p:txBody>
      </p:sp>
      <p:sp>
        <p:nvSpPr>
          <p:cNvPr id="177" name="Title Text"/>
          <p:cNvSpPr txBox="1">
            <a:spLocks noGrp="1"/>
          </p:cNvSpPr>
          <p:nvPr>
            <p:ph type="title"/>
          </p:nvPr>
        </p:nvSpPr>
        <p:spPr>
          <a:xfrm>
            <a:off x="3619499" y="3333750"/>
            <a:ext cx="17145003" cy="762000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17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619499" y="4610100"/>
            <a:ext cx="17145003" cy="6438901"/>
          </a:xfrm>
          <a:prstGeom prst="rect">
            <a:avLst/>
          </a:prstGeom>
        </p:spPr>
        <p:txBody>
          <a:bodyPr lIns="38100" tIns="38100" rIns="38100" bIns="38100"/>
          <a:lstStyle>
            <a:lvl1pPr marL="608541" indent="-608541">
              <a:buClr>
                <a:schemeClr val="accent1"/>
              </a:buClr>
              <a:buChar char="▸"/>
              <a:defRPr sz="4600"/>
            </a:lvl1pPr>
            <a:lvl2pPr marL="1243541" indent="-608541">
              <a:buClr>
                <a:schemeClr val="accent1"/>
              </a:buClr>
              <a:buChar char="▸"/>
              <a:defRPr sz="4600"/>
            </a:lvl2pPr>
            <a:lvl3pPr marL="1878541" indent="-608541">
              <a:buClr>
                <a:schemeClr val="accent1"/>
              </a:buClr>
              <a:buChar char="▸"/>
              <a:defRPr sz="4600"/>
            </a:lvl3pPr>
            <a:lvl4pPr marL="2513541" indent="-608541">
              <a:buClr>
                <a:schemeClr val="accent1"/>
              </a:buClr>
              <a:buChar char="▸"/>
              <a:defRPr sz="4600"/>
            </a:lvl4pPr>
            <a:lvl5pPr marL="3148541" indent="-608541">
              <a:buClr>
                <a:schemeClr val="accent1"/>
              </a:buClr>
              <a:buChar char="▸"/>
              <a:defRPr sz="4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0278607" y="2171699"/>
            <a:ext cx="479029" cy="546101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3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Line"/>
          <p:cNvSpPr/>
          <p:nvPr/>
        </p:nvSpPr>
        <p:spPr>
          <a:xfrm flipV="1">
            <a:off x="3619499" y="2761974"/>
            <a:ext cx="17145001" cy="277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38100" tIns="38100" rIns="38100" bIns="38100" anchor="ctr"/>
          <a:lstStyle/>
          <a:p>
            <a:pPr defTabSz="457200">
              <a:spcBef>
                <a:spcPts val="0"/>
              </a:spcBef>
              <a:defRPr sz="11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7" name="Text"/>
          <p:cNvSpPr txBox="1">
            <a:spLocks noGrp="1"/>
          </p:cNvSpPr>
          <p:nvPr>
            <p:ph type="body" sz="quarter" idx="21"/>
          </p:nvPr>
        </p:nvSpPr>
        <p:spPr>
          <a:xfrm>
            <a:off x="3619499" y="2120899"/>
            <a:ext cx="15716253" cy="546101"/>
          </a:xfrm>
          <a:prstGeom prst="rect">
            <a:avLst/>
          </a:prstGeom>
        </p:spPr>
        <p:txBody>
          <a:bodyPr lIns="38100" tIns="38100" rIns="38100" bIns="38100"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200" cap="all" spc="16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Text</a:t>
            </a:r>
          </a:p>
        </p:txBody>
      </p:sp>
      <p:sp>
        <p:nvSpPr>
          <p:cNvPr id="188" name="Title Text"/>
          <p:cNvSpPr txBox="1">
            <a:spLocks noGrp="1"/>
          </p:cNvSpPr>
          <p:nvPr>
            <p:ph type="title"/>
          </p:nvPr>
        </p:nvSpPr>
        <p:spPr>
          <a:xfrm>
            <a:off x="3619499" y="3333750"/>
            <a:ext cx="17145003" cy="762000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18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0278607" y="2171699"/>
            <a:ext cx="479029" cy="546101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3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>
            <a:spLocks noGrp="1"/>
          </p:cNvSpPr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Line"/>
          <p:cNvSpPr/>
          <p:nvPr/>
        </p:nvSpPr>
        <p:spPr>
          <a:xfrm flipV="1">
            <a:off x="3619500" y="8635632"/>
            <a:ext cx="17145000" cy="37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64292" tIns="64292" rIns="64292" bIns="64292"/>
          <a:lstStyle/>
          <a:p>
            <a:pPr algn="ctr" defTabSz="821531">
              <a:spcBef>
                <a:spcPts val="0"/>
              </a:spcBef>
              <a:defRPr sz="3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7" name="Title Text"/>
          <p:cNvSpPr txBox="1">
            <a:spLocks noGrp="1"/>
          </p:cNvSpPr>
          <p:nvPr>
            <p:ph type="title"/>
          </p:nvPr>
        </p:nvSpPr>
        <p:spPr>
          <a:xfrm>
            <a:off x="3619500" y="9036843"/>
            <a:ext cx="17145000" cy="3804048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spcBef>
                <a:spcPts val="0"/>
              </a:spcBef>
              <a:defRPr sz="23800"/>
            </a:lvl1pPr>
          </a:lstStyle>
          <a:p>
            <a:r>
              <a:t>Title Text</a:t>
            </a:r>
          </a:p>
        </p:txBody>
      </p:sp>
      <p:sp>
        <p:nvSpPr>
          <p:cNvPr id="19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619500" y="6000750"/>
            <a:ext cx="17145000" cy="2536032"/>
          </a:xfrm>
          <a:prstGeom prst="rect">
            <a:avLst/>
          </a:prstGeom>
        </p:spPr>
        <p:txBody>
          <a:bodyPr lIns="71437" tIns="71437" rIns="71437" bIns="71437" anchor="b"/>
          <a:lstStyle>
            <a:lvl1pPr marL="0" indent="0" defTabSz="821531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4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 defTabSz="821531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4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 defTabSz="821531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4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 defTabSz="821531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4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 defTabSz="821531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4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0177111" y="589359"/>
            <a:ext cx="545704" cy="612776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3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Title Text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Title Text</a:t>
            </a:r>
          </a:p>
        </p:txBody>
      </p:sp>
      <p:sp>
        <p:nvSpPr>
          <p:cNvPr id="3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13221" y="5842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r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Title Text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11049000" y="8635798"/>
            <a:ext cx="12572997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Image"/>
          <p:cNvSpPr>
            <a:spLocks noGrp="1"/>
          </p:cNvSpPr>
          <p:nvPr>
            <p:ph type="pic" idx="21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Text</a:t>
            </a:r>
          </a:p>
        </p:txBody>
      </p:sp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Text</a:t>
            </a:r>
          </a:p>
        </p:txBody>
      </p:sp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Text</a:t>
            </a:r>
          </a:p>
        </p:txBody>
      </p:sp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Text</a:t>
            </a:r>
          </a:p>
        </p:txBody>
      </p:sp>
      <p:sp>
        <p:nvSpPr>
          <p:cNvPr id="92" name="Image"/>
          <p:cNvSpPr>
            <a:spLocks noGrp="1"/>
          </p:cNvSpPr>
          <p:nvPr>
            <p:ph type="pic" idx="2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Title Text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4000"/>
            </a:lvl1pPr>
            <a:lvl2pPr>
              <a:buClr>
                <a:schemeClr val="accent1"/>
              </a:buClr>
              <a:buChar char="▸"/>
              <a:defRPr sz="4000"/>
            </a:lvl2pPr>
            <a:lvl3pPr>
              <a:buClr>
                <a:schemeClr val="accent1"/>
              </a:buClr>
              <a:buChar char="▸"/>
              <a:defRPr sz="4000"/>
            </a:lvl3pPr>
            <a:lvl4pPr>
              <a:buClr>
                <a:schemeClr val="accent1"/>
              </a:buClr>
              <a:buChar char="▸"/>
              <a:defRPr sz="4000"/>
            </a:lvl4pPr>
            <a:lvl5pPr>
              <a:buClr>
                <a:schemeClr val="accent1"/>
              </a:buClr>
              <a:buChar char="▸"/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 spd="med"/>
  <p:txStyles>
    <p:titleStyle>
      <a:lvl1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1pPr>
      <a:lvl2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2pPr>
      <a:lvl3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3pPr>
      <a:lvl4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4pPr>
      <a:lvl5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5pPr>
      <a:lvl6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6pPr>
      <a:lvl7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7pPr>
      <a:lvl8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8pPr>
      <a:lvl9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127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90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254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317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381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444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508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571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1pPr>
      <a:lvl2pPr marL="0" marR="0" indent="228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2pPr>
      <a:lvl3pPr marL="0" marR="0" indent="457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3pPr>
      <a:lvl4pPr marL="0" marR="0" indent="685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4pPr>
      <a:lvl5pPr marL="0" marR="0" indent="9144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5pPr>
      <a:lvl6pPr marL="0" marR="0" indent="11430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6pPr>
      <a:lvl7pPr marL="0" marR="0" indent="1371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7pPr>
      <a:lvl8pPr marL="0" marR="0" indent="1600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8pPr>
      <a:lvl9pPr marL="0" marR="0" indent="1828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hyperlink" Target="https://www.mysqltutorial.org/stored-procedures-loop.aspx" TargetMode="Externa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978" y="3509367"/>
            <a:ext cx="13056343" cy="8152254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Sql for Datascience"/>
          <p:cNvSpPr txBox="1">
            <a:spLocks noGrp="1"/>
          </p:cNvSpPr>
          <p:nvPr>
            <p:ph type="title"/>
          </p:nvPr>
        </p:nvSpPr>
        <p:spPr>
          <a:xfrm>
            <a:off x="4155281" y="5572125"/>
            <a:ext cx="17145001" cy="1425053"/>
          </a:xfrm>
          <a:prstGeom prst="rect">
            <a:avLst/>
          </a:prstGeom>
        </p:spPr>
        <p:txBody>
          <a:bodyPr/>
          <a:lstStyle>
            <a:lvl1pPr defTabSz="345041">
              <a:defRPr sz="9800"/>
            </a:lvl1pPr>
          </a:lstStyle>
          <a:p>
            <a:r>
              <a:t>Sql for Datascience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</a:t>
            </a:r>
          </a:p>
        </p:txBody>
      </p:sp>
      <p:sp>
        <p:nvSpPr>
          <p:cNvPr id="249" name="properties of curso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8319">
              <a:spcBef>
                <a:spcPts val="2400"/>
              </a:spcBef>
              <a:defRPr sz="5376"/>
            </a:lvl1pPr>
          </a:lstStyle>
          <a:p>
            <a:r>
              <a:t>properties of cursors</a:t>
            </a:r>
          </a:p>
        </p:txBody>
      </p:sp>
      <p:sp>
        <p:nvSpPr>
          <p:cNvPr id="250" name="Cursor has three important properties that we need to be familiar with in order to avoid unexpected results: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709930">
              <a:spcBef>
                <a:spcPts val="3300"/>
              </a:spcBef>
              <a:buClrTx/>
              <a:buSzTx/>
              <a:buFontTx/>
              <a:buNone/>
              <a:defRPr sz="3612"/>
            </a:pPr>
            <a:r>
              <a:t>Cursor has three important properties that we need to be familiar with in order to avoid unexpected results:</a:t>
            </a:r>
          </a:p>
          <a:p>
            <a:pPr marL="521277" indent="-521277" defTabSz="709930">
              <a:spcBef>
                <a:spcPts val="3300"/>
              </a:spcBef>
              <a:defRPr sz="3612"/>
            </a:pPr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Asensitive</a:t>
            </a:r>
            <a:r>
              <a:t> : Once open, the cursor will not reflect changes in its source tables. In fact, MySQL does not guarantee the cursor will be updated, so you can't rely on it.</a:t>
            </a:r>
          </a:p>
          <a:p>
            <a:pPr marL="521277" indent="-521277" defTabSz="709930">
              <a:spcBef>
                <a:spcPts val="3300"/>
              </a:spcBef>
              <a:defRPr sz="3612"/>
            </a:pPr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Read Only</a:t>
            </a:r>
            <a:r>
              <a:t> : Cursors are not updatable.</a:t>
            </a:r>
          </a:p>
          <a:p>
            <a:pPr marL="521277" indent="-521277" defTabSz="709930">
              <a:spcBef>
                <a:spcPts val="3300"/>
              </a:spcBef>
              <a:defRPr sz="3612"/>
            </a:pPr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Not Scrollable</a:t>
            </a:r>
            <a:r>
              <a:t> : Cursors can be traversed only in one direction, forward, and you can't skip records from fetching.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</a:t>
            </a:r>
          </a:p>
        </p:txBody>
      </p:sp>
      <p:sp>
        <p:nvSpPr>
          <p:cNvPr id="253" name="Removing stored procedur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73655">
              <a:spcBef>
                <a:spcPts val="3200"/>
              </a:spcBef>
              <a:defRPr sz="6887"/>
            </a:lvl1pPr>
          </a:lstStyle>
          <a:p>
            <a:r>
              <a:t>Removing stored procedures</a:t>
            </a:r>
          </a:p>
        </p:txBody>
      </p:sp>
      <p:sp>
        <p:nvSpPr>
          <p:cNvPr id="254" name="The DROP PROCEDURE statement deletes a stored procedure from the database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 </a:t>
            </a:r>
            <a:r>
              <a:rPr sz="4200">
                <a:solidFill>
                  <a:srgbClr val="CA473F"/>
                </a:solidFill>
                <a:latin typeface="Courier"/>
                <a:ea typeface="Courier"/>
                <a:cs typeface="Courier"/>
                <a:sym typeface="Courier"/>
              </a:rPr>
              <a:t>DROP PROCEDURE</a:t>
            </a:r>
            <a:r>
              <a:t> statement deletes a stored procedure from the database.</a:t>
            </a:r>
          </a:p>
          <a:p>
            <a:pPr marL="0" lvl="1" indent="0" defTabSz="642937">
              <a:lnSpc>
                <a:spcPts val="6500"/>
              </a:lnSpc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44587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                 </a:t>
            </a:r>
            <a:r>
              <a:rPr sz="3200">
                <a:solidFill>
                  <a:srgbClr val="0077AA"/>
                </a:solidFill>
              </a:rPr>
              <a:t>DROP</a:t>
            </a:r>
            <a:r>
              <a:rPr sz="3200">
                <a:solidFill>
                  <a:srgbClr val="006FE0"/>
                </a:solidFill>
              </a:rPr>
              <a:t> </a:t>
            </a:r>
            <a:r>
              <a:rPr sz="3200">
                <a:solidFill>
                  <a:srgbClr val="0077AA"/>
                </a:solidFill>
              </a:rPr>
              <a:t>PROCEDURE</a:t>
            </a:r>
            <a:r>
              <a:rPr sz="3200">
                <a:solidFill>
                  <a:srgbClr val="006FE0"/>
                </a:solidFill>
              </a:rPr>
              <a:t> </a:t>
            </a:r>
            <a:r>
              <a:rPr sz="3200"/>
              <a:t>[</a:t>
            </a:r>
            <a:r>
              <a:rPr sz="3200">
                <a:solidFill>
                  <a:srgbClr val="0077AA"/>
                </a:solidFill>
              </a:rPr>
              <a:t>IF EXISTS</a:t>
            </a:r>
            <a:r>
              <a:rPr sz="3200"/>
              <a:t>]</a:t>
            </a:r>
            <a:r>
              <a:rPr sz="3200">
                <a:solidFill>
                  <a:srgbClr val="006FE0"/>
                </a:solidFill>
              </a:rPr>
              <a:t> </a:t>
            </a:r>
            <a:r>
              <a:rPr sz="3200"/>
              <a:t>stored_procedure_name;</a:t>
            </a:r>
          </a:p>
          <a:p>
            <a:pPr marL="0" lvl="1" indent="0" defTabSz="642937">
              <a:lnSpc>
                <a:spcPts val="4800"/>
              </a:lnSpc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445870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3200"/>
          </a:p>
          <a:p>
            <a:pPr marL="0" lvl="1" indent="0" defTabSz="642937">
              <a:lnSpc>
                <a:spcPts val="4800"/>
              </a:lnSpc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445870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3200"/>
          </a:p>
          <a:p>
            <a:pPr marL="255131" indent="-255131" defTabSz="642937">
              <a:lnSpc>
                <a:spcPts val="8100"/>
              </a:lnSpc>
              <a:spcBef>
                <a:spcPts val="0"/>
              </a:spcBef>
              <a:buChar char="‣"/>
              <a:defRPr>
                <a:solidFill>
                  <a:srgbClr val="44587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</a:t>
            </a:r>
            <a:r>
              <a:rPr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When you drop a procedure that does not exist without using  the</a:t>
            </a:r>
            <a:r>
              <a:rPr>
                <a:solidFill>
                  <a:srgbClr val="838787"/>
                </a:solidFill>
              </a:rPr>
              <a:t> </a:t>
            </a:r>
            <a:r>
              <a:rPr>
                <a:solidFill>
                  <a:srgbClr val="CA473F"/>
                </a:solidFill>
                <a:latin typeface="Courier"/>
                <a:ea typeface="Courier"/>
                <a:cs typeface="Courier"/>
                <a:sym typeface="Courier"/>
              </a:rPr>
              <a:t>IF EXISTS</a:t>
            </a:r>
            <a:r>
              <a:t> </a:t>
            </a:r>
            <a:r>
              <a:rPr>
                <a:solidFill>
                  <a:srgbClr val="838787"/>
                </a:solidFill>
              </a:rPr>
              <a:t>option, MySQL issues an error. </a:t>
            </a:r>
          </a:p>
          <a:p>
            <a:pPr marL="0" indent="0" defTabSz="642937">
              <a:lnSpc>
                <a:spcPts val="8100"/>
              </a:lnSpc>
              <a:spcBef>
                <a:spcPts val="0"/>
              </a:spcBef>
              <a:buClrTx/>
              <a:buSzTx/>
              <a:buFontTx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endParaRPr>
              <a:solidFill>
                <a:srgbClr val="838787"/>
              </a:solidFill>
            </a:endParaRPr>
          </a:p>
          <a:p>
            <a:pPr marL="255131" indent="-255131" defTabSz="642937">
              <a:lnSpc>
                <a:spcPts val="8100"/>
              </a:lnSpc>
              <a:spcBef>
                <a:spcPts val="0"/>
              </a:spcBef>
              <a:buChar char="‣"/>
              <a:defRPr>
                <a:solidFill>
                  <a:srgbClr val="44587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838787"/>
                </a:solidFill>
              </a:rPr>
              <a:t>  </a:t>
            </a:r>
            <a:r>
              <a:rPr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Instead if you use the</a:t>
            </a:r>
            <a:r>
              <a:rPr>
                <a:latin typeface="Avenir Next Medium"/>
                <a:ea typeface="Avenir Next Medium"/>
                <a:cs typeface="Avenir Next Medium"/>
                <a:sym typeface="Avenir Next Medium"/>
              </a:rPr>
              <a:t> </a:t>
            </a:r>
            <a:r>
              <a:rPr>
                <a:solidFill>
                  <a:srgbClr val="CA473F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IF EXISTS</a:t>
            </a:r>
            <a:r>
              <a:rPr>
                <a:latin typeface="Avenir Next Medium"/>
                <a:ea typeface="Avenir Next Medium"/>
                <a:cs typeface="Avenir Next Medium"/>
                <a:sym typeface="Avenir Next Medium"/>
              </a:rPr>
              <a:t> </a:t>
            </a:r>
            <a:r>
              <a:rPr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option, MySQL issues a   </a:t>
            </a:r>
            <a:br>
              <a:rPr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</a:br>
            <a:r>
              <a:rPr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  warning.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</a:t>
            </a:r>
          </a:p>
        </p:txBody>
      </p:sp>
      <p:sp>
        <p:nvSpPr>
          <p:cNvPr id="212" name="Mysql Handler precede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73655">
              <a:spcBef>
                <a:spcPts val="3200"/>
              </a:spcBef>
              <a:defRPr sz="6887"/>
            </a:lvl1pPr>
          </a:lstStyle>
          <a:p>
            <a:r>
              <a:t>Mysql Handler precedence </a:t>
            </a:r>
          </a:p>
        </p:txBody>
      </p:sp>
      <p:sp>
        <p:nvSpPr>
          <p:cNvPr id="213" name="In case you have multiple handlers that handle the same error, MySQL will call the most specific handler to handle the error first based on the following rules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665440">
              <a:spcBef>
                <a:spcPts val="3100"/>
              </a:spcBef>
              <a:buClrTx/>
              <a:buSzTx/>
              <a:buFontTx/>
              <a:buNone/>
              <a:defRPr sz="3725"/>
            </a:pPr>
            <a:r>
              <a:t>In case you have multiple handlers that handle the same error, MySQL will call the most specific handler to handle the error first based on the following rules:</a:t>
            </a:r>
          </a:p>
          <a:p>
            <a:pPr marL="487119" indent="-487119" defTabSz="665440">
              <a:spcBef>
                <a:spcPts val="3100"/>
              </a:spcBef>
              <a:defRPr sz="3725"/>
            </a:pPr>
            <a:r>
              <a:t>An error always maps to a MySQL error code because in MySQL it is the most specific.</a:t>
            </a:r>
          </a:p>
          <a:p>
            <a:pPr marL="487119" indent="-487119" defTabSz="665440">
              <a:spcBef>
                <a:spcPts val="3100"/>
              </a:spcBef>
              <a:defRPr sz="3725"/>
            </a:pPr>
            <a:r>
              <a:t>An </a:t>
            </a:r>
            <a:r>
              <a:rPr sz="3402">
                <a:solidFill>
                  <a:srgbClr val="CA473F"/>
                </a:solidFill>
                <a:latin typeface="Courier"/>
                <a:ea typeface="Courier"/>
                <a:cs typeface="Courier"/>
                <a:sym typeface="Courier"/>
              </a:rPr>
              <a:t>SQLSTATE</a:t>
            </a:r>
            <a:r>
              <a:t> may map to many MySQL error codes, therefore, it is less specific.</a:t>
            </a:r>
          </a:p>
          <a:p>
            <a:pPr marL="487119" indent="-487119" defTabSz="665440">
              <a:spcBef>
                <a:spcPts val="3100"/>
              </a:spcBef>
              <a:defRPr sz="3725"/>
            </a:pPr>
            <a:r>
              <a:t>In short, the exceptions are handled in the following order:</a:t>
            </a:r>
          </a:p>
          <a:p>
            <a:pPr marL="2265560" lvl="3" indent="-660788" defTabSz="520779">
              <a:lnSpc>
                <a:spcPts val="6000"/>
              </a:lnSpc>
              <a:spcBef>
                <a:spcPts val="0"/>
              </a:spcBef>
              <a:buClrTx/>
              <a:buSzPct val="100000"/>
              <a:buFontTx/>
              <a:buAutoNum type="arabicPeriod"/>
              <a:defRPr sz="3402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838787"/>
                </a:solidFill>
              </a:rPr>
              <a:t>MySQL error code handler,</a:t>
            </a:r>
          </a:p>
          <a:p>
            <a:pPr marL="2265560" lvl="3" indent="-660788" defTabSz="520779">
              <a:lnSpc>
                <a:spcPts val="6000"/>
              </a:lnSpc>
              <a:spcBef>
                <a:spcPts val="0"/>
              </a:spcBef>
              <a:buClrTx/>
              <a:buSzPct val="100000"/>
              <a:buFontTx/>
              <a:buAutoNum type="arabicPeriod"/>
              <a:defRPr sz="3402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CA473F"/>
                </a:solidFill>
                <a:latin typeface="Courier"/>
                <a:ea typeface="Courier"/>
                <a:cs typeface="Courier"/>
                <a:sym typeface="Courier"/>
              </a:rPr>
              <a:t>SQLSTATE</a:t>
            </a:r>
            <a:r>
              <a:t> </a:t>
            </a:r>
            <a:r>
              <a:rPr>
                <a:solidFill>
                  <a:srgbClr val="838787"/>
                </a:solidFill>
              </a:rPr>
              <a:t>handler</a:t>
            </a:r>
          </a:p>
          <a:p>
            <a:pPr marL="2265560" lvl="3" indent="-660788" defTabSz="520779">
              <a:lnSpc>
                <a:spcPts val="6000"/>
              </a:lnSpc>
              <a:spcBef>
                <a:spcPts val="0"/>
              </a:spcBef>
              <a:buClrTx/>
              <a:buSzPct val="100000"/>
              <a:buFontTx/>
              <a:buAutoNum type="arabicPeriod"/>
              <a:defRPr sz="3402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CA473F"/>
                </a:solidFill>
                <a:latin typeface="Courier"/>
                <a:ea typeface="Courier"/>
                <a:cs typeface="Courier"/>
                <a:sym typeface="Courier"/>
              </a:rPr>
              <a:t>SQLEXCEPTION</a:t>
            </a:r>
            <a:r>
              <a:t> </a:t>
            </a:r>
            <a:r>
              <a:rPr>
                <a:solidFill>
                  <a:srgbClr val="838787"/>
                </a:solidFill>
              </a:rPr>
              <a:t>handler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</a:t>
            </a:r>
          </a:p>
        </p:txBody>
      </p:sp>
      <p:sp>
        <p:nvSpPr>
          <p:cNvPr id="219" name="Using a named error condi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73655">
              <a:spcBef>
                <a:spcPts val="3200"/>
              </a:spcBef>
              <a:defRPr sz="6887"/>
            </a:lvl1pPr>
          </a:lstStyle>
          <a:p>
            <a:r>
              <a:t>Using a named error condition</a:t>
            </a:r>
          </a:p>
        </p:txBody>
      </p:sp>
      <p:sp>
        <p:nvSpPr>
          <p:cNvPr id="220" name="MySQL provides a way to have named error conditio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93133" indent="-493133" defTabSz="673655">
              <a:spcBef>
                <a:spcPts val="3200"/>
              </a:spcBef>
              <a:defRPr sz="3772"/>
            </a:pPr>
            <a:r>
              <a:t>MySQL provides a way to have named error conditions</a:t>
            </a:r>
          </a:p>
          <a:p>
            <a:pPr marL="493133" indent="-493133" defTabSz="673655">
              <a:spcBef>
                <a:spcPts val="3200"/>
              </a:spcBef>
              <a:defRPr sz="3772"/>
            </a:pPr>
            <a:r>
              <a:t>The </a:t>
            </a:r>
            <a:r>
              <a:rPr sz="2952">
                <a:solidFill>
                  <a:srgbClr val="CA473F"/>
                </a:solidFill>
                <a:latin typeface="Courier"/>
                <a:ea typeface="Courier"/>
                <a:cs typeface="Courier"/>
                <a:sym typeface="Courier"/>
              </a:rPr>
              <a:t>DECLARE CONDITION</a:t>
            </a:r>
            <a:r>
              <a:t> statement allows you to associate a name with an error condition.</a:t>
            </a:r>
          </a:p>
          <a:p>
            <a:pPr marL="0" lvl="1" indent="0" defTabSz="527208">
              <a:lnSpc>
                <a:spcPts val="4900"/>
              </a:lnSpc>
              <a:spcBef>
                <a:spcPts val="0"/>
              </a:spcBef>
              <a:buClrTx/>
              <a:buSzTx/>
              <a:buFontTx/>
              <a:buNone/>
              <a:defRPr sz="1476">
                <a:solidFill>
                  <a:srgbClr val="44587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     </a:t>
            </a:r>
            <a:r>
              <a:rPr sz="2624">
                <a:solidFill>
                  <a:srgbClr val="0077AA"/>
                </a:solidFill>
                <a:latin typeface="Courier"/>
                <a:ea typeface="Courier"/>
                <a:cs typeface="Courier"/>
                <a:sym typeface="Courier"/>
              </a:rPr>
              <a:t>DECLARE</a:t>
            </a:r>
            <a:r>
              <a:rPr sz="2624">
                <a:solidFill>
                  <a:srgbClr val="006FE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624">
                <a:latin typeface="Courier"/>
                <a:ea typeface="Courier"/>
                <a:cs typeface="Courier"/>
                <a:sym typeface="Courier"/>
              </a:rPr>
              <a:t>condition_name</a:t>
            </a:r>
            <a:r>
              <a:rPr sz="2624">
                <a:solidFill>
                  <a:srgbClr val="006FE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624">
                <a:solidFill>
                  <a:srgbClr val="0077AA"/>
                </a:solidFill>
                <a:latin typeface="Courier"/>
                <a:ea typeface="Courier"/>
                <a:cs typeface="Courier"/>
                <a:sym typeface="Courier"/>
              </a:rPr>
              <a:t>CONDITION</a:t>
            </a:r>
            <a:r>
              <a:rPr sz="2624">
                <a:solidFill>
                  <a:srgbClr val="006FE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624">
                <a:solidFill>
                  <a:srgbClr val="0077AA"/>
                </a:solidFill>
                <a:latin typeface="Courier"/>
                <a:ea typeface="Courier"/>
                <a:cs typeface="Courier"/>
                <a:sym typeface="Courier"/>
              </a:rPr>
              <a:t>FOR</a:t>
            </a:r>
            <a:r>
              <a:rPr sz="2624">
                <a:solidFill>
                  <a:srgbClr val="006FE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624">
                <a:latin typeface="Courier"/>
                <a:ea typeface="Courier"/>
                <a:cs typeface="Courier"/>
                <a:sym typeface="Courier"/>
              </a:rPr>
              <a:t>condition_value;</a:t>
            </a:r>
          </a:p>
          <a:p>
            <a:pPr marL="0" lvl="1" indent="0" defTabSz="527208">
              <a:lnSpc>
                <a:spcPts val="3600"/>
              </a:lnSpc>
              <a:spcBef>
                <a:spcPts val="0"/>
              </a:spcBef>
              <a:buClrTx/>
              <a:buSzTx/>
              <a:buFontTx/>
              <a:buNone/>
              <a:defRPr sz="1476">
                <a:solidFill>
                  <a:srgbClr val="445870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2624">
              <a:latin typeface="Courier"/>
              <a:ea typeface="Courier"/>
              <a:cs typeface="Courier"/>
              <a:sym typeface="Courier"/>
            </a:endParaRPr>
          </a:p>
          <a:p>
            <a:pPr marL="493133" indent="-493133" defTabSz="673655">
              <a:spcBef>
                <a:spcPts val="3200"/>
              </a:spcBef>
              <a:defRPr sz="3772"/>
            </a:pPr>
            <a:r>
              <a:t>After the declaration, you can use </a:t>
            </a:r>
            <a:r>
              <a:rPr sz="3280">
                <a:solidFill>
                  <a:srgbClr val="CA473F"/>
                </a:solidFill>
                <a:latin typeface="Courier"/>
                <a:ea typeface="Courier"/>
                <a:cs typeface="Courier"/>
                <a:sym typeface="Courier"/>
              </a:rPr>
              <a:t>condition_name</a:t>
            </a:r>
            <a:r>
              <a:t> in the place of </a:t>
            </a:r>
            <a:r>
              <a:rPr sz="3607">
                <a:solidFill>
                  <a:srgbClr val="CA473F"/>
                </a:solidFill>
                <a:latin typeface="Courier"/>
                <a:ea typeface="Courier"/>
                <a:cs typeface="Courier"/>
                <a:sym typeface="Courier"/>
              </a:rPr>
              <a:t>condition_value</a:t>
            </a:r>
            <a:r>
              <a:t> .</a:t>
            </a:r>
          </a:p>
          <a:p>
            <a:pPr marL="0" lvl="1" indent="0" defTabSz="527208">
              <a:lnSpc>
                <a:spcPts val="5100"/>
              </a:lnSpc>
              <a:spcBef>
                <a:spcPts val="0"/>
              </a:spcBef>
              <a:buClrTx/>
              <a:buSzTx/>
              <a:buFontTx/>
              <a:buNone/>
              <a:defRPr sz="2788">
                <a:solidFill>
                  <a:srgbClr val="0077A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        BEGIN</a:t>
            </a:r>
            <a:endParaRPr>
              <a:solidFill>
                <a:srgbClr val="445870"/>
              </a:solidFill>
            </a:endParaRPr>
          </a:p>
          <a:p>
            <a:pPr marL="0" indent="0" defTabSz="527208">
              <a:lnSpc>
                <a:spcPts val="5100"/>
              </a:lnSpc>
              <a:spcBef>
                <a:spcPts val="0"/>
              </a:spcBef>
              <a:buClrTx/>
              <a:buSzTx/>
              <a:buFontTx/>
              <a:buNone/>
              <a:defRPr sz="2788">
                <a:solidFill>
                  <a:srgbClr val="44587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006FE0"/>
                </a:solidFill>
              </a:rPr>
              <a:t>                              </a:t>
            </a:r>
            <a:r>
              <a:rPr>
                <a:solidFill>
                  <a:srgbClr val="0077AA"/>
                </a:solidFill>
              </a:rPr>
              <a:t>DECLARE</a:t>
            </a:r>
            <a:r>
              <a:rPr>
                <a:solidFill>
                  <a:srgbClr val="006FE0"/>
                </a:solidFill>
              </a:rPr>
              <a:t> </a:t>
            </a:r>
            <a:r>
              <a:rPr>
                <a:solidFill>
                  <a:schemeClr val="accent6">
                    <a:hueOff val="-1036173"/>
                    <a:satOff val="-3113"/>
                    <a:lumOff val="-7679"/>
                  </a:schemeClr>
                </a:solidFill>
              </a:rPr>
              <a:t>TableNotFound</a:t>
            </a:r>
            <a:r>
              <a:rPr>
                <a:solidFill>
                  <a:srgbClr val="006FE0"/>
                </a:solidFill>
              </a:rPr>
              <a:t> </a:t>
            </a:r>
            <a:r>
              <a:rPr>
                <a:solidFill>
                  <a:srgbClr val="0077AA"/>
                </a:solidFill>
              </a:rPr>
              <a:t>CONDITION</a:t>
            </a:r>
            <a:r>
              <a:rPr>
                <a:solidFill>
                  <a:srgbClr val="006FE0"/>
                </a:solidFill>
              </a:rPr>
              <a:t> </a:t>
            </a:r>
            <a:r>
              <a:rPr>
                <a:solidFill>
                  <a:srgbClr val="0077AA"/>
                </a:solidFill>
              </a:rPr>
              <a:t>for</a:t>
            </a:r>
            <a:r>
              <a:rPr>
                <a:solidFill>
                  <a:srgbClr val="006FE0"/>
                </a:solidFill>
              </a:rPr>
              <a:t> </a:t>
            </a:r>
            <a:r>
              <a:t>1146</a:t>
            </a:r>
            <a:r>
              <a:rPr>
                <a:solidFill>
                  <a:srgbClr val="006FE0"/>
                </a:solidFill>
              </a:rPr>
              <a:t> </a:t>
            </a:r>
            <a:r>
              <a:t>;</a:t>
            </a:r>
            <a:r>
              <a:rPr>
                <a:solidFill>
                  <a:srgbClr val="006FE0"/>
                </a:solidFill>
              </a:rPr>
              <a:t> </a:t>
            </a:r>
          </a:p>
          <a:p>
            <a:pPr marL="0" indent="0" defTabSz="527208">
              <a:lnSpc>
                <a:spcPts val="5100"/>
              </a:lnSpc>
              <a:spcBef>
                <a:spcPts val="0"/>
              </a:spcBef>
              <a:buClrTx/>
              <a:buSzTx/>
              <a:buFontTx/>
              <a:buNone/>
              <a:defRPr sz="2788">
                <a:solidFill>
                  <a:srgbClr val="44587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 </a:t>
            </a:r>
          </a:p>
          <a:p>
            <a:pPr marL="0" indent="0" defTabSz="527208">
              <a:lnSpc>
                <a:spcPts val="5100"/>
              </a:lnSpc>
              <a:spcBef>
                <a:spcPts val="0"/>
              </a:spcBef>
              <a:buClrTx/>
              <a:buSzTx/>
              <a:buFontTx/>
              <a:buNone/>
              <a:defRPr sz="2788">
                <a:solidFill>
                  <a:srgbClr val="44587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006FE0"/>
                </a:solidFill>
              </a:rPr>
              <a:t>                              </a:t>
            </a:r>
            <a:r>
              <a:rPr>
                <a:solidFill>
                  <a:srgbClr val="0077AA"/>
                </a:solidFill>
              </a:rPr>
              <a:t>DECLARE</a:t>
            </a:r>
            <a:r>
              <a:rPr>
                <a:solidFill>
                  <a:srgbClr val="006FE0"/>
                </a:solidFill>
              </a:rPr>
              <a:t> </a:t>
            </a:r>
            <a:r>
              <a:rPr>
                <a:solidFill>
                  <a:srgbClr val="0077AA"/>
                </a:solidFill>
              </a:rPr>
              <a:t>EXIT</a:t>
            </a:r>
            <a:r>
              <a:rPr>
                <a:solidFill>
                  <a:srgbClr val="006FE0"/>
                </a:solidFill>
              </a:rPr>
              <a:t> </a:t>
            </a:r>
            <a:r>
              <a:rPr>
                <a:solidFill>
                  <a:srgbClr val="0077AA"/>
                </a:solidFill>
              </a:rPr>
              <a:t>HANDLER</a:t>
            </a:r>
            <a:r>
              <a:rPr>
                <a:solidFill>
                  <a:srgbClr val="006FE0"/>
                </a:solidFill>
              </a:rPr>
              <a:t> </a:t>
            </a:r>
            <a:r>
              <a:rPr>
                <a:solidFill>
                  <a:srgbClr val="0077AA"/>
                </a:solidFill>
              </a:rPr>
              <a:t>FOR</a:t>
            </a:r>
            <a:r>
              <a:rPr>
                <a:solidFill>
                  <a:srgbClr val="006FE0"/>
                </a:solidFill>
              </a:rPr>
              <a:t> </a:t>
            </a:r>
            <a:r>
              <a:rPr>
                <a:solidFill>
                  <a:schemeClr val="accent6"/>
                </a:solidFill>
              </a:rPr>
              <a:t>TableNotFound</a:t>
            </a:r>
            <a:r>
              <a:rPr>
                <a:solidFill>
                  <a:srgbClr val="006FE0"/>
                </a:solidFill>
              </a:rPr>
              <a:t> </a:t>
            </a:r>
          </a:p>
          <a:p>
            <a:pPr marL="0" indent="0" defTabSz="527208">
              <a:lnSpc>
                <a:spcPts val="5100"/>
              </a:lnSpc>
              <a:spcBef>
                <a:spcPts val="0"/>
              </a:spcBef>
              <a:buClrTx/>
              <a:buSzTx/>
              <a:buFontTx/>
              <a:buNone/>
              <a:defRPr sz="2788">
                <a:solidFill>
                  <a:srgbClr val="6699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006FE0"/>
                </a:solidFill>
              </a:rPr>
              <a:t>                              </a:t>
            </a:r>
            <a:r>
              <a:rPr>
                <a:solidFill>
                  <a:srgbClr val="0077AA"/>
                </a:solidFill>
              </a:rPr>
              <a:t>SELECT</a:t>
            </a:r>
            <a:r>
              <a:rPr>
                <a:solidFill>
                  <a:srgbClr val="006FE0"/>
                </a:solidFill>
              </a:rPr>
              <a:t> </a:t>
            </a:r>
            <a:r>
              <a:t>'Please create table abc first'</a:t>
            </a:r>
            <a:r>
              <a:rPr>
                <a:solidFill>
                  <a:srgbClr val="006FE0"/>
                </a:solidFill>
              </a:rPr>
              <a:t> </a:t>
            </a:r>
            <a:r>
              <a:rPr>
                <a:solidFill>
                  <a:srgbClr val="445870"/>
                </a:solidFill>
              </a:rPr>
              <a:t>Message;</a:t>
            </a:r>
            <a:r>
              <a:rPr>
                <a:solidFill>
                  <a:srgbClr val="006FE0"/>
                </a:solidFill>
              </a:rPr>
              <a:t> </a:t>
            </a:r>
            <a:endParaRPr>
              <a:solidFill>
                <a:srgbClr val="445870"/>
              </a:solidFill>
            </a:endParaRPr>
          </a:p>
          <a:p>
            <a:pPr marL="0" indent="0" defTabSz="527208">
              <a:lnSpc>
                <a:spcPts val="5100"/>
              </a:lnSpc>
              <a:spcBef>
                <a:spcPts val="0"/>
              </a:spcBef>
              <a:buClrTx/>
              <a:buSzTx/>
              <a:buFontTx/>
              <a:buNone/>
              <a:defRPr sz="2788">
                <a:solidFill>
                  <a:srgbClr val="0077A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006FE0"/>
                </a:solidFill>
              </a:rPr>
              <a:t>                              </a:t>
            </a:r>
            <a:r>
              <a:t>SELECT</a:t>
            </a:r>
            <a:r>
              <a:rPr>
                <a:solidFill>
                  <a:srgbClr val="006FE0"/>
                </a:solidFill>
              </a:rPr>
              <a:t> </a:t>
            </a:r>
            <a:r>
              <a:rPr>
                <a:solidFill>
                  <a:srgbClr val="445870"/>
                </a:solidFill>
              </a:rPr>
              <a:t>*</a:t>
            </a:r>
            <a:r>
              <a:rPr>
                <a:solidFill>
                  <a:srgbClr val="006FE0"/>
                </a:solidFill>
              </a:rPr>
              <a:t> </a:t>
            </a:r>
            <a:r>
              <a:t>FROM</a:t>
            </a:r>
            <a:r>
              <a:rPr>
                <a:solidFill>
                  <a:srgbClr val="006FE0"/>
                </a:solidFill>
              </a:rPr>
              <a:t> </a:t>
            </a:r>
            <a:r>
              <a:rPr>
                <a:solidFill>
                  <a:srgbClr val="445870"/>
                </a:solidFill>
              </a:rPr>
              <a:t>abc;</a:t>
            </a:r>
          </a:p>
          <a:p>
            <a:pPr marL="0" indent="0" defTabSz="527208">
              <a:lnSpc>
                <a:spcPts val="5100"/>
              </a:lnSpc>
              <a:spcBef>
                <a:spcPts val="0"/>
              </a:spcBef>
              <a:buClrTx/>
              <a:buSzTx/>
              <a:buFontTx/>
              <a:buNone/>
              <a:defRPr sz="2788">
                <a:solidFill>
                  <a:srgbClr val="0077A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445870"/>
                </a:solidFill>
              </a:rPr>
              <a:t>                    </a:t>
            </a:r>
            <a:r>
              <a:t>END</a:t>
            </a:r>
            <a:endParaRPr>
              <a:solidFill>
                <a:srgbClr val="445870"/>
              </a:solidFill>
            </a:endParaRPr>
          </a:p>
          <a:p>
            <a:pPr marL="0" indent="0" defTabSz="527208">
              <a:lnSpc>
                <a:spcPts val="3600"/>
              </a:lnSpc>
              <a:spcBef>
                <a:spcPts val="0"/>
              </a:spcBef>
              <a:buClrTx/>
              <a:buSzTx/>
              <a:buFontTx/>
              <a:buNone/>
              <a:defRPr sz="1476">
                <a:solidFill>
                  <a:srgbClr val="0077AA"/>
                </a:solidFill>
                <a:latin typeface="Arial"/>
                <a:ea typeface="Arial"/>
                <a:cs typeface="Arial"/>
                <a:sym typeface="Arial"/>
              </a:defRPr>
            </a:pPr>
            <a:endParaRPr>
              <a:solidFill>
                <a:srgbClr val="445870"/>
              </a:solidFill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Mysql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Mysql</a:t>
            </a:r>
          </a:p>
        </p:txBody>
      </p:sp>
      <p:sp>
        <p:nvSpPr>
          <p:cNvPr id="223" name="Cursor"/>
          <p:cNvSpPr txBox="1">
            <a:spLocks noGrp="1"/>
          </p:cNvSpPr>
          <p:nvPr>
            <p:ph type="title"/>
          </p:nvPr>
        </p:nvSpPr>
        <p:spPr>
          <a:xfrm>
            <a:off x="3619500" y="1507758"/>
            <a:ext cx="17145000" cy="642938"/>
          </a:xfrm>
          <a:prstGeom prst="rect">
            <a:avLst/>
          </a:prstGeom>
        </p:spPr>
        <p:txBody>
          <a:bodyPr/>
          <a:lstStyle>
            <a:lvl1pPr defTabSz="386119">
              <a:spcBef>
                <a:spcPts val="1800"/>
              </a:spcBef>
              <a:defRPr sz="3948"/>
            </a:lvl1pPr>
          </a:lstStyle>
          <a:p>
            <a:r>
              <a:t>Cursor</a:t>
            </a:r>
          </a:p>
        </p:txBody>
      </p:sp>
      <p:sp>
        <p:nvSpPr>
          <p:cNvPr id="224" name="A cursor is used to iterate through a result set returned by a SELECT statement in stored procedures. It allows you to iterate through a set of rows returned by a query and process each row individually.…"/>
          <p:cNvSpPr txBox="1">
            <a:spLocks noGrp="1"/>
          </p:cNvSpPr>
          <p:nvPr>
            <p:ph type="body" idx="1"/>
          </p:nvPr>
        </p:nvSpPr>
        <p:spPr>
          <a:xfrm>
            <a:off x="3619500" y="2137947"/>
            <a:ext cx="17145000" cy="10310038"/>
          </a:xfrm>
          <a:prstGeom prst="rect">
            <a:avLst/>
          </a:prstGeom>
        </p:spPr>
        <p:txBody>
          <a:bodyPr/>
          <a:lstStyle/>
          <a:p>
            <a:pPr marL="0" indent="0" defTabSz="542210">
              <a:spcBef>
                <a:spcPts val="2500"/>
              </a:spcBef>
              <a:buClrTx/>
              <a:buSzTx/>
              <a:buFontTx/>
              <a:buNone/>
              <a:defRPr sz="3036"/>
            </a:pPr>
            <a:r>
              <a:t>A </a:t>
            </a:r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cursor</a:t>
            </a:r>
            <a:r>
              <a:t> is used to iterate through a result set returned by a </a:t>
            </a:r>
            <a:r>
              <a:rPr sz="2376">
                <a:solidFill>
                  <a:schemeClr val="accent6">
                    <a:hueOff val="-2153150"/>
                    <a:satOff val="-11264"/>
                    <a:lumOff val="-15786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SELECT</a:t>
            </a:r>
            <a:r>
              <a:t> statement in stored procedures. It allows you to </a:t>
            </a:r>
            <a:r>
              <a:rPr>
                <a:solidFill>
                  <a:srgbClr val="00369A"/>
                </a:solidFill>
                <a:hlinkClick r:id="rId2"/>
              </a:rPr>
              <a:t>iterate </a:t>
            </a:r>
            <a:r>
              <a:t>through a set of rows returned by a query and process each row individually.</a:t>
            </a:r>
          </a:p>
          <a:p>
            <a:pPr marL="0" indent="0" defTabSz="542210">
              <a:spcBef>
                <a:spcPts val="2500"/>
              </a:spcBef>
              <a:buClrTx/>
              <a:buSzTx/>
              <a:buFontTx/>
              <a:buNone/>
              <a:defRPr sz="3036"/>
            </a:pPr>
            <a:endParaRPr/>
          </a:p>
          <a:p>
            <a:pPr marL="396912" indent="-396912" defTabSz="542210">
              <a:spcBef>
                <a:spcPts val="2500"/>
              </a:spcBef>
              <a:defRPr sz="3036"/>
            </a:pPr>
            <a:r>
              <a:t>Step 1 : Declare a cursor by using the </a:t>
            </a:r>
            <a:r>
              <a:rPr sz="2376">
                <a:solidFill>
                  <a:schemeClr val="accent6">
                    <a:hueOff val="-2153150"/>
                    <a:satOff val="-11264"/>
                    <a:lumOff val="-15786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DECLARE</a:t>
            </a:r>
            <a:r>
              <a:t> statement:</a:t>
            </a:r>
          </a:p>
          <a:p>
            <a:pPr marL="0" indent="0" defTabSz="424338">
              <a:lnSpc>
                <a:spcPts val="5000"/>
              </a:lnSpc>
              <a:spcBef>
                <a:spcPts val="0"/>
              </a:spcBef>
              <a:buClrTx/>
              <a:buSzTx/>
              <a:buFontTx/>
              <a:buNone/>
              <a:defRPr sz="1188">
                <a:solidFill>
                  <a:srgbClr val="44587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                               </a:t>
            </a:r>
            <a:r>
              <a:rPr sz="2772">
                <a:solidFill>
                  <a:srgbClr val="0077AA"/>
                </a:solidFill>
              </a:rPr>
              <a:t>DECLARE</a:t>
            </a:r>
            <a:r>
              <a:rPr sz="2772">
                <a:solidFill>
                  <a:srgbClr val="006FE0"/>
                </a:solidFill>
              </a:rPr>
              <a:t> </a:t>
            </a:r>
            <a:r>
              <a:rPr sz="2772"/>
              <a:t>cursor_name</a:t>
            </a:r>
            <a:r>
              <a:rPr sz="2772">
                <a:solidFill>
                  <a:srgbClr val="006FE0"/>
                </a:solidFill>
              </a:rPr>
              <a:t> </a:t>
            </a:r>
            <a:r>
              <a:rPr sz="2772">
                <a:solidFill>
                  <a:srgbClr val="0077AA"/>
                </a:solidFill>
              </a:rPr>
              <a:t>CURSOR</a:t>
            </a:r>
            <a:r>
              <a:rPr sz="2772">
                <a:solidFill>
                  <a:srgbClr val="006FE0"/>
                </a:solidFill>
              </a:rPr>
              <a:t> </a:t>
            </a:r>
            <a:r>
              <a:rPr sz="2772">
                <a:solidFill>
                  <a:srgbClr val="0077AA"/>
                </a:solidFill>
              </a:rPr>
              <a:t>FOR</a:t>
            </a:r>
            <a:r>
              <a:rPr sz="2772">
                <a:solidFill>
                  <a:srgbClr val="006FE0"/>
                </a:solidFill>
              </a:rPr>
              <a:t> </a:t>
            </a:r>
            <a:r>
              <a:rPr sz="2772"/>
              <a:t>SELECT_statement;</a:t>
            </a:r>
          </a:p>
          <a:p>
            <a:pPr marL="0" indent="0" defTabSz="424338">
              <a:lnSpc>
                <a:spcPts val="3100"/>
              </a:lnSpc>
              <a:spcBef>
                <a:spcPts val="0"/>
              </a:spcBef>
              <a:buClrTx/>
              <a:buSzTx/>
              <a:buFontTx/>
              <a:buNone/>
              <a:defRPr sz="1188">
                <a:solidFill>
                  <a:srgbClr val="445870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2772"/>
          </a:p>
          <a:p>
            <a:pPr marL="0" indent="0" defTabSz="424338">
              <a:lnSpc>
                <a:spcPts val="3100"/>
              </a:lnSpc>
              <a:spcBef>
                <a:spcPts val="0"/>
              </a:spcBef>
              <a:buClrTx/>
              <a:buSzTx/>
              <a:buFontTx/>
              <a:buNone/>
              <a:defRPr sz="11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2772"/>
          </a:p>
          <a:p>
            <a:pPr marL="396912" indent="-396912" defTabSz="542210">
              <a:spcBef>
                <a:spcPts val="2500"/>
              </a:spcBef>
              <a:defRPr sz="3036"/>
            </a:pPr>
            <a:r>
              <a:t>Step 2 : Open the cursor by using the </a:t>
            </a:r>
            <a:r>
              <a:rPr sz="2640">
                <a:solidFill>
                  <a:schemeClr val="accent6">
                    <a:hueOff val="-2153150"/>
                    <a:satOff val="-11264"/>
                    <a:lumOff val="-15786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OPEN</a:t>
            </a:r>
            <a:r>
              <a:t> statement.</a:t>
            </a:r>
          </a:p>
          <a:p>
            <a:pPr marL="0" indent="0" defTabSz="424338">
              <a:lnSpc>
                <a:spcPts val="5000"/>
              </a:lnSpc>
              <a:spcBef>
                <a:spcPts val="0"/>
              </a:spcBef>
              <a:buClrTx/>
              <a:buSzTx/>
              <a:buFontTx/>
              <a:buNone/>
              <a:defRPr sz="2772">
                <a:solidFill>
                  <a:srgbClr val="44587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         </a:t>
            </a:r>
            <a:r>
              <a:rPr>
                <a:solidFill>
                  <a:srgbClr val="0077AA"/>
                </a:solidFill>
              </a:rPr>
              <a:t>OPEN</a:t>
            </a:r>
            <a:r>
              <a:rPr>
                <a:solidFill>
                  <a:srgbClr val="006FE0"/>
                </a:solidFill>
              </a:rPr>
              <a:t> </a:t>
            </a:r>
            <a:r>
              <a:t>cursor_name;</a:t>
            </a:r>
          </a:p>
          <a:p>
            <a:pPr marL="0" indent="0" defTabSz="424338">
              <a:lnSpc>
                <a:spcPts val="3100"/>
              </a:lnSpc>
              <a:spcBef>
                <a:spcPts val="0"/>
              </a:spcBef>
              <a:buClrTx/>
              <a:buSzTx/>
              <a:buFontTx/>
              <a:buNone/>
              <a:defRPr sz="1188">
                <a:solidFill>
                  <a:srgbClr val="44587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396912" indent="-396912" defTabSz="542210">
              <a:spcBef>
                <a:spcPts val="2500"/>
              </a:spcBef>
              <a:defRPr sz="3036"/>
            </a:pPr>
            <a:r>
              <a:t>Step 3 : Use the </a:t>
            </a:r>
            <a:r>
              <a:rPr sz="2640">
                <a:solidFill>
                  <a:schemeClr val="accent6">
                    <a:hueOff val="-2153150"/>
                    <a:satOff val="-11264"/>
                    <a:lumOff val="-15786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FETCH</a:t>
            </a:r>
            <a:r>
              <a:t> statement to retrieve the next row pointed by the cursor and move the cursor to the next row in the result set.</a:t>
            </a:r>
          </a:p>
          <a:p>
            <a:pPr marL="0" indent="0" defTabSz="424338">
              <a:lnSpc>
                <a:spcPts val="5000"/>
              </a:lnSpc>
              <a:spcBef>
                <a:spcPts val="0"/>
              </a:spcBef>
              <a:buClrTx/>
              <a:buSzTx/>
              <a:buFontTx/>
              <a:buNone/>
              <a:defRPr sz="1188">
                <a:solidFill>
                  <a:srgbClr val="44587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                               </a:t>
            </a:r>
            <a:r>
              <a:rPr sz="2772">
                <a:solidFill>
                  <a:srgbClr val="0077AA"/>
                </a:solidFill>
              </a:rPr>
              <a:t>FETCH</a:t>
            </a:r>
            <a:r>
              <a:rPr sz="2772">
                <a:solidFill>
                  <a:srgbClr val="006FE0"/>
                </a:solidFill>
              </a:rPr>
              <a:t> </a:t>
            </a:r>
            <a:r>
              <a:rPr sz="2772"/>
              <a:t>cursor_name</a:t>
            </a:r>
            <a:r>
              <a:rPr sz="2772">
                <a:solidFill>
                  <a:srgbClr val="006FE0"/>
                </a:solidFill>
              </a:rPr>
              <a:t> </a:t>
            </a:r>
            <a:r>
              <a:rPr sz="2772">
                <a:solidFill>
                  <a:srgbClr val="0077AA"/>
                </a:solidFill>
              </a:rPr>
              <a:t>INTO</a:t>
            </a:r>
            <a:r>
              <a:rPr sz="2772">
                <a:solidFill>
                  <a:srgbClr val="006FE0"/>
                </a:solidFill>
              </a:rPr>
              <a:t> </a:t>
            </a:r>
            <a:r>
              <a:rPr sz="2772">
                <a:solidFill>
                  <a:srgbClr val="0077AA"/>
                </a:solidFill>
              </a:rPr>
              <a:t>variables</a:t>
            </a:r>
            <a:r>
              <a:rPr sz="2772">
                <a:solidFill>
                  <a:srgbClr val="006FE0"/>
                </a:solidFill>
              </a:rPr>
              <a:t> </a:t>
            </a:r>
            <a:r>
              <a:rPr sz="2772">
                <a:solidFill>
                  <a:srgbClr val="0077AA"/>
                </a:solidFill>
              </a:rPr>
              <a:t>list</a:t>
            </a:r>
            <a:r>
              <a:rPr sz="2772"/>
              <a:t>;</a:t>
            </a:r>
          </a:p>
          <a:p>
            <a:pPr marL="0" indent="0" defTabSz="424338">
              <a:lnSpc>
                <a:spcPts val="3100"/>
              </a:lnSpc>
              <a:spcBef>
                <a:spcPts val="0"/>
              </a:spcBef>
              <a:buClrTx/>
              <a:buSzTx/>
              <a:buFontTx/>
              <a:buNone/>
              <a:defRPr sz="1188">
                <a:solidFill>
                  <a:srgbClr val="445870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2772"/>
          </a:p>
          <a:p>
            <a:pPr marL="396912" indent="-396912" defTabSz="542210">
              <a:spcBef>
                <a:spcPts val="2500"/>
              </a:spcBef>
              <a:defRPr sz="3036"/>
            </a:pPr>
            <a:r>
              <a:t>Step 4 : Deactivate the cursor and release the memory associated with it  using the </a:t>
            </a:r>
            <a:r>
              <a:rPr sz="2772">
                <a:solidFill>
                  <a:schemeClr val="accent6">
                    <a:hueOff val="-2153150"/>
                    <a:satOff val="-11264"/>
                    <a:lumOff val="-15786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CLOSE</a:t>
            </a:r>
            <a:r>
              <a:t> statement:</a:t>
            </a:r>
          </a:p>
          <a:p>
            <a:pPr marL="0" indent="0" defTabSz="424338">
              <a:lnSpc>
                <a:spcPts val="3100"/>
              </a:lnSpc>
              <a:spcBef>
                <a:spcPts val="0"/>
              </a:spcBef>
              <a:buClrTx/>
              <a:buSzTx/>
              <a:buFontTx/>
              <a:buNone/>
              <a:defRPr sz="11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 defTabSz="424338">
              <a:lnSpc>
                <a:spcPts val="5000"/>
              </a:lnSpc>
              <a:spcBef>
                <a:spcPts val="0"/>
              </a:spcBef>
              <a:buClrTx/>
              <a:buSzTx/>
              <a:buFontTx/>
              <a:buNone/>
              <a:defRPr sz="1188">
                <a:solidFill>
                  <a:srgbClr val="44587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                                </a:t>
            </a:r>
            <a:r>
              <a:rPr sz="2772">
                <a:solidFill>
                  <a:srgbClr val="0077AA"/>
                </a:solidFill>
              </a:rPr>
              <a:t>CLOSE</a:t>
            </a:r>
            <a:r>
              <a:rPr sz="2772">
                <a:solidFill>
                  <a:srgbClr val="006FE0"/>
                </a:solidFill>
              </a:rPr>
              <a:t> </a:t>
            </a:r>
            <a:r>
              <a:rPr sz="2772"/>
              <a:t>cursor_name;</a:t>
            </a:r>
          </a:p>
        </p:txBody>
      </p:sp>
      <p:sp>
        <p:nvSpPr>
          <p:cNvPr id="225" name="Text"/>
          <p:cNvSpPr txBox="1"/>
          <p:nvPr/>
        </p:nvSpPr>
        <p:spPr>
          <a:xfrm>
            <a:off x="6837588" y="3421058"/>
            <a:ext cx="7927976" cy="1390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defTabSz="821531">
              <a:spcBef>
                <a:spcPts val="3300"/>
              </a:spcBef>
              <a:defRPr sz="2800"/>
            </a:pPr>
            <a:endParaRPr/>
          </a:p>
        </p:txBody>
      </p:sp>
      <p:pic>
        <p:nvPicPr>
          <p:cNvPr id="22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588" y="3421058"/>
            <a:ext cx="7772401" cy="1117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122" y="3819524"/>
            <a:ext cx="11720057" cy="342052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987" y="7277100"/>
            <a:ext cx="11882328" cy="4268526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Step 1 Declare the cursor"/>
          <p:cNvSpPr txBox="1">
            <a:spLocks noGrp="1"/>
          </p:cNvSpPr>
          <p:nvPr>
            <p:ph type="title"/>
          </p:nvPr>
        </p:nvSpPr>
        <p:spPr>
          <a:xfrm>
            <a:off x="3752849" y="2038349"/>
            <a:ext cx="17145003" cy="762001"/>
          </a:xfrm>
          <a:prstGeom prst="rect">
            <a:avLst/>
          </a:prstGeom>
        </p:spPr>
        <p:txBody>
          <a:bodyPr/>
          <a:lstStyle>
            <a:lvl1pPr defTabSz="528319">
              <a:spcBef>
                <a:spcPts val="2400"/>
              </a:spcBef>
              <a:defRPr sz="5376"/>
            </a:lvl1pPr>
          </a:lstStyle>
          <a:p>
            <a:r>
              <a:t>Step 1 Declare the cursor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</a:t>
            </a:r>
          </a:p>
        </p:txBody>
      </p:sp>
      <p:sp>
        <p:nvSpPr>
          <p:cNvPr id="233" name="Step 2 Open curso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8319">
              <a:spcBef>
                <a:spcPts val="2400"/>
              </a:spcBef>
              <a:defRPr sz="5376"/>
            </a:lvl1pPr>
          </a:lstStyle>
          <a:p>
            <a:r>
              <a:t>Step 2 Open cursor</a:t>
            </a:r>
          </a:p>
        </p:txBody>
      </p:sp>
      <p:pic>
        <p:nvPicPr>
          <p:cNvPr id="23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387" y="4762500"/>
            <a:ext cx="9201281" cy="54164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tep 3 fetch the cursor"/>
          <p:cNvSpPr txBox="1">
            <a:spLocks noGrp="1"/>
          </p:cNvSpPr>
          <p:nvPr>
            <p:ph type="title"/>
          </p:nvPr>
        </p:nvSpPr>
        <p:spPr>
          <a:xfrm>
            <a:off x="3619499" y="2038349"/>
            <a:ext cx="17145003" cy="762001"/>
          </a:xfrm>
          <a:prstGeom prst="rect">
            <a:avLst/>
          </a:prstGeom>
        </p:spPr>
        <p:txBody>
          <a:bodyPr/>
          <a:lstStyle>
            <a:lvl1pPr defTabSz="528319">
              <a:spcBef>
                <a:spcPts val="2400"/>
              </a:spcBef>
              <a:defRPr sz="5376"/>
            </a:lvl1pPr>
          </a:lstStyle>
          <a:p>
            <a:r>
              <a:t>Step 3 fetch the cursor</a:t>
            </a:r>
          </a:p>
        </p:txBody>
      </p:sp>
      <p:pic>
        <p:nvPicPr>
          <p:cNvPr id="23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474" y="2828924"/>
            <a:ext cx="12294238" cy="453294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397" y="7305581"/>
            <a:ext cx="12294238" cy="45329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Not found exception"/>
          <p:cNvSpPr txBox="1">
            <a:spLocks noGrp="1"/>
          </p:cNvSpPr>
          <p:nvPr>
            <p:ph type="title"/>
          </p:nvPr>
        </p:nvSpPr>
        <p:spPr>
          <a:xfrm>
            <a:off x="3619499" y="2038349"/>
            <a:ext cx="17145003" cy="762001"/>
          </a:xfrm>
          <a:prstGeom prst="rect">
            <a:avLst/>
          </a:prstGeom>
        </p:spPr>
        <p:txBody>
          <a:bodyPr/>
          <a:lstStyle>
            <a:lvl1pPr defTabSz="528319">
              <a:spcBef>
                <a:spcPts val="2400"/>
              </a:spcBef>
              <a:defRPr sz="5376"/>
            </a:lvl1pPr>
          </a:lstStyle>
          <a:p>
            <a:r>
              <a:t>Not found exception</a:t>
            </a:r>
          </a:p>
        </p:txBody>
      </p:sp>
      <p:pic>
        <p:nvPicPr>
          <p:cNvPr id="24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325" y="2831487"/>
            <a:ext cx="13000296" cy="47932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324" y="7151081"/>
            <a:ext cx="13000298" cy="47932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Recap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Recap</a:t>
            </a:r>
          </a:p>
        </p:txBody>
      </p:sp>
      <p:sp>
        <p:nvSpPr>
          <p:cNvPr id="245" name="Steps for handling curso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8319">
              <a:spcBef>
                <a:spcPts val="2400"/>
              </a:spcBef>
              <a:defRPr sz="5376"/>
            </a:lvl1pPr>
          </a:lstStyle>
          <a:p>
            <a:r>
              <a:t>Steps for handling cursors</a:t>
            </a:r>
          </a:p>
        </p:txBody>
      </p:sp>
      <p:sp>
        <p:nvSpPr>
          <p:cNvPr id="246" name="DECLARE cursor-name CURSOR FOR SELECT ...;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2" indent="0" defTabSz="457200">
              <a:spcBef>
                <a:spcPts val="0"/>
              </a:spcBef>
              <a:buClrTx/>
              <a:buSzTx/>
              <a:buFontTx/>
              <a:buNone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rgbClr val="4B4B4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</a:p>
          <a:p>
            <a:pPr marL="423333" indent="-423333" defTabSz="457200">
              <a:spcBef>
                <a:spcPts val="0"/>
              </a:spcBef>
              <a:buChar char="‣"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rgbClr val="4B4B4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DECLARE </a:t>
            </a:r>
            <a:r>
              <a:rPr>
                <a:solidFill>
                  <a:schemeClr val="accent2"/>
                </a:solidFill>
              </a:rPr>
              <a:t>cursor-name</a:t>
            </a:r>
            <a:r>
              <a:t> CURSOR FOR SELECT ...; 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rgbClr val="4B4B4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</a:t>
            </a:r>
          </a:p>
          <a:p>
            <a:pPr marL="423333" indent="-423333" defTabSz="457200">
              <a:spcBef>
                <a:spcPts val="0"/>
              </a:spcBef>
              <a:buChar char="‣"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rgbClr val="4B4B4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DECLARE  CONTINUE HANDLER FOR NOT FOUND</a:t>
            </a:r>
          </a:p>
          <a:p>
            <a:pPr marL="423333" indent="-423333" defTabSz="457200">
              <a:spcBef>
                <a:spcPts val="0"/>
              </a:spcBef>
              <a:buChar char="‣"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rgbClr val="4B4B4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marL="423333" indent="-423333" defTabSz="457200">
              <a:spcBef>
                <a:spcPts val="0"/>
              </a:spcBef>
              <a:buChar char="‣"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rgbClr val="4B4B4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OPEN </a:t>
            </a:r>
            <a:r>
              <a:rPr>
                <a:solidFill>
                  <a:schemeClr val="accent2"/>
                </a:solidFill>
              </a:rPr>
              <a:t>cursor-name</a:t>
            </a:r>
            <a:r>
              <a:t>;</a:t>
            </a:r>
          </a:p>
          <a:p>
            <a:pPr marL="423333" indent="-423333" defTabSz="457200">
              <a:spcBef>
                <a:spcPts val="0"/>
              </a:spcBef>
              <a:buChar char="‣"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rgbClr val="4B4B4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marL="423333" indent="-423333" defTabSz="457200">
              <a:spcBef>
                <a:spcPts val="0"/>
              </a:spcBef>
              <a:buChar char="‣"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rgbClr val="4B4B4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FETCH </a:t>
            </a:r>
            <a:r>
              <a:rPr>
                <a:solidFill>
                  <a:schemeClr val="accent2"/>
                </a:solidFill>
              </a:rPr>
              <a:t>cursor-name</a:t>
            </a:r>
            <a:r>
              <a:t> INTO </a:t>
            </a:r>
            <a:r>
              <a:rPr>
                <a:solidFill>
                  <a:schemeClr val="accent6">
                    <a:hueOff val="-1036173"/>
                    <a:satOff val="-3113"/>
                    <a:lumOff val="-7679"/>
                  </a:schemeClr>
                </a:solidFill>
              </a:rPr>
              <a:t>variable</a:t>
            </a:r>
            <a:r>
              <a:t> [, </a:t>
            </a:r>
            <a:r>
              <a:rPr>
                <a:solidFill>
                  <a:schemeClr val="accent6">
                    <a:hueOff val="-1036173"/>
                    <a:satOff val="-3113"/>
                    <a:lumOff val="-7679"/>
                  </a:schemeClr>
                </a:solidFill>
              </a:rPr>
              <a:t>variable</a:t>
            </a:r>
            <a:r>
              <a:t>];  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rgbClr val="4B4B4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</a:t>
            </a:r>
          </a:p>
          <a:p>
            <a:pPr marL="423333" indent="-423333" defTabSz="457200">
              <a:spcBef>
                <a:spcPts val="0"/>
              </a:spcBef>
              <a:buChar char="‣"/>
              <a:defRPr sz="3200">
                <a:solidFill>
                  <a:srgbClr val="4B4B4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CLOSE </a:t>
            </a:r>
            <a:r>
              <a:rPr>
                <a:solidFill>
                  <a:schemeClr val="accent2"/>
                </a:solidFill>
              </a:rPr>
              <a:t>cursor-name</a:t>
            </a:r>
            <a:r>
              <a:t>;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659</Words>
  <Application>Microsoft Macintosh PowerPoint</Application>
  <PresentationFormat>Custom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Avenir Next Medium</vt:lpstr>
      <vt:lpstr>Avenir Next Regular</vt:lpstr>
      <vt:lpstr>Courier</vt:lpstr>
      <vt:lpstr>Courier New</vt:lpstr>
      <vt:lpstr>DIN Alternate Bold</vt:lpstr>
      <vt:lpstr>DIN Condensed Bold</vt:lpstr>
      <vt:lpstr>Helvetica</vt:lpstr>
      <vt:lpstr>Helvetica Neue</vt:lpstr>
      <vt:lpstr>New_Template7</vt:lpstr>
      <vt:lpstr>Sql for Datascience</vt:lpstr>
      <vt:lpstr>Mysql Handler precedence </vt:lpstr>
      <vt:lpstr>Using a named error condition</vt:lpstr>
      <vt:lpstr>Cursor</vt:lpstr>
      <vt:lpstr>Step 1 Declare the cursor</vt:lpstr>
      <vt:lpstr>Step 2 Open cursor</vt:lpstr>
      <vt:lpstr>Step 3 fetch the cursor</vt:lpstr>
      <vt:lpstr>Not found exception</vt:lpstr>
      <vt:lpstr>Steps for handling cursors</vt:lpstr>
      <vt:lpstr>properties of cursors</vt:lpstr>
      <vt:lpstr>Removing stored procedures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for Datascience</dc:title>
  <cp:lastModifiedBy>Saigeetha Panikker</cp:lastModifiedBy>
  <cp:revision>1</cp:revision>
  <dcterms:modified xsi:type="dcterms:W3CDTF">2021-09-05T13:55:16Z</dcterms:modified>
</cp:coreProperties>
</file>