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napToObjects="1">
      <p:cViewPr varScale="1">
        <p:scale>
          <a:sx n="63" d="100"/>
          <a:sy n="63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 flipV="1">
            <a:off x="406400" y="6140894"/>
            <a:ext cx="12192000" cy="26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ctr">
              <a:spcBef>
                <a:spcPts val="0"/>
              </a:spcBef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"/>
          <p:cNvSpPr/>
          <p:nvPr/>
        </p:nvSpPr>
        <p:spPr>
          <a:xfrm flipV="1">
            <a:off x="406399" y="1964070"/>
            <a:ext cx="12192001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7093" tIns="27093" rIns="27093" bIns="27093" anchor="ctr"/>
          <a:lstStyle/>
          <a:p>
            <a:pPr defTabSz="325120">
              <a:spcBef>
                <a:spcPts val="0"/>
              </a:spcBef>
              <a:defRPr sz="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399" y="1486746"/>
            <a:ext cx="11176002" cy="409788"/>
          </a:xfrm>
          <a:prstGeom prst="rect">
            <a:avLst/>
          </a:prstGeom>
        </p:spPr>
        <p:txBody>
          <a:bodyPr lIns="27093" tIns="27093" rIns="27093" bIns="27093" anchor="b">
            <a:spAutoFit/>
          </a:bodyPr>
          <a:lstStyle>
            <a:lvl1pPr marL="0" indent="0" defTabSz="460586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406399" y="2370666"/>
            <a:ext cx="12192002" cy="541868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spcBef>
                <a:spcPts val="2700"/>
              </a:spcBef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idx="1"/>
          </p:nvPr>
        </p:nvSpPr>
        <p:spPr>
          <a:xfrm>
            <a:off x="406399" y="3278293"/>
            <a:ext cx="12192002" cy="4578774"/>
          </a:xfrm>
          <a:prstGeom prst="rect">
            <a:avLst/>
          </a:prstGeom>
        </p:spPr>
        <p:txBody>
          <a:bodyPr lIns="27093" tIns="27093" rIns="27093" bIns="27093"/>
          <a:lstStyle>
            <a:lvl1pPr marL="449791" indent="-449791" defTabSz="587022">
              <a:spcBef>
                <a:spcPts val="2700"/>
              </a:spcBef>
              <a:buClr>
                <a:schemeClr val="accent1"/>
              </a:buClr>
              <a:buChar char="▸"/>
            </a:lvl1pPr>
            <a:lvl2pPr marL="1084791" indent="-449791" defTabSz="587022">
              <a:spcBef>
                <a:spcPts val="2700"/>
              </a:spcBef>
              <a:buClr>
                <a:schemeClr val="accent1"/>
              </a:buClr>
              <a:buChar char="▸"/>
            </a:lvl2pPr>
            <a:lvl3pPr marL="1719791" indent="-449791" defTabSz="587022">
              <a:spcBef>
                <a:spcPts val="2700"/>
              </a:spcBef>
              <a:buClr>
                <a:schemeClr val="accent1"/>
              </a:buClr>
              <a:buChar char="▸"/>
            </a:lvl3pPr>
            <a:lvl4pPr marL="2354791" indent="-449791" defTabSz="587022">
              <a:spcBef>
                <a:spcPts val="2700"/>
              </a:spcBef>
              <a:buClr>
                <a:schemeClr val="accent1"/>
              </a:buClr>
              <a:buChar char="▸"/>
            </a:lvl4pPr>
            <a:lvl5pPr marL="2989791" indent="-449791" defTabSz="587022">
              <a:spcBef>
                <a:spcPts val="2700"/>
              </a:spcBef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34036" y="1544319"/>
            <a:ext cx="359483" cy="409788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 flipV="1">
            <a:off x="1930399" y="2692252"/>
            <a:ext cx="9144002" cy="148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lIns="20320" tIns="20320" rIns="20320" bIns="20320" anchor="ctr"/>
          <a:lstStyle/>
          <a:p>
            <a:pPr defTabSz="325120">
              <a:spcBef>
                <a:spcPts val="0"/>
              </a:spcBef>
              <a:defRPr sz="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ext"/>
          <p:cNvSpPr txBox="1">
            <a:spLocks noGrp="1"/>
          </p:cNvSpPr>
          <p:nvPr>
            <p:ph type="body" sz="quarter" idx="21"/>
          </p:nvPr>
        </p:nvSpPr>
        <p:spPr>
          <a:xfrm>
            <a:off x="1930399" y="2270759"/>
            <a:ext cx="8382003" cy="370841"/>
          </a:xfrm>
          <a:prstGeom prst="rect">
            <a:avLst/>
          </a:prstGeom>
        </p:spPr>
        <p:txBody>
          <a:bodyPr lIns="20320" tIns="20320" rIns="20320" bIns="20320" anchor="b">
            <a:spAutoFit/>
          </a:bodyPr>
          <a:lstStyle>
            <a:lvl1pPr marL="0" indent="0" defTabSz="460586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200" cap="all" spc="11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930399" y="2997199"/>
            <a:ext cx="9144003" cy="406401"/>
          </a:xfrm>
          <a:prstGeom prst="rect">
            <a:avLst/>
          </a:prstGeom>
        </p:spPr>
        <p:txBody>
          <a:bodyPr lIns="20320" tIns="20320" rIns="20320" bIns="20320"/>
          <a:lstStyle>
            <a:lvl1pPr defTabSz="587022">
              <a:spcBef>
                <a:spcPts val="2700"/>
              </a:spcBef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30399" y="3677920"/>
            <a:ext cx="9144003" cy="3434081"/>
          </a:xfrm>
          <a:prstGeom prst="rect">
            <a:avLst/>
          </a:prstGeom>
        </p:spPr>
        <p:txBody>
          <a:bodyPr lIns="20320" tIns="20320" rIns="20320" bIns="20320"/>
          <a:lstStyle>
            <a:lvl1pPr marL="423333" indent="-423333" defTabSz="587022">
              <a:spcBef>
                <a:spcPts val="2700"/>
              </a:spcBef>
              <a:buClr>
                <a:schemeClr val="accent1"/>
              </a:buClr>
              <a:buChar char="▸"/>
              <a:defRPr sz="3200"/>
            </a:lvl1pPr>
            <a:lvl2pPr marL="1058333" indent="-423333" defTabSz="587022">
              <a:spcBef>
                <a:spcPts val="2700"/>
              </a:spcBef>
              <a:buClr>
                <a:schemeClr val="accent1"/>
              </a:buClr>
              <a:buChar char="▸"/>
              <a:defRPr sz="3200"/>
            </a:lvl2pPr>
            <a:lvl3pPr marL="1693333" indent="-423333" defTabSz="587022">
              <a:spcBef>
                <a:spcPts val="2700"/>
              </a:spcBef>
              <a:buClr>
                <a:schemeClr val="accent1"/>
              </a:buClr>
              <a:buChar char="▸"/>
              <a:defRPr sz="3200"/>
            </a:lvl3pPr>
            <a:lvl4pPr marL="2328333" indent="-423333" defTabSz="587022">
              <a:spcBef>
                <a:spcPts val="2700"/>
              </a:spcBef>
              <a:buClr>
                <a:schemeClr val="accent1"/>
              </a:buClr>
              <a:buChar char="▸"/>
              <a:defRPr sz="3200"/>
            </a:lvl4pPr>
            <a:lvl5pPr marL="2963333" indent="-423333" defTabSz="587022">
              <a:spcBef>
                <a:spcPts val="2700"/>
              </a:spcBef>
              <a:buClr>
                <a:schemeClr val="accent1"/>
              </a:buClr>
              <a:buChar char="▸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49185" y="2377439"/>
            <a:ext cx="321554" cy="370841"/>
          </a:xfrm>
          <a:prstGeom prst="rect">
            <a:avLst/>
          </a:prstGeom>
        </p:spPr>
        <p:txBody>
          <a:bodyPr lIns="20320" tIns="20320" rIns="20320" bIns="20320"/>
          <a:lstStyle>
            <a:lvl1pPr defTabSz="587022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tutorial.org/mysql-stored-procedure-tutorial.aspx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tutorial.org/mysql-triggers/working-mysql-scheduled-event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39" y="2495550"/>
            <a:ext cx="9284512" cy="579715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ql for Datascience"/>
          <p:cNvSpPr txBox="1">
            <a:spLocks noGrp="1"/>
          </p:cNvSpPr>
          <p:nvPr>
            <p:ph type="title"/>
          </p:nvPr>
        </p:nvSpPr>
        <p:spPr>
          <a:xfrm>
            <a:off x="787400" y="3962400"/>
            <a:ext cx="12192000" cy="1013371"/>
          </a:xfrm>
          <a:prstGeom prst="rect">
            <a:avLst/>
          </a:prstGeom>
        </p:spPr>
        <p:txBody>
          <a:bodyPr/>
          <a:lstStyle>
            <a:lvl1pPr defTabSz="245363">
              <a:defRPr sz="7100"/>
            </a:lvl1pPr>
          </a:lstStyle>
          <a:p>
            <a:r>
              <a:t>Sql for ANALYSTS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7" name="Drop a tri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Drop a trigger</a:t>
            </a:r>
          </a:p>
        </p:txBody>
      </p:sp>
      <p:sp>
        <p:nvSpPr>
          <p:cNvPr id="238" name="DROP TRIGGER [IF EXISTS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3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3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b="1"/>
              <a:t>DROP</a:t>
            </a:r>
            <a:r>
              <a:t> </a:t>
            </a:r>
            <a:r>
              <a:rPr b="1"/>
              <a:t>TRIGGER</a:t>
            </a:r>
            <a:r>
              <a:t> [</a:t>
            </a:r>
            <a:r>
              <a:rPr b="1"/>
              <a:t>IF</a:t>
            </a:r>
            <a:r>
              <a:t> </a:t>
            </a:r>
            <a:r>
              <a:rPr b="1"/>
              <a:t>EXISTS</a:t>
            </a:r>
            <a:r>
              <a:t>]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[schema_name.]trigger_name;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3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Example:</a:t>
            </a:r>
          </a:p>
          <a:p>
            <a:pPr marL="0" lvl="3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DROP TRIGGER IF EXISTS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15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testdb.mytrigger;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ch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Schema</a:t>
            </a:r>
          </a:p>
        </p:txBody>
      </p:sp>
      <p:sp>
        <p:nvSpPr>
          <p:cNvPr id="241" name="Informa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44" name="Data diction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5694">
              <a:spcBef>
                <a:spcPts val="1700"/>
              </a:spcBef>
              <a:defRPr sz="3839"/>
            </a:lvl1pPr>
          </a:lstStyle>
          <a:p>
            <a:r>
              <a:t>Data dictionary</a:t>
            </a:r>
          </a:p>
        </p:txBody>
      </p:sp>
      <p:sp>
        <p:nvSpPr>
          <p:cNvPr id="245" name="The INFORMATION_SCHEMA provides access to database meta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799" indent="-431799" defTabSz="563541">
              <a:spcBef>
                <a:spcPts val="2600"/>
              </a:spcBef>
              <a:defRPr sz="3264"/>
            </a:pPr>
            <a:r>
              <a:t>The </a:t>
            </a:r>
            <a:r>
              <a:rPr sz="2543" b="1">
                <a:solidFill>
                  <a:srgbClr val="0D139D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INFORMATION_SCHEMA</a:t>
            </a:r>
            <a:r>
              <a:t> provides access to database metadata</a:t>
            </a:r>
          </a:p>
          <a:p>
            <a:pPr marL="431799" indent="-431799" defTabSz="563541">
              <a:spcBef>
                <a:spcPts val="2600"/>
              </a:spcBef>
              <a:defRPr sz="3264"/>
            </a:pPr>
            <a:r>
              <a:t>This includes information about the MySQL server such as the name of a database or table, the data type of a column, access privileges etc. </a:t>
            </a:r>
          </a:p>
          <a:p>
            <a:pPr marL="431799" indent="-431799" defTabSz="563541">
              <a:spcBef>
                <a:spcPts val="2600"/>
              </a:spcBef>
              <a:defRPr sz="3264"/>
            </a:pPr>
            <a:r>
              <a:t>It is also referred to as the </a:t>
            </a:r>
            <a:r>
              <a:rPr i="1">
                <a:solidFill>
                  <a:srgbClr val="282987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data dictionary</a:t>
            </a:r>
            <a:r>
              <a:t> and </a:t>
            </a:r>
            <a:r>
              <a:rPr i="1">
                <a:solidFill>
                  <a:srgbClr val="1F3087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system catalog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48" name="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5694">
              <a:spcBef>
                <a:spcPts val="1700"/>
              </a:spcBef>
              <a:defRPr sz="3839"/>
            </a:lvl1pPr>
          </a:lstStyle>
          <a:p>
            <a:r>
              <a:t>View</a:t>
            </a:r>
          </a:p>
        </p:txBody>
      </p:sp>
      <p:sp>
        <p:nvSpPr>
          <p:cNvPr id="249" name="You can use the following command to see the information about a 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use the following command to see the information about a view</a:t>
            </a:r>
          </a:p>
          <a:p>
            <a:r>
              <a:t>SHOW CREATE VIEW view_name;</a:t>
            </a:r>
          </a:p>
          <a:p>
            <a:r>
              <a:t>This information is available in the tables table in the information_schema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52" name="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3511">
              <a:spcBef>
                <a:spcPts val="1300"/>
              </a:spcBef>
              <a:defRPr sz="2900"/>
            </a:lvl1pPr>
          </a:lstStyle>
          <a:p>
            <a:r>
              <a:rPr dirty="0"/>
              <a:t>INDEX</a:t>
            </a:r>
          </a:p>
        </p:txBody>
      </p:sp>
      <p:sp>
        <p:nvSpPr>
          <p:cNvPr id="253" name="To view information about indexes in a table you can use the following commands:…"/>
          <p:cNvSpPr txBox="1">
            <a:spLocks noGrp="1"/>
          </p:cNvSpPr>
          <p:nvPr>
            <p:ph type="body" sz="half" idx="1"/>
          </p:nvPr>
        </p:nvSpPr>
        <p:spPr>
          <a:xfrm>
            <a:off x="1930399" y="3677920"/>
            <a:ext cx="9428481" cy="38049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94733" indent="-194733" defTabSz="270030">
              <a:spcBef>
                <a:spcPts val="1200"/>
              </a:spcBef>
              <a:defRPr sz="1472"/>
            </a:pPr>
            <a:r>
              <a:rPr sz="2000" dirty="0"/>
              <a:t>To view information about indexes in a table you can use the following commands:</a:t>
            </a:r>
          </a:p>
          <a:p>
            <a:pPr marL="0" lvl="5" indent="525780" defTabSz="270030">
              <a:spcBef>
                <a:spcPts val="1200"/>
              </a:spcBef>
              <a:buClrTx/>
              <a:buSzTx/>
              <a:buFontTx/>
              <a:buNone/>
              <a:defRPr sz="1472"/>
            </a:pP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SHOW</a:t>
            </a:r>
            <a:r>
              <a:rPr sz="2000" dirty="0"/>
              <a:t> </a:t>
            </a: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INDEXES</a:t>
            </a:r>
            <a:r>
              <a:rPr sz="2000" dirty="0"/>
              <a:t> </a:t>
            </a: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FROM</a:t>
            </a:r>
            <a:r>
              <a:rPr sz="2000" dirty="0"/>
              <a:t> </a:t>
            </a:r>
            <a:r>
              <a:rPr sz="2000" dirty="0" err="1"/>
              <a:t>table_name</a:t>
            </a:r>
            <a:r>
              <a:rPr sz="2000" dirty="0"/>
              <a:t>;</a:t>
            </a:r>
          </a:p>
          <a:p>
            <a:pPr marL="0" lvl="5" indent="525780" defTabSz="270030">
              <a:spcBef>
                <a:spcPts val="1200"/>
              </a:spcBef>
              <a:buClrTx/>
              <a:buSzTx/>
              <a:buFontTx/>
              <a:buNone/>
              <a:defRPr sz="1472"/>
            </a:pP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SHOW</a:t>
            </a:r>
            <a:r>
              <a:rPr sz="2000" dirty="0"/>
              <a:t> </a:t>
            </a: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INDEXES</a:t>
            </a:r>
            <a:r>
              <a:rPr sz="2000" dirty="0"/>
              <a:t> </a:t>
            </a:r>
            <a:r>
              <a:rPr sz="2000" b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FROM</a:t>
            </a:r>
            <a:r>
              <a:rPr sz="2000" dirty="0"/>
              <a:t> </a:t>
            </a:r>
            <a:r>
              <a:rPr sz="2000" dirty="0" err="1"/>
              <a:t>table_name</a:t>
            </a:r>
            <a:r>
              <a:rPr sz="2000" dirty="0"/>
              <a:t> IN </a:t>
            </a:r>
            <a:r>
              <a:rPr sz="2000" dirty="0" err="1"/>
              <a:t>dbname</a:t>
            </a:r>
            <a:r>
              <a:rPr sz="2000" dirty="0"/>
              <a:t>;</a:t>
            </a:r>
          </a:p>
          <a:p>
            <a:pPr marL="194733" indent="-194733" defTabSz="270030">
              <a:spcBef>
                <a:spcPts val="1200"/>
              </a:spcBef>
              <a:defRPr sz="1472"/>
            </a:pPr>
            <a:endParaRPr sz="2000" dirty="0"/>
          </a:p>
          <a:p>
            <a:pPr marL="194733" indent="-194733" defTabSz="270030">
              <a:spcBef>
                <a:spcPts val="1200"/>
              </a:spcBef>
              <a:defRPr sz="1472"/>
            </a:pPr>
            <a:r>
              <a:rPr sz="2000" dirty="0"/>
              <a:t>The same information is stored in the information schema in the statistics table</a:t>
            </a:r>
          </a:p>
          <a:p>
            <a:pPr marL="0" lvl="2" indent="210311" defTabSz="270030">
              <a:spcBef>
                <a:spcPts val="1200"/>
              </a:spcBef>
              <a:buClrTx/>
              <a:buSzTx/>
              <a:buFontTx/>
              <a:buNone/>
              <a:defRPr sz="1472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 dirty="0"/>
              <a:t>SELECT</a:t>
            </a:r>
            <a:r>
              <a:rPr sz="2000" dirty="0">
                <a:solidFill>
                  <a:srgbClr val="2F3337"/>
                </a:solidFill>
              </a:rPr>
              <a:t> </a:t>
            </a:r>
            <a:r>
              <a:rPr sz="2000" dirty="0"/>
              <a:t>DISTINCT</a:t>
            </a:r>
            <a:br>
              <a:rPr sz="2000" dirty="0">
                <a:solidFill>
                  <a:srgbClr val="2F3337"/>
                </a:solidFill>
              </a:rPr>
            </a:br>
            <a:r>
              <a:rPr lang="en-US" sz="2000" dirty="0">
                <a:solidFill>
                  <a:srgbClr val="2F3337"/>
                </a:solidFill>
              </a:rPr>
              <a:t>  </a:t>
            </a:r>
            <a:r>
              <a:rPr sz="2000" dirty="0"/>
              <a:t>TABLE_NAME, INDEX_NAME</a:t>
            </a:r>
            <a:br>
              <a:rPr sz="2000" dirty="0"/>
            </a:br>
            <a:r>
              <a:rPr lang="en-US" sz="2000" dirty="0"/>
              <a:t>  </a:t>
            </a:r>
            <a:r>
              <a:rPr sz="2000" dirty="0">
                <a:solidFill>
                  <a:srgbClr val="0054A3"/>
                </a:solidFill>
              </a:rPr>
              <a:t>FROM</a:t>
            </a:r>
            <a:r>
              <a:rPr sz="2000" dirty="0"/>
              <a:t> INFORMATION_SCHEMA.</a:t>
            </a:r>
            <a:r>
              <a:rPr sz="2000" dirty="0">
                <a:solidFill>
                  <a:srgbClr val="0054A3"/>
                </a:solidFill>
              </a:rPr>
              <a:t>STATISTICS</a:t>
            </a:r>
            <a:br>
              <a:rPr sz="2000" dirty="0">
                <a:solidFill>
                  <a:srgbClr val="0054A3"/>
                </a:solidFill>
              </a:rPr>
            </a:br>
            <a:r>
              <a:rPr lang="en-US" sz="2000" dirty="0">
                <a:solidFill>
                  <a:srgbClr val="0054A3"/>
                </a:solidFill>
              </a:rPr>
              <a:t>  </a:t>
            </a:r>
            <a:r>
              <a:rPr sz="2000" dirty="0">
                <a:solidFill>
                  <a:srgbClr val="0054A3"/>
                </a:solidFill>
              </a:rPr>
              <a:t>WHERE</a:t>
            </a:r>
            <a:r>
              <a:rPr sz="2000" dirty="0"/>
              <a:t> TABLE_SCHEMA = </a:t>
            </a:r>
            <a:r>
              <a:rPr sz="2000" dirty="0">
                <a:solidFill>
                  <a:srgbClr val="942121"/>
                </a:solidFill>
              </a:rPr>
              <a:t>'</a:t>
            </a:r>
            <a:r>
              <a:rPr sz="2000" dirty="0" err="1">
                <a:solidFill>
                  <a:srgbClr val="942121"/>
                </a:solidFill>
              </a:rPr>
              <a:t>your_schema</a:t>
            </a:r>
            <a:r>
              <a:rPr sz="2000" dirty="0">
                <a:solidFill>
                  <a:srgbClr val="942121"/>
                </a:solidFill>
              </a:rPr>
              <a:t>'</a:t>
            </a:r>
            <a:r>
              <a:rPr sz="2000" dirty="0"/>
              <a:t>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56" name="stored_proced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5694">
              <a:spcBef>
                <a:spcPts val="1700"/>
              </a:spcBef>
              <a:defRPr sz="3839"/>
            </a:lvl1pPr>
          </a:lstStyle>
          <a:p>
            <a:r>
              <a:t>stored_procedures</a:t>
            </a:r>
          </a:p>
        </p:txBody>
      </p:sp>
      <p:sp>
        <p:nvSpPr>
          <p:cNvPr id="257" name="SHOW PROCEDURE  STATUS [LIKE 'pattern' | WHERE search_condition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300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SHOW</a:t>
            </a:r>
            <a:r>
              <a:t>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PROCEDURE</a:t>
            </a:r>
            <a:r>
              <a:t> </a:t>
            </a:r>
            <a:b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STATUS</a:t>
            </a:r>
            <a:r>
              <a:t> [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LIKE</a:t>
            </a:r>
            <a:r>
              <a:t> </a:t>
            </a:r>
            <a:r>
              <a:rPr>
                <a:solidFill>
                  <a:srgbClr val="DD1144"/>
                </a:solidFill>
              </a:rPr>
              <a:t>'pattern'</a:t>
            </a:r>
            <a:r>
              <a:t> |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WHERE</a:t>
            </a:r>
            <a:r>
              <a:t> search_condition]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Details are stored in information_schema.routines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60" name="TRIGG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5694">
              <a:spcBef>
                <a:spcPts val="1700"/>
              </a:spcBef>
              <a:defRPr sz="3839"/>
            </a:lvl1pPr>
          </a:lstStyle>
          <a:p>
            <a:r>
              <a:t>TRIGGERS</a:t>
            </a:r>
          </a:p>
        </p:txBody>
      </p:sp>
      <p:sp>
        <p:nvSpPr>
          <p:cNvPr id="261" name="SHOW TRIGGERS     [{FROM | IN} database_name]     [LIKE 'pattern' | WHERE search_condition]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8526">
              <a:spcBef>
                <a:spcPts val="2000"/>
              </a:spcBef>
              <a:buClrTx/>
              <a:buSzTx/>
              <a:buFontTx/>
              <a:buNone/>
              <a:defRPr sz="197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marL="0" lvl="2" indent="0" defTabSz="428526">
              <a:spcBef>
                <a:spcPts val="2000"/>
              </a:spcBef>
              <a:buClrTx/>
              <a:buSzTx/>
              <a:buFontTx/>
              <a:buNone/>
              <a:defRPr sz="197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dirty="0"/>
            </a:br>
            <a:r>
              <a:rPr dirty="0"/>
              <a:t>    </a:t>
            </a:r>
            <a:r>
              <a:rPr sz="2044" dirty="0"/>
              <a:t>SHOW</a:t>
            </a:r>
            <a:r>
              <a:rPr dirty="0"/>
              <a:t> TRIGGERS</a:t>
            </a:r>
            <a:br>
              <a:rPr dirty="0"/>
            </a:br>
            <a:r>
              <a:rPr dirty="0"/>
              <a:t>    [{</a:t>
            </a:r>
            <a:r>
              <a:rPr b="1" dirty="0"/>
              <a:t>FROM</a:t>
            </a:r>
            <a:r>
              <a:rPr dirty="0"/>
              <a:t> | </a:t>
            </a:r>
            <a:r>
              <a:rPr b="1" dirty="0"/>
              <a:t>IN</a:t>
            </a:r>
            <a:r>
              <a:rPr dirty="0"/>
              <a:t>} </a:t>
            </a:r>
            <a:r>
              <a:rPr dirty="0" err="1"/>
              <a:t>database_name</a:t>
            </a:r>
            <a:r>
              <a:rPr dirty="0"/>
              <a:t>]</a:t>
            </a:r>
            <a:br>
              <a:rPr dirty="0"/>
            </a:br>
            <a:r>
              <a:rPr dirty="0"/>
              <a:t>    [</a:t>
            </a:r>
            <a:r>
              <a:rPr b="1" dirty="0"/>
              <a:t>LIKE</a:t>
            </a:r>
            <a:r>
              <a:rPr dirty="0"/>
              <a:t> </a:t>
            </a:r>
            <a:r>
              <a:rPr dirty="0">
                <a:solidFill>
                  <a:srgbClr val="DD1144"/>
                </a:solidFill>
              </a:rPr>
              <a:t>'pattern'</a:t>
            </a:r>
            <a:r>
              <a:rPr dirty="0"/>
              <a:t> | </a:t>
            </a:r>
            <a:r>
              <a:rPr b="1" dirty="0"/>
              <a:t>WHERE</a:t>
            </a:r>
            <a:r>
              <a:rPr dirty="0"/>
              <a:t> </a:t>
            </a:r>
            <a:r>
              <a:rPr dirty="0" err="1"/>
              <a:t>search_condition</a:t>
            </a:r>
            <a:r>
              <a:rPr dirty="0"/>
              <a:t>];</a:t>
            </a:r>
          </a:p>
          <a:p>
            <a:pPr marL="0" indent="0" defTabSz="237337">
              <a:spcBef>
                <a:spcPts val="0"/>
              </a:spcBef>
              <a:buClrTx/>
              <a:buSzTx/>
              <a:buFontTx/>
              <a:buNone/>
              <a:defRPr sz="2044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marL="0" indent="0" defTabSz="237337">
              <a:spcBef>
                <a:spcPts val="0"/>
              </a:spcBef>
              <a:buClrTx/>
              <a:buSzTx/>
              <a:buFontTx/>
              <a:buNone/>
              <a:defRPr sz="2044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marL="265788" indent="-265788" defTabSz="428526">
              <a:spcBef>
                <a:spcPts val="2000"/>
              </a:spcBef>
              <a:defRPr sz="2774"/>
            </a:pPr>
            <a:r>
              <a:rPr dirty="0"/>
              <a:t>Stored in </a:t>
            </a:r>
            <a:r>
              <a:rPr sz="2701" dirty="0" err="1"/>
              <a:t>information_schema.triggers</a:t>
            </a:r>
            <a:endParaRPr sz="2701" dirty="0"/>
          </a:p>
          <a:p>
            <a:pPr marL="0" lvl="2" indent="0" defTabSz="237337">
              <a:spcBef>
                <a:spcPts val="0"/>
              </a:spcBef>
              <a:buClrTx/>
              <a:buSzTx/>
              <a:buFontTx/>
              <a:buNone/>
              <a:defRPr sz="1898">
                <a:solidFill>
                  <a:srgbClr val="555555"/>
                </a:solidFill>
                <a:effectLst>
                  <a:outerShdw dist="9271" dir="54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br>
              <a:rPr dirty="0"/>
            </a:br>
            <a:r>
              <a:rPr dirty="0"/>
              <a:t>       </a:t>
            </a:r>
            <a:r>
              <a:rPr dirty="0">
                <a:solidFill>
                  <a:srgbClr val="0077AA"/>
                </a:solidFill>
              </a:rPr>
              <a:t>SELECT</a:t>
            </a:r>
            <a:r>
              <a:rPr dirty="0"/>
              <a:t> </a:t>
            </a:r>
            <a:r>
              <a:rPr dirty="0">
                <a:solidFill>
                  <a:srgbClr val="A67F59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0077AA"/>
                </a:solidFill>
              </a:rPr>
              <a:t>FROM</a:t>
            </a:r>
            <a:r>
              <a:rPr dirty="0"/>
              <a:t> INFORMATION_SCHEMA</a:t>
            </a:r>
            <a:r>
              <a:rPr dirty="0">
                <a:solidFill>
                  <a:srgbClr val="999999"/>
                </a:solidFill>
              </a:rPr>
              <a:t>.</a:t>
            </a:r>
            <a:r>
              <a:rPr dirty="0">
                <a:solidFill>
                  <a:srgbClr val="0077AA"/>
                </a:solidFill>
              </a:rPr>
              <a:t>TRIGGERS</a:t>
            </a:r>
          </a:p>
          <a:p>
            <a:pPr marL="0" indent="0" defTabSz="237337">
              <a:spcBef>
                <a:spcPts val="0"/>
              </a:spcBef>
              <a:buClrTx/>
              <a:buSzTx/>
              <a:buFontTx/>
              <a:buNone/>
              <a:defRPr sz="1898">
                <a:solidFill>
                  <a:srgbClr val="555555"/>
                </a:solidFill>
                <a:effectLst>
                  <a:outerShdw dist="9271" dir="54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</a:t>
            </a:r>
            <a:r>
              <a:rPr dirty="0">
                <a:solidFill>
                  <a:srgbClr val="0077AA"/>
                </a:solidFill>
              </a:rPr>
              <a:t>WHERE</a:t>
            </a:r>
            <a:r>
              <a:rPr dirty="0"/>
              <a:t> TRIGGER_SCHEMA</a:t>
            </a:r>
            <a:r>
              <a:rPr dirty="0">
                <a:solidFill>
                  <a:srgbClr val="A67F59"/>
                </a:solidFill>
              </a:rPr>
              <a:t>=</a:t>
            </a:r>
            <a:r>
              <a:rPr dirty="0">
                <a:solidFill>
                  <a:srgbClr val="669900"/>
                </a:solidFill>
              </a:rPr>
              <a:t>'analytics'</a:t>
            </a:r>
            <a:r>
              <a:rPr dirty="0"/>
              <a:t> </a:t>
            </a:r>
          </a:p>
          <a:p>
            <a:pPr marL="0" indent="0" defTabSz="237337">
              <a:spcBef>
                <a:spcPts val="0"/>
              </a:spcBef>
              <a:buClrTx/>
              <a:buSzTx/>
              <a:buFontTx/>
              <a:buNone/>
              <a:defRPr sz="1898">
                <a:solidFill>
                  <a:srgbClr val="555555"/>
                </a:solidFill>
                <a:effectLst>
                  <a:outerShdw dist="9271" dir="54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</a:t>
            </a:r>
            <a:r>
              <a:rPr dirty="0">
                <a:solidFill>
                  <a:srgbClr val="A67F59"/>
                </a:solidFill>
              </a:rPr>
              <a:t>AND</a:t>
            </a:r>
            <a:r>
              <a:rPr dirty="0"/>
              <a:t> TRIGGER_NAME</a:t>
            </a:r>
            <a:r>
              <a:rPr dirty="0">
                <a:solidFill>
                  <a:srgbClr val="A67F59"/>
                </a:solidFill>
              </a:rPr>
              <a:t>=</a:t>
            </a:r>
            <a:r>
              <a:rPr dirty="0">
                <a:solidFill>
                  <a:srgbClr val="669900"/>
                </a:solidFill>
              </a:rPr>
              <a:t>‘</a:t>
            </a:r>
            <a:r>
              <a:rPr dirty="0" err="1">
                <a:solidFill>
                  <a:srgbClr val="669900"/>
                </a:solidFill>
              </a:rPr>
              <a:t>booktrg</a:t>
            </a:r>
            <a:r>
              <a:rPr dirty="0">
                <a:solidFill>
                  <a:srgbClr val="669900"/>
                </a:solidFill>
              </a:rPr>
              <a:t>';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rigg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Triggers</a:t>
            </a:r>
          </a:p>
        </p:txBody>
      </p:sp>
      <p:sp>
        <p:nvSpPr>
          <p:cNvPr id="202" name="Functions &amp;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&amp;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05" name="Stor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Stored functions</a:t>
            </a:r>
          </a:p>
        </p:txBody>
      </p:sp>
      <p:sp>
        <p:nvSpPr>
          <p:cNvPr id="206" name="A stored function is a type of stored program that returns a single valu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1800"/>
              </a:spcBef>
              <a:defRPr sz="2278"/>
            </a:pPr>
            <a:endParaRPr dirty="0"/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rPr dirty="0"/>
              <a:t>A stored function is a type of stored program that returns a single value. 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rPr dirty="0"/>
              <a:t>Typically, stored functions are used to encapsulate common formulas or business rules that are reusable.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rPr dirty="0"/>
              <a:t>Unlike a </a:t>
            </a:r>
            <a:r>
              <a:rPr dirty="0">
                <a:solidFill>
                  <a:srgbClr val="00369A"/>
                </a:solidFill>
                <a:hlinkClick r:id="rId2"/>
              </a:rPr>
              <a:t>stored procedure</a:t>
            </a:r>
            <a:r>
              <a:rPr dirty="0"/>
              <a:t>, a stored function can be used wherever an expression is used in SQL statements. 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rPr dirty="0"/>
              <a:t>It improves the readability and maintainability of the procedural code.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rPr dirty="0"/>
              <a:t>All the statements and program constructs that are used in stored procedures can also be used in stored functions.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09" name="Creating a stored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Creating a stored function</a:t>
            </a:r>
          </a:p>
        </p:txBody>
      </p:sp>
      <p:sp>
        <p:nvSpPr>
          <p:cNvPr id="210" name="A stored function is created using the CREATE FUNCTION  statement 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500"/>
              </a:spcBef>
              <a:defRPr sz="3094"/>
            </a:pPr>
            <a:r>
              <a:t>A stored function is created using the </a:t>
            </a:r>
            <a:r>
              <a:rPr sz="2138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CREATE FUNCTION</a:t>
            </a:r>
            <a:r>
              <a:t>  statement .</a:t>
            </a:r>
          </a:p>
          <a:p>
            <a:pPr marL="0" indent="0" defTabSz="416052">
              <a:lnSpc>
                <a:spcPts val="3200"/>
              </a:lnSpc>
              <a:spcBef>
                <a:spcPts val="0"/>
              </a:spcBef>
              <a:buClrTx/>
              <a:buSzTx/>
              <a:buFontTx/>
              <a:buNone/>
              <a:defRPr sz="1274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 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CREATE FUNCTION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function_name(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</a:t>
            </a:r>
            <a:r>
              <a:t>param1,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</a:t>
            </a:r>
            <a:r>
              <a:t>param2,…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)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</a:t>
            </a:r>
            <a:r>
              <a:rPr>
                <a:solidFill>
                  <a:srgbClr val="0077AA"/>
                </a:solidFill>
              </a:rPr>
              <a:t>RETURNS</a:t>
            </a:r>
            <a:r>
              <a:rPr>
                <a:solidFill>
                  <a:srgbClr val="006FE0"/>
                </a:solidFill>
              </a:rPr>
              <a:t> </a:t>
            </a:r>
            <a:r>
              <a:t>datatype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</a:t>
            </a:r>
            <a:r>
              <a:rPr>
                <a:solidFill>
                  <a:srgbClr val="445870"/>
                </a:solidFill>
              </a:rPr>
              <a:t>[</a:t>
            </a:r>
            <a:r>
              <a:t>NOT</a:t>
            </a:r>
            <a:r>
              <a:rPr>
                <a:solidFill>
                  <a:srgbClr val="445870"/>
                </a:solidFill>
              </a:rPr>
              <a:t>]</a:t>
            </a:r>
            <a:r>
              <a:rPr>
                <a:solidFill>
                  <a:srgbClr val="006FE0"/>
                </a:solidFill>
              </a:rPr>
              <a:t> </a:t>
            </a:r>
            <a:r>
              <a:t>DETERMINISTIC</a:t>
            </a:r>
            <a:endParaRPr>
              <a:solidFill>
                <a:srgbClr val="445870"/>
              </a:solidFill>
            </a:endParaRP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445870"/>
                </a:solidFill>
              </a:rPr>
              <a:t>              </a:t>
            </a:r>
            <a:r>
              <a:t>BEGIN</a:t>
            </a:r>
            <a:endParaRPr>
              <a:solidFill>
                <a:srgbClr val="445870"/>
              </a:solidFill>
            </a:endParaRP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 i="1">
                <a:solidFill>
                  <a:srgbClr val="7080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0">
                <a:solidFill>
                  <a:srgbClr val="006FE0"/>
                </a:solidFill>
              </a:rPr>
              <a:t>                     </a:t>
            </a:r>
            <a:r>
              <a:t>-- statements</a:t>
            </a:r>
          </a:p>
          <a:p>
            <a:pPr marL="0" indent="0" defTabSz="416052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  <a:defRPr sz="2184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</a:t>
            </a:r>
            <a:r>
              <a:rPr>
                <a:solidFill>
                  <a:srgbClr val="0077AA"/>
                </a:solidFill>
              </a:rPr>
              <a:t>RETURN</a:t>
            </a:r>
            <a:r>
              <a:rPr>
                <a:solidFill>
                  <a:srgbClr val="006FE0"/>
                </a:solidFill>
              </a:rPr>
              <a:t> </a:t>
            </a:r>
            <a:r>
              <a:t>(return_value);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275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>
                <a:solidFill>
                  <a:srgbClr val="445870"/>
                </a:solidFill>
              </a:rPr>
              <a:t>             </a:t>
            </a:r>
            <a:r>
              <a:t>END</a:t>
            </a:r>
            <a:r>
              <a:rPr>
                <a:solidFill>
                  <a:srgbClr val="006FE0"/>
                </a:solidFill>
              </a:rPr>
              <a:t> </a:t>
            </a:r>
            <a:endParaRPr>
              <a:solidFill>
                <a:srgbClr val="445870"/>
              </a:solidFill>
            </a:endParaRPr>
          </a:p>
          <a:p>
            <a:pPr marL="0" indent="0" defTabSz="416052">
              <a:lnSpc>
                <a:spcPts val="3200"/>
              </a:lnSpc>
              <a:spcBef>
                <a:spcPts val="0"/>
              </a:spcBef>
              <a:buClrTx/>
              <a:buSzTx/>
              <a:buFontTx/>
              <a:buNone/>
              <a:defRPr sz="1274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 </a:t>
            </a:r>
          </a:p>
          <a:p>
            <a:pPr marL="0" indent="0" defTabSz="416052">
              <a:lnSpc>
                <a:spcPts val="3200"/>
              </a:lnSpc>
              <a:spcBef>
                <a:spcPts val="0"/>
              </a:spcBef>
              <a:buClrTx/>
              <a:buSzTx/>
              <a:buFontTx/>
              <a:buNone/>
              <a:defRPr sz="1274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04495" indent="-404495" defTabSz="531622">
              <a:spcBef>
                <a:spcPts val="2500"/>
              </a:spcBef>
              <a:defRPr sz="3094"/>
            </a:pPr>
            <a:r>
              <a:t>The </a:t>
            </a:r>
            <a:r>
              <a:rPr sz="2138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t>statement returns </a:t>
            </a:r>
            <a:r>
              <a:rPr sz="2138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return_value  </a:t>
            </a:r>
            <a:r>
              <a:t>the to the calling program.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13" name="Calling stored function in an sql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2400"/>
            </a:lvl1pPr>
          </a:lstStyle>
          <a:p>
            <a:r>
              <a:t>Calling stored function in an sql statement</a:t>
            </a:r>
          </a:p>
        </p:txBody>
      </p:sp>
      <p:sp>
        <p:nvSpPr>
          <p:cNvPr id="214" name="A stored function can be used in an SQL statement…"/>
          <p:cNvSpPr txBox="1">
            <a:spLocks noGrp="1"/>
          </p:cNvSpPr>
          <p:nvPr>
            <p:ph type="body" idx="1"/>
          </p:nvPr>
        </p:nvSpPr>
        <p:spPr>
          <a:xfrm>
            <a:off x="406400" y="2276921"/>
            <a:ext cx="12192000" cy="6574979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t>A stored function can be used in an SQL statement</a:t>
            </a:r>
          </a:p>
          <a:p>
            <a:pPr marL="0" lvl="1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246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</a:t>
            </a:r>
            <a:r>
              <a:rPr sz="1779"/>
              <a:t>SELECT</a:t>
            </a:r>
            <a:r>
              <a:rPr sz="1779">
                <a:solidFill>
                  <a:srgbClr val="006FE0"/>
                </a:solidFill>
              </a:rPr>
              <a:t> </a:t>
            </a:r>
            <a:endParaRPr sz="1779">
              <a:solidFill>
                <a:srgbClr val="445870"/>
              </a:solidFill>
            </a:endParaRP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</a:t>
            </a:r>
            <a:r>
              <a:t>customerName,</a:t>
            </a:r>
            <a:r>
              <a:rPr>
                <a:solidFill>
                  <a:srgbClr val="006FE0"/>
                </a:solidFill>
              </a:rPr>
              <a:t> </a:t>
            </a: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</a:t>
            </a:r>
            <a:r>
              <a:rPr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rPr>
              <a:t>CustomerCredit( customerLevel )</a:t>
            </a: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FROM</a:t>
            </a:r>
            <a:endParaRPr>
              <a:solidFill>
                <a:srgbClr val="445870"/>
              </a:solidFill>
            </a:endParaRP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</a:t>
            </a:r>
            <a:r>
              <a:t>customers</a:t>
            </a: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ORDER BY</a:t>
            </a:r>
            <a:r>
              <a:rPr>
                <a:solidFill>
                  <a:srgbClr val="006FE0"/>
                </a:solidFill>
              </a:rPr>
              <a:t> </a:t>
            </a:r>
            <a:endParaRPr>
              <a:solidFill>
                <a:srgbClr val="445870"/>
              </a:solidFill>
            </a:endParaRPr>
          </a:p>
          <a:p>
            <a:pPr marL="0" indent="0" defTabSz="406908">
              <a:lnSpc>
                <a:spcPts val="3800"/>
              </a:lnSpc>
              <a:spcBef>
                <a:spcPts val="0"/>
              </a:spcBef>
              <a:buClrTx/>
              <a:buSzTx/>
              <a:buFontTx/>
              <a:buNone/>
              <a:defRPr sz="1779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   </a:t>
            </a:r>
            <a:r>
              <a:t>customerName;</a:t>
            </a:r>
          </a:p>
          <a:p>
            <a:pPr marL="0" indent="0" defTabSz="40690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246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 defTabSz="519937">
              <a:spcBef>
                <a:spcPts val="2400"/>
              </a:spcBef>
              <a:buClrTx/>
              <a:buSzTx/>
              <a:buFontTx/>
              <a:buNone/>
              <a:defRPr sz="3026"/>
            </a:pPr>
            <a:endParaRPr/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It is invoked in the same way like an in-built sql function.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The function is applied on the customerLevel column for each row.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The return value is displayed as a separate column.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21" name="Removing a stored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Removing a stored function</a:t>
            </a:r>
          </a:p>
        </p:txBody>
      </p:sp>
      <p:sp>
        <p:nvSpPr>
          <p:cNvPr id="222" name="A stored function can be removed using the DROP comman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stored function can be removed using the </a:t>
            </a:r>
            <a:r>
              <a:rPr sz="245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DROP </a:t>
            </a:r>
            <a:r>
              <a:t>command.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</a:t>
            </a:r>
            <a:r>
              <a:rPr sz="1800">
                <a:solidFill>
                  <a:srgbClr val="0077AA"/>
                </a:solidFill>
              </a:rPr>
              <a:t>DROP FUNCTION</a:t>
            </a:r>
            <a:r>
              <a:rPr sz="1800">
                <a:solidFill>
                  <a:srgbClr val="006FE0"/>
                </a:solidFill>
              </a:rPr>
              <a:t> </a:t>
            </a:r>
            <a:r>
              <a:rPr sz="1800"/>
              <a:t>[</a:t>
            </a:r>
            <a:r>
              <a:rPr sz="1800">
                <a:solidFill>
                  <a:srgbClr val="0077AA"/>
                </a:solidFill>
              </a:rPr>
              <a:t>IF EXISTS</a:t>
            </a:r>
            <a:r>
              <a:rPr sz="1800"/>
              <a:t>]</a:t>
            </a:r>
            <a:r>
              <a:rPr sz="1800">
                <a:solidFill>
                  <a:srgbClr val="006FE0"/>
                </a:solidFill>
              </a:rPr>
              <a:t> </a:t>
            </a:r>
            <a:r>
              <a:rPr sz="1800"/>
              <a:t>function_name;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  <a:p>
            <a:r>
              <a:t>The </a:t>
            </a:r>
            <a:r>
              <a:rPr sz="245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IF EXISTS</a:t>
            </a:r>
            <a:r>
              <a:t> option allows you to conditionally drop a stored function if it exists. </a:t>
            </a:r>
          </a:p>
          <a:p>
            <a:r>
              <a:t>It prevents an error from arising if the function does not exist.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25" name="Triggers"/>
          <p:cNvSpPr txBox="1">
            <a:spLocks noGrp="1"/>
          </p:cNvSpPr>
          <p:nvPr>
            <p:ph type="title"/>
          </p:nvPr>
        </p:nvSpPr>
        <p:spPr>
          <a:xfrm>
            <a:off x="406400" y="107218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Triggers</a:t>
            </a:r>
          </a:p>
        </p:txBody>
      </p:sp>
      <p:sp>
        <p:nvSpPr>
          <p:cNvPr id="226" name="A a trigger is a stored program invoked automatically in response to an event that occurs in the associated table.…"/>
          <p:cNvSpPr txBox="1">
            <a:spLocks noGrp="1"/>
          </p:cNvSpPr>
          <p:nvPr>
            <p:ph type="body" idx="1"/>
          </p:nvPr>
        </p:nvSpPr>
        <p:spPr>
          <a:xfrm>
            <a:off x="406400" y="2082800"/>
            <a:ext cx="12192000" cy="61087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80034" indent="-280034" defTabSz="368045">
              <a:spcBef>
                <a:spcPts val="1700"/>
              </a:spcBef>
              <a:defRPr sz="2142"/>
            </a:pPr>
            <a:endParaRPr dirty="0"/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rPr sz="3200" dirty="0"/>
              <a:t>A a trigger is a stored program invoked automatically in response to an event that occurs in the associated table. 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rPr sz="3200" dirty="0"/>
              <a:t>MySQL supports triggers that are invoked in response to the </a:t>
            </a:r>
            <a:r>
              <a:rPr sz="3200" dirty="0">
                <a:solidFill>
                  <a:srgbClr val="00369A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sz="3200" dirty="0"/>
              <a:t>,  </a:t>
            </a:r>
            <a:r>
              <a:rPr sz="3200" dirty="0">
                <a:solidFill>
                  <a:srgbClr val="00369A"/>
                </a:solidFill>
                <a:latin typeface="Courier"/>
                <a:ea typeface="Courier"/>
                <a:cs typeface="Courier"/>
                <a:sym typeface="Courier"/>
              </a:rPr>
              <a:t>UPDATE</a:t>
            </a:r>
            <a:r>
              <a:rPr sz="3200" dirty="0"/>
              <a:t>  or </a:t>
            </a:r>
            <a:r>
              <a:rPr sz="3200" dirty="0">
                <a:solidFill>
                  <a:srgbClr val="00369A"/>
                </a:solidFill>
                <a:latin typeface="Courier"/>
                <a:ea typeface="Courier"/>
                <a:cs typeface="Courier"/>
                <a:sym typeface="Courier"/>
              </a:rPr>
              <a:t>DELETE</a:t>
            </a:r>
            <a:r>
              <a:rPr sz="3200" dirty="0"/>
              <a:t> event.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rPr sz="3200" dirty="0"/>
              <a:t>The SQL standard defines two types of triggers: row-level triggers and statement-level triggers.</a:t>
            </a:r>
          </a:p>
          <a:p>
            <a:pPr marL="288036" indent="-200025" defTabSz="288036">
              <a:lnSpc>
                <a:spcPts val="31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Helvetica"/>
              <a:buChar char="•"/>
              <a:defRPr sz="170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   A row-level trigger is activated for each row that is inserted, updated, or deleted. </a:t>
            </a:r>
          </a:p>
          <a:p>
            <a:pPr marL="288036" indent="-200025" defTabSz="288036">
              <a:lnSpc>
                <a:spcPts val="31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Helvetica"/>
              <a:buChar char="•"/>
              <a:defRPr sz="170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   A statement-level trigger is executed once for each transaction regardless of how many rows are inserted, updated, or   </a:t>
            </a:r>
            <a:br>
              <a:rPr sz="3200" dirty="0"/>
            </a:br>
            <a:r>
              <a:rPr sz="3200" dirty="0"/>
              <a:t>   deleted.</a:t>
            </a:r>
          </a:p>
          <a:p>
            <a:pPr marL="0" indent="0" defTabSz="288036">
              <a:lnSpc>
                <a:spcPts val="2200"/>
              </a:lnSpc>
              <a:spcBef>
                <a:spcPts val="1600"/>
              </a:spcBef>
              <a:buClrTx/>
              <a:buSzTx/>
              <a:buFontTx/>
              <a:buNone/>
              <a:defRPr sz="945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rPr sz="3200" dirty="0"/>
              <a:t>MySQL supports only row-level triggers. 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rPr sz="3200" dirty="0"/>
              <a:t>It does NOT support statement-level triggers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29" name="Advantages"/>
          <p:cNvSpPr txBox="1">
            <a:spLocks noGrp="1"/>
          </p:cNvSpPr>
          <p:nvPr>
            <p:ph type="title"/>
          </p:nvPr>
        </p:nvSpPr>
        <p:spPr>
          <a:xfrm>
            <a:off x="406400" y="107218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Advantages</a:t>
            </a:r>
          </a:p>
        </p:txBody>
      </p:sp>
      <p:sp>
        <p:nvSpPr>
          <p:cNvPr id="230" name="Triggers provide another way to check the integrity of data.…"/>
          <p:cNvSpPr txBox="1">
            <a:spLocks noGrp="1"/>
          </p:cNvSpPr>
          <p:nvPr>
            <p:ph type="body" idx="1"/>
          </p:nvPr>
        </p:nvSpPr>
        <p:spPr>
          <a:xfrm>
            <a:off x="406400" y="21463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1900"/>
              </a:spcBef>
              <a:defRPr sz="2312"/>
            </a:pPr>
            <a:endParaRPr dirty="0"/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Triggers provide another way to check the integrity of data.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Handle complex validations that cannot be handled by constraints.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Triggers handle errors from the database layer.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Triggers give an alternative way to </a:t>
            </a:r>
            <a:r>
              <a:rPr sz="3200" dirty="0">
                <a:solidFill>
                  <a:srgbClr val="00369A"/>
                </a:solidFill>
                <a:hlinkClick r:id="rId2"/>
              </a:rPr>
              <a:t>run scheduled tasks</a:t>
            </a:r>
            <a:r>
              <a:rPr sz="3200" dirty="0"/>
              <a:t>. 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Triggers are invoked automatically </a:t>
            </a:r>
            <a:r>
              <a:rPr sz="3200" i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before</a:t>
            </a:r>
            <a:r>
              <a:rPr sz="3200" dirty="0"/>
              <a:t> or </a:t>
            </a:r>
            <a:r>
              <a:rPr sz="3200" i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after</a:t>
            </a:r>
            <a:r>
              <a:rPr sz="3200" dirty="0"/>
              <a:t> a change is made to the data in a table.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rPr sz="3200" dirty="0"/>
              <a:t>Triggers can be useful for auditing the data changes in tables.</a:t>
            </a:r>
          </a:p>
          <a:p>
            <a:pPr marL="0" indent="0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3" name="Creating a tri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Creating a trigger</a:t>
            </a:r>
          </a:p>
        </p:txBody>
      </p:sp>
      <p:sp>
        <p:nvSpPr>
          <p:cNvPr id="234" name="CREATE TRIGGER trigger_na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defTabSz="537463">
              <a:spcBef>
                <a:spcPts val="2500"/>
              </a:spcBef>
              <a:buClrTx/>
              <a:buSzTx/>
              <a:buFontTx/>
              <a:buNone/>
              <a:defRPr sz="3128"/>
            </a:pPr>
            <a:endParaRPr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/>
              <a:t>CREATE</a:t>
            </a:r>
            <a:r>
              <a:rPr sz="3200" dirty="0"/>
              <a:t> </a:t>
            </a:r>
            <a:r>
              <a:rPr sz="3200" b="1" dirty="0"/>
              <a:t>TRIGGER</a:t>
            </a:r>
            <a:r>
              <a:rPr sz="3200" dirty="0"/>
              <a:t> </a:t>
            </a:r>
            <a:r>
              <a:rPr sz="3200" dirty="0" err="1"/>
              <a:t>trigger_name</a:t>
            </a:r>
            <a:endParaRPr sz="3200"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 b="1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0" dirty="0"/>
              <a:t>{</a:t>
            </a:r>
            <a:r>
              <a:rPr sz="3200" dirty="0">
                <a:solidFill>
                  <a:srgbClr val="F8562A"/>
                </a:solidFill>
              </a:rPr>
              <a:t>BEFORE</a:t>
            </a:r>
            <a:r>
              <a:rPr sz="3200" b="0" dirty="0"/>
              <a:t> | </a:t>
            </a:r>
            <a:r>
              <a:rPr sz="3200" dirty="0">
                <a:solidFill>
                  <a:srgbClr val="F86934"/>
                </a:solidFill>
              </a:rPr>
              <a:t>AFTER</a:t>
            </a:r>
            <a:r>
              <a:rPr sz="3200" b="0" dirty="0"/>
              <a:t>} {</a:t>
            </a:r>
            <a:r>
              <a:rPr sz="3200" dirty="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rPr>
              <a:t>INSERT</a:t>
            </a:r>
            <a:r>
              <a:rPr sz="3200" b="0" dirty="0"/>
              <a:t> | </a:t>
            </a:r>
            <a:r>
              <a:rPr sz="3200" dirty="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rPr>
              <a:t>UPDATE</a:t>
            </a:r>
            <a:r>
              <a:rPr sz="3200" b="0" dirty="0"/>
              <a:t>| </a:t>
            </a:r>
            <a:r>
              <a:rPr sz="3200" dirty="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rPr>
              <a:t>DELETE</a:t>
            </a:r>
            <a:r>
              <a:rPr sz="3200" b="0" dirty="0"/>
              <a:t> }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/>
              <a:t>ON</a:t>
            </a:r>
            <a:r>
              <a:rPr sz="3200" dirty="0"/>
              <a:t> </a:t>
            </a:r>
            <a:r>
              <a:rPr sz="3200" dirty="0" err="1"/>
              <a:t>table_name</a:t>
            </a:r>
            <a:r>
              <a:rPr sz="3200" dirty="0"/>
              <a:t> </a:t>
            </a:r>
            <a:r>
              <a:rPr sz="3200" b="1" dirty="0"/>
              <a:t>FOR</a:t>
            </a:r>
            <a:r>
              <a:rPr sz="3200" dirty="0"/>
              <a:t> </a:t>
            </a:r>
            <a:r>
              <a:rPr sz="3200" b="1" dirty="0"/>
              <a:t>EACH</a:t>
            </a:r>
            <a:r>
              <a:rPr sz="3200" dirty="0"/>
              <a:t> </a:t>
            </a:r>
            <a:r>
              <a:rPr sz="3200" b="1" dirty="0"/>
              <a:t>ROW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 err="1"/>
              <a:t>trigger_body</a:t>
            </a:r>
            <a:r>
              <a:rPr sz="3200" dirty="0"/>
              <a:t>;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3200"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3200"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Example: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2254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 </a:t>
            </a:r>
            <a:r>
              <a:rPr sz="3200" b="1" dirty="0"/>
              <a:t>CREATE</a:t>
            </a:r>
            <a:r>
              <a:rPr sz="3200" dirty="0"/>
              <a:t> </a:t>
            </a:r>
            <a:r>
              <a:rPr sz="3200" b="1" dirty="0"/>
              <a:t>TRIGGER</a:t>
            </a:r>
            <a:r>
              <a:rPr sz="3200" dirty="0"/>
              <a:t> </a:t>
            </a:r>
            <a:r>
              <a:rPr sz="3200" dirty="0" err="1"/>
              <a:t>mytrigger</a:t>
            </a:r>
            <a:endParaRPr sz="3200"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 b="1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0" dirty="0"/>
              <a:t>    </a:t>
            </a:r>
            <a:r>
              <a:rPr sz="3200" dirty="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rPr>
              <a:t>BEFORE</a:t>
            </a:r>
            <a:r>
              <a:rPr sz="3200" b="0" dirty="0"/>
              <a:t> </a:t>
            </a:r>
            <a:r>
              <a:rPr sz="3200" dirty="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rPr>
              <a:t>DELETE</a:t>
            </a:r>
            <a:endParaRPr sz="3200" b="0" dirty="0"/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  </a:t>
            </a:r>
            <a:r>
              <a:rPr sz="3200" b="1" dirty="0"/>
              <a:t>ON</a:t>
            </a:r>
            <a:r>
              <a:rPr sz="3200" dirty="0"/>
              <a:t> </a:t>
            </a:r>
            <a:r>
              <a:rPr sz="3200" dirty="0" err="1"/>
              <a:t>mytable</a:t>
            </a:r>
            <a:r>
              <a:rPr sz="3200" dirty="0"/>
              <a:t> </a:t>
            </a:r>
            <a:r>
              <a:rPr sz="3200" b="1" dirty="0"/>
              <a:t>FOR</a:t>
            </a:r>
            <a:r>
              <a:rPr sz="3200" dirty="0"/>
              <a:t> </a:t>
            </a:r>
            <a:r>
              <a:rPr sz="3200" b="1" dirty="0"/>
              <a:t>EACH</a:t>
            </a:r>
            <a:r>
              <a:rPr sz="3200" dirty="0"/>
              <a:t> </a:t>
            </a:r>
            <a:r>
              <a:rPr sz="3200" b="1" dirty="0"/>
              <a:t>ROW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br>
              <a:rPr sz="3200" dirty="0"/>
            </a:br>
            <a:r>
              <a:rPr sz="3200" dirty="0"/>
              <a:t>    BEGIN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      </a:t>
            </a:r>
            <a:r>
              <a:rPr sz="3200" i="1" dirty="0">
                <a:solidFill>
                  <a:srgbClr val="838787"/>
                </a:solidFill>
              </a:rPr>
              <a:t> —  Statements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3200" i="1" dirty="0">
              <a:solidFill>
                <a:srgbClr val="838787"/>
              </a:solidFill>
            </a:endParaRP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defRPr sz="1748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  END $$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Macintosh PowerPoint</Application>
  <PresentationFormat>Custom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Avenir Next Medium</vt:lpstr>
      <vt:lpstr>Avenir Next Regular</vt:lpstr>
      <vt:lpstr>Courier</vt:lpstr>
      <vt:lpstr>Courier New</vt:lpstr>
      <vt:lpstr>DIN Alternate Bold</vt:lpstr>
      <vt:lpstr>DIN Condensed Bold</vt:lpstr>
      <vt:lpstr>Helvetica</vt:lpstr>
      <vt:lpstr>Helvetica Neue</vt:lpstr>
      <vt:lpstr>Menlo Regular</vt:lpstr>
      <vt:lpstr>New_Template7</vt:lpstr>
      <vt:lpstr>Sql for ANALYSTS</vt:lpstr>
      <vt:lpstr>Triggers</vt:lpstr>
      <vt:lpstr>Stored functions</vt:lpstr>
      <vt:lpstr>Creating a stored function</vt:lpstr>
      <vt:lpstr>Calling stored function in an sql statement</vt:lpstr>
      <vt:lpstr>Removing a stored function</vt:lpstr>
      <vt:lpstr>Triggers</vt:lpstr>
      <vt:lpstr>Advantages</vt:lpstr>
      <vt:lpstr>Creating a trigger</vt:lpstr>
      <vt:lpstr>Drop a trigger</vt:lpstr>
      <vt:lpstr>Schema</vt:lpstr>
      <vt:lpstr>Data dictionary</vt:lpstr>
      <vt:lpstr>View</vt:lpstr>
      <vt:lpstr>INDEX</vt:lpstr>
      <vt:lpstr>stored_procedures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ANALYSTS</dc:title>
  <cp:lastModifiedBy>Saigeetha Panikker</cp:lastModifiedBy>
  <cp:revision>1</cp:revision>
  <dcterms:modified xsi:type="dcterms:W3CDTF">2021-09-05T14:00:37Z</dcterms:modified>
</cp:coreProperties>
</file>