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21"/>
          </p:nvPr>
        </p:nvSpPr>
        <p:spPr>
          <a:xfrm>
            <a:off x="1270000" y="4267112"/>
            <a:ext cx="10464800" cy="609778"/>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spTree>
      <p:nvGrpSpPr>
        <p:cNvPr id="1" name=""/>
        <p:cNvGrpSpPr/>
        <p:nvPr/>
      </p:nvGrpSpPr>
      <p:grpSpPr>
        <a:xfrm>
          <a:off x="0" y="0"/>
          <a:ext cx="0" cy="0"/>
          <a:chOff x="0" y="0"/>
          <a:chExt cx="0" cy="0"/>
        </a:xfrm>
      </p:grpSpPr>
      <p:sp>
        <p:nvSpPr>
          <p:cNvPr id="117" name="Line"/>
          <p:cNvSpPr/>
          <p:nvPr/>
        </p:nvSpPr>
        <p:spPr>
          <a:xfrm flipV="1">
            <a:off x="406400" y="6140894"/>
            <a:ext cx="12192000" cy="265"/>
          </a:xfrm>
          <a:prstGeom prst="line">
            <a:avLst/>
          </a:prstGeom>
          <a:ln w="38100">
            <a:solidFill>
              <a:srgbClr val="A6AAA9"/>
            </a:solidFill>
            <a:miter lim="400000"/>
          </a:ln>
        </p:spPr>
        <p:txBody>
          <a:bodyPr lIns="45718" tIns="45718" rIns="45718" bIns="45718"/>
          <a:lstStyle/>
          <a:p>
            <a:pPr>
              <a:defRPr>
                <a:latin typeface="+mn-lt"/>
                <a:ea typeface="+mn-ea"/>
                <a:cs typeface="+mn-cs"/>
                <a:sym typeface="Helvetica"/>
              </a:defRPr>
            </a:pPr>
          </a:p>
        </p:txBody>
      </p:sp>
      <p:sp>
        <p:nvSpPr>
          <p:cNvPr id="118" name="Title Text"/>
          <p:cNvSpPr txBox="1"/>
          <p:nvPr>
            <p:ph type="title"/>
          </p:nvPr>
        </p:nvSpPr>
        <p:spPr>
          <a:xfrm>
            <a:off x="406400" y="6426200"/>
            <a:ext cx="12192000" cy="2705100"/>
          </a:xfrm>
          <a:prstGeom prst="rect">
            <a:avLst/>
          </a:prstGeom>
        </p:spPr>
        <p:txBody>
          <a:bodyPr anchor="t"/>
          <a:lstStyle>
            <a:lvl1pPr algn="l">
              <a:lnSpc>
                <a:spcPct val="80000"/>
              </a:lnSpc>
              <a:defRPr cap="all" sz="17000">
                <a:solidFill>
                  <a:srgbClr val="34A5DA"/>
                </a:solidFill>
                <a:latin typeface="DIN Condensed Bold"/>
                <a:ea typeface="DIN Condensed Bold"/>
                <a:cs typeface="DIN Condensed Bold"/>
                <a:sym typeface="DIN Condensed Bold"/>
              </a:defRPr>
            </a:lvl1pPr>
          </a:lstStyle>
          <a:p>
            <a:pPr/>
            <a:r>
              <a:t>Title Text</a:t>
            </a:r>
          </a:p>
        </p:txBody>
      </p:sp>
      <p:sp>
        <p:nvSpPr>
          <p:cNvPr id="119"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12161860" y="419100"/>
            <a:ext cx="406897" cy="457200"/>
          </a:xfrm>
          <a:prstGeom prst="rect">
            <a:avLst/>
          </a:prstGeom>
        </p:spPr>
        <p:txBody>
          <a:bodyPr/>
          <a:lstStyle>
            <a:lvl1pPr algn="r">
              <a:lnSpc>
                <a:spcPct val="80000"/>
              </a:lnSpc>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127"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algn="l" defTabSz="457200">
              <a:defRPr sz="1200">
                <a:latin typeface="+mn-lt"/>
                <a:ea typeface="+mn-ea"/>
                <a:cs typeface="+mn-cs"/>
                <a:sym typeface="Helvetica"/>
              </a:defRPr>
            </a:pPr>
          </a:p>
        </p:txBody>
      </p:sp>
      <p:sp>
        <p:nvSpPr>
          <p:cNvPr id="128"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SzTx/>
              <a:buNone/>
              <a:defRPr cap="all" spc="120" sz="2400">
                <a:solidFill>
                  <a:srgbClr val="838787"/>
                </a:solidFill>
                <a:latin typeface="DIN Alternate Bold"/>
                <a:ea typeface="DIN Alternate Bold"/>
                <a:cs typeface="DIN Alternate Bold"/>
                <a:sym typeface="DIN Alternate Bold"/>
              </a:defRPr>
            </a:lvl1pPr>
          </a:lstStyle>
          <a:p>
            <a:pPr/>
            <a:r>
              <a:t>Text</a:t>
            </a:r>
          </a:p>
        </p:txBody>
      </p:sp>
      <p:sp>
        <p:nvSpPr>
          <p:cNvPr id="129" name="Title Text"/>
          <p:cNvSpPr txBox="1"/>
          <p:nvPr>
            <p:ph type="title"/>
          </p:nvPr>
        </p:nvSpPr>
        <p:spPr>
          <a:xfrm>
            <a:off x="406400" y="1536700"/>
            <a:ext cx="12192000" cy="723900"/>
          </a:xfrm>
          <a:prstGeom prst="rect">
            <a:avLst/>
          </a:prstGeom>
        </p:spPr>
        <p:txBody>
          <a:bodyPr anchor="t"/>
          <a:lstStyle>
            <a:lvl1pPr algn="l">
              <a:lnSpc>
                <a:spcPct val="80000"/>
              </a:lnSpc>
              <a:spcBef>
                <a:spcPts val="2800"/>
              </a:spcBef>
              <a:defRPr cap="all" sz="6000">
                <a:solidFill>
                  <a:srgbClr val="34A5DA"/>
                </a:solidFill>
                <a:latin typeface="DIN Condensed Bold"/>
                <a:ea typeface="DIN Condensed Bold"/>
                <a:cs typeface="DIN Condensed Bold"/>
                <a:sym typeface="DIN Condensed Bold"/>
              </a:defRPr>
            </a:lvl1pPr>
          </a:lstStyle>
          <a:p>
            <a:pPr/>
            <a:r>
              <a:t>Title Text</a:t>
            </a:r>
          </a:p>
        </p:txBody>
      </p:sp>
      <p:sp>
        <p:nvSpPr>
          <p:cNvPr id="130" name="Body Level One…"/>
          <p:cNvSpPr txBox="1"/>
          <p:nvPr>
            <p:ph type="body" idx="1"/>
          </p:nvPr>
        </p:nvSpPr>
        <p:spPr>
          <a:xfrm>
            <a:off x="406400" y="2743200"/>
            <a:ext cx="12192000" cy="6108700"/>
          </a:xfrm>
          <a:prstGeom prst="rect">
            <a:avLst/>
          </a:prstGeom>
        </p:spPr>
        <p:txBody>
          <a:bodyPr anchor="t"/>
          <a:lstStyle>
            <a:lvl1pPr>
              <a:spcBef>
                <a:spcPts val="28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1pPr>
            <a:lvl2pPr>
              <a:spcBef>
                <a:spcPts val="28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2pPr>
            <a:lvl3pPr>
              <a:spcBef>
                <a:spcPts val="28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3pPr>
            <a:lvl4pPr>
              <a:spcBef>
                <a:spcPts val="28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4pPr>
            <a:lvl5pPr>
              <a:spcBef>
                <a:spcPts val="2800"/>
              </a:spcBef>
              <a:buClr>
                <a:srgbClr val="34A5DA"/>
              </a:buClr>
              <a:buSzPct val="104999"/>
              <a:buFont typeface="Avenir Next Regular"/>
              <a:buChar char="▸"/>
              <a:defRPr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131"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spTree>
      <p:nvGrpSpPr>
        <p:cNvPr id="1" name=""/>
        <p:cNvGrpSpPr/>
        <p:nvPr/>
      </p:nvGrpSpPr>
      <p:grpSpPr>
        <a:xfrm>
          <a:off x="0" y="0"/>
          <a:ext cx="0" cy="0"/>
          <a:chOff x="0" y="0"/>
          <a:chExt cx="0" cy="0"/>
        </a:xfrm>
      </p:grpSpPr>
      <p:sp>
        <p:nvSpPr>
          <p:cNvPr id="138"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algn="l" defTabSz="457200">
              <a:defRPr sz="1200">
                <a:latin typeface="+mn-lt"/>
                <a:ea typeface="+mn-ea"/>
                <a:cs typeface="+mn-cs"/>
                <a:sym typeface="Helvetica"/>
              </a:defRPr>
            </a:pPr>
          </a:p>
        </p:txBody>
      </p:sp>
      <p:sp>
        <p:nvSpPr>
          <p:cNvPr id="139" name="Title Text"/>
          <p:cNvSpPr txBox="1"/>
          <p:nvPr>
            <p:ph type="title"/>
          </p:nvPr>
        </p:nvSpPr>
        <p:spPr>
          <a:xfrm>
            <a:off x="406400" y="6426200"/>
            <a:ext cx="12192000" cy="2705100"/>
          </a:xfrm>
          <a:prstGeom prst="rect">
            <a:avLst/>
          </a:prstGeom>
        </p:spPr>
        <p:txBody>
          <a:bodyPr anchor="t"/>
          <a:lstStyle>
            <a:lvl1pPr algn="l">
              <a:lnSpc>
                <a:spcPct val="80000"/>
              </a:lnSpc>
              <a:defRPr cap="all" sz="17000">
                <a:solidFill>
                  <a:srgbClr val="34A5DA"/>
                </a:solidFill>
                <a:latin typeface="DIN Condensed Bold"/>
                <a:ea typeface="DIN Condensed Bold"/>
                <a:cs typeface="DIN Condensed Bold"/>
                <a:sym typeface="DIN Condensed Bold"/>
              </a:defRPr>
            </a:lvl1pPr>
          </a:lstStyle>
          <a:p>
            <a:pPr/>
            <a:r>
              <a:t>Title Text</a:t>
            </a:r>
          </a:p>
        </p:txBody>
      </p:sp>
      <p:sp>
        <p:nvSpPr>
          <p:cNvPr id="140"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Sz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41" name="Slide Number"/>
          <p:cNvSpPr txBox="1"/>
          <p:nvPr>
            <p:ph type="sldNum" sz="quarter" idx="2"/>
          </p:nvPr>
        </p:nvSpPr>
        <p:spPr>
          <a:xfrm>
            <a:off x="12161859" y="419100"/>
            <a:ext cx="406898" cy="457200"/>
          </a:xfrm>
          <a:prstGeom prst="rect">
            <a:avLst/>
          </a:prstGeom>
        </p:spPr>
        <p:txBody>
          <a:bodyPr/>
          <a:lstStyle>
            <a:lvl1pPr algn="r">
              <a:lnSpc>
                <a:spcPct val="80000"/>
              </a:lnSpc>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48"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algn="l" defTabSz="457200">
              <a:defRPr sz="1200">
                <a:latin typeface="+mn-lt"/>
                <a:ea typeface="+mn-ea"/>
                <a:cs typeface="+mn-cs"/>
                <a:sym typeface="Helvetica"/>
              </a:defRPr>
            </a:pPr>
          </a:p>
        </p:txBody>
      </p:sp>
      <p:sp>
        <p:nvSpPr>
          <p:cNvPr id="149"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SzTx/>
              <a:buNone/>
              <a:defRPr cap="all" spc="120" sz="2400">
                <a:solidFill>
                  <a:srgbClr val="838787"/>
                </a:solidFill>
                <a:latin typeface="DIN Alternate Bold"/>
                <a:ea typeface="DIN Alternate Bold"/>
                <a:cs typeface="DIN Alternate Bold"/>
                <a:sym typeface="DIN Alternate Bold"/>
              </a:defRPr>
            </a:lvl1pPr>
          </a:lstStyle>
          <a:p>
            <a:pPr/>
            <a:r>
              <a:t>Text</a:t>
            </a:r>
          </a:p>
        </p:txBody>
      </p:sp>
      <p:sp>
        <p:nvSpPr>
          <p:cNvPr id="150" name="Title Text"/>
          <p:cNvSpPr txBox="1"/>
          <p:nvPr>
            <p:ph type="title"/>
          </p:nvPr>
        </p:nvSpPr>
        <p:spPr>
          <a:xfrm>
            <a:off x="406400" y="1536700"/>
            <a:ext cx="12192000" cy="723900"/>
          </a:xfrm>
          <a:prstGeom prst="rect">
            <a:avLst/>
          </a:prstGeom>
        </p:spPr>
        <p:txBody>
          <a:bodyPr anchor="t"/>
          <a:lstStyle>
            <a:lvl1pPr algn="l">
              <a:lnSpc>
                <a:spcPct val="80000"/>
              </a:lnSpc>
              <a:spcBef>
                <a:spcPts val="2800"/>
              </a:spcBef>
              <a:defRPr cap="all" sz="6000">
                <a:solidFill>
                  <a:srgbClr val="34A5DA"/>
                </a:solidFill>
                <a:latin typeface="DIN Condensed Bold"/>
                <a:ea typeface="DIN Condensed Bold"/>
                <a:cs typeface="DIN Condensed Bold"/>
                <a:sym typeface="DIN Condensed Bold"/>
              </a:defRPr>
            </a:lvl1pPr>
          </a:lstStyle>
          <a:p>
            <a:pPr/>
            <a:r>
              <a:t>Title Text</a:t>
            </a:r>
          </a:p>
        </p:txBody>
      </p:sp>
      <p:sp>
        <p:nvSpPr>
          <p:cNvPr id="151" name="Slide Number"/>
          <p:cNvSpPr txBox="1"/>
          <p:nvPr>
            <p:ph type="sldNum" sz="quarter" idx="2"/>
          </p:nvPr>
        </p:nvSpPr>
        <p:spPr>
          <a:xfrm>
            <a:off x="12186622" y="431800"/>
            <a:ext cx="406897" cy="457200"/>
          </a:xfrm>
          <a:prstGeom prst="rect">
            <a:avLst/>
          </a:prstGeom>
        </p:spPr>
        <p:txBody>
          <a:bodyPr/>
          <a:lstStyle>
            <a:lvl1pPr algn="r">
              <a:lnSpc>
                <a:spcPct val="80000"/>
              </a:lnSpc>
              <a:defRPr sz="24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263775" y="613832"/>
            <a:ext cx="12401550" cy="8267703"/>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4"/>
            <a:ext cx="9429750" cy="6286505"/>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 Id="rId3" Type="http://schemas.openxmlformats.org/officeDocument/2006/relationships/image" Target="../media/image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image" Target="../media/image8.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 Id="rId3" Type="http://schemas.openxmlformats.org/officeDocument/2006/relationships/image" Target="../media/image10.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tif"/><Relationship Id="rId3" Type="http://schemas.openxmlformats.org/officeDocument/2006/relationships/image" Target="../media/image12.tif"/><Relationship Id="rId4" Type="http://schemas.openxmlformats.org/officeDocument/2006/relationships/image" Target="../media/image13.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Image" descr="Image"/>
          <p:cNvPicPr>
            <a:picLocks noChangeAspect="1"/>
          </p:cNvPicPr>
          <p:nvPr/>
        </p:nvPicPr>
        <p:blipFill>
          <a:blip r:embed="rId2">
            <a:extLst/>
          </a:blip>
          <a:stretch>
            <a:fillRect/>
          </a:stretch>
        </p:blipFill>
        <p:spPr>
          <a:xfrm>
            <a:off x="1885139" y="2495550"/>
            <a:ext cx="9284512" cy="5797159"/>
          </a:xfrm>
          <a:prstGeom prst="rect">
            <a:avLst/>
          </a:prstGeom>
          <a:ln w="12700">
            <a:miter lim="400000"/>
          </a:ln>
        </p:spPr>
      </p:pic>
      <p:sp>
        <p:nvSpPr>
          <p:cNvPr id="161" name="Sql for Datascience"/>
          <p:cNvSpPr txBox="1"/>
          <p:nvPr>
            <p:ph type="title"/>
          </p:nvPr>
        </p:nvSpPr>
        <p:spPr>
          <a:xfrm>
            <a:off x="787400" y="3962400"/>
            <a:ext cx="12192000" cy="1013371"/>
          </a:xfrm>
          <a:prstGeom prst="rect">
            <a:avLst/>
          </a:prstGeom>
        </p:spPr>
        <p:txBody>
          <a:bodyPr/>
          <a:lstStyle>
            <a:lvl1pPr defTabSz="245363">
              <a:defRPr sz="7100"/>
            </a:lvl1pPr>
          </a:lstStyle>
          <a:p>
            <a:pPr/>
            <a:r>
              <a:t>Sql for Data ANALYSTS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ext"/>
          <p:cNvSpPr txBox="1"/>
          <p:nvPr>
            <p:ph type="body" idx="21"/>
          </p:nvPr>
        </p:nvSpPr>
        <p:spPr>
          <a:prstGeom prst="rect">
            <a:avLst/>
          </a:prstGeom>
        </p:spPr>
        <p:txBody>
          <a:bodyPr/>
          <a:lstStyle/>
          <a:p>
            <a:pPr/>
            <a:r>
              <a:t>Text</a:t>
            </a:r>
          </a:p>
        </p:txBody>
      </p:sp>
      <p:sp>
        <p:nvSpPr>
          <p:cNvPr id="196" name="Database schema diagram"/>
          <p:cNvSpPr txBox="1"/>
          <p:nvPr>
            <p:ph type="title"/>
          </p:nvPr>
        </p:nvSpPr>
        <p:spPr>
          <a:prstGeom prst="rect">
            <a:avLst/>
          </a:prstGeom>
        </p:spPr>
        <p:txBody>
          <a:bodyPr/>
          <a:lstStyle>
            <a:lvl1pPr defTabSz="467359">
              <a:spcBef>
                <a:spcPts val="2200"/>
              </a:spcBef>
              <a:defRPr sz="4800"/>
            </a:lvl1pPr>
          </a:lstStyle>
          <a:p>
            <a:pPr/>
            <a:r>
              <a:t>Database schema diagram</a:t>
            </a:r>
          </a:p>
        </p:txBody>
      </p:sp>
      <p:sp>
        <p:nvSpPr>
          <p:cNvPr id="197" name="Text"/>
          <p:cNvSpPr txBox="1"/>
          <p:nvPr/>
        </p:nvSpPr>
        <p:spPr>
          <a:xfrm>
            <a:off x="1298447" y="2290535"/>
            <a:ext cx="7330883" cy="71918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2400"/>
              </a:spcBef>
              <a:defRPr sz="2000">
                <a:solidFill>
                  <a:srgbClr val="838787"/>
                </a:solidFill>
                <a:latin typeface="Avenir Next Medium"/>
                <a:ea typeface="Avenir Next Medium"/>
                <a:cs typeface="Avenir Next Medium"/>
                <a:sym typeface="Avenir Next Medium"/>
              </a:defRPr>
            </a:pPr>
          </a:p>
        </p:txBody>
      </p:sp>
      <p:pic>
        <p:nvPicPr>
          <p:cNvPr id="198" name="Image" descr="Image"/>
          <p:cNvPicPr>
            <a:picLocks noChangeAspect="1"/>
          </p:cNvPicPr>
          <p:nvPr/>
        </p:nvPicPr>
        <p:blipFill>
          <a:blip r:embed="rId2">
            <a:extLst/>
          </a:blip>
          <a:stretch>
            <a:fillRect/>
          </a:stretch>
        </p:blipFill>
        <p:spPr>
          <a:xfrm>
            <a:off x="1298447" y="2290535"/>
            <a:ext cx="7216583" cy="699726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Image" descr="Image"/>
          <p:cNvPicPr>
            <a:picLocks noChangeAspect="1"/>
          </p:cNvPicPr>
          <p:nvPr>
            <p:ph type="pic" idx="21"/>
          </p:nvPr>
        </p:nvPicPr>
        <p:blipFill>
          <a:blip r:embed="rId2">
            <a:extLst/>
          </a:blip>
          <a:srcRect l="0" t="0" r="0" b="0"/>
          <a:stretch>
            <a:fillRect/>
          </a:stretch>
        </p:blipFill>
        <p:spPr>
          <a:xfrm>
            <a:off x="1531902" y="4819575"/>
            <a:ext cx="9301284" cy="3949862"/>
          </a:xfrm>
          <a:prstGeom prst="rect">
            <a:avLst/>
          </a:prstGeom>
        </p:spPr>
      </p:pic>
      <p:sp>
        <p:nvSpPr>
          <p:cNvPr id="201" name="SQL Commands"/>
          <p:cNvSpPr txBox="1"/>
          <p:nvPr>
            <p:ph type="title"/>
          </p:nvPr>
        </p:nvSpPr>
        <p:spPr>
          <a:xfrm>
            <a:off x="1270000" y="660400"/>
            <a:ext cx="10464800" cy="1003896"/>
          </a:xfrm>
          <a:prstGeom prst="rect">
            <a:avLst/>
          </a:prstGeom>
        </p:spPr>
        <p:txBody>
          <a:bodyPr/>
          <a:lstStyle>
            <a:lvl1pPr defTabSz="426466">
              <a:defRPr sz="5840"/>
            </a:lvl1pPr>
          </a:lstStyle>
          <a:p>
            <a:pPr/>
            <a:r>
              <a:t>SQL Commands</a:t>
            </a:r>
          </a:p>
        </p:txBody>
      </p:sp>
      <p:sp>
        <p:nvSpPr>
          <p:cNvPr id="202" name="Types of SQL Statements…"/>
          <p:cNvSpPr txBox="1"/>
          <p:nvPr/>
        </p:nvSpPr>
        <p:spPr>
          <a:xfrm>
            <a:off x="1682416" y="2521941"/>
            <a:ext cx="9894822"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5400"/>
              </a:lnSpc>
              <a:defRPr>
                <a:solidFill>
                  <a:srgbClr val="212121"/>
                </a:solidFill>
                <a:latin typeface="Verdana"/>
                <a:ea typeface="Verdana"/>
                <a:cs typeface="Verdana"/>
                <a:sym typeface="Verdana"/>
              </a:defRPr>
            </a:pPr>
            <a:r>
              <a:t>Types of SQL Statements</a:t>
            </a:r>
          </a:p>
          <a:p>
            <a:pPr algn="l" defTabSz="457200">
              <a:lnSpc>
                <a:spcPts val="3700"/>
              </a:lnSpc>
              <a:defRPr sz="1600">
                <a:solidFill>
                  <a:srgbClr val="212121"/>
                </a:solidFill>
                <a:latin typeface="Verdana"/>
                <a:ea typeface="Verdana"/>
                <a:cs typeface="Verdana"/>
                <a:sym typeface="Verdana"/>
              </a:defRPr>
            </a:pPr>
            <a:r>
              <a:t> </a:t>
            </a:r>
          </a:p>
          <a:p>
            <a:pPr algn="l" defTabSz="457200">
              <a:lnSpc>
                <a:spcPts val="4400"/>
              </a:lnSpc>
              <a:defRPr sz="2200">
                <a:solidFill>
                  <a:srgbClr val="212121"/>
                </a:solidFill>
                <a:latin typeface="Verdana"/>
                <a:ea typeface="Verdana"/>
                <a:cs typeface="Verdana"/>
                <a:sym typeface="Verdana"/>
              </a:defRPr>
            </a:pPr>
            <a:r>
              <a:t>SQL statements are categorized into four different types of statements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Data Definition Language"/>
          <p:cNvSpPr txBox="1"/>
          <p:nvPr>
            <p:ph type="title"/>
          </p:nvPr>
        </p:nvSpPr>
        <p:spPr>
          <a:xfrm>
            <a:off x="508000" y="461714"/>
            <a:ext cx="11099800" cy="965697"/>
          </a:xfrm>
          <a:prstGeom prst="rect">
            <a:avLst/>
          </a:prstGeom>
        </p:spPr>
        <p:txBody>
          <a:bodyPr/>
          <a:lstStyle>
            <a:lvl1pPr defTabSz="537462">
              <a:defRPr sz="5500">
                <a:solidFill>
                  <a:srgbClr val="174F6D"/>
                </a:solidFill>
              </a:defRPr>
            </a:lvl1pPr>
          </a:lstStyle>
          <a:p>
            <a:pPr/>
            <a:r>
              <a:t>Data Definition Language</a:t>
            </a:r>
          </a:p>
        </p:txBody>
      </p:sp>
      <p:pic>
        <p:nvPicPr>
          <p:cNvPr id="205" name="Image" descr="Image"/>
          <p:cNvPicPr>
            <a:picLocks noChangeAspect="1"/>
          </p:cNvPicPr>
          <p:nvPr/>
        </p:nvPicPr>
        <p:blipFill>
          <a:blip r:embed="rId2">
            <a:extLst/>
          </a:blip>
          <a:stretch>
            <a:fillRect/>
          </a:stretch>
        </p:blipFill>
        <p:spPr>
          <a:xfrm>
            <a:off x="6176671" y="4991100"/>
            <a:ext cx="6680201" cy="3556000"/>
          </a:xfrm>
          <a:prstGeom prst="rect">
            <a:avLst/>
          </a:prstGeom>
          <a:ln w="12700">
            <a:miter lim="400000"/>
          </a:ln>
        </p:spPr>
      </p:pic>
      <p:sp>
        <p:nvSpPr>
          <p:cNvPr id="206" name="DDL or Data Definition Language consists of the SQL commands that can be used to define the database schema. It is used to create and modify the structure of objects in the database.…"/>
          <p:cNvSpPr txBox="1"/>
          <p:nvPr>
            <p:ph type="body" sz="half" idx="1"/>
          </p:nvPr>
        </p:nvSpPr>
        <p:spPr>
          <a:xfrm>
            <a:off x="8576" y="1733550"/>
            <a:ext cx="6184689" cy="6286500"/>
          </a:xfrm>
          <a:prstGeom prst="rect">
            <a:avLst/>
          </a:prstGeom>
        </p:spPr>
        <p:txBody>
          <a:bodyPr/>
          <a:lstStyle/>
          <a:p>
            <a:pPr marL="435609" indent="-435609" defTabSz="572516">
              <a:spcBef>
                <a:spcPts val="4100"/>
              </a:spcBef>
              <a:defRPr sz="2100">
                <a:latin typeface="+mn-lt"/>
                <a:ea typeface="+mn-ea"/>
                <a:cs typeface="+mn-cs"/>
                <a:sym typeface="Helvetica"/>
              </a:defRPr>
            </a:pPr>
            <a:r>
              <a:t>DDL or Data Definition Language consists of the SQL commands that can be used to define the database schema. It is used to create and modify the structure of objects in the database.</a:t>
            </a:r>
          </a:p>
          <a:p>
            <a:pPr marL="0" indent="0" defTabSz="572516">
              <a:spcBef>
                <a:spcPts val="4100"/>
              </a:spcBef>
              <a:buSzTx/>
              <a:buNone/>
              <a:defRPr sz="2100">
                <a:latin typeface="+mn-lt"/>
                <a:ea typeface="+mn-ea"/>
                <a:cs typeface="+mn-cs"/>
                <a:sym typeface="Helvetica"/>
              </a:defRPr>
            </a:pPr>
          </a:p>
          <a:p>
            <a:pPr lvl="1" marL="896111" indent="-311150" defTabSz="448055">
              <a:spcBef>
                <a:spcPts val="0"/>
              </a:spcBef>
              <a:buClr>
                <a:srgbClr val="000000">
                  <a:alpha val="84313"/>
                </a:srgbClr>
              </a:buClr>
              <a:buFont typeface="Helvetica"/>
              <a:defRPr b="1" sz="2000" u="sng">
                <a:solidFill>
                  <a:srgbClr val="0000FF"/>
                </a:solidFill>
                <a:uFill>
                  <a:solidFill>
                    <a:srgbClr val="0000FF"/>
                  </a:solidFill>
                </a:uFill>
                <a:latin typeface="+mn-lt"/>
                <a:ea typeface="+mn-ea"/>
                <a:cs typeface="+mn-cs"/>
                <a:sym typeface="Helvetica"/>
              </a:defRPr>
            </a:pPr>
            <a:r>
              <a:rPr u="none">
                <a:solidFill>
                  <a:schemeClr val="accent2">
                    <a:lumOff val="-9921"/>
                  </a:schemeClr>
                </a:solidFill>
              </a:rPr>
              <a:t>CREATE</a:t>
            </a:r>
            <a:r>
              <a:rPr b="0" u="none">
                <a:solidFill>
                  <a:srgbClr val="000000">
                    <a:alpha val="84313"/>
                  </a:srgbClr>
                </a:solidFill>
                <a:uFillTx/>
              </a:rPr>
              <a:t> – is used to create the database or its objects (like table, index, function, views, stored procedures and triggers).</a:t>
            </a:r>
            <a:endParaRPr>
              <a:solidFill>
                <a:srgbClr val="000000">
                  <a:alpha val="84313"/>
                </a:srgbClr>
              </a:solidFill>
            </a:endParaRPr>
          </a:p>
          <a:p>
            <a:pPr lvl="1" marL="896111" indent="-311150" defTabSz="448055">
              <a:spcBef>
                <a:spcPts val="0"/>
              </a:spcBef>
              <a:buClr>
                <a:srgbClr val="000000">
                  <a:alpha val="84313"/>
                </a:srgbClr>
              </a:buClr>
              <a:buFont typeface="Helvetica"/>
              <a:defRPr b="1" sz="2000" u="sng">
                <a:solidFill>
                  <a:srgbClr val="0000FF"/>
                </a:solidFill>
                <a:uFill>
                  <a:solidFill>
                    <a:srgbClr val="0000FF"/>
                  </a:solidFill>
                </a:uFill>
                <a:latin typeface="+mn-lt"/>
                <a:ea typeface="+mn-ea"/>
                <a:cs typeface="+mn-cs"/>
                <a:sym typeface="Helvetica"/>
              </a:defRPr>
            </a:pPr>
            <a:r>
              <a:rPr u="none">
                <a:solidFill>
                  <a:schemeClr val="accent2">
                    <a:lumOff val="-9921"/>
                  </a:schemeClr>
                </a:solidFill>
              </a:rPr>
              <a:t>DROP</a:t>
            </a:r>
            <a:r>
              <a:rPr b="0" u="none">
                <a:solidFill>
                  <a:srgbClr val="000000">
                    <a:alpha val="84313"/>
                  </a:srgbClr>
                </a:solidFill>
                <a:uFillTx/>
              </a:rPr>
              <a:t> – is used to delete objects from the database.</a:t>
            </a:r>
            <a:endParaRPr>
              <a:solidFill>
                <a:srgbClr val="000000">
                  <a:alpha val="84313"/>
                </a:srgbClr>
              </a:solidFill>
            </a:endParaRPr>
          </a:p>
          <a:p>
            <a:pPr lvl="1" marL="896111" indent="-311150" defTabSz="448055">
              <a:spcBef>
                <a:spcPts val="0"/>
              </a:spcBef>
              <a:buClr>
                <a:srgbClr val="000000">
                  <a:alpha val="84313"/>
                </a:srgbClr>
              </a:buClr>
              <a:buFont typeface="Helvetica"/>
              <a:defRPr b="1" sz="2000" u="sng">
                <a:solidFill>
                  <a:srgbClr val="0000FF"/>
                </a:solidFill>
                <a:uFill>
                  <a:solidFill>
                    <a:srgbClr val="0000FF"/>
                  </a:solidFill>
                </a:uFill>
                <a:latin typeface="+mn-lt"/>
                <a:ea typeface="+mn-ea"/>
                <a:cs typeface="+mn-cs"/>
                <a:sym typeface="Helvetica"/>
              </a:defRPr>
            </a:pPr>
            <a:r>
              <a:rPr u="none">
                <a:solidFill>
                  <a:schemeClr val="accent2">
                    <a:lumOff val="-9921"/>
                  </a:schemeClr>
                </a:solidFill>
              </a:rPr>
              <a:t>ALTER</a:t>
            </a:r>
            <a:r>
              <a:rPr b="0" u="none">
                <a:solidFill>
                  <a:srgbClr val="000000">
                    <a:alpha val="84313"/>
                  </a:srgbClr>
                </a:solidFill>
                <a:uFillTx/>
              </a:rPr>
              <a:t>-is used to alter the structure of the database.</a:t>
            </a:r>
            <a:endParaRPr>
              <a:solidFill>
                <a:srgbClr val="000000">
                  <a:alpha val="84313"/>
                </a:srgbClr>
              </a:solidFill>
            </a:endParaRPr>
          </a:p>
          <a:p>
            <a:pPr lvl="1" marL="896111" indent="-311150" defTabSz="448055">
              <a:spcBef>
                <a:spcPts val="0"/>
              </a:spcBef>
              <a:buClr>
                <a:srgbClr val="000000">
                  <a:alpha val="84313"/>
                </a:srgbClr>
              </a:buClr>
              <a:buFont typeface="Helvetica"/>
              <a:defRPr b="1" sz="2000" u="sng">
                <a:solidFill>
                  <a:srgbClr val="0000FF"/>
                </a:solidFill>
                <a:uFill>
                  <a:solidFill>
                    <a:srgbClr val="0000FF"/>
                  </a:solidFill>
                </a:uFill>
                <a:latin typeface="+mn-lt"/>
                <a:ea typeface="+mn-ea"/>
                <a:cs typeface="+mn-cs"/>
                <a:sym typeface="Helvetica"/>
              </a:defRPr>
            </a:pPr>
            <a:r>
              <a:rPr u="none">
                <a:solidFill>
                  <a:schemeClr val="accent2">
                    <a:lumOff val="-9921"/>
                  </a:schemeClr>
                </a:solidFill>
              </a:rPr>
              <a:t>TRUNCATE</a:t>
            </a:r>
            <a:r>
              <a:rPr b="0" u="none">
                <a:solidFill>
                  <a:srgbClr val="000000">
                    <a:alpha val="84313"/>
                  </a:srgbClr>
                </a:solidFill>
                <a:uFillTx/>
              </a:rPr>
              <a:t>–is used to remove all records from a table. All spaces allocated for the records are removed.</a:t>
            </a:r>
            <a:endParaRPr>
              <a:solidFill>
                <a:srgbClr val="000000">
                  <a:alpha val="84313"/>
                </a:srgbClr>
              </a:solidFill>
            </a:endParaRPr>
          </a:p>
          <a:p>
            <a:pPr lvl="1" marL="896111" indent="-311150" defTabSz="448055">
              <a:spcBef>
                <a:spcPts val="0"/>
              </a:spcBef>
              <a:buClr>
                <a:srgbClr val="000000">
                  <a:alpha val="84313"/>
                </a:srgbClr>
              </a:buClr>
              <a:buFont typeface="Helvetica"/>
              <a:defRPr b="1" sz="2000" u="sng">
                <a:solidFill>
                  <a:srgbClr val="0000FF"/>
                </a:solidFill>
                <a:uFill>
                  <a:solidFill>
                    <a:srgbClr val="0000FF"/>
                  </a:solidFill>
                </a:uFill>
                <a:latin typeface="+mn-lt"/>
                <a:ea typeface="+mn-ea"/>
                <a:cs typeface="+mn-cs"/>
                <a:sym typeface="Helvetica"/>
              </a:defRPr>
            </a:pPr>
            <a:r>
              <a:rPr u="none">
                <a:solidFill>
                  <a:schemeClr val="accent2">
                    <a:lumOff val="-9921"/>
                  </a:schemeClr>
                </a:solidFill>
              </a:rPr>
              <a:t>RENAME</a:t>
            </a:r>
            <a:r>
              <a:t> </a:t>
            </a:r>
            <a:r>
              <a:rPr b="0" u="none">
                <a:solidFill>
                  <a:srgbClr val="000000">
                    <a:alpha val="84313"/>
                  </a:srgbClr>
                </a:solidFill>
                <a:uFillTx/>
              </a:rPr>
              <a:t>–is used to rename an object existing in the database.</a:t>
            </a:r>
            <a:endParaRPr b="0" u="none">
              <a:solidFill>
                <a:srgbClr val="000000">
                  <a:alpha val="84313"/>
                </a:srgbClr>
              </a:solidFill>
              <a:uFillTx/>
            </a:endParaRPr>
          </a:p>
        </p:txBody>
      </p:sp>
      <p:pic>
        <p:nvPicPr>
          <p:cNvPr id="207" name="Image" descr="Image"/>
          <p:cNvPicPr>
            <a:picLocks noChangeAspect="1"/>
          </p:cNvPicPr>
          <p:nvPr/>
        </p:nvPicPr>
        <p:blipFill>
          <a:blip r:embed="rId3">
            <a:extLst/>
          </a:blip>
          <a:srcRect l="0" t="0" r="0" b="8093"/>
          <a:stretch>
            <a:fillRect/>
          </a:stretch>
        </p:blipFill>
        <p:spPr>
          <a:xfrm>
            <a:off x="6068920" y="1326844"/>
            <a:ext cx="6895526" cy="359258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he SQL commands that deal with the manipulation of data in the database are known as  to DML or Data Manipulation Language. Majority of the database operations belong to this category.…"/>
          <p:cNvSpPr txBox="1"/>
          <p:nvPr>
            <p:ph type="body" idx="1"/>
          </p:nvPr>
        </p:nvSpPr>
        <p:spPr>
          <a:xfrm>
            <a:off x="952500" y="332482"/>
            <a:ext cx="11099800" cy="8544818"/>
          </a:xfrm>
          <a:prstGeom prst="rect">
            <a:avLst/>
          </a:prstGeom>
        </p:spPr>
        <p:txBody>
          <a:bodyPr/>
          <a:lstStyle/>
          <a:p>
            <a:pPr marL="0" indent="0" defTabSz="402336">
              <a:spcBef>
                <a:spcPts val="0"/>
              </a:spcBef>
              <a:buSzTx/>
              <a:buNone/>
              <a:defRPr b="1" sz="1671">
                <a:solidFill>
                  <a:srgbClr val="D01821">
                    <a:alpha val="84313"/>
                  </a:srgbClr>
                </a:solidFill>
                <a:latin typeface="+mn-lt"/>
                <a:ea typeface="+mn-ea"/>
                <a:cs typeface="+mn-cs"/>
                <a:sym typeface="Helvetica"/>
              </a:defRPr>
            </a:pPr>
          </a:p>
          <a:p>
            <a:pPr marL="0" indent="0" defTabSz="402336">
              <a:spcBef>
                <a:spcPts val="0"/>
              </a:spcBef>
              <a:buSzTx/>
              <a:buNone/>
              <a:defRPr b="1" sz="2112">
                <a:solidFill>
                  <a:srgbClr val="D01821">
                    <a:alpha val="84313"/>
                  </a:srgbClr>
                </a:solidFill>
                <a:latin typeface="+mn-lt"/>
                <a:ea typeface="+mn-ea"/>
                <a:cs typeface="+mn-cs"/>
                <a:sym typeface="Helvetica"/>
              </a:defRPr>
            </a:pPr>
          </a:p>
          <a:p>
            <a:pPr marL="0" indent="0" defTabSz="402336">
              <a:spcBef>
                <a:spcPts val="0"/>
              </a:spcBef>
              <a:buSzTx/>
              <a:buNone/>
              <a:defRPr b="1" sz="2112">
                <a:solidFill>
                  <a:srgbClr val="A7A7A7"/>
                </a:solidFill>
                <a:latin typeface="+mn-lt"/>
                <a:ea typeface="+mn-ea"/>
                <a:cs typeface="+mn-cs"/>
                <a:sym typeface="Helvetica"/>
              </a:defRPr>
            </a:pPr>
            <a:r>
              <a:t>Data Query Language (DQL)</a:t>
            </a:r>
          </a:p>
          <a:p>
            <a:pPr marL="0" indent="0" defTabSz="402336">
              <a:spcBef>
                <a:spcPts val="0"/>
              </a:spcBef>
              <a:buSzTx/>
              <a:buNone/>
              <a:defRPr b="1" sz="1671">
                <a:solidFill>
                  <a:srgbClr val="000000">
                    <a:alpha val="84313"/>
                  </a:srgbClr>
                </a:solidFill>
                <a:latin typeface="+mn-lt"/>
                <a:ea typeface="+mn-ea"/>
                <a:cs typeface="+mn-cs"/>
                <a:sym typeface="Helvetica"/>
              </a:defRPr>
            </a:pPr>
          </a:p>
          <a:p>
            <a:pPr marL="0" indent="0" defTabSz="402336">
              <a:spcBef>
                <a:spcPts val="0"/>
              </a:spcBef>
              <a:buSzTx/>
              <a:buNone/>
              <a:defRPr sz="1936">
                <a:solidFill>
                  <a:srgbClr val="000000">
                    <a:alpha val="84313"/>
                  </a:srgbClr>
                </a:solidFill>
                <a:latin typeface="+mn-lt"/>
                <a:ea typeface="+mn-ea"/>
                <a:cs typeface="+mn-cs"/>
                <a:sym typeface="Helvetica"/>
              </a:defRPr>
            </a:pPr>
            <a:r>
              <a:t>DQL statements are used for executing queries on the data within schema objects. </a:t>
            </a:r>
          </a:p>
          <a:p>
            <a:pPr marL="0" indent="0" defTabSz="402336">
              <a:spcBef>
                <a:spcPts val="0"/>
              </a:spcBef>
              <a:buSzTx/>
              <a:buNone/>
              <a:defRPr sz="1936">
                <a:solidFill>
                  <a:srgbClr val="000000">
                    <a:alpha val="84313"/>
                  </a:srgbClr>
                </a:solidFill>
                <a:latin typeface="+mn-lt"/>
                <a:ea typeface="+mn-ea"/>
                <a:cs typeface="+mn-cs"/>
                <a:sym typeface="Helvetica"/>
              </a:defRPr>
            </a:pPr>
            <a:r>
              <a:t>The purpose of DQL Command is to retrieve the information stored in the database based on the query passed to it.</a:t>
            </a:r>
          </a:p>
          <a:p>
            <a:pPr marL="0" indent="0" defTabSz="402336">
              <a:spcBef>
                <a:spcPts val="0"/>
              </a:spcBef>
              <a:buSzTx/>
              <a:buNone/>
              <a:defRPr sz="1936">
                <a:solidFill>
                  <a:srgbClr val="000000">
                    <a:alpha val="84313"/>
                  </a:srgbClr>
                </a:solidFill>
                <a:latin typeface="+mn-lt"/>
                <a:ea typeface="+mn-ea"/>
                <a:cs typeface="+mn-cs"/>
                <a:sym typeface="Helvetica"/>
              </a:defRPr>
            </a:pPr>
          </a:p>
          <a:p>
            <a:pPr lvl="1" marL="804672" indent="-279400" defTabSz="402336">
              <a:spcBef>
                <a:spcPts val="0"/>
              </a:spcBef>
              <a:buClr>
                <a:srgbClr val="EC4E20"/>
              </a:buClr>
              <a:buFont typeface="Helvetica"/>
              <a:defRPr b="1" sz="1936" u="sng">
                <a:solidFill>
                  <a:srgbClr val="0000FF"/>
                </a:solidFill>
                <a:uFill>
                  <a:solidFill>
                    <a:srgbClr val="0000FF"/>
                  </a:solidFill>
                </a:uFill>
                <a:latin typeface="+mn-lt"/>
                <a:ea typeface="+mn-ea"/>
                <a:cs typeface="+mn-cs"/>
                <a:sym typeface="Helvetica"/>
              </a:defRPr>
            </a:pPr>
            <a:r>
              <a:rPr u="none">
                <a:solidFill>
                  <a:schemeClr val="accent1"/>
                </a:solidFill>
              </a:rPr>
              <a:t>SELECT</a:t>
            </a:r>
            <a:r>
              <a:rPr b="0" u="none">
                <a:solidFill>
                  <a:srgbClr val="000000">
                    <a:alpha val="84313"/>
                  </a:srgbClr>
                </a:solidFill>
                <a:uFillTx/>
              </a:rPr>
              <a:t> – is used to retrieve data from the a database.</a:t>
            </a:r>
          </a:p>
          <a:p>
            <a:pPr marL="0" indent="0" defTabSz="514095">
              <a:spcBef>
                <a:spcPts val="3600"/>
              </a:spcBef>
              <a:buSzTx/>
              <a:buNone/>
              <a:defRPr sz="1848"/>
            </a:pPr>
          </a:p>
          <a:p>
            <a:pPr marL="0" indent="0" defTabSz="402336">
              <a:spcBef>
                <a:spcPts val="0"/>
              </a:spcBef>
              <a:buSzTx/>
              <a:buNone/>
              <a:defRPr b="1" sz="1936">
                <a:solidFill>
                  <a:srgbClr val="A7A7A7"/>
                </a:solidFill>
                <a:latin typeface="+mn-lt"/>
                <a:ea typeface="+mn-ea"/>
                <a:cs typeface="+mn-cs"/>
                <a:sym typeface="Helvetica"/>
              </a:defRPr>
            </a:pPr>
            <a:r>
              <a:t>Data Manipulation Language (DML)</a:t>
            </a:r>
          </a:p>
          <a:p>
            <a:pPr marL="0" indent="0" defTabSz="402336">
              <a:spcBef>
                <a:spcPts val="0"/>
              </a:spcBef>
              <a:buSzTx/>
              <a:buNone/>
              <a:defRPr sz="1671">
                <a:solidFill>
                  <a:srgbClr val="535353"/>
                </a:solidFill>
                <a:latin typeface="+mn-lt"/>
                <a:ea typeface="+mn-ea"/>
                <a:cs typeface="+mn-cs"/>
                <a:sym typeface="Helvetica"/>
              </a:defRPr>
            </a:pPr>
          </a:p>
          <a:p>
            <a:pPr marL="0" indent="0" defTabSz="402336">
              <a:spcBef>
                <a:spcPts val="0"/>
              </a:spcBef>
              <a:buSzTx/>
              <a:buNone/>
              <a:defRPr sz="1936">
                <a:latin typeface="+mn-lt"/>
                <a:ea typeface="+mn-ea"/>
                <a:cs typeface="+mn-cs"/>
                <a:sym typeface="Helvetica"/>
              </a:defRPr>
            </a:pPr>
            <a:r>
              <a:t>The SQL commands that deal with the manipulation of data in the database are known as  DML or Data Manipulation Language. </a:t>
            </a:r>
          </a:p>
          <a:p>
            <a:pPr marL="0" indent="0" defTabSz="402336">
              <a:spcBef>
                <a:spcPts val="0"/>
              </a:spcBef>
              <a:buSzTx/>
              <a:buNone/>
              <a:defRPr sz="1936">
                <a:latin typeface="+mn-lt"/>
                <a:ea typeface="+mn-ea"/>
                <a:cs typeface="+mn-cs"/>
                <a:sym typeface="Helvetica"/>
              </a:defRPr>
            </a:pPr>
            <a:r>
              <a:t>Majority of the database operations belong to this category.</a:t>
            </a:r>
          </a:p>
          <a:p>
            <a:pPr marL="0" indent="0" defTabSz="402336">
              <a:spcBef>
                <a:spcPts val="0"/>
              </a:spcBef>
              <a:buSzTx/>
              <a:buNone/>
              <a:defRPr sz="1936">
                <a:latin typeface="+mn-lt"/>
                <a:ea typeface="+mn-ea"/>
                <a:cs typeface="+mn-cs"/>
                <a:sym typeface="Helvetica"/>
              </a:defRPr>
            </a:pPr>
          </a:p>
          <a:p>
            <a:pPr lvl="1" marL="804672" indent="-279400" defTabSz="402336">
              <a:spcBef>
                <a:spcPts val="0"/>
              </a:spcBef>
              <a:buClr>
                <a:srgbClr val="EC4E20"/>
              </a:buClr>
              <a:buFont typeface="Helvetica"/>
              <a:defRPr b="1" sz="1936" u="sng">
                <a:solidFill>
                  <a:srgbClr val="0000FF"/>
                </a:solidFill>
                <a:uFill>
                  <a:solidFill>
                    <a:srgbClr val="0000FF"/>
                  </a:solidFill>
                </a:uFill>
                <a:latin typeface="+mn-lt"/>
                <a:ea typeface="+mn-ea"/>
                <a:cs typeface="+mn-cs"/>
                <a:sym typeface="Helvetica"/>
              </a:defRPr>
            </a:pPr>
            <a:r>
              <a:rPr u="none">
                <a:solidFill>
                  <a:schemeClr val="accent3">
                    <a:satOff val="-7500"/>
                    <a:lumOff val="-10588"/>
                  </a:schemeClr>
                </a:solidFill>
              </a:rPr>
              <a:t>INSERT</a:t>
            </a:r>
            <a:r>
              <a:rPr b="0" u="none">
                <a:solidFill>
                  <a:srgbClr val="000000">
                    <a:alpha val="84313"/>
                  </a:srgbClr>
                </a:solidFill>
                <a:uFillTx/>
              </a:rPr>
              <a:t> – is used to insert data into a table.</a:t>
            </a:r>
            <a:endParaRPr>
              <a:solidFill>
                <a:srgbClr val="000000">
                  <a:alpha val="84313"/>
                </a:srgbClr>
              </a:solidFill>
            </a:endParaRPr>
          </a:p>
          <a:p>
            <a:pPr lvl="1" marL="804672" indent="-279400" defTabSz="402336">
              <a:spcBef>
                <a:spcPts val="0"/>
              </a:spcBef>
              <a:buClr>
                <a:srgbClr val="EC4E20"/>
              </a:buClr>
              <a:buFont typeface="Helvetica"/>
              <a:defRPr b="1" sz="1936" u="sng">
                <a:solidFill>
                  <a:srgbClr val="0000FF"/>
                </a:solidFill>
                <a:uFill>
                  <a:solidFill>
                    <a:srgbClr val="0000FF"/>
                  </a:solidFill>
                </a:uFill>
                <a:latin typeface="+mn-lt"/>
                <a:ea typeface="+mn-ea"/>
                <a:cs typeface="+mn-cs"/>
                <a:sym typeface="Helvetica"/>
              </a:defRPr>
            </a:pPr>
            <a:r>
              <a:rPr u="none">
                <a:solidFill>
                  <a:schemeClr val="accent4"/>
                </a:solidFill>
              </a:rPr>
              <a:t>UPDATE</a:t>
            </a:r>
            <a:r>
              <a:rPr b="0" u="none">
                <a:solidFill>
                  <a:srgbClr val="000000">
                    <a:alpha val="84313"/>
                  </a:srgbClr>
                </a:solidFill>
                <a:uFillTx/>
              </a:rPr>
              <a:t> – is used to update existing data within a table.</a:t>
            </a:r>
            <a:endParaRPr>
              <a:solidFill>
                <a:srgbClr val="000000">
                  <a:alpha val="84313"/>
                </a:srgbClr>
              </a:solidFill>
            </a:endParaRPr>
          </a:p>
          <a:p>
            <a:pPr lvl="1" marL="804672" indent="-279400" defTabSz="402336">
              <a:spcBef>
                <a:spcPts val="0"/>
              </a:spcBef>
              <a:buClr>
                <a:srgbClr val="EC4E20"/>
              </a:buClr>
              <a:buFont typeface="Helvetica"/>
              <a:defRPr b="1" sz="1936" u="sng">
                <a:solidFill>
                  <a:srgbClr val="0000FF"/>
                </a:solidFill>
                <a:uFill>
                  <a:solidFill>
                    <a:srgbClr val="0000FF"/>
                  </a:solidFill>
                </a:uFill>
                <a:latin typeface="+mn-lt"/>
                <a:ea typeface="+mn-ea"/>
                <a:cs typeface="+mn-cs"/>
                <a:sym typeface="Helvetica"/>
              </a:defRPr>
            </a:pPr>
            <a:r>
              <a:rPr u="none">
                <a:solidFill>
                  <a:schemeClr val="accent5">
                    <a:satOff val="-41871"/>
                    <a:lumOff val="-13058"/>
                  </a:schemeClr>
                </a:solidFill>
              </a:rPr>
              <a:t>DELETE</a:t>
            </a:r>
            <a:r>
              <a:rPr b="0" u="none">
                <a:solidFill>
                  <a:srgbClr val="000000">
                    <a:alpha val="84313"/>
                  </a:srgbClr>
                </a:solidFill>
                <a:uFillTx/>
              </a:rPr>
              <a:t> – is used to delete records from a database table.</a:t>
            </a:r>
            <a:endParaRPr b="0" u="none">
              <a:solidFill>
                <a:srgbClr val="000000">
                  <a:alpha val="84313"/>
                </a:srgbClr>
              </a:solidFill>
              <a:uFillTx/>
            </a:endParaRPr>
          </a:p>
          <a:p>
            <a:pPr lvl="1" marL="804672" indent="-279400" defTabSz="402336">
              <a:lnSpc>
                <a:spcPts val="3800"/>
              </a:lnSpc>
              <a:spcBef>
                <a:spcPts val="0"/>
              </a:spcBef>
              <a:buClr>
                <a:srgbClr val="EC4E20"/>
              </a:buClr>
              <a:buFont typeface="Helvetica"/>
              <a:defRPr b="1" sz="1760" u="sng">
                <a:solidFill>
                  <a:srgbClr val="0000FF"/>
                </a:solidFill>
                <a:uFill>
                  <a:solidFill>
                    <a:srgbClr val="0000FF"/>
                  </a:solidFill>
                </a:uFill>
                <a:latin typeface="+mn-lt"/>
                <a:ea typeface="+mn-ea"/>
                <a:cs typeface="+mn-cs"/>
                <a:sym typeface="Helvetica"/>
              </a:defRPr>
            </a:pPr>
            <a:endParaRPr b="0" u="none">
              <a:solidFill>
                <a:srgbClr val="000000">
                  <a:alpha val="84313"/>
                </a:srgbClr>
              </a:solidFill>
              <a:uFillTx/>
            </a:endParaRPr>
          </a:p>
          <a:p>
            <a:pPr lvl="1" marL="804672" indent="-279400" defTabSz="402336">
              <a:lnSpc>
                <a:spcPts val="3800"/>
              </a:lnSpc>
              <a:spcBef>
                <a:spcPts val="0"/>
              </a:spcBef>
              <a:buClr>
                <a:srgbClr val="EC4E20"/>
              </a:buClr>
              <a:buFont typeface="Helvetica"/>
              <a:defRPr b="1" sz="1760" u="sng">
                <a:solidFill>
                  <a:srgbClr val="0000FF"/>
                </a:solidFill>
                <a:uFill>
                  <a:solidFill>
                    <a:srgbClr val="0000FF"/>
                  </a:solidFill>
                </a:uFill>
                <a:latin typeface="+mn-lt"/>
                <a:ea typeface="+mn-ea"/>
                <a:cs typeface="+mn-cs"/>
                <a:sym typeface="Helvetica"/>
              </a:defRPr>
            </a:pPr>
            <a:endParaRPr b="0" u="none">
              <a:solidFill>
                <a:srgbClr val="000000">
                  <a:alpha val="84313"/>
                </a:srgbClr>
              </a:solidFill>
              <a:uFillTx/>
            </a:endParaRPr>
          </a:p>
          <a:p>
            <a:pPr lvl="1" marL="804672" indent="-279400" defTabSz="402336">
              <a:lnSpc>
                <a:spcPts val="3800"/>
              </a:lnSpc>
              <a:spcBef>
                <a:spcPts val="0"/>
              </a:spcBef>
              <a:buClr>
                <a:srgbClr val="EC4E20"/>
              </a:buClr>
              <a:buFont typeface="Helvetica"/>
              <a:defRPr b="1" sz="1760" u="sng">
                <a:solidFill>
                  <a:srgbClr val="0000FF"/>
                </a:solidFill>
                <a:uFill>
                  <a:solidFill>
                    <a:srgbClr val="0000FF"/>
                  </a:solidFill>
                </a:uFill>
                <a:latin typeface="+mn-lt"/>
                <a:ea typeface="+mn-ea"/>
                <a:cs typeface="+mn-cs"/>
                <a:sym typeface="Helvetica"/>
              </a:defRPr>
            </a:pPr>
            <a:endParaRPr b="0" u="none">
              <a:solidFill>
                <a:srgbClr val="000000">
                  <a:alpha val="84313"/>
                </a:srgbClr>
              </a:solidFill>
              <a:uFillTx/>
            </a:endParaRPr>
          </a:p>
          <a:p>
            <a:pPr lvl="1" marL="804672" indent="-279400" defTabSz="402336">
              <a:lnSpc>
                <a:spcPts val="3800"/>
              </a:lnSpc>
              <a:spcBef>
                <a:spcPts val="0"/>
              </a:spcBef>
              <a:buClr>
                <a:srgbClr val="EC4E20"/>
              </a:buClr>
              <a:buFont typeface="Helvetica"/>
              <a:defRPr b="1" sz="1408" u="sng">
                <a:solidFill>
                  <a:srgbClr val="0000FF"/>
                </a:solidFill>
                <a:uFill>
                  <a:solidFill>
                    <a:srgbClr val="0000FF"/>
                  </a:solidFill>
                </a:uFill>
                <a:latin typeface="+mn-lt"/>
                <a:ea typeface="+mn-ea"/>
                <a:cs typeface="+mn-cs"/>
                <a:sym typeface="Helvetica"/>
              </a:defRPr>
            </a:pPr>
            <a:endParaRPr b="0" u="none">
              <a:solidFill>
                <a:srgbClr val="000000">
                  <a:alpha val="84313"/>
                </a:srgbClr>
              </a:solidFill>
              <a:uFillTx/>
            </a:endParaRPr>
          </a:p>
        </p:txBody>
      </p:sp>
      <p:sp>
        <p:nvSpPr>
          <p:cNvPr id="210" name="Text"/>
          <p:cNvSpPr txBox="1"/>
          <p:nvPr/>
        </p:nvSpPr>
        <p:spPr>
          <a:xfrm>
            <a:off x="6430761" y="6792168"/>
            <a:ext cx="5334001" cy="1715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p>
        </p:txBody>
      </p:sp>
      <p:pic>
        <p:nvPicPr>
          <p:cNvPr id="211" name="Image" descr="Image"/>
          <p:cNvPicPr>
            <a:picLocks noChangeAspect="1"/>
          </p:cNvPicPr>
          <p:nvPr/>
        </p:nvPicPr>
        <p:blipFill>
          <a:blip r:embed="rId2">
            <a:extLst/>
          </a:blip>
          <a:stretch>
            <a:fillRect/>
          </a:stretch>
        </p:blipFill>
        <p:spPr>
          <a:xfrm>
            <a:off x="6430761" y="6792168"/>
            <a:ext cx="5219701" cy="15494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Data Control Language"/>
          <p:cNvSpPr txBox="1"/>
          <p:nvPr>
            <p:ph type="title"/>
          </p:nvPr>
        </p:nvSpPr>
        <p:spPr>
          <a:prstGeom prst="rect">
            <a:avLst/>
          </a:prstGeom>
        </p:spPr>
        <p:txBody>
          <a:bodyPr/>
          <a:lstStyle>
            <a:lvl1pPr>
              <a:defRPr sz="5100">
                <a:solidFill>
                  <a:srgbClr val="961726"/>
                </a:solidFill>
              </a:defRPr>
            </a:lvl1pPr>
          </a:lstStyle>
          <a:p>
            <a:pPr/>
            <a:r>
              <a:t>Data Control Language</a:t>
            </a:r>
          </a:p>
        </p:txBody>
      </p:sp>
      <p:sp>
        <p:nvSpPr>
          <p:cNvPr id="214" name="DCL includes commands such as GRANT and REVOKE which mainly deals with the rights, permissions and other controls associated with the database system.…"/>
          <p:cNvSpPr txBox="1"/>
          <p:nvPr>
            <p:ph type="body" idx="1"/>
          </p:nvPr>
        </p:nvSpPr>
        <p:spPr>
          <a:xfrm>
            <a:off x="965200" y="1420366"/>
            <a:ext cx="7914829" cy="6912868"/>
          </a:xfrm>
          <a:prstGeom prst="rect">
            <a:avLst/>
          </a:prstGeom>
        </p:spPr>
        <p:txBody>
          <a:bodyPr/>
          <a:lstStyle/>
          <a:p>
            <a:pPr marL="0" indent="0">
              <a:buSzTx/>
              <a:buNone/>
              <a:defRPr sz="2400"/>
            </a:pPr>
            <a:r>
              <a:t>DCL includes commands which mainly deals with the rights, permissions and other controls associated with the database system.</a:t>
            </a:r>
          </a:p>
          <a:p>
            <a:pPr lvl="1" marL="914400" indent="-317500" defTabSz="457200">
              <a:lnSpc>
                <a:spcPts val="4400"/>
              </a:lnSpc>
              <a:spcBef>
                <a:spcPts val="0"/>
              </a:spcBef>
              <a:buClr>
                <a:srgbClr val="000000">
                  <a:alpha val="84313"/>
                </a:srgbClr>
              </a:buClr>
              <a:buFont typeface="Helvetica"/>
              <a:defRPr sz="1600">
                <a:solidFill>
                  <a:srgbClr val="000000">
                    <a:alpha val="84313"/>
                  </a:srgbClr>
                </a:solidFill>
                <a:latin typeface="+mn-lt"/>
                <a:ea typeface="+mn-ea"/>
                <a:cs typeface="+mn-cs"/>
                <a:sym typeface="Helvetica"/>
              </a:defRPr>
            </a:pPr>
          </a:p>
          <a:p>
            <a:pPr lvl="1" marL="954087" indent="-357187" defTabSz="457200">
              <a:spcBef>
                <a:spcPts val="0"/>
              </a:spcBef>
              <a:buClr>
                <a:srgbClr val="000000">
                  <a:alpha val="84313"/>
                </a:srgbClr>
              </a:buClr>
              <a:buFont typeface="Helvetica"/>
              <a:defRPr b="1" sz="1600">
                <a:solidFill>
                  <a:srgbClr val="000000">
                    <a:alpha val="84313"/>
                  </a:srgbClr>
                </a:solidFill>
                <a:latin typeface="+mn-lt"/>
                <a:ea typeface="+mn-ea"/>
                <a:cs typeface="+mn-cs"/>
                <a:sym typeface="Helvetica"/>
              </a:defRPr>
            </a:pPr>
            <a:r>
              <a:rPr sz="1800">
                <a:solidFill>
                  <a:srgbClr val="A32722"/>
                </a:solidFill>
              </a:rPr>
              <a:t>GRANT</a:t>
            </a:r>
            <a:r>
              <a:t> </a:t>
            </a:r>
            <a:r>
              <a:rPr b="0"/>
              <a:t>-  </a:t>
            </a:r>
            <a:r>
              <a:rPr b="0" sz="2100"/>
              <a:t>gives user’s access privileges to database.</a:t>
            </a:r>
          </a:p>
          <a:p>
            <a:pPr lvl="1" marL="934243" indent="-337343" defTabSz="457200">
              <a:spcBef>
                <a:spcPts val="0"/>
              </a:spcBef>
              <a:buClr>
                <a:srgbClr val="000000">
                  <a:alpha val="84313"/>
                </a:srgbClr>
              </a:buClr>
              <a:buFont typeface="Helvetica"/>
              <a:defRPr b="1" sz="1600">
                <a:solidFill>
                  <a:srgbClr val="000000">
                    <a:alpha val="84313"/>
                  </a:srgbClr>
                </a:solidFill>
                <a:latin typeface="+mn-lt"/>
                <a:ea typeface="+mn-ea"/>
                <a:cs typeface="+mn-cs"/>
                <a:sym typeface="Helvetica"/>
              </a:defRPr>
            </a:pPr>
            <a:r>
              <a:rPr sz="1700">
                <a:solidFill>
                  <a:srgbClr val="901D1E"/>
                </a:solidFill>
              </a:rPr>
              <a:t>REVOKE</a:t>
            </a:r>
            <a:r>
              <a:t> </a:t>
            </a:r>
            <a:r>
              <a:rPr b="0"/>
              <a:t>-  </a:t>
            </a:r>
            <a:r>
              <a:rPr b="0" sz="2100"/>
              <a:t>withdraw user’s access privileges given by using the GRANT command.</a:t>
            </a:r>
            <a:endParaRPr b="0" sz="2100"/>
          </a:p>
          <a:p>
            <a:pPr lvl="1" marL="914400" indent="-317500" defTabSz="457200">
              <a:spcBef>
                <a:spcPts val="0"/>
              </a:spcBef>
              <a:buClr>
                <a:srgbClr val="000000">
                  <a:alpha val="84313"/>
                </a:srgbClr>
              </a:buClr>
              <a:buFont typeface="Helvetica"/>
              <a:defRPr b="1" sz="1600">
                <a:solidFill>
                  <a:srgbClr val="000000">
                    <a:alpha val="84313"/>
                  </a:srgbClr>
                </a:solidFill>
                <a:latin typeface="+mn-lt"/>
                <a:ea typeface="+mn-ea"/>
                <a:cs typeface="+mn-cs"/>
                <a:sym typeface="Helvetica"/>
              </a:defRPr>
            </a:pPr>
            <a:endParaRPr b="0" sz="2100"/>
          </a:p>
          <a:p>
            <a:pPr lvl="1" marL="914400" indent="-317500" defTabSz="457200">
              <a:spcBef>
                <a:spcPts val="0"/>
              </a:spcBef>
              <a:buClr>
                <a:srgbClr val="000000">
                  <a:alpha val="84313"/>
                </a:srgbClr>
              </a:buClr>
              <a:buFont typeface="Helvetica"/>
              <a:defRPr b="1" sz="1600">
                <a:solidFill>
                  <a:srgbClr val="000000">
                    <a:alpha val="84313"/>
                  </a:srgbClr>
                </a:solidFill>
                <a:latin typeface="+mn-lt"/>
                <a:ea typeface="+mn-ea"/>
                <a:cs typeface="+mn-cs"/>
                <a:sym typeface="Helvetica"/>
              </a:defRPr>
            </a:pPr>
            <a:endParaRPr b="0" sz="2100"/>
          </a:p>
          <a:p>
            <a:pPr lvl="1" marL="914400" indent="-317500" defTabSz="457200">
              <a:spcBef>
                <a:spcPts val="0"/>
              </a:spcBef>
              <a:buClr>
                <a:srgbClr val="000000">
                  <a:alpha val="84313"/>
                </a:srgbClr>
              </a:buClr>
              <a:buFont typeface="Helvetica"/>
              <a:defRPr b="1" sz="1600">
                <a:solidFill>
                  <a:srgbClr val="000000">
                    <a:alpha val="84313"/>
                  </a:srgbClr>
                </a:solidFill>
                <a:latin typeface="+mn-lt"/>
                <a:ea typeface="+mn-ea"/>
                <a:cs typeface="+mn-cs"/>
                <a:sym typeface="Helvetica"/>
              </a:defRPr>
            </a:pPr>
            <a:endParaRPr b="0" sz="2100"/>
          </a:p>
        </p:txBody>
      </p:sp>
      <p:pic>
        <p:nvPicPr>
          <p:cNvPr id="215" name="Image" descr="Image"/>
          <p:cNvPicPr>
            <a:picLocks noChangeAspect="1"/>
          </p:cNvPicPr>
          <p:nvPr/>
        </p:nvPicPr>
        <p:blipFill>
          <a:blip r:embed="rId2">
            <a:extLst/>
          </a:blip>
          <a:stretch>
            <a:fillRect/>
          </a:stretch>
        </p:blipFill>
        <p:spPr>
          <a:xfrm>
            <a:off x="3276600" y="5702300"/>
            <a:ext cx="5029200" cy="3035300"/>
          </a:xfrm>
          <a:prstGeom prst="rect">
            <a:avLst/>
          </a:prstGeom>
          <a:ln w="12700">
            <a:miter lim="400000"/>
          </a:ln>
        </p:spPr>
      </p:pic>
      <p:sp>
        <p:nvSpPr>
          <p:cNvPr id="216" name="Text"/>
          <p:cNvSpPr txBox="1"/>
          <p:nvPr/>
        </p:nvSpPr>
        <p:spPr>
          <a:xfrm>
            <a:off x="9211270" y="2851431"/>
            <a:ext cx="3218260" cy="27172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p>
        </p:txBody>
      </p:sp>
      <p:pic>
        <p:nvPicPr>
          <p:cNvPr id="217" name="Image" descr="Image"/>
          <p:cNvPicPr>
            <a:picLocks noChangeAspect="1"/>
          </p:cNvPicPr>
          <p:nvPr/>
        </p:nvPicPr>
        <p:blipFill>
          <a:blip r:embed="rId3">
            <a:extLst/>
          </a:blip>
          <a:srcRect l="0" t="0" r="0" b="9706"/>
          <a:stretch>
            <a:fillRect/>
          </a:stretch>
        </p:blipFill>
        <p:spPr>
          <a:xfrm>
            <a:off x="9211270" y="2851431"/>
            <a:ext cx="3104047" cy="255049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ransaction Control Language"/>
          <p:cNvSpPr txBox="1"/>
          <p:nvPr>
            <p:ph type="title"/>
          </p:nvPr>
        </p:nvSpPr>
        <p:spPr>
          <a:xfrm>
            <a:off x="381000" y="76200"/>
            <a:ext cx="11099800" cy="931168"/>
          </a:xfrm>
          <a:prstGeom prst="rect">
            <a:avLst/>
          </a:prstGeom>
        </p:spPr>
        <p:txBody>
          <a:bodyPr/>
          <a:lstStyle>
            <a:lvl1pPr defTabSz="514095">
              <a:defRPr sz="5368"/>
            </a:lvl1pPr>
          </a:lstStyle>
          <a:p>
            <a:pPr/>
            <a:r>
              <a:t>Transaction Control Language</a:t>
            </a:r>
          </a:p>
        </p:txBody>
      </p:sp>
      <p:sp>
        <p:nvSpPr>
          <p:cNvPr id="220" name="Text"/>
          <p:cNvSpPr txBox="1"/>
          <p:nvPr/>
        </p:nvSpPr>
        <p:spPr>
          <a:xfrm>
            <a:off x="7532296" y="866181"/>
            <a:ext cx="5194301" cy="370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p>
        </p:txBody>
      </p:sp>
      <p:pic>
        <p:nvPicPr>
          <p:cNvPr id="221" name="Image" descr="Image"/>
          <p:cNvPicPr>
            <a:picLocks noChangeAspect="1"/>
          </p:cNvPicPr>
          <p:nvPr/>
        </p:nvPicPr>
        <p:blipFill>
          <a:blip r:embed="rId2">
            <a:extLst/>
          </a:blip>
          <a:stretch>
            <a:fillRect/>
          </a:stretch>
        </p:blipFill>
        <p:spPr>
          <a:xfrm>
            <a:off x="7532296" y="866181"/>
            <a:ext cx="5080001" cy="3543301"/>
          </a:xfrm>
          <a:prstGeom prst="rect">
            <a:avLst/>
          </a:prstGeom>
          <a:ln w="12700">
            <a:miter lim="400000"/>
          </a:ln>
        </p:spPr>
      </p:pic>
      <p:sp>
        <p:nvSpPr>
          <p:cNvPr id="222" name="TCL commands deal with the transactions within the database.…"/>
          <p:cNvSpPr txBox="1"/>
          <p:nvPr>
            <p:ph type="body" idx="1"/>
          </p:nvPr>
        </p:nvSpPr>
        <p:spPr>
          <a:xfrm>
            <a:off x="684175" y="1007684"/>
            <a:ext cx="11099801" cy="6286501"/>
          </a:xfrm>
          <a:prstGeom prst="rect">
            <a:avLst/>
          </a:prstGeom>
        </p:spPr>
        <p:txBody>
          <a:bodyPr/>
          <a:lstStyle/>
          <a:p>
            <a:pPr lvl="1" marL="0" indent="0" defTabSz="457200">
              <a:lnSpc>
                <a:spcPts val="5300"/>
              </a:lnSpc>
              <a:spcBef>
                <a:spcPts val="0"/>
              </a:spcBef>
              <a:buSzTx/>
              <a:buNone/>
              <a:defRPr sz="2400">
                <a:solidFill>
                  <a:srgbClr val="000000">
                    <a:alpha val="84313"/>
                  </a:srgbClr>
                </a:solidFill>
                <a:latin typeface="+mn-lt"/>
                <a:ea typeface="+mn-ea"/>
                <a:cs typeface="+mn-cs"/>
                <a:sym typeface="Helvetica"/>
              </a:defRPr>
            </a:pPr>
            <a:r>
              <a:t>TCL commands deal with the transactions within the database.</a:t>
            </a:r>
          </a:p>
          <a:p>
            <a:pPr lvl="1" marL="0" indent="0" defTabSz="457200">
              <a:lnSpc>
                <a:spcPts val="4400"/>
              </a:lnSpc>
              <a:spcBef>
                <a:spcPts val="0"/>
              </a:spcBef>
              <a:buSzTx/>
              <a:buNone/>
              <a:defRPr sz="1600">
                <a:solidFill>
                  <a:srgbClr val="000000">
                    <a:alpha val="84313"/>
                  </a:srgbClr>
                </a:solidFill>
                <a:latin typeface="+mn-lt"/>
                <a:ea typeface="+mn-ea"/>
                <a:cs typeface="+mn-cs"/>
                <a:sym typeface="Helvetica"/>
              </a:defRPr>
            </a:pPr>
          </a:p>
          <a:p>
            <a:pPr lvl="1" marL="914400" indent="-317500" defTabSz="457200">
              <a:lnSpc>
                <a:spcPts val="4400"/>
              </a:lnSpc>
              <a:spcBef>
                <a:spcPts val="0"/>
              </a:spcBef>
              <a:buClr>
                <a:srgbClr val="000000">
                  <a:alpha val="84313"/>
                </a:srgbClr>
              </a:buClr>
              <a:buFont typeface="Helvetica"/>
              <a:defRPr b="1" sz="1600">
                <a:solidFill>
                  <a:srgbClr val="EE230C"/>
                </a:solidFill>
                <a:latin typeface="+mn-lt"/>
                <a:ea typeface="+mn-ea"/>
                <a:cs typeface="+mn-cs"/>
                <a:sym typeface="Helvetica"/>
              </a:defRPr>
            </a:pPr>
            <a:r>
              <a:rPr>
                <a:solidFill>
                  <a:schemeClr val="accent6"/>
                </a:solidFill>
              </a:rPr>
              <a:t>COMMIT</a:t>
            </a:r>
            <a:r>
              <a:t> </a:t>
            </a:r>
            <a:r>
              <a:rPr b="0">
                <a:solidFill>
                  <a:srgbClr val="000000">
                    <a:alpha val="84313"/>
                  </a:srgbClr>
                </a:solidFill>
              </a:rPr>
              <a:t>–  </a:t>
            </a:r>
            <a:r>
              <a:rPr b="0" sz="2100">
                <a:solidFill>
                  <a:srgbClr val="000000">
                    <a:alpha val="84313"/>
                  </a:srgbClr>
                </a:solidFill>
              </a:rPr>
              <a:t>commits a Transaction.</a:t>
            </a:r>
            <a:endParaRPr>
              <a:solidFill>
                <a:srgbClr val="000000">
                  <a:alpha val="84313"/>
                </a:srgbClr>
              </a:solidFill>
            </a:endParaRPr>
          </a:p>
          <a:p>
            <a:pPr lvl="1" marL="914400" indent="-317500" defTabSz="457200">
              <a:lnSpc>
                <a:spcPts val="4400"/>
              </a:lnSpc>
              <a:spcBef>
                <a:spcPts val="0"/>
              </a:spcBef>
              <a:buClr>
                <a:srgbClr val="000000">
                  <a:alpha val="84313"/>
                </a:srgbClr>
              </a:buClr>
              <a:buFont typeface="Helvetica"/>
              <a:defRPr b="1" sz="1600" u="sng">
                <a:solidFill>
                  <a:srgbClr val="0000FF"/>
                </a:solidFill>
                <a:uFill>
                  <a:solidFill>
                    <a:srgbClr val="0000FF"/>
                  </a:solidFill>
                </a:uFill>
                <a:latin typeface="+mn-lt"/>
                <a:ea typeface="+mn-ea"/>
                <a:cs typeface="+mn-cs"/>
                <a:sym typeface="Helvetica"/>
              </a:defRPr>
            </a:pPr>
            <a:r>
              <a:rPr u="none">
                <a:solidFill>
                  <a:schemeClr val="accent5"/>
                </a:solidFill>
              </a:rPr>
              <a:t>ROLLBACK</a:t>
            </a:r>
            <a:r>
              <a:rPr u="none">
                <a:solidFill>
                  <a:srgbClr val="FF1F23"/>
                </a:solidFill>
              </a:rPr>
              <a:t> </a:t>
            </a:r>
            <a:r>
              <a:rPr b="0" u="none">
                <a:solidFill>
                  <a:srgbClr val="000000">
                    <a:alpha val="84313"/>
                  </a:srgbClr>
                </a:solidFill>
                <a:uFillTx/>
              </a:rPr>
              <a:t>–  </a:t>
            </a:r>
            <a:r>
              <a:rPr b="0" sz="2100" u="none">
                <a:solidFill>
                  <a:srgbClr val="000000">
                    <a:alpha val="84313"/>
                  </a:srgbClr>
                </a:solidFill>
                <a:uFillTx/>
              </a:rPr>
              <a:t>rollbacks a transaction in case of any error occurs.</a:t>
            </a:r>
            <a:endParaRPr>
              <a:solidFill>
                <a:srgbClr val="000000">
                  <a:alpha val="84313"/>
                </a:srgbClr>
              </a:solidFill>
            </a:endParaRPr>
          </a:p>
          <a:p>
            <a:pPr lvl="1" marL="914400" indent="-317500" defTabSz="457200">
              <a:lnSpc>
                <a:spcPts val="4400"/>
              </a:lnSpc>
              <a:spcBef>
                <a:spcPts val="0"/>
              </a:spcBef>
              <a:buClr>
                <a:srgbClr val="000000">
                  <a:alpha val="84313"/>
                </a:srgbClr>
              </a:buClr>
              <a:buFont typeface="Helvetica"/>
              <a:defRPr b="1" sz="1600">
                <a:solidFill>
                  <a:srgbClr val="EE230C"/>
                </a:solidFill>
                <a:latin typeface="+mn-lt"/>
                <a:ea typeface="+mn-ea"/>
                <a:cs typeface="+mn-cs"/>
                <a:sym typeface="Helvetica"/>
              </a:defRPr>
            </a:pPr>
            <a:r>
              <a:rPr>
                <a:solidFill>
                  <a:schemeClr val="accent2">
                    <a:lumOff val="-9921"/>
                  </a:schemeClr>
                </a:solidFill>
              </a:rPr>
              <a:t>SAVEPOINT</a:t>
            </a:r>
            <a:r>
              <a:t> </a:t>
            </a:r>
            <a:r>
              <a:rPr b="0">
                <a:solidFill>
                  <a:srgbClr val="000000">
                    <a:alpha val="84313"/>
                  </a:srgbClr>
                </a:solidFill>
              </a:rPr>
              <a:t>– </a:t>
            </a:r>
            <a:r>
              <a:rPr b="0" sz="2100">
                <a:solidFill>
                  <a:srgbClr val="000000">
                    <a:alpha val="84313"/>
                  </a:srgbClr>
                </a:solidFill>
              </a:rPr>
              <a:t>sets a savepoint within a transaction.</a:t>
            </a:r>
            <a:endParaRPr>
              <a:solidFill>
                <a:srgbClr val="000000">
                  <a:alpha val="84313"/>
                </a:srgbClr>
              </a:solidFill>
            </a:endParaRPr>
          </a:p>
          <a:p>
            <a:pPr lvl="1" marL="914400" indent="-317500" defTabSz="457200">
              <a:lnSpc>
                <a:spcPts val="4400"/>
              </a:lnSpc>
              <a:spcBef>
                <a:spcPts val="0"/>
              </a:spcBef>
              <a:buClr>
                <a:srgbClr val="000000">
                  <a:alpha val="84313"/>
                </a:srgbClr>
              </a:buClr>
              <a:buFont typeface="Helvetica"/>
              <a:defRPr b="1" sz="1600">
                <a:solidFill>
                  <a:srgbClr val="EE230C"/>
                </a:solidFill>
                <a:latin typeface="+mn-lt"/>
                <a:ea typeface="+mn-ea"/>
                <a:cs typeface="+mn-cs"/>
                <a:sym typeface="Helvetica"/>
              </a:defRPr>
            </a:pPr>
            <a:r>
              <a:rPr>
                <a:solidFill>
                  <a:schemeClr val="accent1">
                    <a:lumOff val="-9999"/>
                  </a:schemeClr>
                </a:solidFill>
              </a:rPr>
              <a:t>SET TRANSACTION </a:t>
            </a:r>
            <a:r>
              <a:rPr b="0">
                <a:solidFill>
                  <a:srgbClr val="000000">
                    <a:alpha val="84313"/>
                  </a:srgbClr>
                </a:solidFill>
              </a:rPr>
              <a:t>– </a:t>
            </a:r>
            <a:r>
              <a:rPr b="0" sz="2100">
                <a:solidFill>
                  <a:srgbClr val="000000">
                    <a:alpha val="84313"/>
                  </a:srgbClr>
                </a:solidFill>
              </a:rPr>
              <a:t>specify characteristics for the transaction.</a:t>
            </a:r>
          </a:p>
        </p:txBody>
      </p:sp>
      <p:sp>
        <p:nvSpPr>
          <p:cNvPr id="223" name="Text"/>
          <p:cNvSpPr txBox="1"/>
          <p:nvPr/>
        </p:nvSpPr>
        <p:spPr>
          <a:xfrm>
            <a:off x="1351265" y="6340308"/>
            <a:ext cx="9159270" cy="23053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p>
        </p:txBody>
      </p:sp>
      <p:pic>
        <p:nvPicPr>
          <p:cNvPr id="224" name="Image" descr="Image"/>
          <p:cNvPicPr>
            <a:picLocks noChangeAspect="1"/>
          </p:cNvPicPr>
          <p:nvPr/>
        </p:nvPicPr>
        <p:blipFill>
          <a:blip r:embed="rId3">
            <a:extLst/>
          </a:blip>
          <a:stretch>
            <a:fillRect/>
          </a:stretch>
        </p:blipFill>
        <p:spPr>
          <a:xfrm>
            <a:off x="1351265" y="6340308"/>
            <a:ext cx="9044970" cy="213879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QL Data Types"/>
          <p:cNvSpPr txBox="1"/>
          <p:nvPr>
            <p:ph type="title"/>
          </p:nvPr>
        </p:nvSpPr>
        <p:spPr>
          <a:prstGeom prst="rect">
            <a:avLst/>
          </a:prstGeom>
        </p:spPr>
        <p:txBody>
          <a:bodyPr/>
          <a:lstStyle/>
          <a:p>
            <a:pPr/>
            <a:r>
              <a:t>SQL Data Types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Numeric Data Types"/>
          <p:cNvSpPr txBox="1"/>
          <p:nvPr>
            <p:ph type="title"/>
          </p:nvPr>
        </p:nvSpPr>
        <p:spPr>
          <a:prstGeom prst="rect">
            <a:avLst/>
          </a:prstGeom>
        </p:spPr>
        <p:txBody>
          <a:bodyPr/>
          <a:lstStyle>
            <a:lvl1pPr>
              <a:defRPr sz="5700"/>
            </a:lvl1pPr>
          </a:lstStyle>
          <a:p>
            <a:pPr/>
            <a:r>
              <a:t>Numeric Data Types</a:t>
            </a:r>
          </a:p>
        </p:txBody>
      </p:sp>
      <p:pic>
        <p:nvPicPr>
          <p:cNvPr id="229" name="Image" descr="Image"/>
          <p:cNvPicPr>
            <a:picLocks noChangeAspect="1"/>
          </p:cNvPicPr>
          <p:nvPr/>
        </p:nvPicPr>
        <p:blipFill>
          <a:blip r:embed="rId2">
            <a:extLst/>
          </a:blip>
          <a:srcRect l="1045" t="0" r="0" b="0"/>
          <a:stretch>
            <a:fillRect/>
          </a:stretch>
        </p:blipFill>
        <p:spPr>
          <a:xfrm>
            <a:off x="1535756" y="2029953"/>
            <a:ext cx="10487315" cy="739481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tring Data Types"/>
          <p:cNvSpPr txBox="1"/>
          <p:nvPr>
            <p:ph type="body" idx="1"/>
          </p:nvPr>
        </p:nvSpPr>
        <p:spPr>
          <a:xfrm>
            <a:off x="952500" y="1462254"/>
            <a:ext cx="11099800" cy="7213601"/>
          </a:xfrm>
          <a:prstGeom prst="rect">
            <a:avLst/>
          </a:prstGeom>
        </p:spPr>
        <p:txBody>
          <a:bodyPr/>
          <a:lstStyle>
            <a:lvl1pPr marL="0" indent="0" algn="ctr">
              <a:buSzTx/>
              <a:buNone/>
            </a:lvl1pPr>
          </a:lstStyle>
          <a:p>
            <a:pPr/>
            <a:r>
              <a:t>String Data Types</a:t>
            </a:r>
          </a:p>
        </p:txBody>
      </p:sp>
      <p:pic>
        <p:nvPicPr>
          <p:cNvPr id="232" name="Image" descr="Image"/>
          <p:cNvPicPr>
            <a:picLocks noChangeAspect="1"/>
          </p:cNvPicPr>
          <p:nvPr/>
        </p:nvPicPr>
        <p:blipFill>
          <a:blip r:embed="rId2">
            <a:extLst/>
          </a:blip>
          <a:srcRect l="0" t="0" r="0" b="26714"/>
          <a:stretch>
            <a:fillRect/>
          </a:stretch>
        </p:blipFill>
        <p:spPr>
          <a:xfrm>
            <a:off x="1467424" y="2444383"/>
            <a:ext cx="10546666" cy="507824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ate and Time"/>
          <p:cNvSpPr txBox="1"/>
          <p:nvPr>
            <p:ph type="body" idx="1"/>
          </p:nvPr>
        </p:nvSpPr>
        <p:spPr>
          <a:prstGeom prst="rect">
            <a:avLst/>
          </a:prstGeom>
        </p:spPr>
        <p:txBody>
          <a:bodyPr/>
          <a:lstStyle>
            <a:lvl1pPr marL="0" indent="0" algn="ctr">
              <a:buSzTx/>
              <a:buNone/>
            </a:lvl1pPr>
          </a:lstStyle>
          <a:p>
            <a:pPr/>
            <a:r>
              <a:t>Date and Time x</a:t>
            </a:r>
          </a:p>
        </p:txBody>
      </p:sp>
      <p:pic>
        <p:nvPicPr>
          <p:cNvPr id="235" name="Image" descr="Image"/>
          <p:cNvPicPr>
            <a:picLocks noChangeAspect="1"/>
          </p:cNvPicPr>
          <p:nvPr/>
        </p:nvPicPr>
        <p:blipFill>
          <a:blip r:embed="rId2">
            <a:extLst/>
          </a:blip>
          <a:stretch>
            <a:fillRect/>
          </a:stretch>
        </p:blipFill>
        <p:spPr>
          <a:xfrm>
            <a:off x="1160981" y="2220423"/>
            <a:ext cx="10998074" cy="406681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MySql server"/>
          <p:cNvSpPr txBox="1"/>
          <p:nvPr>
            <p:ph type="title"/>
          </p:nvPr>
        </p:nvSpPr>
        <p:spPr>
          <a:prstGeom prst="rect">
            <a:avLst/>
          </a:prstGeom>
        </p:spPr>
        <p:txBody>
          <a:bodyPr/>
          <a:lstStyle/>
          <a:p>
            <a:pPr/>
            <a:r>
              <a:t>MySql server</a:t>
            </a:r>
          </a:p>
        </p:txBody>
      </p:sp>
      <p:sp>
        <p:nvSpPr>
          <p:cNvPr id="164" name="Connecting to"/>
          <p:cNvSpPr txBox="1"/>
          <p:nvPr>
            <p:ph type="body" sz="quarter" idx="1"/>
          </p:nvPr>
        </p:nvSpPr>
        <p:spPr>
          <a:prstGeom prst="rect">
            <a:avLst/>
          </a:prstGeom>
        </p:spPr>
        <p:txBody>
          <a:bodyPr/>
          <a:lstStyle/>
          <a:p>
            <a:pPr/>
            <a:r>
              <a:t>Connecting to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DATE…"/>
          <p:cNvSpPr txBox="1"/>
          <p:nvPr>
            <p:ph type="title"/>
          </p:nvPr>
        </p:nvSpPr>
        <p:spPr>
          <a:xfrm>
            <a:off x="724409" y="218759"/>
            <a:ext cx="6426615" cy="4946959"/>
          </a:xfrm>
          <a:prstGeom prst="rect">
            <a:avLst/>
          </a:prstGeom>
        </p:spPr>
        <p:txBody>
          <a:bodyPr/>
          <a:lstStyle/>
          <a:p>
            <a:pPr algn="l" defTabSz="275233">
              <a:lnSpc>
                <a:spcPts val="2700"/>
              </a:lnSpc>
              <a:spcBef>
                <a:spcPts val="800"/>
              </a:spcBef>
              <a:defRPr b="1" sz="2000">
                <a:solidFill>
                  <a:srgbClr val="929292"/>
                </a:solidFill>
                <a:latin typeface="Arial"/>
                <a:ea typeface="Arial"/>
                <a:cs typeface="Arial"/>
                <a:sym typeface="Arial"/>
              </a:defRPr>
            </a:pPr>
            <a:r>
              <a:t>DATE</a:t>
            </a:r>
          </a:p>
          <a:p>
            <a:pPr algn="l" defTabSz="275233">
              <a:lnSpc>
                <a:spcPts val="2300"/>
              </a:lnSpc>
              <a:spcBef>
                <a:spcPts val="800"/>
              </a:spcBef>
              <a:defRPr sz="2000">
                <a:solidFill>
                  <a:srgbClr val="242729"/>
                </a:solidFill>
                <a:latin typeface="Arial"/>
                <a:ea typeface="Arial"/>
                <a:cs typeface="Arial"/>
                <a:sym typeface="Arial"/>
              </a:defRPr>
            </a:pPr>
            <a:r>
              <a:t>It is used for values with a date part but no time part. </a:t>
            </a:r>
            <a:br/>
            <a:r>
              <a:t>MySQL retrieves and displays DATE values as </a:t>
            </a:r>
            <a:br/>
            <a:r>
              <a:t>                   </a:t>
            </a:r>
            <a:r>
              <a:rPr b="1" i="1"/>
              <a:t>YYYY-MM-DD</a:t>
            </a:r>
            <a:r>
              <a:t> </a:t>
            </a:r>
            <a:br/>
            <a:r>
              <a:t>The supported range is </a:t>
            </a:r>
            <a:br/>
            <a:r>
              <a:t>                </a:t>
            </a:r>
            <a:r>
              <a:rPr>
                <a:latin typeface="Menlo Regular"/>
                <a:ea typeface="Menlo Regular"/>
                <a:cs typeface="Menlo Regular"/>
                <a:sym typeface="Menlo Regular"/>
              </a:rPr>
              <a:t>1000-01-01</a:t>
            </a:r>
            <a:r>
              <a:t> to </a:t>
            </a:r>
            <a:r>
              <a:rPr>
                <a:latin typeface="Menlo Regular"/>
                <a:ea typeface="Menlo Regular"/>
                <a:cs typeface="Menlo Regular"/>
                <a:sym typeface="Menlo Regular"/>
              </a:rPr>
              <a:t>9999-12-31</a:t>
            </a:r>
            <a:r>
              <a:t>.</a:t>
            </a:r>
            <a:endParaRPr sz="1100"/>
          </a:p>
          <a:p>
            <a:pPr algn="l" defTabSz="275233">
              <a:lnSpc>
                <a:spcPts val="2000"/>
              </a:lnSpc>
              <a:spcBef>
                <a:spcPts val="800"/>
              </a:spcBef>
              <a:defRPr sz="800">
                <a:solidFill>
                  <a:srgbClr val="242729"/>
                </a:solidFill>
                <a:latin typeface="Arial"/>
                <a:ea typeface="Arial"/>
                <a:cs typeface="Arial"/>
                <a:sym typeface="Arial"/>
              </a:defRPr>
            </a:pPr>
          </a:p>
          <a:p>
            <a:pPr algn="l" defTabSz="275233">
              <a:lnSpc>
                <a:spcPts val="2700"/>
              </a:lnSpc>
              <a:spcBef>
                <a:spcPts val="800"/>
              </a:spcBef>
              <a:defRPr b="1" sz="1400">
                <a:solidFill>
                  <a:srgbClr val="B51600"/>
                </a:solidFill>
                <a:latin typeface="Arial"/>
                <a:ea typeface="Arial"/>
                <a:cs typeface="Arial"/>
                <a:sym typeface="Arial"/>
              </a:defRPr>
            </a:pPr>
            <a:r>
              <a:t>DATETIME</a:t>
            </a:r>
          </a:p>
          <a:p>
            <a:pPr algn="l" defTabSz="275233">
              <a:lnSpc>
                <a:spcPts val="2300"/>
              </a:lnSpc>
              <a:spcBef>
                <a:spcPts val="800"/>
              </a:spcBef>
              <a:defRPr sz="1800">
                <a:solidFill>
                  <a:srgbClr val="242729"/>
                </a:solidFill>
                <a:latin typeface="Arial"/>
                <a:ea typeface="Arial"/>
                <a:cs typeface="Arial"/>
                <a:sym typeface="Arial"/>
              </a:defRPr>
            </a:pPr>
            <a:r>
              <a:t>It is used for values that contain both date and time parts. </a:t>
            </a:r>
            <a:br/>
            <a:r>
              <a:t>MySQL retrieves and displays DATETIME values as </a:t>
            </a:r>
            <a:br/>
            <a:r>
              <a:t>             </a:t>
            </a:r>
            <a:r>
              <a:rPr b="1" i="1"/>
              <a:t>YYYY-MM-DD HH:MM:SS</a:t>
            </a:r>
            <a:r>
              <a:t> </a:t>
            </a:r>
            <a:br/>
            <a:r>
              <a:t>The supported range is </a:t>
            </a:r>
            <a:br/>
            <a:r>
              <a:rPr>
                <a:latin typeface="Menlo Regular"/>
                <a:ea typeface="Menlo Regular"/>
                <a:cs typeface="Menlo Regular"/>
                <a:sym typeface="Menlo Regular"/>
              </a:rPr>
              <a:t>1000-01-01 00:00:00</a:t>
            </a:r>
            <a:r>
              <a:t> to </a:t>
            </a:r>
            <a:r>
              <a:rPr>
                <a:latin typeface="Menlo Regular"/>
                <a:ea typeface="Menlo Regular"/>
                <a:cs typeface="Menlo Regular"/>
                <a:sym typeface="Menlo Regular"/>
              </a:rPr>
              <a:t>9999-12-31 23:59:59</a:t>
            </a:r>
            <a:r>
              <a:t>.</a:t>
            </a:r>
          </a:p>
        </p:txBody>
      </p:sp>
      <p:pic>
        <p:nvPicPr>
          <p:cNvPr id="238" name="Image" descr="Image"/>
          <p:cNvPicPr>
            <a:picLocks noChangeAspect="1"/>
          </p:cNvPicPr>
          <p:nvPr/>
        </p:nvPicPr>
        <p:blipFill>
          <a:blip r:embed="rId2">
            <a:extLst/>
          </a:blip>
          <a:stretch>
            <a:fillRect/>
          </a:stretch>
        </p:blipFill>
        <p:spPr>
          <a:xfrm>
            <a:off x="6842600" y="821648"/>
            <a:ext cx="4291311" cy="4291309"/>
          </a:xfrm>
          <a:prstGeom prst="rect">
            <a:avLst/>
          </a:prstGeom>
          <a:ln w="12700">
            <a:miter lim="400000"/>
          </a:ln>
        </p:spPr>
      </p:pic>
      <p:sp>
        <p:nvSpPr>
          <p:cNvPr id="239" name="TIMESTAMP…"/>
          <p:cNvSpPr txBox="1"/>
          <p:nvPr>
            <p:ph type="body" sz="half" idx="1"/>
          </p:nvPr>
        </p:nvSpPr>
        <p:spPr>
          <a:xfrm>
            <a:off x="5947164" y="4566863"/>
            <a:ext cx="6082184" cy="4797720"/>
          </a:xfrm>
          <a:prstGeom prst="rect">
            <a:avLst/>
          </a:prstGeom>
        </p:spPr>
        <p:txBody>
          <a:bodyPr/>
          <a:lstStyle/>
          <a:p>
            <a:pPr algn="l" defTabSz="370331">
              <a:lnSpc>
                <a:spcPts val="3800"/>
              </a:lnSpc>
              <a:spcBef>
                <a:spcPts val="1200"/>
              </a:spcBef>
              <a:defRPr sz="2000">
                <a:solidFill>
                  <a:srgbClr val="242729"/>
                </a:solidFill>
                <a:latin typeface="Arial"/>
                <a:ea typeface="Arial"/>
                <a:cs typeface="Arial"/>
                <a:sym typeface="Arial"/>
              </a:defRPr>
            </a:pPr>
          </a:p>
          <a:p>
            <a:pPr algn="l" defTabSz="370331">
              <a:lnSpc>
                <a:spcPts val="3800"/>
              </a:lnSpc>
              <a:spcBef>
                <a:spcPts val="1200"/>
              </a:spcBef>
              <a:defRPr b="1" sz="2000">
                <a:solidFill>
                  <a:srgbClr val="929292"/>
                </a:solidFill>
                <a:latin typeface="Arial"/>
                <a:ea typeface="Arial"/>
                <a:cs typeface="Arial"/>
                <a:sym typeface="Arial"/>
              </a:defRPr>
            </a:pPr>
            <a:r>
              <a:rPr>
                <a:solidFill>
                  <a:srgbClr val="242729"/>
                </a:solidFill>
              </a:rPr>
              <a:t>                            </a:t>
            </a:r>
            <a:r>
              <a:t>TIMESTAMP</a:t>
            </a:r>
          </a:p>
          <a:p>
            <a:pPr algn="l" defTabSz="370331">
              <a:spcBef>
                <a:spcPts val="1200"/>
              </a:spcBef>
              <a:defRPr sz="1500">
                <a:solidFill>
                  <a:srgbClr val="242729"/>
                </a:solidFill>
                <a:latin typeface="Arial"/>
                <a:ea typeface="Arial"/>
                <a:cs typeface="Arial"/>
                <a:sym typeface="Arial"/>
              </a:defRPr>
            </a:pPr>
            <a:r>
              <a:t> </a:t>
            </a:r>
            <a:r>
              <a:rPr sz="1900"/>
              <a:t>It is used for values that contain both date and time parts. TIMESTAMP has a range of </a:t>
            </a:r>
            <a:r>
              <a:rPr sz="1900">
                <a:latin typeface="Menlo Regular"/>
                <a:ea typeface="Menlo Regular"/>
                <a:cs typeface="Menlo Regular"/>
                <a:sym typeface="Menlo Regular"/>
              </a:rPr>
              <a:t>1970-01-01 00:00:01</a:t>
            </a:r>
            <a:r>
              <a:rPr sz="1900"/>
              <a:t> UTC to </a:t>
            </a:r>
            <a:r>
              <a:rPr sz="1900">
                <a:latin typeface="Menlo Regular"/>
                <a:ea typeface="Menlo Regular"/>
                <a:cs typeface="Menlo Regular"/>
                <a:sym typeface="Menlo Regular"/>
              </a:rPr>
              <a:t>2038-01-19 03:14:07</a:t>
            </a:r>
            <a:r>
              <a:rPr sz="1900"/>
              <a:t> UTC.</a:t>
            </a:r>
          </a:p>
          <a:p>
            <a:pPr algn="l" defTabSz="370331">
              <a:lnSpc>
                <a:spcPts val="3100"/>
              </a:lnSpc>
              <a:spcBef>
                <a:spcPts val="1200"/>
              </a:spcBef>
              <a:defRPr sz="1500">
                <a:solidFill>
                  <a:srgbClr val="242729"/>
                </a:solidFill>
                <a:latin typeface="Arial"/>
                <a:ea typeface="Arial"/>
                <a:cs typeface="Arial"/>
                <a:sym typeface="Arial"/>
              </a:defRPr>
            </a:pPr>
          </a:p>
          <a:p>
            <a:pPr algn="l" defTabSz="370331">
              <a:lnSpc>
                <a:spcPts val="3800"/>
              </a:lnSpc>
              <a:defRPr b="1" sz="2000">
                <a:solidFill>
                  <a:srgbClr val="B51600"/>
                </a:solidFill>
                <a:latin typeface="Arial"/>
                <a:ea typeface="Arial"/>
                <a:cs typeface="Arial"/>
                <a:sym typeface="Arial"/>
              </a:defRPr>
            </a:pPr>
            <a:r>
              <a:t>TIME</a:t>
            </a:r>
          </a:p>
          <a:p>
            <a:pPr algn="l" defTabSz="370331">
              <a:defRPr sz="2000">
                <a:solidFill>
                  <a:srgbClr val="242729"/>
                </a:solidFill>
                <a:latin typeface="Arial"/>
                <a:ea typeface="Arial"/>
                <a:cs typeface="Arial"/>
                <a:sym typeface="Arial"/>
              </a:defRPr>
            </a:pPr>
            <a:r>
              <a:t>Time values are in </a:t>
            </a:r>
            <a:r>
              <a:rPr b="1" i="1"/>
              <a:t>HH:MM:SS</a:t>
            </a:r>
            <a:r>
              <a:t> format (or </a:t>
            </a:r>
            <a:r>
              <a:rPr b="1" i="1"/>
              <a:t>HHH:MM:SS</a:t>
            </a:r>
            <a:r>
              <a:t> format for large hours values). TIME values may range from </a:t>
            </a:r>
            <a:r>
              <a:rPr>
                <a:latin typeface="Menlo Regular"/>
                <a:ea typeface="Menlo Regular"/>
                <a:cs typeface="Menlo Regular"/>
                <a:sym typeface="Menlo Regular"/>
              </a:rPr>
              <a:t>-838:59:59</a:t>
            </a:r>
            <a:r>
              <a:t> to </a:t>
            </a:r>
            <a:r>
              <a:rPr>
                <a:latin typeface="Menlo Regular"/>
                <a:ea typeface="Menlo Regular"/>
                <a:cs typeface="Menlo Regular"/>
                <a:sym typeface="Menlo Regular"/>
              </a:rPr>
              <a:t>838:59:59</a:t>
            </a:r>
            <a:r>
              <a:t>. </a:t>
            </a:r>
          </a:p>
        </p:txBody>
      </p:sp>
      <p:pic>
        <p:nvPicPr>
          <p:cNvPr id="240" name="Image" descr="Image"/>
          <p:cNvPicPr>
            <a:picLocks noChangeAspect="1"/>
          </p:cNvPicPr>
          <p:nvPr/>
        </p:nvPicPr>
        <p:blipFill>
          <a:blip r:embed="rId3">
            <a:extLst/>
          </a:blip>
          <a:stretch>
            <a:fillRect/>
          </a:stretch>
        </p:blipFill>
        <p:spPr>
          <a:xfrm>
            <a:off x="1446542" y="6156311"/>
            <a:ext cx="3783387" cy="2702420"/>
          </a:xfrm>
          <a:prstGeom prst="rect">
            <a:avLst/>
          </a:prstGeom>
          <a:ln w="12700">
            <a:miter lim="400000"/>
          </a:ln>
        </p:spPr>
      </p:pic>
      <p:pic>
        <p:nvPicPr>
          <p:cNvPr id="241" name="Image" descr="Image"/>
          <p:cNvPicPr>
            <a:picLocks noChangeAspect="1"/>
          </p:cNvPicPr>
          <p:nvPr/>
        </p:nvPicPr>
        <p:blipFill>
          <a:blip r:embed="rId4">
            <a:extLst/>
          </a:blip>
          <a:srcRect l="21622" t="13212" r="21622" b="21019"/>
          <a:stretch>
            <a:fillRect/>
          </a:stretch>
        </p:blipFill>
        <p:spPr>
          <a:xfrm rot="20100000">
            <a:off x="867484" y="5902516"/>
            <a:ext cx="1289253" cy="1493965"/>
          </a:xfrm>
          <a:prstGeom prst="rect">
            <a:avLst/>
          </a:prstGeom>
          <a:ln w="12700">
            <a:miter lim="400000"/>
          </a:ln>
        </p:spPr>
      </p:pic>
      <p:sp>
        <p:nvSpPr>
          <p:cNvPr id="242" name="Date &amp; Time"/>
          <p:cNvSpPr txBox="1"/>
          <p:nvPr/>
        </p:nvSpPr>
        <p:spPr>
          <a:xfrm>
            <a:off x="3926982" y="24682"/>
            <a:ext cx="5150836" cy="7958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600">
                <a:latin typeface="Helvetica Neue Medium"/>
                <a:ea typeface="Helvetica Neue Medium"/>
                <a:cs typeface="Helvetica Neue Medium"/>
                <a:sym typeface="Helvetica Neue Medium"/>
              </a:defRPr>
            </a:lvl1pPr>
          </a:lstStyle>
          <a:p>
            <a:pPr/>
            <a:r>
              <a:t>Date &amp; Time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Large Object Data (LOB) Types"/>
          <p:cNvSpPr txBox="1"/>
          <p:nvPr>
            <p:ph type="body" idx="1"/>
          </p:nvPr>
        </p:nvSpPr>
        <p:spPr>
          <a:xfrm>
            <a:off x="952500" y="1771386"/>
            <a:ext cx="11099800" cy="7213601"/>
          </a:xfrm>
          <a:prstGeom prst="rect">
            <a:avLst/>
          </a:prstGeom>
        </p:spPr>
        <p:txBody>
          <a:bodyPr/>
          <a:lstStyle/>
          <a:p>
            <a:pPr marL="0" indent="0" algn="ctr">
              <a:buSzTx/>
              <a:buNone/>
            </a:pPr>
          </a:p>
          <a:p>
            <a:pPr marL="0" indent="0" algn="ctr">
              <a:buSzTx/>
              <a:buNone/>
            </a:pPr>
          </a:p>
        </p:txBody>
      </p:sp>
      <p:pic>
        <p:nvPicPr>
          <p:cNvPr id="245" name="Image" descr="Image"/>
          <p:cNvPicPr>
            <a:picLocks noChangeAspect="1"/>
          </p:cNvPicPr>
          <p:nvPr/>
        </p:nvPicPr>
        <p:blipFill>
          <a:blip r:embed="rId2">
            <a:extLst/>
          </a:blip>
          <a:srcRect l="0" t="0" r="26873" b="22923"/>
          <a:stretch>
            <a:fillRect/>
          </a:stretch>
        </p:blipFill>
        <p:spPr>
          <a:xfrm>
            <a:off x="1132347" y="3246998"/>
            <a:ext cx="10077738" cy="2595756"/>
          </a:xfrm>
          <a:prstGeom prst="rect">
            <a:avLst/>
          </a:prstGeom>
          <a:ln w="12700">
            <a:miter lim="400000"/>
          </a:ln>
        </p:spPr>
      </p:pic>
      <p:sp>
        <p:nvSpPr>
          <p:cNvPr id="246" name="Large Object Data (LOB) Types"/>
          <p:cNvSpPr txBox="1"/>
          <p:nvPr/>
        </p:nvSpPr>
        <p:spPr>
          <a:xfrm>
            <a:off x="1185672" y="1777339"/>
            <a:ext cx="5718557"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4200"/>
              </a:spcBef>
              <a:defRPr sz="3200"/>
            </a:lvl1pPr>
          </a:lstStyle>
          <a:p>
            <a:pPr/>
            <a:r>
              <a:t>Large Object Data (LOB) Types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Working with NULL Values"/>
          <p:cNvSpPr txBox="1"/>
          <p:nvPr>
            <p:ph type="title"/>
          </p:nvPr>
        </p:nvSpPr>
        <p:spPr>
          <a:xfrm>
            <a:off x="952500" y="254000"/>
            <a:ext cx="11099800" cy="991890"/>
          </a:xfrm>
          <a:prstGeom prst="rect">
            <a:avLst/>
          </a:prstGeom>
        </p:spPr>
        <p:txBody>
          <a:bodyPr/>
          <a:lstStyle>
            <a:lvl1pPr defTabSz="420624">
              <a:defRPr sz="5760"/>
            </a:lvl1pPr>
          </a:lstStyle>
          <a:p>
            <a:pPr/>
            <a:r>
              <a:t>Working with NULL Values</a:t>
            </a:r>
          </a:p>
        </p:txBody>
      </p:sp>
      <p:sp>
        <p:nvSpPr>
          <p:cNvPr id="249" name="NULL means “a missing unknown value”…"/>
          <p:cNvSpPr txBox="1"/>
          <p:nvPr>
            <p:ph type="body" idx="1"/>
          </p:nvPr>
        </p:nvSpPr>
        <p:spPr>
          <a:xfrm>
            <a:off x="952500" y="1367333"/>
            <a:ext cx="11099800" cy="7509967"/>
          </a:xfrm>
          <a:prstGeom prst="rect">
            <a:avLst/>
          </a:prstGeom>
        </p:spPr>
        <p:txBody>
          <a:bodyPr/>
          <a:lstStyle/>
          <a:p>
            <a:pPr marL="320842" indent="-320842">
              <a:buSzPct val="100000"/>
            </a:pPr>
            <a:r>
              <a:t>NULL means “a missing unknown value” </a:t>
            </a:r>
          </a:p>
          <a:p>
            <a:pPr marL="320842" indent="-320842">
              <a:buSzPct val="100000"/>
            </a:pPr>
            <a:r>
              <a:t> It is treated differently from other values.</a:t>
            </a:r>
          </a:p>
          <a:p>
            <a:pPr marL="320842" indent="-320842">
              <a:buSzPct val="100000"/>
            </a:pPr>
            <a:r>
              <a:t>You cannot use arithmetic comparison operators such as =, &lt;, or &lt;&gt; to test for </a:t>
            </a:r>
            <a:r>
              <a:rPr>
                <a:solidFill>
                  <a:srgbClr val="026789"/>
                </a:solidFill>
                <a:latin typeface="Courier"/>
                <a:ea typeface="Courier"/>
                <a:cs typeface="Courier"/>
                <a:sym typeface="Courier"/>
              </a:rPr>
              <a:t>NULL</a:t>
            </a:r>
            <a:r>
              <a:t>.</a:t>
            </a:r>
          </a:p>
          <a:p>
            <a:pPr marL="320842" indent="-320842">
              <a:buSzPct val="100000"/>
            </a:pPr>
            <a:r>
              <a:t>The </a:t>
            </a:r>
            <a:r>
              <a:rPr>
                <a:solidFill>
                  <a:srgbClr val="026789"/>
                </a:solidFill>
                <a:latin typeface="Courier"/>
                <a:ea typeface="Courier"/>
                <a:cs typeface="Courier"/>
                <a:sym typeface="Courier"/>
              </a:rPr>
              <a:t>IS NULL </a:t>
            </a:r>
            <a:r>
              <a:t>and </a:t>
            </a:r>
            <a:r>
              <a:rPr>
                <a:solidFill>
                  <a:srgbClr val="026789"/>
                </a:solidFill>
                <a:latin typeface="Courier"/>
                <a:ea typeface="Courier"/>
                <a:cs typeface="Courier"/>
                <a:sym typeface="Courier"/>
              </a:rPr>
              <a:t>IS NOT NULL </a:t>
            </a:r>
            <a:r>
              <a:t>operators are used to instead</a:t>
            </a:r>
            <a:r>
              <a:rPr>
                <a:solidFill>
                  <a:srgbClr val="026789"/>
                </a:solidFill>
                <a:latin typeface="Courier"/>
                <a:ea typeface="Courier"/>
                <a:cs typeface="Courier"/>
                <a:sym typeface="Courier"/>
              </a:rPr>
              <a:t>.</a:t>
            </a: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ext"/>
          <p:cNvSpPr txBox="1"/>
          <p:nvPr>
            <p:ph type="body" idx="21"/>
          </p:nvPr>
        </p:nvSpPr>
        <p:spPr>
          <a:prstGeom prst="rect">
            <a:avLst/>
          </a:prstGeom>
        </p:spPr>
        <p:txBody>
          <a:bodyPr/>
          <a:lstStyle/>
          <a:p>
            <a:pPr/>
            <a:r>
              <a:t>Text</a:t>
            </a:r>
          </a:p>
        </p:txBody>
      </p:sp>
      <p:sp>
        <p:nvSpPr>
          <p:cNvPr id="167" name="Mysql"/>
          <p:cNvSpPr txBox="1"/>
          <p:nvPr>
            <p:ph type="title"/>
          </p:nvPr>
        </p:nvSpPr>
        <p:spPr>
          <a:prstGeom prst="rect">
            <a:avLst/>
          </a:prstGeom>
        </p:spPr>
        <p:txBody>
          <a:bodyPr/>
          <a:lstStyle>
            <a:lvl1pPr defTabSz="467359">
              <a:spcBef>
                <a:spcPts val="2200"/>
              </a:spcBef>
              <a:defRPr sz="4800"/>
            </a:lvl1pPr>
          </a:lstStyle>
          <a:p>
            <a:pPr/>
            <a:r>
              <a:t>Mysql</a:t>
            </a:r>
          </a:p>
        </p:txBody>
      </p:sp>
      <p:sp>
        <p:nvSpPr>
          <p:cNvPr id="168" name="mysql is an interactive program…"/>
          <p:cNvSpPr txBox="1"/>
          <p:nvPr>
            <p:ph type="body" idx="1"/>
          </p:nvPr>
        </p:nvSpPr>
        <p:spPr>
          <a:prstGeom prst="rect">
            <a:avLst/>
          </a:prstGeom>
        </p:spPr>
        <p:txBody>
          <a:bodyPr/>
          <a:lstStyle/>
          <a:p>
            <a:pPr marL="435609" indent="-435609" defTabSz="572516">
              <a:spcBef>
                <a:spcPts val="2700"/>
              </a:spcBef>
              <a:defRPr sz="3332"/>
            </a:pPr>
            <a:r>
              <a:rPr i="1">
                <a:solidFill>
                  <a:schemeClr val="accent5">
                    <a:lumOff val="8676"/>
                  </a:schemeClr>
                </a:solidFill>
                <a:latin typeface="Avenir Next Regular"/>
                <a:ea typeface="Avenir Next Regular"/>
                <a:cs typeface="Avenir Next Regular"/>
                <a:sym typeface="Avenir Next Regular"/>
              </a:rPr>
              <a:t>mysql</a:t>
            </a:r>
            <a:r>
              <a:t> is an interactive program </a:t>
            </a:r>
          </a:p>
          <a:p>
            <a:pPr marL="435609" indent="-435609" defTabSz="572516">
              <a:spcBef>
                <a:spcPts val="2700"/>
              </a:spcBef>
              <a:defRPr sz="3332"/>
            </a:pPr>
            <a:r>
              <a:t>It enables you to connect to a MySQL server, run queries, and view the results</a:t>
            </a:r>
          </a:p>
          <a:p>
            <a:pPr marL="435609" indent="-435609" defTabSz="572516">
              <a:spcBef>
                <a:spcPts val="2700"/>
              </a:spcBef>
              <a:defRPr sz="3332"/>
            </a:pPr>
            <a:r>
              <a:t>It is sometimes referred to as the “terminal monitor” or just “monitor”</a:t>
            </a:r>
          </a:p>
          <a:p>
            <a:pPr marL="435609" indent="-435609" defTabSz="572516">
              <a:spcBef>
                <a:spcPts val="2700"/>
              </a:spcBef>
              <a:defRPr sz="3332"/>
            </a:pPr>
            <a:r>
              <a:t> To see a list of options provided by mysql, invoke it with the --help option:</a:t>
            </a:r>
          </a:p>
          <a:p>
            <a:pPr marL="0" indent="0" defTabSz="572516">
              <a:spcBef>
                <a:spcPts val="2700"/>
              </a:spcBef>
              <a:buClrTx/>
              <a:buSzTx/>
              <a:buFontTx/>
              <a:buNone/>
              <a:defRPr sz="3332"/>
            </a:pPr>
            <a:r>
              <a:t>                 </a:t>
            </a:r>
            <a:r>
              <a:rPr>
                <a:solidFill>
                  <a:schemeClr val="accent6">
                    <a:lumOff val="8627"/>
                  </a:schemeClr>
                </a:solidFill>
                <a:latin typeface="Courier New"/>
                <a:ea typeface="Courier New"/>
                <a:cs typeface="Courier New"/>
                <a:sym typeface="Courier New"/>
              </a:rPr>
              <a:t>shell&gt; mysql --help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ysql"/>
          <p:cNvSpPr txBox="1"/>
          <p:nvPr>
            <p:ph type="body" idx="21"/>
          </p:nvPr>
        </p:nvSpPr>
        <p:spPr>
          <a:prstGeom prst="rect">
            <a:avLst/>
          </a:prstGeom>
        </p:spPr>
        <p:txBody>
          <a:bodyPr/>
          <a:lstStyle/>
          <a:p>
            <a:pPr/>
            <a:r>
              <a:t>Mysql</a:t>
            </a:r>
          </a:p>
        </p:txBody>
      </p:sp>
      <p:sp>
        <p:nvSpPr>
          <p:cNvPr id="171" name="Using command line interface"/>
          <p:cNvSpPr txBox="1"/>
          <p:nvPr>
            <p:ph type="title"/>
          </p:nvPr>
        </p:nvSpPr>
        <p:spPr>
          <a:xfrm>
            <a:off x="406400" y="1072183"/>
            <a:ext cx="12192000" cy="723901"/>
          </a:xfrm>
          <a:prstGeom prst="rect">
            <a:avLst/>
          </a:prstGeom>
        </p:spPr>
        <p:txBody>
          <a:bodyPr/>
          <a:lstStyle>
            <a:lvl1pPr defTabSz="467359">
              <a:spcBef>
                <a:spcPts val="2200"/>
              </a:spcBef>
              <a:defRPr sz="4800"/>
            </a:lvl1pPr>
          </a:lstStyle>
          <a:p>
            <a:pPr/>
            <a:r>
              <a:t> Using command line interface</a:t>
            </a:r>
          </a:p>
        </p:txBody>
      </p:sp>
      <p:sp>
        <p:nvSpPr>
          <p:cNvPr id="172" name="shell&gt; mysql -h host -u user -p…"/>
          <p:cNvSpPr txBox="1"/>
          <p:nvPr>
            <p:ph type="body" idx="1"/>
          </p:nvPr>
        </p:nvSpPr>
        <p:spPr>
          <a:xfrm>
            <a:off x="406400" y="1862144"/>
            <a:ext cx="12192000" cy="6989756"/>
          </a:xfrm>
          <a:prstGeom prst="rect">
            <a:avLst/>
          </a:prstGeom>
        </p:spPr>
        <p:txBody>
          <a:bodyPr/>
          <a:lstStyle/>
          <a:p>
            <a:pPr marL="0" indent="0" defTabSz="333756">
              <a:lnSpc>
                <a:spcPts val="2000"/>
              </a:lnSpc>
              <a:spcBef>
                <a:spcPts val="0"/>
              </a:spcBef>
              <a:buClrTx/>
              <a:buSzTx/>
              <a:buFontTx/>
              <a:buNone/>
              <a:defRPr sz="876">
                <a:solidFill>
                  <a:srgbClr val="000000"/>
                </a:solidFill>
                <a:latin typeface="Times Roman"/>
                <a:ea typeface="Times Roman"/>
                <a:cs typeface="Times Roman"/>
                <a:sym typeface="Times Roman"/>
              </a:defRPr>
            </a:pPr>
          </a:p>
          <a:p>
            <a:pPr marL="0" indent="0" defTabSz="333756">
              <a:lnSpc>
                <a:spcPts val="1800"/>
              </a:lnSpc>
              <a:spcBef>
                <a:spcPts val="800"/>
              </a:spcBef>
              <a:buClrTx/>
              <a:buSzTx/>
              <a:buFontTx/>
              <a:buNone/>
              <a:defRPr sz="778">
                <a:solidFill>
                  <a:srgbClr val="026789"/>
                </a:solidFill>
                <a:latin typeface="Courier"/>
                <a:ea typeface="Courier"/>
                <a:cs typeface="Courier"/>
                <a:sym typeface="Courier"/>
              </a:defRPr>
            </a:pPr>
          </a:p>
          <a:p>
            <a:pPr marL="0" indent="0" defTabSz="333756">
              <a:spcBef>
                <a:spcPts val="800"/>
              </a:spcBef>
              <a:buClrTx/>
              <a:buSzTx/>
              <a:buFontTx/>
              <a:buNone/>
              <a:defRPr sz="1873">
                <a:solidFill>
                  <a:srgbClr val="026789"/>
                </a:solidFill>
                <a:latin typeface="Courier"/>
                <a:ea typeface="Courier"/>
                <a:cs typeface="Courier"/>
                <a:sym typeface="Courier"/>
              </a:defRPr>
            </a:pPr>
            <a:r>
              <a:rPr>
                <a:solidFill>
                  <a:srgbClr val="000000"/>
                </a:solidFill>
              </a:rPr>
              <a:t>shell&gt; </a:t>
            </a:r>
            <a:r>
              <a:rPr b="1"/>
              <a:t>mysql -h </a:t>
            </a:r>
            <a:r>
              <a:rPr b="1" i="1"/>
              <a:t>host </a:t>
            </a:r>
            <a:r>
              <a:rPr b="1"/>
              <a:t>-u </a:t>
            </a:r>
            <a:r>
              <a:rPr b="1" i="1"/>
              <a:t>user </a:t>
            </a:r>
            <a:r>
              <a:rPr b="1"/>
              <a:t>-p </a:t>
            </a:r>
            <a:endParaRPr b="1"/>
          </a:p>
          <a:p>
            <a:pPr marL="0" indent="0" defTabSz="333756">
              <a:spcBef>
                <a:spcPts val="800"/>
              </a:spcBef>
              <a:buClrTx/>
              <a:buSzTx/>
              <a:buFontTx/>
              <a:buNone/>
              <a:defRPr sz="1873">
                <a:solidFill>
                  <a:srgbClr val="026789"/>
                </a:solidFill>
                <a:latin typeface="Courier"/>
                <a:ea typeface="Courier"/>
                <a:cs typeface="Courier"/>
                <a:sym typeface="Courier"/>
              </a:defRPr>
            </a:pPr>
            <a:r>
              <a:rPr>
                <a:solidFill>
                  <a:srgbClr val="000000"/>
                </a:solidFill>
              </a:rPr>
              <a:t>Enter password: </a:t>
            </a:r>
            <a:r>
              <a:rPr b="1"/>
              <a:t>******** </a:t>
            </a:r>
            <a:endParaRPr b="1"/>
          </a:p>
          <a:p>
            <a:pPr marL="0" indent="0" defTabSz="333756">
              <a:lnSpc>
                <a:spcPts val="2400"/>
              </a:lnSpc>
              <a:spcBef>
                <a:spcPts val="800"/>
              </a:spcBef>
              <a:buClrTx/>
              <a:buSzTx/>
              <a:buFontTx/>
              <a:buNone/>
              <a:defRPr sz="1241">
                <a:solidFill>
                  <a:srgbClr val="000000"/>
                </a:solidFill>
                <a:latin typeface="Courier"/>
                <a:ea typeface="Courier"/>
                <a:cs typeface="Courier"/>
                <a:sym typeface="Courier"/>
              </a:defRPr>
            </a:pPr>
            <a:r>
              <a:t>Welcome to the MySQL monitor. Commands end with ; or \g.</a:t>
            </a:r>
            <a:br/>
            <a:r>
              <a:t>Your MySQL connection id is 25338 to server version: 8.0.20-standard </a:t>
            </a:r>
            <a:endParaRPr>
              <a:latin typeface="Times Roman"/>
              <a:ea typeface="Times Roman"/>
              <a:cs typeface="Times Roman"/>
              <a:sym typeface="Times Roman"/>
            </a:endParaRPr>
          </a:p>
          <a:p>
            <a:pPr marL="0" indent="0" defTabSz="333756">
              <a:lnSpc>
                <a:spcPts val="2400"/>
              </a:lnSpc>
              <a:spcBef>
                <a:spcPts val="800"/>
              </a:spcBef>
              <a:buClrTx/>
              <a:buSzTx/>
              <a:buFontTx/>
              <a:buNone/>
              <a:defRPr sz="1241">
                <a:solidFill>
                  <a:srgbClr val="000000"/>
                </a:solidFill>
                <a:latin typeface="Courier"/>
                <a:ea typeface="Courier"/>
                <a:cs typeface="Courier"/>
                <a:sym typeface="Courier"/>
              </a:defRPr>
            </a:pPr>
            <a:r>
              <a:t>Type 'help;' or '\h' for help. Type '\c' to clear the buffer. </a:t>
            </a:r>
          </a:p>
          <a:p>
            <a:pPr marL="0" indent="0" defTabSz="333756">
              <a:lnSpc>
                <a:spcPts val="1800"/>
              </a:lnSpc>
              <a:spcBef>
                <a:spcPts val="800"/>
              </a:spcBef>
              <a:buClrTx/>
              <a:buSzTx/>
              <a:buFontTx/>
              <a:buNone/>
              <a:defRPr sz="778">
                <a:solidFill>
                  <a:srgbClr val="000000"/>
                </a:solidFill>
                <a:latin typeface="Courier"/>
                <a:ea typeface="Courier"/>
                <a:cs typeface="Courier"/>
                <a:sym typeface="Courier"/>
              </a:defRPr>
            </a:pPr>
          </a:p>
          <a:p>
            <a:pPr marL="0" indent="0" defTabSz="333756">
              <a:spcBef>
                <a:spcPts val="800"/>
              </a:spcBef>
              <a:buClrTx/>
              <a:buSzTx/>
              <a:buFontTx/>
              <a:buNone/>
              <a:defRPr sz="1873">
                <a:solidFill>
                  <a:srgbClr val="026789"/>
                </a:solidFill>
                <a:latin typeface="Courier"/>
                <a:ea typeface="Courier"/>
                <a:cs typeface="Courier"/>
                <a:sym typeface="Courier"/>
              </a:defRPr>
            </a:pPr>
            <a:r>
              <a:rPr>
                <a:solidFill>
                  <a:srgbClr val="000000"/>
                </a:solidFill>
              </a:rPr>
              <a:t>mysql&gt;_</a:t>
            </a:r>
            <a:endParaRPr>
              <a:latin typeface="Times Roman"/>
              <a:ea typeface="Times Roman"/>
              <a:cs typeface="Times Roman"/>
              <a:sym typeface="Times Roman"/>
            </a:endParaRPr>
          </a:p>
          <a:p>
            <a:pPr marL="0" indent="0" defTabSz="333756">
              <a:lnSpc>
                <a:spcPts val="1800"/>
              </a:lnSpc>
              <a:spcBef>
                <a:spcPts val="800"/>
              </a:spcBef>
              <a:buClrTx/>
              <a:buSzTx/>
              <a:buFontTx/>
              <a:buNone/>
              <a:defRPr sz="778">
                <a:solidFill>
                  <a:srgbClr val="000000"/>
                </a:solidFill>
                <a:latin typeface="Courier"/>
                <a:ea typeface="Courier"/>
                <a:cs typeface="Courier"/>
                <a:sym typeface="Courier"/>
              </a:defRPr>
            </a:pPr>
            <a:endParaRPr>
              <a:latin typeface="Times Roman"/>
              <a:ea typeface="Times Roman"/>
              <a:cs typeface="Times Roman"/>
              <a:sym typeface="Times Roman"/>
            </a:endParaRPr>
          </a:p>
          <a:p>
            <a:pPr marL="0" indent="0" defTabSz="333756">
              <a:lnSpc>
                <a:spcPts val="3100"/>
              </a:lnSpc>
              <a:spcBef>
                <a:spcPts val="800"/>
              </a:spcBef>
              <a:buClrTx/>
              <a:buSzTx/>
              <a:buFontTx/>
              <a:buNone/>
              <a:defRPr sz="1703">
                <a:solidFill>
                  <a:srgbClr val="000000"/>
                </a:solidFill>
                <a:latin typeface="+mn-lt"/>
                <a:ea typeface="+mn-ea"/>
                <a:cs typeface="+mn-cs"/>
                <a:sym typeface="Helvetica"/>
              </a:defRPr>
            </a:pPr>
            <a:r>
              <a:t>The </a:t>
            </a:r>
            <a:r>
              <a:rPr>
                <a:solidFill>
                  <a:srgbClr val="026789"/>
                </a:solidFill>
                <a:latin typeface="Courier"/>
                <a:ea typeface="Courier"/>
                <a:cs typeface="Courier"/>
                <a:sym typeface="Courier"/>
              </a:rPr>
              <a:t>mysql&gt; </a:t>
            </a:r>
            <a:r>
              <a:t>prompt tells you that </a:t>
            </a:r>
            <a:r>
              <a:rPr>
                <a:solidFill>
                  <a:srgbClr val="026789"/>
                </a:solidFill>
                <a:latin typeface="Courier"/>
                <a:ea typeface="Courier"/>
                <a:cs typeface="Courier"/>
                <a:sym typeface="Courier"/>
              </a:rPr>
              <a:t>mysql </a:t>
            </a:r>
            <a:r>
              <a:t>is ready for you to enter SQL statements.</a:t>
            </a:r>
          </a:p>
          <a:p>
            <a:pPr marL="0" indent="0" defTabSz="333756">
              <a:lnSpc>
                <a:spcPts val="3100"/>
              </a:lnSpc>
              <a:spcBef>
                <a:spcPts val="800"/>
              </a:spcBef>
              <a:buClrTx/>
              <a:buSzTx/>
              <a:buFontTx/>
              <a:buNone/>
              <a:defRPr sz="1703">
                <a:solidFill>
                  <a:srgbClr val="000000"/>
                </a:solidFill>
                <a:latin typeface="+mn-lt"/>
                <a:ea typeface="+mn-ea"/>
                <a:cs typeface="+mn-cs"/>
                <a:sym typeface="Helvetica"/>
              </a:defRPr>
            </a:pPr>
          </a:p>
          <a:p>
            <a:pPr marL="0" indent="0" defTabSz="333756">
              <a:lnSpc>
                <a:spcPts val="3900"/>
              </a:lnSpc>
              <a:spcBef>
                <a:spcPts val="800"/>
              </a:spcBef>
              <a:buClrTx/>
              <a:buSzTx/>
              <a:buFontTx/>
              <a:buNone/>
              <a:defRPr sz="2360">
                <a:solidFill>
                  <a:srgbClr val="34A5DA"/>
                </a:solidFill>
                <a:latin typeface="DIN Condensed Bold"/>
                <a:ea typeface="DIN Condensed Bold"/>
                <a:cs typeface="DIN Condensed Bold"/>
                <a:sym typeface="DIN Condensed Bold"/>
              </a:defRPr>
            </a:pPr>
            <a:r>
              <a:t>NOTE</a:t>
            </a:r>
          </a:p>
          <a:p>
            <a:pPr marL="0" indent="0" defTabSz="333756">
              <a:lnSpc>
                <a:spcPts val="3000"/>
              </a:lnSpc>
              <a:spcBef>
                <a:spcPts val="800"/>
              </a:spcBef>
              <a:buClrTx/>
              <a:buSzTx/>
              <a:buFontTx/>
              <a:buNone/>
              <a:defRPr sz="1727">
                <a:solidFill>
                  <a:srgbClr val="000000"/>
                </a:solidFill>
                <a:latin typeface="+mj-lt"/>
                <a:ea typeface="+mj-ea"/>
                <a:cs typeface="+mj-cs"/>
                <a:sym typeface="Helvetica Neue"/>
              </a:defRPr>
            </a:pPr>
            <a:r>
              <a:t>If you are logging in on the same machine that MySQL is running on, you can omit the host</a:t>
            </a:r>
          </a:p>
          <a:p>
            <a:pPr marL="0" indent="0" defTabSz="333756">
              <a:lnSpc>
                <a:spcPts val="1800"/>
              </a:lnSpc>
              <a:spcBef>
                <a:spcPts val="800"/>
              </a:spcBef>
              <a:buClrTx/>
              <a:buSzTx/>
              <a:buFontTx/>
              <a:buNone/>
              <a:defRPr b="1" sz="778">
                <a:solidFill>
                  <a:srgbClr val="026789"/>
                </a:solidFill>
                <a:latin typeface="Courier"/>
                <a:ea typeface="Courier"/>
                <a:cs typeface="Courier"/>
                <a:sym typeface="Courier"/>
              </a:defRPr>
            </a:pPr>
          </a:p>
          <a:p>
            <a:pPr marL="0" indent="0" defTabSz="333756">
              <a:spcBef>
                <a:spcPts val="800"/>
              </a:spcBef>
              <a:buClrTx/>
              <a:buSzTx/>
              <a:buFontTx/>
              <a:buNone/>
              <a:defRPr sz="1873">
                <a:solidFill>
                  <a:srgbClr val="026789"/>
                </a:solidFill>
                <a:latin typeface="Courier"/>
                <a:ea typeface="Courier"/>
                <a:cs typeface="Courier"/>
                <a:sym typeface="Courier"/>
              </a:defRPr>
            </a:pPr>
            <a:r>
              <a:rPr>
                <a:solidFill>
                  <a:srgbClr val="000000"/>
                </a:solidFill>
              </a:rPr>
              <a:t>shell&gt; </a:t>
            </a:r>
            <a:r>
              <a:rPr b="1"/>
              <a:t>mysql -u </a:t>
            </a:r>
            <a:r>
              <a:rPr b="1" i="1"/>
              <a:t>user </a:t>
            </a:r>
            <a:r>
              <a:rPr b="1"/>
              <a:t>-p </a:t>
            </a:r>
            <a:endParaRPr b="1"/>
          </a:p>
          <a:p>
            <a:pPr marL="0" indent="0" defTabSz="333756">
              <a:lnSpc>
                <a:spcPts val="3100"/>
              </a:lnSpc>
              <a:spcBef>
                <a:spcPts val="800"/>
              </a:spcBef>
              <a:buClrTx/>
              <a:buSzTx/>
              <a:buFontTx/>
              <a:buNone/>
              <a:defRPr sz="1679">
                <a:solidFill>
                  <a:srgbClr val="000000"/>
                </a:solidFill>
                <a:latin typeface="+mn-lt"/>
                <a:ea typeface="+mn-ea"/>
                <a:cs typeface="+mn-cs"/>
                <a:sym typeface="Helvetica"/>
              </a:defRPr>
            </a:pPr>
            <a:r>
              <a:t>You can disconnect any time by typing </a:t>
            </a:r>
            <a:r>
              <a:rPr>
                <a:solidFill>
                  <a:srgbClr val="026789"/>
                </a:solidFill>
                <a:latin typeface="Courier"/>
                <a:ea typeface="Courier"/>
                <a:cs typeface="Courier"/>
                <a:sym typeface="Courier"/>
              </a:rPr>
              <a:t>QUIT </a:t>
            </a:r>
            <a:r>
              <a:t>(or </a:t>
            </a:r>
            <a:r>
              <a:rPr>
                <a:solidFill>
                  <a:srgbClr val="026789"/>
                </a:solidFill>
                <a:latin typeface="Courier"/>
                <a:ea typeface="Courier"/>
                <a:cs typeface="Courier"/>
                <a:sym typeface="Courier"/>
              </a:rPr>
              <a:t>\q</a:t>
            </a:r>
            <a:r>
              <a:t>) at the </a:t>
            </a:r>
            <a:r>
              <a:rPr>
                <a:solidFill>
                  <a:srgbClr val="026789"/>
                </a:solidFill>
                <a:latin typeface="Courier"/>
                <a:ea typeface="Courier"/>
                <a:cs typeface="Courier"/>
                <a:sym typeface="Courier"/>
              </a:rPr>
              <a:t>mysql&gt; </a:t>
            </a:r>
            <a:r>
              <a:rPr>
                <a:latin typeface="+mj-lt"/>
                <a:ea typeface="+mj-ea"/>
                <a:cs typeface="+mj-cs"/>
                <a:sym typeface="Helvetica Neue"/>
              </a:rPr>
              <a:t>prompt</a:t>
            </a:r>
            <a:endParaRPr>
              <a:latin typeface="+mj-lt"/>
              <a:ea typeface="+mj-ea"/>
              <a:cs typeface="+mj-cs"/>
              <a:sym typeface="Helvetica Neue"/>
            </a:endParaRPr>
          </a:p>
          <a:p>
            <a:pPr lvl="1" marL="0" indent="0" defTabSz="333756">
              <a:lnSpc>
                <a:spcPts val="2900"/>
              </a:lnSpc>
              <a:spcBef>
                <a:spcPts val="800"/>
              </a:spcBef>
              <a:buClrTx/>
              <a:buSzTx/>
              <a:buFontTx/>
              <a:buNone/>
              <a:defRPr sz="1679">
                <a:solidFill>
                  <a:srgbClr val="000000"/>
                </a:solidFill>
                <a:latin typeface="Courier"/>
                <a:ea typeface="Courier"/>
                <a:cs typeface="Courier"/>
                <a:sym typeface="Courier"/>
              </a:defRPr>
            </a:pPr>
            <a:r>
              <a:rPr>
                <a:latin typeface="+mj-lt"/>
                <a:ea typeface="+mj-ea"/>
                <a:cs typeface="+mj-cs"/>
                <a:sym typeface="Helvetica Neue"/>
              </a:rPr>
              <a:t>     </a:t>
            </a:r>
            <a:r>
              <a:t>mysql&gt; </a:t>
            </a:r>
            <a:r>
              <a:rPr b="1">
                <a:solidFill>
                  <a:srgbClr val="026789"/>
                </a:solidFill>
              </a:rPr>
              <a:t>QUIT </a:t>
            </a:r>
            <a:endParaRPr b="1">
              <a:solidFill>
                <a:srgbClr val="026789"/>
              </a:solidFill>
            </a:endParaRPr>
          </a:p>
          <a:p>
            <a:pPr marL="0" indent="0" defTabSz="333756">
              <a:lnSpc>
                <a:spcPts val="2900"/>
              </a:lnSpc>
              <a:spcBef>
                <a:spcPts val="800"/>
              </a:spcBef>
              <a:buClrTx/>
              <a:buSzTx/>
              <a:buFontTx/>
              <a:buNone/>
              <a:defRPr sz="1654">
                <a:solidFill>
                  <a:srgbClr val="000000"/>
                </a:solidFill>
                <a:latin typeface="Courier"/>
                <a:ea typeface="Courier"/>
                <a:cs typeface="Courier"/>
                <a:sym typeface="Courier"/>
              </a:defRPr>
            </a:pPr>
            <a:r>
              <a:rPr b="1" sz="1679">
                <a:solidFill>
                  <a:srgbClr val="026789"/>
                </a:solidFill>
              </a:rPr>
              <a:t>  </a:t>
            </a:r>
            <a:r>
              <a:rPr sz="1679"/>
              <a:t>Bye </a:t>
            </a:r>
            <a:br/>
            <a:endParaRPr sz="876">
              <a:latin typeface="Times Roman"/>
              <a:ea typeface="Times Roman"/>
              <a:cs typeface="Times Roman"/>
              <a:sym typeface="Times Roman"/>
            </a:endParaRPr>
          </a:p>
          <a:p>
            <a:pPr marL="0" indent="0" defTabSz="333756">
              <a:lnSpc>
                <a:spcPts val="2200"/>
              </a:lnSpc>
              <a:spcBef>
                <a:spcPts val="800"/>
              </a:spcBef>
              <a:buClrTx/>
              <a:buSzTx/>
              <a:buFontTx/>
              <a:buNone/>
              <a:defRPr sz="973">
                <a:solidFill>
                  <a:srgbClr val="000000"/>
                </a:solidFill>
                <a:latin typeface="+mn-lt"/>
                <a:ea typeface="+mn-ea"/>
                <a:cs typeface="+mn-cs"/>
                <a:sym typeface="Helvetica"/>
              </a:defRPr>
            </a:pPr>
            <a:endParaRPr sz="876">
              <a:latin typeface="Times Roman"/>
              <a:ea typeface="Times Roman"/>
              <a:cs typeface="Times Roman"/>
              <a:sym typeface="Times Roman"/>
            </a:endParaRPr>
          </a:p>
        </p:txBody>
      </p:sp>
      <p:pic>
        <p:nvPicPr>
          <p:cNvPr id="173" name="page310image51470400.png" descr="page310image51470400.png"/>
          <p:cNvPicPr>
            <a:picLocks noChangeAspect="1"/>
          </p:cNvPicPr>
          <p:nvPr/>
        </p:nvPicPr>
        <p:blipFill>
          <a:blip r:embed="rId2">
            <a:extLst/>
          </a:blip>
          <a:stretch>
            <a:fillRect/>
          </a:stretch>
        </p:blipFill>
        <p:spPr>
          <a:xfrm>
            <a:off x="406400" y="1862144"/>
            <a:ext cx="6045200" cy="2794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Mysql"/>
          <p:cNvSpPr txBox="1"/>
          <p:nvPr>
            <p:ph type="body" idx="21"/>
          </p:nvPr>
        </p:nvSpPr>
        <p:spPr>
          <a:prstGeom prst="rect">
            <a:avLst/>
          </a:prstGeom>
        </p:spPr>
        <p:txBody>
          <a:bodyPr/>
          <a:lstStyle/>
          <a:p>
            <a:pPr/>
            <a:r>
              <a:t>Mysql</a:t>
            </a:r>
          </a:p>
        </p:txBody>
      </p:sp>
      <p:sp>
        <p:nvSpPr>
          <p:cNvPr id="176" name="Executing queries"/>
          <p:cNvSpPr txBox="1"/>
          <p:nvPr>
            <p:ph type="title"/>
          </p:nvPr>
        </p:nvSpPr>
        <p:spPr>
          <a:prstGeom prst="rect">
            <a:avLst/>
          </a:prstGeom>
        </p:spPr>
        <p:txBody>
          <a:bodyPr/>
          <a:lstStyle>
            <a:lvl1pPr defTabSz="467359">
              <a:spcBef>
                <a:spcPts val="2200"/>
              </a:spcBef>
              <a:defRPr sz="4800"/>
            </a:lvl1pPr>
          </a:lstStyle>
          <a:p>
            <a:pPr/>
            <a:r>
              <a:t>Executing queries</a:t>
            </a:r>
          </a:p>
        </p:txBody>
      </p:sp>
      <p:sp>
        <p:nvSpPr>
          <p:cNvPr id="177" name="A query normally consists of an SQL statement followed by a semicolon.…"/>
          <p:cNvSpPr txBox="1"/>
          <p:nvPr>
            <p:ph type="body" idx="1"/>
          </p:nvPr>
        </p:nvSpPr>
        <p:spPr>
          <a:prstGeom prst="rect">
            <a:avLst/>
          </a:prstGeom>
        </p:spPr>
        <p:txBody>
          <a:bodyPr/>
          <a:lstStyle/>
          <a:p>
            <a:pPr marL="377825" indent="-377825" defTabSz="496570">
              <a:spcBef>
                <a:spcPts val="2300"/>
              </a:spcBef>
              <a:defRPr sz="2890"/>
            </a:pPr>
            <a:r>
              <a:t>A query normally consists of an SQL statement followed by a </a:t>
            </a:r>
            <a:r>
              <a:rPr>
                <a:solidFill>
                  <a:schemeClr val="accent5"/>
                </a:solidFill>
              </a:rPr>
              <a:t>semicolon</a:t>
            </a:r>
            <a:r>
              <a:t>.</a:t>
            </a:r>
          </a:p>
          <a:p>
            <a:pPr marL="377825" indent="-377825" defTabSz="496570">
              <a:spcBef>
                <a:spcPts val="2300"/>
              </a:spcBef>
              <a:defRPr sz="2890"/>
            </a:pPr>
            <a:r>
              <a:t>When you issue a query, </a:t>
            </a:r>
            <a:r>
              <a:rPr i="1">
                <a:solidFill>
                  <a:schemeClr val="accent5">
                    <a:satOff val="-41871"/>
                    <a:lumOff val="-13058"/>
                  </a:schemeClr>
                </a:solidFill>
                <a:latin typeface="Avenir Next Regular"/>
                <a:ea typeface="Avenir Next Regular"/>
                <a:cs typeface="Avenir Next Regular"/>
                <a:sym typeface="Avenir Next Regular"/>
              </a:rPr>
              <a:t>mysql</a:t>
            </a:r>
            <a:r>
              <a:t> sends it to the server for execution and displays the results.</a:t>
            </a:r>
          </a:p>
          <a:p>
            <a:pPr marL="377825" indent="-377825" defTabSz="496570">
              <a:spcBef>
                <a:spcPts val="2300"/>
              </a:spcBef>
              <a:defRPr sz="2890"/>
            </a:pPr>
            <a:r>
              <a:t>It displays query output in tabular form (rows and columns). The first  row contains labels for the columns. </a:t>
            </a:r>
          </a:p>
          <a:p>
            <a:pPr marL="377825" indent="-377825" defTabSz="496570">
              <a:spcBef>
                <a:spcPts val="2300"/>
              </a:spcBef>
              <a:defRPr sz="2890"/>
            </a:pPr>
            <a:r>
              <a:t>It also shows how many rows were returned and how long the query took to execute, which gives you a rough idea of server performance.</a:t>
            </a:r>
          </a:p>
          <a:p>
            <a:pPr marL="0" indent="0" defTabSz="496570">
              <a:spcBef>
                <a:spcPts val="2300"/>
              </a:spcBef>
              <a:buClrTx/>
              <a:buSzTx/>
              <a:buFontTx/>
              <a:buNone/>
              <a:defRPr sz="2890"/>
            </a:pPr>
            <a:r>
              <a:rPr>
                <a:solidFill>
                  <a:schemeClr val="accent5">
                    <a:lumOff val="8676"/>
                  </a:schemeClr>
                </a:solidFill>
              </a:rPr>
              <a:t>Note</a:t>
            </a:r>
            <a:r>
              <a:t>: Keywords are case </a:t>
            </a:r>
            <a:r>
              <a:rPr i="1">
                <a:latin typeface="Avenir Next Regular"/>
                <a:ea typeface="Avenir Next Regular"/>
                <a:cs typeface="Avenir Next Regular"/>
                <a:sym typeface="Avenir Next Regular"/>
              </a:rPr>
              <a:t>insensitive</a:t>
            </a: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ext"/>
          <p:cNvSpPr txBox="1"/>
          <p:nvPr>
            <p:ph type="body" idx="21"/>
          </p:nvPr>
        </p:nvSpPr>
        <p:spPr>
          <a:prstGeom prst="rect">
            <a:avLst/>
          </a:prstGeom>
        </p:spPr>
        <p:txBody>
          <a:bodyPr/>
          <a:lstStyle/>
          <a:p>
            <a:pPr/>
            <a:r>
              <a:t>Text</a:t>
            </a:r>
          </a:p>
        </p:txBody>
      </p:sp>
      <p:sp>
        <p:nvSpPr>
          <p:cNvPr id="180" name="Creating a Database"/>
          <p:cNvSpPr txBox="1"/>
          <p:nvPr>
            <p:ph type="title"/>
          </p:nvPr>
        </p:nvSpPr>
        <p:spPr>
          <a:prstGeom prst="rect">
            <a:avLst/>
          </a:prstGeom>
        </p:spPr>
        <p:txBody>
          <a:bodyPr/>
          <a:lstStyle>
            <a:lvl1pPr defTabSz="467359">
              <a:spcBef>
                <a:spcPts val="2200"/>
              </a:spcBef>
              <a:defRPr sz="4800"/>
            </a:lvl1pPr>
          </a:lstStyle>
          <a:p>
            <a:pPr/>
            <a:r>
              <a:t>Creating a Database</a:t>
            </a:r>
          </a:p>
        </p:txBody>
      </p:sp>
      <p:sp>
        <p:nvSpPr>
          <p:cNvPr id="181" name="Use the SHOW statement to find out what databases currently exist on the server:…"/>
          <p:cNvSpPr txBox="1"/>
          <p:nvPr>
            <p:ph type="body" idx="1"/>
          </p:nvPr>
        </p:nvSpPr>
        <p:spPr>
          <a:prstGeom prst="rect">
            <a:avLst/>
          </a:prstGeom>
        </p:spPr>
        <p:txBody>
          <a:bodyPr/>
          <a:lstStyle/>
          <a:p>
            <a:pPr/>
            <a:r>
              <a:t>Use the </a:t>
            </a:r>
            <a:r>
              <a:rPr>
                <a:solidFill>
                  <a:srgbClr val="026789"/>
                </a:solidFill>
                <a:latin typeface="Courier"/>
                <a:ea typeface="Courier"/>
                <a:cs typeface="Courier"/>
                <a:sym typeface="Courier"/>
              </a:rPr>
              <a:t>SHOW </a:t>
            </a:r>
            <a:r>
              <a:t>statement to find out what databases currently exist on the server: </a:t>
            </a:r>
          </a:p>
          <a:p>
            <a:pPr marL="0" indent="0" defTabSz="457200">
              <a:lnSpc>
                <a:spcPts val="3900"/>
              </a:lnSpc>
              <a:spcBef>
                <a:spcPts val="1200"/>
              </a:spcBef>
              <a:buClrTx/>
              <a:buSzTx/>
              <a:buFontTx/>
              <a:buNone/>
              <a:defRPr sz="2166">
                <a:solidFill>
                  <a:srgbClr val="000000"/>
                </a:solidFill>
                <a:latin typeface="Courier"/>
                <a:ea typeface="Courier"/>
                <a:cs typeface="Courier"/>
                <a:sym typeface="Courier"/>
              </a:defRPr>
            </a:pPr>
            <a:r>
              <a:t>      mysql&gt; </a:t>
            </a:r>
            <a:r>
              <a:rPr b="1">
                <a:solidFill>
                  <a:srgbClr val="026789"/>
                </a:solidFill>
              </a:rPr>
              <a:t>SHOW DATABASES</a:t>
            </a:r>
            <a:r>
              <a:t> ;</a:t>
            </a:r>
            <a:endParaRPr sz="1200">
              <a:latin typeface="Times Roman"/>
              <a:ea typeface="Times Roman"/>
              <a:cs typeface="Times Roman"/>
              <a:sym typeface="Times Roman"/>
            </a:endParaRPr>
          </a:p>
          <a:p>
            <a:pPr marL="0" indent="0" defTabSz="457200">
              <a:lnSpc>
                <a:spcPts val="2500"/>
              </a:lnSpc>
              <a:spcBef>
                <a:spcPts val="1200"/>
              </a:spcBef>
              <a:buClrTx/>
              <a:buSzTx/>
              <a:buFontTx/>
              <a:buNone/>
              <a:defRPr sz="1066">
                <a:solidFill>
                  <a:srgbClr val="000000"/>
                </a:solidFill>
                <a:latin typeface="Courier"/>
                <a:ea typeface="Courier"/>
                <a:cs typeface="Courier"/>
                <a:sym typeface="Courier"/>
              </a:defRPr>
            </a:pPr>
            <a:endParaRPr sz="1200">
              <a:latin typeface="Times Roman"/>
              <a:ea typeface="Times Roman"/>
              <a:cs typeface="Times Roman"/>
              <a:sym typeface="Times Roman"/>
            </a:endParaRPr>
          </a:p>
          <a:p>
            <a:pPr marL="457200" indent="-317500" defTabSz="457200">
              <a:lnSpc>
                <a:spcPts val="3000"/>
              </a:lnSpc>
              <a:spcBef>
                <a:spcPts val="1200"/>
              </a:spcBef>
              <a:buClr>
                <a:srgbClr val="000000"/>
              </a:buClr>
              <a:buSzPct val="100000"/>
              <a:buFont typeface="Helvetica"/>
              <a:buChar char="•"/>
              <a:defRPr sz="1333">
                <a:solidFill>
                  <a:srgbClr val="000000"/>
                </a:solidFill>
                <a:latin typeface="+mn-lt"/>
                <a:ea typeface="+mn-ea"/>
                <a:cs typeface="+mn-cs"/>
                <a:sym typeface="Helvetica"/>
              </a:defRPr>
            </a:pPr>
            <a:endParaRPr sz="1200">
              <a:latin typeface="Times Roman"/>
              <a:ea typeface="Times Roman"/>
              <a:cs typeface="Times Roman"/>
              <a:sym typeface="Times Roman"/>
            </a:endParaRPr>
          </a:p>
          <a:p>
            <a:pPr/>
            <a:r>
              <a:t> Use the CREATE statement to create a new  database</a:t>
            </a:r>
          </a:p>
          <a:p>
            <a:pPr marL="0" indent="0" defTabSz="457200">
              <a:lnSpc>
                <a:spcPts val="3800"/>
              </a:lnSpc>
              <a:spcBef>
                <a:spcPts val="1200"/>
              </a:spcBef>
              <a:buClrTx/>
              <a:buSzTx/>
              <a:buFontTx/>
              <a:buNone/>
              <a:defRPr sz="2100">
                <a:solidFill>
                  <a:srgbClr val="000000"/>
                </a:solidFill>
                <a:latin typeface="Courier"/>
                <a:ea typeface="Courier"/>
                <a:cs typeface="Courier"/>
                <a:sym typeface="Courier"/>
              </a:defRPr>
            </a:pPr>
            <a:r>
              <a:t>      mysql&gt; </a:t>
            </a:r>
            <a:r>
              <a:rPr b="1">
                <a:solidFill>
                  <a:srgbClr val="026789"/>
                </a:solidFill>
              </a:rPr>
              <a:t>CREATE DATABASE test ;</a:t>
            </a:r>
            <a:endParaRPr b="1">
              <a:solidFill>
                <a:srgbClr val="026789"/>
              </a:solidFill>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ext"/>
          <p:cNvSpPr txBox="1"/>
          <p:nvPr>
            <p:ph type="body" idx="21"/>
          </p:nvPr>
        </p:nvSpPr>
        <p:spPr>
          <a:prstGeom prst="rect">
            <a:avLst/>
          </a:prstGeom>
        </p:spPr>
        <p:txBody>
          <a:bodyPr/>
          <a:lstStyle/>
          <a:p>
            <a:pPr/>
            <a:r>
              <a:t>Text</a:t>
            </a:r>
          </a:p>
        </p:txBody>
      </p:sp>
      <p:sp>
        <p:nvSpPr>
          <p:cNvPr id="184" name="Selecting a Database"/>
          <p:cNvSpPr txBox="1"/>
          <p:nvPr>
            <p:ph type="title"/>
          </p:nvPr>
        </p:nvSpPr>
        <p:spPr>
          <a:xfrm>
            <a:off x="406400" y="1072183"/>
            <a:ext cx="12192000" cy="723901"/>
          </a:xfrm>
          <a:prstGeom prst="rect">
            <a:avLst/>
          </a:prstGeom>
        </p:spPr>
        <p:txBody>
          <a:bodyPr/>
          <a:lstStyle>
            <a:lvl1pPr defTabSz="467359">
              <a:spcBef>
                <a:spcPts val="2200"/>
              </a:spcBef>
              <a:defRPr sz="4800"/>
            </a:lvl1pPr>
          </a:lstStyle>
          <a:p>
            <a:pPr/>
            <a:r>
              <a:t>Selecting a Database</a:t>
            </a:r>
          </a:p>
        </p:txBody>
      </p:sp>
      <p:sp>
        <p:nvSpPr>
          <p:cNvPr id="185" name="Creating a database does not select it for use; you must do that explicitly.…"/>
          <p:cNvSpPr txBox="1"/>
          <p:nvPr>
            <p:ph type="body" idx="1"/>
          </p:nvPr>
        </p:nvSpPr>
        <p:spPr>
          <a:xfrm>
            <a:off x="406400" y="2336800"/>
            <a:ext cx="12192000" cy="6108700"/>
          </a:xfrm>
          <a:prstGeom prst="rect">
            <a:avLst/>
          </a:prstGeom>
        </p:spPr>
        <p:txBody>
          <a:bodyPr/>
          <a:lstStyle/>
          <a:p>
            <a:pPr marL="0" indent="0" defTabSz="461518">
              <a:spcBef>
                <a:spcPts val="2200"/>
              </a:spcBef>
              <a:buClrTx/>
              <a:buSzTx/>
              <a:buFontTx/>
              <a:buNone/>
              <a:defRPr sz="2686"/>
            </a:pPr>
            <a:endParaRPr sz="948">
              <a:latin typeface="Times Roman"/>
              <a:ea typeface="Times Roman"/>
              <a:cs typeface="Times Roman"/>
              <a:sym typeface="Times Roman"/>
            </a:endParaRPr>
          </a:p>
          <a:p>
            <a:pPr marL="351155" indent="-351155" defTabSz="461518">
              <a:spcBef>
                <a:spcPts val="2200"/>
              </a:spcBef>
              <a:defRPr sz="2686"/>
            </a:pPr>
            <a:r>
              <a:t>Creating a database does not select it for use; you must do that explicitly.</a:t>
            </a:r>
          </a:p>
          <a:p>
            <a:pPr marL="351155" indent="-351155" defTabSz="461518">
              <a:spcBef>
                <a:spcPts val="2200"/>
              </a:spcBef>
              <a:defRPr sz="2686"/>
            </a:pPr>
            <a:r>
              <a:t>Use the USE statement to select an existing  database from mysql prompt</a:t>
            </a:r>
          </a:p>
          <a:p>
            <a:pPr marL="0" indent="0" defTabSz="361188">
              <a:lnSpc>
                <a:spcPts val="3000"/>
              </a:lnSpc>
              <a:spcBef>
                <a:spcPts val="900"/>
              </a:spcBef>
              <a:buClrTx/>
              <a:buSzTx/>
              <a:buFontTx/>
              <a:buNone/>
              <a:defRPr sz="1659">
                <a:solidFill>
                  <a:srgbClr val="000000"/>
                </a:solidFill>
                <a:latin typeface="Courier"/>
                <a:ea typeface="Courier"/>
                <a:cs typeface="Courier"/>
                <a:sym typeface="Courier"/>
              </a:defRPr>
            </a:pPr>
            <a:r>
              <a:t>      mysql&gt; </a:t>
            </a:r>
            <a:r>
              <a:rPr b="1">
                <a:solidFill>
                  <a:srgbClr val="026789"/>
                </a:solidFill>
              </a:rPr>
              <a:t>USE test ; </a:t>
            </a:r>
            <a:endParaRPr b="1">
              <a:solidFill>
                <a:srgbClr val="026789"/>
              </a:solidFill>
            </a:endParaRPr>
          </a:p>
          <a:p>
            <a:pPr marL="0" indent="0" defTabSz="361188">
              <a:lnSpc>
                <a:spcPts val="3000"/>
              </a:lnSpc>
              <a:spcBef>
                <a:spcPts val="900"/>
              </a:spcBef>
              <a:buClrTx/>
              <a:buSzTx/>
              <a:buFontTx/>
              <a:buNone/>
              <a:defRPr sz="1659">
                <a:solidFill>
                  <a:srgbClr val="000000"/>
                </a:solidFill>
                <a:latin typeface="Courier"/>
                <a:ea typeface="Courier"/>
                <a:cs typeface="Courier"/>
                <a:sym typeface="Courier"/>
              </a:defRPr>
            </a:pPr>
            <a:r>
              <a:rPr b="1">
                <a:solidFill>
                  <a:srgbClr val="026789"/>
                </a:solidFill>
              </a:rPr>
              <a:t>      </a:t>
            </a:r>
            <a:r>
              <a:t>Database changed</a:t>
            </a:r>
          </a:p>
          <a:p>
            <a:pPr marL="351155" indent="-351155" defTabSz="461518">
              <a:spcBef>
                <a:spcPts val="2200"/>
              </a:spcBef>
              <a:defRPr sz="2686"/>
            </a:pPr>
          </a:p>
          <a:p>
            <a:pPr marL="351155" indent="-351155" defTabSz="461518">
              <a:spcBef>
                <a:spcPts val="2200"/>
              </a:spcBef>
              <a:defRPr sz="2686"/>
            </a:pPr>
            <a:r>
              <a:t>Alternatively,  you can select the database on the command line when you invoke mysql.</a:t>
            </a:r>
          </a:p>
          <a:p>
            <a:pPr marL="0" indent="0" defTabSz="361188">
              <a:lnSpc>
                <a:spcPts val="3000"/>
              </a:lnSpc>
              <a:spcBef>
                <a:spcPts val="900"/>
              </a:spcBef>
              <a:buClrTx/>
              <a:buSzTx/>
              <a:buFontTx/>
              <a:buNone/>
              <a:defRPr sz="1659">
                <a:solidFill>
                  <a:srgbClr val="000000"/>
                </a:solidFill>
                <a:latin typeface="Courier"/>
                <a:ea typeface="Courier"/>
                <a:cs typeface="Courier"/>
                <a:sym typeface="Courier"/>
              </a:defRPr>
            </a:pPr>
            <a:r>
              <a:t>      mysql&gt; </a:t>
            </a:r>
            <a:r>
              <a:rPr b="1">
                <a:solidFill>
                  <a:srgbClr val="026789"/>
                </a:solidFill>
              </a:rPr>
              <a:t>mysql -u user -p test </a:t>
            </a:r>
            <a:endParaRPr b="1">
              <a:solidFill>
                <a:srgbClr val="026789"/>
              </a:solidFill>
            </a:endParaRPr>
          </a:p>
          <a:p>
            <a:pPr marL="0" indent="0" defTabSz="361188">
              <a:lnSpc>
                <a:spcPts val="3000"/>
              </a:lnSpc>
              <a:spcBef>
                <a:spcPts val="900"/>
              </a:spcBef>
              <a:buClrTx/>
              <a:buSzTx/>
              <a:buFontTx/>
              <a:buNone/>
              <a:defRPr sz="1659">
                <a:solidFill>
                  <a:srgbClr val="000000"/>
                </a:solidFill>
                <a:latin typeface="Courier"/>
                <a:ea typeface="Courier"/>
                <a:cs typeface="Courier"/>
                <a:sym typeface="Courier"/>
              </a:defRPr>
            </a:pPr>
            <a:r>
              <a:rPr b="1">
                <a:solidFill>
                  <a:srgbClr val="026789"/>
                </a:solidFill>
              </a:rPr>
              <a:t>      </a:t>
            </a:r>
            <a:r>
              <a:t>Enter password: </a:t>
            </a:r>
            <a:r>
              <a:rPr b="1">
                <a:solidFill>
                  <a:srgbClr val="026789"/>
                </a:solidFill>
              </a:rPr>
              <a:t>******** </a:t>
            </a:r>
            <a:endParaRPr sz="948">
              <a:latin typeface="Times Roman"/>
              <a:ea typeface="Times Roman"/>
              <a:cs typeface="Times Roman"/>
              <a:sym typeface="Times Roman"/>
            </a:endParaRPr>
          </a:p>
          <a:p>
            <a:pPr marL="0" indent="0" defTabSz="361188">
              <a:lnSpc>
                <a:spcPts val="3000"/>
              </a:lnSpc>
              <a:spcBef>
                <a:spcPts val="900"/>
              </a:spcBef>
              <a:buClrTx/>
              <a:buSzTx/>
              <a:buFontTx/>
              <a:buNone/>
              <a:defRPr sz="1659">
                <a:solidFill>
                  <a:srgbClr val="000000"/>
                </a:solidFill>
                <a:latin typeface="Courier"/>
                <a:ea typeface="Courier"/>
                <a:cs typeface="Courier"/>
                <a:sym typeface="Courier"/>
              </a:defRPr>
            </a:pP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ext"/>
          <p:cNvSpPr txBox="1"/>
          <p:nvPr>
            <p:ph type="body" idx="21"/>
          </p:nvPr>
        </p:nvSpPr>
        <p:spPr>
          <a:prstGeom prst="rect">
            <a:avLst/>
          </a:prstGeom>
        </p:spPr>
        <p:txBody>
          <a:bodyPr/>
          <a:lstStyle/>
          <a:p>
            <a:pPr/>
            <a:r>
              <a:t>Text</a:t>
            </a:r>
          </a:p>
        </p:txBody>
      </p:sp>
      <p:sp>
        <p:nvSpPr>
          <p:cNvPr id="188" name="Creating a table"/>
          <p:cNvSpPr txBox="1"/>
          <p:nvPr>
            <p:ph type="title"/>
          </p:nvPr>
        </p:nvSpPr>
        <p:spPr>
          <a:xfrm>
            <a:off x="609600" y="1072183"/>
            <a:ext cx="12192000" cy="723901"/>
          </a:xfrm>
          <a:prstGeom prst="rect">
            <a:avLst/>
          </a:prstGeom>
        </p:spPr>
        <p:txBody>
          <a:bodyPr/>
          <a:lstStyle>
            <a:lvl1pPr defTabSz="467359">
              <a:spcBef>
                <a:spcPts val="2200"/>
              </a:spcBef>
              <a:defRPr sz="4800"/>
            </a:lvl1pPr>
          </a:lstStyle>
          <a:p>
            <a:pPr/>
            <a:r>
              <a:t>Creating a table</a:t>
            </a:r>
          </a:p>
        </p:txBody>
      </p:sp>
      <p:sp>
        <p:nvSpPr>
          <p:cNvPr id="189" name="Use SHOW command to check the tables available on your database.…"/>
          <p:cNvSpPr txBox="1"/>
          <p:nvPr>
            <p:ph type="body" idx="1"/>
          </p:nvPr>
        </p:nvSpPr>
        <p:spPr>
          <a:xfrm>
            <a:off x="508000" y="1822450"/>
            <a:ext cx="12192000" cy="6779416"/>
          </a:xfrm>
          <a:prstGeom prst="rect">
            <a:avLst/>
          </a:prstGeom>
        </p:spPr>
        <p:txBody>
          <a:bodyPr/>
          <a:lstStyle/>
          <a:p>
            <a:pPr marL="324485" indent="-324485" defTabSz="426466">
              <a:spcBef>
                <a:spcPts val="2000"/>
              </a:spcBef>
              <a:defRPr sz="2482"/>
            </a:pPr>
            <a:r>
              <a:t>Use SHOW command to check the tables available on your database.</a:t>
            </a:r>
          </a:p>
          <a:p>
            <a:pPr marL="324485" indent="-324485" defTabSz="426466">
              <a:spcBef>
                <a:spcPts val="2000"/>
              </a:spcBef>
              <a:defRPr sz="2482"/>
            </a:pPr>
            <a:r>
              <a:t> Just after creating the database , the database is empty</a:t>
            </a:r>
          </a:p>
          <a:p>
            <a:pPr lvl="1" marL="0" indent="0" defTabSz="333756">
              <a:lnSpc>
                <a:spcPts val="2600"/>
              </a:lnSpc>
              <a:spcBef>
                <a:spcPts val="800"/>
              </a:spcBef>
              <a:buClrTx/>
              <a:buSzTx/>
              <a:buFontTx/>
              <a:buNone/>
              <a:defRPr b="1" sz="1387">
                <a:solidFill>
                  <a:srgbClr val="026789"/>
                </a:solidFill>
                <a:latin typeface="Courier"/>
                <a:ea typeface="Courier"/>
                <a:cs typeface="Courier"/>
                <a:sym typeface="Courier"/>
              </a:defRPr>
            </a:pPr>
            <a:r>
              <a:t>     </a:t>
            </a:r>
            <a:r>
              <a:rPr b="0">
                <a:solidFill>
                  <a:srgbClr val="000000"/>
                </a:solidFill>
              </a:rPr>
              <a:t>mysql&gt; </a:t>
            </a:r>
            <a:r>
              <a:t>SHOW TABLES; </a:t>
            </a:r>
            <a:endParaRPr b="0">
              <a:solidFill>
                <a:srgbClr val="000000"/>
              </a:solidFill>
              <a:latin typeface="Times Roman"/>
              <a:ea typeface="Times Roman"/>
              <a:cs typeface="Times Roman"/>
              <a:sym typeface="Times Roman"/>
            </a:endParaRPr>
          </a:p>
          <a:p>
            <a:pPr marL="0" indent="0" defTabSz="333756">
              <a:lnSpc>
                <a:spcPts val="2600"/>
              </a:lnSpc>
              <a:spcBef>
                <a:spcPts val="800"/>
              </a:spcBef>
              <a:buClrTx/>
              <a:buSzTx/>
              <a:buFontTx/>
              <a:buNone/>
              <a:defRPr sz="1387">
                <a:solidFill>
                  <a:srgbClr val="000000"/>
                </a:solidFill>
                <a:latin typeface="Courier"/>
                <a:ea typeface="Courier"/>
                <a:cs typeface="Courier"/>
                <a:sym typeface="Courier"/>
              </a:defRPr>
            </a:pPr>
            <a:r>
              <a:rPr>
                <a:latin typeface="Times Roman"/>
                <a:ea typeface="Times Roman"/>
                <a:cs typeface="Times Roman"/>
                <a:sym typeface="Times Roman"/>
              </a:rPr>
              <a:t>           </a:t>
            </a:r>
            <a:r>
              <a:t>Empty set (0.00 sec) </a:t>
            </a:r>
            <a:endParaRPr sz="876">
              <a:latin typeface="Times Roman"/>
              <a:ea typeface="Times Roman"/>
              <a:cs typeface="Times Roman"/>
              <a:sym typeface="Times Roman"/>
            </a:endParaRPr>
          </a:p>
          <a:p>
            <a:pPr marL="0" indent="0" defTabSz="333756">
              <a:lnSpc>
                <a:spcPts val="1800"/>
              </a:lnSpc>
              <a:spcBef>
                <a:spcPts val="800"/>
              </a:spcBef>
              <a:buClrTx/>
              <a:buSzTx/>
              <a:buFontTx/>
              <a:buNone/>
              <a:defRPr sz="778">
                <a:solidFill>
                  <a:srgbClr val="000000"/>
                </a:solidFill>
                <a:latin typeface="Courier"/>
                <a:ea typeface="Courier"/>
                <a:cs typeface="Courier"/>
                <a:sym typeface="Courier"/>
              </a:defRPr>
            </a:pPr>
          </a:p>
          <a:p>
            <a:pPr marL="324485" indent="-324485" defTabSz="426466">
              <a:spcBef>
                <a:spcPts val="2000"/>
              </a:spcBef>
              <a:defRPr sz="2482"/>
            </a:pPr>
            <a:r>
              <a:t>Use the  </a:t>
            </a:r>
            <a:r>
              <a:rPr>
                <a:solidFill>
                  <a:srgbClr val="026789"/>
                </a:solidFill>
                <a:latin typeface="Courier"/>
                <a:ea typeface="Courier"/>
                <a:cs typeface="Courier"/>
                <a:sym typeface="Courier"/>
              </a:rPr>
              <a:t>CREATE TABLE </a:t>
            </a:r>
            <a:r>
              <a:t>statement to specify the layout of your table: </a:t>
            </a:r>
            <a:br>
              <a:rPr sz="876">
                <a:latin typeface="Times Roman"/>
                <a:ea typeface="Times Roman"/>
                <a:cs typeface="Times Roman"/>
                <a:sym typeface="Times Roman"/>
              </a:rPr>
            </a:br>
            <a:endParaRPr sz="876">
              <a:latin typeface="Times Roman"/>
              <a:ea typeface="Times Roman"/>
              <a:cs typeface="Times Roman"/>
              <a:sym typeface="Times Roman"/>
            </a:endParaRPr>
          </a:p>
          <a:p>
            <a:pPr lvl="1" marL="0" indent="0" defTabSz="333756">
              <a:spcBef>
                <a:spcPts val="800"/>
              </a:spcBef>
              <a:buClrTx/>
              <a:buSzTx/>
              <a:buFontTx/>
              <a:buNone/>
              <a:defRPr b="1" sz="1435">
                <a:solidFill>
                  <a:srgbClr val="026789"/>
                </a:solidFill>
                <a:latin typeface="Courier"/>
                <a:ea typeface="Courier"/>
                <a:cs typeface="Courier"/>
                <a:sym typeface="Courier"/>
              </a:defRPr>
            </a:pPr>
            <a:r>
              <a:rPr sz="876">
                <a:latin typeface="Times Roman"/>
                <a:ea typeface="Times Roman"/>
                <a:cs typeface="Times Roman"/>
                <a:sym typeface="Times Roman"/>
              </a:rPr>
              <a:t>              </a:t>
            </a:r>
            <a:r>
              <a:rPr b="0" sz="1581">
                <a:solidFill>
                  <a:srgbClr val="000000"/>
                </a:solidFill>
              </a:rPr>
              <a:t>mysql&gt; </a:t>
            </a:r>
            <a:r>
              <a:rPr sz="1581"/>
              <a:t>CREATE TABLE pet (</a:t>
            </a:r>
            <a:endParaRPr sz="1581"/>
          </a:p>
          <a:p>
            <a:pPr lvl="1" marL="0" indent="0" defTabSz="333756">
              <a:spcBef>
                <a:spcPts val="800"/>
              </a:spcBef>
              <a:buClrTx/>
              <a:buSzTx/>
              <a:buFontTx/>
              <a:buNone/>
              <a:defRPr b="1" sz="1581">
                <a:solidFill>
                  <a:srgbClr val="026789"/>
                </a:solidFill>
                <a:latin typeface="Courier"/>
                <a:ea typeface="Courier"/>
                <a:cs typeface="Courier"/>
                <a:sym typeface="Courier"/>
              </a:defRPr>
            </a:pPr>
            <a:r>
              <a:t>          name VARCHAR(20), </a:t>
            </a:r>
          </a:p>
          <a:p>
            <a:pPr marL="0" indent="0" defTabSz="333756">
              <a:spcBef>
                <a:spcPts val="800"/>
              </a:spcBef>
              <a:buClrTx/>
              <a:buSzTx/>
              <a:buFontTx/>
              <a:buNone/>
              <a:defRPr b="1" sz="1581">
                <a:solidFill>
                  <a:srgbClr val="026789"/>
                </a:solidFill>
                <a:latin typeface="Courier"/>
                <a:ea typeface="Courier"/>
                <a:cs typeface="Courier"/>
                <a:sym typeface="Courier"/>
              </a:defRPr>
            </a:pPr>
            <a:r>
              <a:t>          owner VARCHAR(20), </a:t>
            </a:r>
          </a:p>
          <a:p>
            <a:pPr marL="0" indent="0" defTabSz="333756">
              <a:spcBef>
                <a:spcPts val="800"/>
              </a:spcBef>
              <a:buClrTx/>
              <a:buSzTx/>
              <a:buFontTx/>
              <a:buNone/>
              <a:defRPr b="1" sz="1581">
                <a:solidFill>
                  <a:srgbClr val="026789"/>
                </a:solidFill>
                <a:latin typeface="Courier"/>
                <a:ea typeface="Courier"/>
                <a:cs typeface="Courier"/>
                <a:sym typeface="Courier"/>
              </a:defRPr>
            </a:pPr>
            <a:r>
              <a:t>          species VARCHAR(20), </a:t>
            </a:r>
          </a:p>
          <a:p>
            <a:pPr marL="0" indent="0" defTabSz="333756">
              <a:spcBef>
                <a:spcPts val="800"/>
              </a:spcBef>
              <a:buClrTx/>
              <a:buSzTx/>
              <a:buFontTx/>
              <a:buNone/>
              <a:defRPr b="1" sz="1581">
                <a:solidFill>
                  <a:srgbClr val="026789"/>
                </a:solidFill>
                <a:latin typeface="Courier"/>
                <a:ea typeface="Courier"/>
                <a:cs typeface="Courier"/>
                <a:sym typeface="Courier"/>
              </a:defRPr>
            </a:pPr>
            <a:r>
              <a:t>          sex CHAR(1), </a:t>
            </a:r>
          </a:p>
          <a:p>
            <a:pPr marL="0" indent="0" defTabSz="333756">
              <a:spcBef>
                <a:spcPts val="800"/>
              </a:spcBef>
              <a:buClrTx/>
              <a:buSzTx/>
              <a:buFontTx/>
              <a:buNone/>
              <a:defRPr b="1" sz="1581">
                <a:solidFill>
                  <a:srgbClr val="026789"/>
                </a:solidFill>
                <a:latin typeface="Courier"/>
                <a:ea typeface="Courier"/>
                <a:cs typeface="Courier"/>
                <a:sym typeface="Courier"/>
              </a:defRPr>
            </a:pPr>
            <a:r>
              <a:t>          birth DATE, death DATE); </a:t>
            </a:r>
          </a:p>
          <a:p>
            <a:pPr marL="0" indent="0" defTabSz="333756">
              <a:spcBef>
                <a:spcPts val="800"/>
              </a:spcBef>
              <a:buClrTx/>
              <a:buSzTx/>
              <a:buFontTx/>
              <a:buNone/>
              <a:defRPr b="1" sz="1581">
                <a:solidFill>
                  <a:srgbClr val="026789"/>
                </a:solidFill>
                <a:latin typeface="Courier"/>
                <a:ea typeface="Courier"/>
                <a:cs typeface="Courier"/>
                <a:sym typeface="Courier"/>
              </a:defRPr>
            </a:pPr>
            <a:endParaRPr b="0" sz="876">
              <a:solidFill>
                <a:srgbClr val="000000"/>
              </a:solidFill>
              <a:latin typeface="Times Roman"/>
              <a:ea typeface="Times Roman"/>
              <a:cs typeface="Times Roman"/>
              <a:sym typeface="Times Roman"/>
            </a:endParaRPr>
          </a:p>
          <a:p>
            <a:pPr marL="324485" indent="-324485" defTabSz="426466">
              <a:spcBef>
                <a:spcPts val="2000"/>
              </a:spcBef>
              <a:defRPr sz="2482"/>
            </a:pPr>
            <a:r>
              <a:t>The DESCRIBE command can be used to check the structure of a table database.</a:t>
            </a:r>
          </a:p>
          <a:p>
            <a:pPr lvl="1" marL="0" indent="0" defTabSz="333756">
              <a:lnSpc>
                <a:spcPts val="2600"/>
              </a:lnSpc>
              <a:spcBef>
                <a:spcPts val="800"/>
              </a:spcBef>
              <a:buClrTx/>
              <a:buSzTx/>
              <a:buFontTx/>
              <a:buNone/>
              <a:defRPr b="1" sz="1387">
                <a:solidFill>
                  <a:srgbClr val="026789"/>
                </a:solidFill>
                <a:latin typeface="Courier"/>
                <a:ea typeface="Courier"/>
                <a:cs typeface="Courier"/>
                <a:sym typeface="Courier"/>
              </a:defRPr>
            </a:pPr>
            <a:r>
              <a:t>    </a:t>
            </a:r>
            <a:r>
              <a:rPr b="0">
                <a:solidFill>
                  <a:srgbClr val="000000"/>
                </a:solidFill>
              </a:rPr>
              <a:t>mysql&gt; </a:t>
            </a:r>
            <a:r>
              <a:t>DESCRIBE City;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ext"/>
          <p:cNvSpPr txBox="1"/>
          <p:nvPr>
            <p:ph type="body" idx="21"/>
          </p:nvPr>
        </p:nvSpPr>
        <p:spPr>
          <a:prstGeom prst="rect">
            <a:avLst/>
          </a:prstGeom>
        </p:spPr>
        <p:txBody>
          <a:bodyPr/>
          <a:lstStyle/>
          <a:p>
            <a:pPr/>
            <a:r>
              <a:t>Text</a:t>
            </a:r>
          </a:p>
        </p:txBody>
      </p:sp>
      <p:sp>
        <p:nvSpPr>
          <p:cNvPr id="192" name="Database schema"/>
          <p:cNvSpPr txBox="1"/>
          <p:nvPr>
            <p:ph type="title"/>
          </p:nvPr>
        </p:nvSpPr>
        <p:spPr>
          <a:prstGeom prst="rect">
            <a:avLst/>
          </a:prstGeom>
        </p:spPr>
        <p:txBody>
          <a:bodyPr/>
          <a:lstStyle>
            <a:lvl1pPr defTabSz="467359">
              <a:spcBef>
                <a:spcPts val="2200"/>
              </a:spcBef>
              <a:defRPr sz="4800"/>
            </a:lvl1pPr>
          </a:lstStyle>
          <a:p>
            <a:pPr/>
            <a:r>
              <a:t>Database schema</a:t>
            </a:r>
          </a:p>
        </p:txBody>
      </p:sp>
      <p:sp>
        <p:nvSpPr>
          <p:cNvPr id="193" name="Represents the logical view of the entire database.…"/>
          <p:cNvSpPr txBox="1"/>
          <p:nvPr>
            <p:ph type="body" idx="1"/>
          </p:nvPr>
        </p:nvSpPr>
        <p:spPr>
          <a:prstGeom prst="rect">
            <a:avLst/>
          </a:prstGeom>
        </p:spPr>
        <p:txBody>
          <a:bodyPr/>
          <a:lstStyle/>
          <a:p>
            <a:pPr/>
            <a:r>
              <a:t>Represents the logical view of the entire database. </a:t>
            </a:r>
          </a:p>
          <a:p>
            <a:pPr/>
            <a:r>
              <a:t>Defines how the data is organized and the relations among them.</a:t>
            </a:r>
          </a:p>
          <a:p>
            <a:pPr/>
            <a:r>
              <a:t>Contains a descriptive detail of the database, which can be depicted by means of schema diagrams.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