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8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None/>
              <a:defRPr cap="all" spc="120"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34A5DA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cap="all" sz="17000">
                <a:solidFill>
                  <a:srgbClr val="34A5DA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2"/>
            <a:ext cx="12401550" cy="8267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4"/>
            <a:ext cx="9429750" cy="6286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6.tif"/><Relationship Id="rId4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141" y="1974850"/>
            <a:ext cx="9284509" cy="579715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MySQL"/>
          <p:cNvSpPr txBox="1"/>
          <p:nvPr>
            <p:ph type="ctrTitle"/>
          </p:nvPr>
        </p:nvSpPr>
        <p:spPr>
          <a:xfrm>
            <a:off x="2339669" y="1854200"/>
            <a:ext cx="8375453" cy="3302000"/>
          </a:xfrm>
          <a:prstGeom prst="rect">
            <a:avLst/>
          </a:prstGeom>
        </p:spPr>
        <p:txBody>
          <a:bodyPr/>
          <a:lstStyle/>
          <a:p>
            <a:pPr/>
            <a:r>
              <a:t>SQL For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ML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DML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SERT COMMAND"/>
          <p:cNvSpPr txBox="1"/>
          <p:nvPr>
            <p:ph type="title"/>
          </p:nvPr>
        </p:nvSpPr>
        <p:spPr>
          <a:xfrm>
            <a:off x="952500" y="253998"/>
            <a:ext cx="11099800" cy="815781"/>
          </a:xfrm>
          <a:prstGeom prst="rect">
            <a:avLst/>
          </a:prstGeom>
        </p:spPr>
        <p:txBody>
          <a:bodyPr/>
          <a:lstStyle>
            <a:lvl1pPr defTabSz="554990">
              <a:defRPr sz="4750"/>
            </a:lvl1pPr>
          </a:lstStyle>
          <a:p>
            <a:pPr/>
            <a:r>
              <a:t>INSERT COMMAND</a:t>
            </a:r>
          </a:p>
        </p:txBody>
      </p:sp>
      <p:sp>
        <p:nvSpPr>
          <p:cNvPr id="176" name="INSERT INTO table_name [(column1, column2, column3,...columnN)]…"/>
          <p:cNvSpPr txBox="1"/>
          <p:nvPr>
            <p:ph type="body" idx="1"/>
          </p:nvPr>
        </p:nvSpPr>
        <p:spPr>
          <a:xfrm>
            <a:off x="952500" y="1452959"/>
            <a:ext cx="11099800" cy="7424341"/>
          </a:xfrm>
          <a:prstGeom prst="rect">
            <a:avLst/>
          </a:prstGeom>
        </p:spPr>
        <p:txBody>
          <a:bodyPr/>
          <a:lstStyle/>
          <a:p>
            <a:pPr marL="0" indent="0" defTabSz="384047">
              <a:spcBef>
                <a:spcPts val="0"/>
              </a:spcBef>
              <a:buSzTx/>
              <a:buNone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chemeClr val="accent2">
                    <a:lumOff val="-9921"/>
                  </a:schemeClr>
                </a:solidFill>
              </a:rPr>
              <a:t>INSERT INTO</a:t>
            </a:r>
            <a:r>
              <a:t> table_name [</a:t>
            </a:r>
            <a:r>
              <a:rPr>
                <a:solidFill>
                  <a:srgbClr val="666600"/>
                </a:solidFill>
              </a:rPr>
              <a:t>(</a:t>
            </a:r>
            <a:r>
              <a:t>column1</a:t>
            </a:r>
            <a:r>
              <a:rPr>
                <a:solidFill>
                  <a:srgbClr val="666600"/>
                </a:solidFill>
              </a:rPr>
              <a:t>, </a:t>
            </a:r>
            <a:r>
              <a:t>column2</a:t>
            </a:r>
            <a:r>
              <a:rPr>
                <a:solidFill>
                  <a:srgbClr val="666600"/>
                </a:solidFill>
              </a:rPr>
              <a:t>, </a:t>
            </a:r>
            <a:r>
              <a:t>column3</a:t>
            </a:r>
            <a:r>
              <a:rPr>
                <a:solidFill>
                  <a:srgbClr val="666600"/>
                </a:solidFill>
              </a:rPr>
              <a:t>,...</a:t>
            </a:r>
            <a:r>
              <a:t>columnN</a:t>
            </a:r>
            <a:r>
              <a:rPr>
                <a:solidFill>
                  <a:srgbClr val="666600"/>
                </a:solidFill>
              </a:rPr>
              <a:t>)]</a:t>
            </a:r>
            <a:endParaRPr>
              <a:solidFill>
                <a:srgbClr val="666600"/>
              </a:solidFill>
            </a:endParaRP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chemeClr val="accent2">
                    <a:lumOff val="-9921"/>
                  </a:schemeClr>
                </a:solidFill>
              </a:rPr>
              <a:t>VALUES</a:t>
            </a:r>
            <a:r>
              <a:t> </a:t>
            </a:r>
            <a:r>
              <a:rPr>
                <a:solidFill>
                  <a:srgbClr val="666600"/>
                </a:solidFill>
              </a:rPr>
              <a:t>(</a:t>
            </a:r>
            <a:r>
              <a:t>value1</a:t>
            </a:r>
            <a:r>
              <a:rPr>
                <a:solidFill>
                  <a:srgbClr val="666600"/>
                </a:solidFill>
              </a:rPr>
              <a:t>, </a:t>
            </a:r>
            <a:r>
              <a:t>value2</a:t>
            </a:r>
            <a:r>
              <a:rPr>
                <a:solidFill>
                  <a:srgbClr val="666600"/>
                </a:solidFill>
              </a:rPr>
              <a:t>, </a:t>
            </a:r>
            <a:r>
              <a:t>value3</a:t>
            </a:r>
            <a:r>
              <a:rPr>
                <a:solidFill>
                  <a:srgbClr val="666600"/>
                </a:solidFill>
              </a:rPr>
              <a:t>,…</a:t>
            </a:r>
            <a:r>
              <a:t>valueN</a:t>
            </a:r>
            <a:r>
              <a:rPr>
                <a:solidFill>
                  <a:srgbClr val="666600"/>
                </a:solidFill>
              </a:rPr>
              <a:t>);</a:t>
            </a:r>
            <a:endParaRPr>
              <a:solidFill>
                <a:srgbClr val="666600"/>
              </a:solidFill>
            </a:endParaRP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384047">
              <a:spcBef>
                <a:spcPts val="0"/>
              </a:spcBef>
              <a:buSzTx/>
              <a:buNone/>
              <a:defRPr b="1" sz="2000">
                <a:solidFill>
                  <a:srgbClr val="53535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Simple Insert</a:t>
            </a:r>
          </a:p>
          <a:p>
            <a:pPr marL="0" indent="0" defTabSz="384047">
              <a:spcBef>
                <a:spcPts val="0"/>
              </a:spcBef>
              <a:buSzTx/>
              <a:buNone/>
              <a:defRPr b="1" sz="2000">
                <a:solidFill>
                  <a:srgbClr val="535353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chemeClr val="accent2">
                    <a:lumOff val="-9921"/>
                  </a:schemeClr>
                </a:solidFill>
              </a:rPr>
              <a:t>INSERT INTO</a:t>
            </a:r>
            <a:r>
              <a:t> table_name </a:t>
            </a: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chemeClr val="accent2">
                    <a:lumOff val="-9921"/>
                  </a:schemeClr>
                </a:solidFill>
              </a:rPr>
              <a:t>VALUES</a:t>
            </a:r>
            <a:r>
              <a:t> </a:t>
            </a:r>
            <a:r>
              <a:rPr>
                <a:solidFill>
                  <a:srgbClr val="666600"/>
                </a:solidFill>
              </a:rPr>
              <a:t>(</a:t>
            </a:r>
            <a:r>
              <a:t>value1</a:t>
            </a:r>
            <a:r>
              <a:rPr>
                <a:solidFill>
                  <a:srgbClr val="666600"/>
                </a:solidFill>
              </a:rPr>
              <a:t>,</a:t>
            </a:r>
            <a:r>
              <a:t>value2</a:t>
            </a:r>
            <a:r>
              <a:rPr>
                <a:solidFill>
                  <a:srgbClr val="666600"/>
                </a:solidFill>
              </a:rPr>
              <a:t>,</a:t>
            </a:r>
            <a:r>
              <a:t>value3</a:t>
            </a:r>
            <a:r>
              <a:rPr>
                <a:solidFill>
                  <a:srgbClr val="666600"/>
                </a:solidFill>
              </a:rPr>
              <a:t>,…</a:t>
            </a:r>
            <a:r>
              <a:t>valueN) </a:t>
            </a: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t>INSERT INTO customers</a:t>
            </a:r>
            <a:endParaRPr>
              <a:solidFill>
                <a:srgbClr val="666600"/>
              </a:solidFill>
            </a:endParaRP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t>VALUES 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6666"/>
                </a:solidFill>
              </a:rPr>
              <a:t>1</a:t>
            </a:r>
            <a:r>
              <a:rPr>
                <a:solidFill>
                  <a:srgbClr val="666600"/>
                </a:solidFill>
              </a:rPr>
              <a:t>, </a:t>
            </a:r>
            <a:r>
              <a:t>'Ramesh'</a:t>
            </a:r>
            <a:r>
              <a:rPr>
                <a:solidFill>
                  <a:srgbClr val="666600"/>
                </a:solidFill>
              </a:rPr>
              <a:t>, </a:t>
            </a:r>
            <a:r>
              <a:rPr>
                <a:solidFill>
                  <a:srgbClr val="006666"/>
                </a:solidFill>
              </a:rPr>
              <a:t>32</a:t>
            </a:r>
            <a:r>
              <a:rPr>
                <a:solidFill>
                  <a:srgbClr val="666600"/>
                </a:solidFill>
              </a:rPr>
              <a:t>, </a:t>
            </a:r>
            <a:r>
              <a:t>'Ahmedabad'</a:t>
            </a:r>
            <a:r>
              <a:rPr>
                <a:solidFill>
                  <a:srgbClr val="666600"/>
                </a:solidFill>
              </a:rPr>
              <a:t>, </a:t>
            </a:r>
            <a:r>
              <a:rPr>
                <a:solidFill>
                  <a:srgbClr val="006666"/>
                </a:solidFill>
              </a:rPr>
              <a:t>2000.00 </a:t>
            </a:r>
            <a:r>
              <a:rPr>
                <a:solidFill>
                  <a:srgbClr val="666600"/>
                </a:solidFill>
              </a:rPr>
              <a:t>);</a:t>
            </a:r>
            <a:endParaRPr>
              <a:solidFill>
                <a:srgbClr val="666600"/>
              </a:solidFill>
            </a:endParaRPr>
          </a:p>
          <a:p>
            <a:pPr marL="0" indent="0" defTabSz="384047">
              <a:spcBef>
                <a:spcPts val="0"/>
              </a:spcBef>
              <a:buSzTx/>
              <a:buNone/>
              <a:defRPr sz="2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7" name="Add records to a table"/>
          <p:cNvSpPr txBox="1"/>
          <p:nvPr/>
        </p:nvSpPr>
        <p:spPr>
          <a:xfrm>
            <a:off x="4732172" y="1782420"/>
            <a:ext cx="3337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A7A7A7"/>
                </a:solidFill>
              </a:defRPr>
            </a:lvl1pPr>
          </a:lstStyle>
          <a:p>
            <a:pPr/>
            <a:r>
              <a:t>Add records to a table</a:t>
            </a:r>
          </a:p>
        </p:txBody>
      </p:sp>
      <p:sp>
        <p:nvSpPr>
          <p:cNvPr id="178" name="Text"/>
          <p:cNvSpPr txBox="1"/>
          <p:nvPr/>
        </p:nvSpPr>
        <p:spPr>
          <a:xfrm>
            <a:off x="8496300" y="3856318"/>
            <a:ext cx="2971801" cy="3024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6300" y="3856318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SERT Command contd."/>
          <p:cNvSpPr txBox="1"/>
          <p:nvPr>
            <p:ph type="title"/>
          </p:nvPr>
        </p:nvSpPr>
        <p:spPr>
          <a:xfrm>
            <a:off x="952500" y="254000"/>
            <a:ext cx="11099800" cy="7449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INSERT Command contd.</a:t>
            </a:r>
          </a:p>
        </p:txBody>
      </p:sp>
      <p:sp>
        <p:nvSpPr>
          <p:cNvPr id="182" name="Inserting values for selected columns…"/>
          <p:cNvSpPr txBox="1"/>
          <p:nvPr>
            <p:ph type="body" idx="1"/>
          </p:nvPr>
        </p:nvSpPr>
        <p:spPr>
          <a:xfrm>
            <a:off x="952500" y="876300"/>
            <a:ext cx="11099800" cy="8001000"/>
          </a:xfrm>
          <a:prstGeom prst="rect">
            <a:avLst/>
          </a:prstGeom>
        </p:spPr>
        <p:txBody>
          <a:bodyPr/>
          <a:lstStyle/>
          <a:p>
            <a:pPr marL="0" indent="0" defTabSz="368685">
              <a:spcBef>
                <a:spcPts val="0"/>
              </a:spcBef>
              <a:buSzTx/>
              <a:buNone/>
              <a:defRPr b="1" sz="1919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rgbClr val="666600"/>
                </a:solidFill>
              </a:rPr>
              <a:t>Inserting values for selected columns</a:t>
            </a:r>
            <a:endParaRPr>
              <a:solidFill>
                <a:srgbClr val="666600"/>
              </a:solidFill>
            </a:endParaRPr>
          </a:p>
          <a:p>
            <a:pPr marL="0" indent="0" defTabSz="368685">
              <a:spcBef>
                <a:spcPts val="0"/>
              </a:spcBef>
              <a:buSzTx/>
              <a:buNone/>
              <a:defRPr sz="1919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38911">
              <a:lnSpc>
                <a:spcPts val="4000"/>
              </a:lnSpc>
              <a:spcBef>
                <a:spcPts val="1500"/>
              </a:spcBef>
              <a:buSzTx/>
              <a:buNone/>
              <a:defRPr sz="1727">
                <a:latin typeface="+mn-lt"/>
                <a:ea typeface="+mn-ea"/>
                <a:cs typeface="+mn-cs"/>
                <a:sym typeface="Helvetica"/>
              </a:defRPr>
            </a:pPr>
            <a:r>
              <a:t>When default values have been specified for some columns while creating the table, you can specify only those columns for which data need to be entered</a:t>
            </a:r>
          </a:p>
          <a:p>
            <a:pPr marL="0" indent="0" defTabSz="438911">
              <a:lnSpc>
                <a:spcPts val="4000"/>
              </a:lnSpc>
              <a:spcBef>
                <a:spcPts val="1500"/>
              </a:spcBef>
              <a:buSzTx/>
              <a:buNone/>
              <a:defRPr sz="1727">
                <a:latin typeface="+mn-lt"/>
                <a:ea typeface="+mn-ea"/>
                <a:cs typeface="+mn-cs"/>
                <a:sym typeface="Helvetica"/>
              </a:defRPr>
            </a:pPr>
            <a:r>
              <a:t>Example</a:t>
            </a:r>
          </a:p>
          <a:p>
            <a:pPr marL="0" indent="0" defTabSz="438911">
              <a:lnSpc>
                <a:spcPts val="4000"/>
              </a:lnSpc>
              <a:spcBef>
                <a:spcPts val="1500"/>
              </a:spcBef>
              <a:buSzTx/>
              <a:buNone/>
              <a:defRPr sz="1727">
                <a:latin typeface="+mn-lt"/>
                <a:ea typeface="+mn-ea"/>
                <a:cs typeface="+mn-cs"/>
                <a:sym typeface="Helvetica"/>
              </a:defRPr>
            </a:pPr>
            <a:r>
              <a:t>Id and address columns of customers have default values. Insert values for name, age and salary.</a:t>
            </a:r>
          </a:p>
          <a:p>
            <a:pPr marL="0" indent="0" defTabSz="368685">
              <a:spcBef>
                <a:spcPts val="0"/>
              </a:spcBef>
              <a:buSzTx/>
              <a:buNone/>
              <a:defRPr sz="1727">
                <a:latin typeface="Verdana"/>
                <a:ea typeface="Verdana"/>
                <a:cs typeface="Verdana"/>
                <a:sym typeface="Verdana"/>
              </a:defRPr>
            </a:pPr>
            <a:r>
              <a:t>INSERT INTO customers </a:t>
            </a:r>
            <a:r>
              <a:rPr>
                <a:solidFill>
                  <a:srgbClr val="666600"/>
                </a:solidFill>
              </a:rPr>
              <a:t>(</a:t>
            </a:r>
            <a:r>
              <a:t>name</a:t>
            </a:r>
            <a:r>
              <a:rPr>
                <a:solidFill>
                  <a:srgbClr val="666600"/>
                </a:solidFill>
              </a:rPr>
              <a:t>, </a:t>
            </a:r>
            <a:r>
              <a:t>age</a:t>
            </a:r>
            <a:r>
              <a:rPr>
                <a:solidFill>
                  <a:srgbClr val="666600"/>
                </a:solidFill>
              </a:rPr>
              <a:t>, </a:t>
            </a:r>
            <a:r>
              <a:t>salary</a:t>
            </a:r>
            <a:r>
              <a:rPr>
                <a:solidFill>
                  <a:srgbClr val="666600"/>
                </a:solidFill>
              </a:rPr>
              <a:t>)</a:t>
            </a:r>
            <a:endParaRPr>
              <a:solidFill>
                <a:srgbClr val="666600"/>
              </a:solidFill>
            </a:endParaRPr>
          </a:p>
          <a:p>
            <a:pPr marL="0" indent="0" defTabSz="368685">
              <a:spcBef>
                <a:spcPts val="0"/>
              </a:spcBef>
              <a:buSzTx/>
              <a:buNone/>
              <a:defRPr sz="1727">
                <a:latin typeface="Verdana"/>
                <a:ea typeface="Verdana"/>
                <a:cs typeface="Verdana"/>
                <a:sym typeface="Verdana"/>
              </a:defRPr>
            </a:pPr>
            <a:r>
              <a:t>VALUES </a:t>
            </a:r>
            <a:r>
              <a:rPr>
                <a:solidFill>
                  <a:srgbClr val="666600"/>
                </a:solidFill>
              </a:rPr>
              <a:t>(</a:t>
            </a:r>
            <a:r>
              <a:t>'Ramesh'</a:t>
            </a:r>
            <a:r>
              <a:rPr>
                <a:solidFill>
                  <a:srgbClr val="666600"/>
                </a:solidFill>
              </a:rPr>
              <a:t>, </a:t>
            </a:r>
            <a:r>
              <a:rPr>
                <a:solidFill>
                  <a:srgbClr val="006666"/>
                </a:solidFill>
              </a:rPr>
              <a:t>32</a:t>
            </a:r>
            <a:r>
              <a:rPr>
                <a:solidFill>
                  <a:srgbClr val="666600"/>
                </a:solidFill>
              </a:rPr>
              <a:t>, </a:t>
            </a:r>
            <a:r>
              <a:rPr>
                <a:solidFill>
                  <a:srgbClr val="006666"/>
                </a:solidFill>
              </a:rPr>
              <a:t>2000.00 </a:t>
            </a:r>
            <a:r>
              <a:rPr>
                <a:solidFill>
                  <a:srgbClr val="666600"/>
                </a:solidFill>
              </a:rPr>
              <a:t>);</a:t>
            </a:r>
            <a:endParaRPr>
              <a:solidFill>
                <a:srgbClr val="666600"/>
              </a:solidFill>
            </a:endParaRPr>
          </a:p>
          <a:p>
            <a:pPr marL="0" indent="0" defTabSz="368685">
              <a:spcBef>
                <a:spcPts val="0"/>
              </a:spcBef>
              <a:buSzTx/>
              <a:buNone/>
              <a:defRPr sz="1919"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666600"/>
              </a:solidFill>
            </a:endParaRPr>
          </a:p>
          <a:p>
            <a:pPr marL="0" indent="0" defTabSz="368685">
              <a:spcBef>
                <a:spcPts val="0"/>
              </a:spcBef>
              <a:buSzTx/>
              <a:buNone/>
              <a:defRPr b="1" sz="1919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rgbClr val="666600"/>
                </a:solidFill>
              </a:rPr>
              <a:t>Inserting Date Values</a:t>
            </a:r>
            <a:endParaRPr>
              <a:solidFill>
                <a:srgbClr val="666600"/>
              </a:solidFill>
            </a:endParaRPr>
          </a:p>
          <a:p>
            <a:pPr marL="0" indent="0" defTabSz="438911">
              <a:spcBef>
                <a:spcPts val="0"/>
              </a:spcBef>
              <a:buSz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CREATE TABLE patients(id INTEGER, 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name VARCHAR(30) NOT NULL, 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Dob DATE , 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admission_time DATETIME,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PRIMARY KEY (id));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INSERT INTO patients 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VALUES(1,’Rani’,’1990-12-22’,'2019-07-10 11:11:11');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1824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666600"/>
              </a:solidFill>
            </a:endParaRPr>
          </a:p>
          <a:p>
            <a:pPr marL="0" indent="0" defTabSz="368685">
              <a:spcBef>
                <a:spcPts val="0"/>
              </a:spcBef>
              <a:buSzTx/>
              <a:buNone/>
              <a:defRPr b="1" sz="1919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rgbClr val="666600"/>
                </a:solidFill>
              </a:rPr>
              <a:t>Inserting Multiple Rows</a:t>
            </a:r>
            <a:endParaRPr>
              <a:solidFill>
                <a:srgbClr val="666600"/>
              </a:solidFill>
            </a:endParaRPr>
          </a:p>
          <a:p>
            <a:pPr marL="0" indent="0" defTabSz="368685">
              <a:spcBef>
                <a:spcPts val="0"/>
              </a:spcBef>
              <a:buSzTx/>
              <a:buNone/>
              <a:defRPr b="1" sz="1919"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666600"/>
              </a:solidFill>
            </a:endParaRPr>
          </a:p>
          <a:p>
            <a:pPr marL="0" indent="0" defTabSz="438911">
              <a:lnSpc>
                <a:spcPts val="4000"/>
              </a:lnSpc>
              <a:spcBef>
                <a:spcPts val="0"/>
              </a:spcBef>
              <a:buSzTx/>
              <a:buNone/>
              <a:defRPr sz="1824">
                <a:solidFill>
                  <a:srgbClr val="44587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77AA"/>
                </a:solidFill>
              </a:rPr>
              <a:t>INSERT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0077AA"/>
                </a:solidFill>
              </a:rPr>
              <a:t>INTO</a:t>
            </a:r>
            <a:r>
              <a:rPr>
                <a:solidFill>
                  <a:srgbClr val="006FE0"/>
                </a:solidFill>
              </a:rPr>
              <a:t> FavAuthors</a:t>
            </a:r>
            <a:r>
              <a:t>(AuthorId,</a:t>
            </a:r>
            <a:r>
              <a:rPr>
                <a:solidFill>
                  <a:srgbClr val="006FE0"/>
                </a:solidFill>
              </a:rPr>
              <a:t> </a:t>
            </a:r>
            <a:r>
              <a:t>Name)</a:t>
            </a:r>
          </a:p>
          <a:p>
            <a:pPr marL="0" indent="0" defTabSz="438911">
              <a:lnSpc>
                <a:spcPts val="4000"/>
              </a:lnSpc>
              <a:spcBef>
                <a:spcPts val="0"/>
              </a:spcBef>
              <a:buSzTx/>
              <a:buNone/>
              <a:defRPr sz="1824">
                <a:solidFill>
                  <a:srgbClr val="0077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VALUES</a:t>
            </a:r>
            <a:endParaRPr>
              <a:solidFill>
                <a:srgbClr val="445870"/>
              </a:solidFill>
            </a:endParaRPr>
          </a:p>
          <a:p>
            <a:pPr marL="0" indent="0" defTabSz="438911">
              <a:lnSpc>
                <a:spcPts val="4000"/>
              </a:lnSpc>
              <a:spcBef>
                <a:spcPts val="0"/>
              </a:spcBef>
              <a:buSzTx/>
              <a:buNone/>
              <a:defRPr sz="1824">
                <a:solidFill>
                  <a:srgbClr val="66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FE0"/>
                </a:solidFill>
              </a:rPr>
              <a:t>    </a:t>
            </a:r>
            <a:r>
              <a:rPr>
                <a:solidFill>
                  <a:srgbClr val="445870"/>
                </a:solidFill>
              </a:rPr>
              <a:t>(13,</a:t>
            </a:r>
            <a:r>
              <a:t>’Chetan Bhagat'</a:t>
            </a:r>
            <a:r>
              <a:rPr>
                <a:solidFill>
                  <a:srgbClr val="445870"/>
                </a:solidFill>
              </a:rPr>
              <a:t>),</a:t>
            </a:r>
            <a:endParaRPr>
              <a:solidFill>
                <a:srgbClr val="445870"/>
              </a:solidFill>
            </a:endParaRPr>
          </a:p>
          <a:p>
            <a:pPr marL="0" indent="0" defTabSz="438911">
              <a:lnSpc>
                <a:spcPts val="4000"/>
              </a:lnSpc>
              <a:spcBef>
                <a:spcPts val="0"/>
              </a:spcBef>
              <a:buSzTx/>
              <a:buNone/>
              <a:defRPr sz="1824">
                <a:solidFill>
                  <a:srgbClr val="66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FE0"/>
                </a:solidFill>
              </a:rPr>
              <a:t>    </a:t>
            </a:r>
            <a:r>
              <a:rPr>
                <a:solidFill>
                  <a:srgbClr val="445870"/>
                </a:solidFill>
              </a:rPr>
              <a:t>(14,</a:t>
            </a:r>
            <a:r>
              <a:t>’Brian Weiss'</a:t>
            </a:r>
            <a:r>
              <a:rPr>
                <a:solidFill>
                  <a:srgbClr val="445870"/>
                </a:solidFill>
              </a:rPr>
              <a:t>),</a:t>
            </a:r>
            <a:endParaRPr>
              <a:solidFill>
                <a:srgbClr val="445870"/>
              </a:solidFill>
            </a:endParaRPr>
          </a:p>
          <a:p>
            <a:pPr marL="0" indent="0" defTabSz="438911">
              <a:lnSpc>
                <a:spcPts val="4000"/>
              </a:lnSpc>
              <a:spcBef>
                <a:spcPts val="0"/>
              </a:spcBef>
              <a:buSzTx/>
              <a:buNone/>
              <a:defRPr sz="1824">
                <a:solidFill>
                  <a:srgbClr val="66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FE0"/>
                </a:solidFill>
              </a:rPr>
              <a:t>    </a:t>
            </a:r>
            <a:r>
              <a:rPr>
                <a:solidFill>
                  <a:srgbClr val="445870"/>
                </a:solidFill>
              </a:rPr>
              <a:t>(15,</a:t>
            </a:r>
            <a:r>
              <a:t>’Anita Moorjani'</a:t>
            </a:r>
            <a:r>
              <a:rPr>
                <a:solidFill>
                  <a:srgbClr val="445870"/>
                </a:solidFill>
              </a:rPr>
              <a:t>);</a:t>
            </a:r>
            <a:endParaRPr>
              <a:solidFill>
                <a:srgbClr val="44587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Update Comman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>
                <a:solidFill>
                  <a:schemeClr val="accent5">
                    <a:satOff val="-41871"/>
                    <a:lumOff val="-13058"/>
                  </a:schemeClr>
                </a:solidFill>
              </a:defRPr>
            </a:pPr>
            <a:r>
              <a:t>Update Command</a:t>
            </a:r>
          </a:p>
          <a:p>
            <a:pPr>
              <a:defRPr sz="4300"/>
            </a:pP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9999"/>
                  </a:schemeClr>
                </a:solidFill>
              </a:rPr>
              <a:t>UPDATE</a:t>
            </a:r>
            <a:r>
              <a:t> table_name</a:t>
            </a: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9999"/>
                  </a:schemeClr>
                </a:solidFill>
              </a:rPr>
              <a:t>SET</a:t>
            </a:r>
            <a:r>
              <a:t> column1 </a:t>
            </a:r>
            <a:r>
              <a:rPr>
                <a:solidFill>
                  <a:srgbClr val="666600"/>
                </a:solidFill>
              </a:rPr>
              <a:t>= </a:t>
            </a:r>
            <a:r>
              <a:t>value1</a:t>
            </a:r>
            <a:r>
              <a:rPr>
                <a:solidFill>
                  <a:srgbClr val="666600"/>
                </a:solidFill>
              </a:rPr>
              <a:t>, </a:t>
            </a:r>
            <a:endParaRPr>
              <a:solidFill>
                <a:srgbClr val="666600"/>
              </a:solidFill>
            </a:endParaRP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column2 </a:t>
            </a:r>
            <a:r>
              <a:rPr>
                <a:solidFill>
                  <a:srgbClr val="666600"/>
                </a:solidFill>
              </a:rPr>
              <a:t>= </a:t>
            </a:r>
            <a:r>
              <a:t>value2</a:t>
            </a:r>
            <a:r>
              <a:rPr>
                <a:solidFill>
                  <a:srgbClr val="666600"/>
                </a:solidFill>
              </a:rPr>
              <a:t>...., </a:t>
            </a:r>
            <a:endParaRPr>
              <a:solidFill>
                <a:srgbClr val="666600"/>
              </a:solidFill>
            </a:endParaRP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columnN </a:t>
            </a:r>
            <a:r>
              <a:rPr>
                <a:solidFill>
                  <a:srgbClr val="666600"/>
                </a:solidFill>
              </a:rPr>
              <a:t>= </a:t>
            </a:r>
            <a:r>
              <a:t>valueN</a:t>
            </a: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9999"/>
                  </a:schemeClr>
                </a:solidFill>
              </a:rPr>
              <a:t>WHERE</a:t>
            </a:r>
            <a:r>
              <a:t> </a:t>
            </a:r>
            <a:r>
              <a:rPr>
                <a:solidFill>
                  <a:srgbClr val="666600"/>
                </a:solidFill>
              </a:rPr>
              <a:t>[</a:t>
            </a:r>
            <a:r>
              <a:rPr i="1">
                <a:solidFill>
                  <a:schemeClr val="accent3">
                    <a:satOff val="-7500"/>
                    <a:lumOff val="-10588"/>
                  </a:schemeClr>
                </a:solidFill>
              </a:rPr>
              <a:t>condition</a:t>
            </a:r>
            <a:r>
              <a:rPr>
                <a:solidFill>
                  <a:srgbClr val="666600"/>
                </a:solidFill>
              </a:rPr>
              <a:t>];</a:t>
            </a:r>
            <a:endParaRPr>
              <a:solidFill>
                <a:srgbClr val="666600"/>
              </a:solidFill>
            </a:endParaRP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666600"/>
              </a:solidFill>
            </a:endParaRPr>
          </a:p>
        </p:txBody>
      </p:sp>
      <p:sp>
        <p:nvSpPr>
          <p:cNvPr id="185" name="UPDATE customer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UPDATE customers</a:t>
            </a: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SET address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8700"/>
                </a:solidFill>
              </a:rPr>
              <a:t>'Pune'</a:t>
            </a:r>
            <a:endParaRPr>
              <a:solidFill>
                <a:srgbClr val="008700"/>
              </a:solidFill>
            </a:endParaRP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WHERE id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6666"/>
                </a:solidFill>
              </a:rPr>
              <a:t>6</a:t>
            </a:r>
            <a:r>
              <a:rPr>
                <a:solidFill>
                  <a:srgbClr val="666600"/>
                </a:solidFill>
              </a:rPr>
              <a:t>;</a:t>
            </a:r>
            <a:endParaRPr>
              <a:solidFill>
                <a:srgbClr val="666600"/>
              </a:solidFill>
            </a:endParaRPr>
          </a:p>
          <a:p>
            <a:pPr algn="l" defTabSz="265541">
              <a:lnSpc>
                <a:spcPts val="2400"/>
              </a:lnSpc>
              <a:defRPr sz="2000">
                <a:solidFill>
                  <a:srgbClr val="6666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265541">
              <a:lnSpc>
                <a:spcPts val="2400"/>
              </a:lnSpc>
              <a:defRPr sz="2000">
                <a:solidFill>
                  <a:srgbClr val="6666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UPDATE customers</a:t>
            </a: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SET address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8700"/>
                </a:solidFill>
              </a:rPr>
              <a:t>'Pune'</a:t>
            </a:r>
            <a:r>
              <a:rPr>
                <a:solidFill>
                  <a:srgbClr val="666600"/>
                </a:solidFill>
              </a:rPr>
              <a:t>, </a:t>
            </a:r>
            <a:endParaRPr>
              <a:solidFill>
                <a:srgbClr val="666600"/>
              </a:solidFill>
            </a:endParaRPr>
          </a:p>
          <a:p>
            <a:pPr algn="l" defTabSz="265541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Salary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6666"/>
                </a:solidFill>
              </a:rPr>
              <a:t>1000.00</a:t>
            </a:r>
            <a:r>
              <a:rPr>
                <a:solidFill>
                  <a:srgbClr val="666600"/>
                </a:solidFill>
              </a:rPr>
              <a:t>;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0621" y="3766881"/>
            <a:ext cx="4296111" cy="428772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Used to change the data stored in a table"/>
          <p:cNvSpPr txBox="1"/>
          <p:nvPr/>
        </p:nvSpPr>
        <p:spPr>
          <a:xfrm>
            <a:off x="6636097" y="2547484"/>
            <a:ext cx="398605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Used to change the data stored in a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Using the WHERE Clause…"/>
          <p:cNvSpPr txBox="1"/>
          <p:nvPr>
            <p:ph type="body" idx="1"/>
          </p:nvPr>
        </p:nvSpPr>
        <p:spPr>
          <a:xfrm>
            <a:off x="952500" y="720238"/>
            <a:ext cx="11099800" cy="815706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chemeClr val="accent5">
                    <a:satOff val="-41871"/>
                    <a:lumOff val="-13058"/>
                  </a:schemeClr>
                </a:solidFill>
              </a:defRPr>
            </a:pPr>
            <a:r>
              <a:t>Using the WHERE Clause</a:t>
            </a:r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UPDATE employees</a:t>
            </a:r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SET</a:t>
            </a:r>
            <a:r>
              <a:rPr>
                <a:solidFill>
                  <a:srgbClr val="666600"/>
                </a:solidFill>
              </a:rPr>
              <a:t> salary</a:t>
            </a:r>
            <a:r>
              <a:t>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6666"/>
                </a:solidFill>
              </a:rPr>
              <a:t>1000.00</a:t>
            </a:r>
            <a:endParaRPr>
              <a:solidFill>
                <a:srgbClr val="006666"/>
              </a:solidFill>
            </a:endParaRPr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666"/>
                </a:solidFill>
              </a:rPr>
              <a:t>WHERE </a:t>
            </a:r>
            <a:r>
              <a:t>address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8700"/>
                </a:solidFill>
              </a:rPr>
              <a:t>‘Pune'</a:t>
            </a:r>
            <a:endParaRPr>
              <a:solidFill>
                <a:srgbClr val="008700"/>
              </a:solidFill>
            </a:endParaRPr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A6C60"/>
                </a:solidFill>
              </a:rPr>
              <a:t>AND</a:t>
            </a:r>
            <a:r>
              <a:rPr>
                <a:solidFill>
                  <a:srgbClr val="008700"/>
                </a:solidFill>
              </a:rPr>
              <a:t> </a:t>
            </a:r>
            <a:r>
              <a:t>rating</a:t>
            </a:r>
            <a:r>
              <a:rPr>
                <a:solidFill>
                  <a:srgbClr val="008700"/>
                </a:solidFill>
              </a:rPr>
              <a:t> &gt; 5</a:t>
            </a:r>
            <a:r>
              <a:rPr>
                <a:solidFill>
                  <a:srgbClr val="666600"/>
                </a:solidFill>
              </a:rPr>
              <a:t>;</a:t>
            </a:r>
          </a:p>
          <a:p>
            <a:pPr marL="0" indent="0">
              <a:buSzTx/>
              <a:buNone/>
              <a:defRPr b="1">
                <a:solidFill>
                  <a:schemeClr val="accent5">
                    <a:satOff val="-41871"/>
                    <a:lumOff val="-13058"/>
                  </a:schemeClr>
                </a:solidFill>
              </a:defRPr>
            </a:pPr>
            <a:r>
              <a:t>Updating Multiple Columns</a:t>
            </a:r>
            <a:br/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UPDATE employees</a:t>
            </a:r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SET</a:t>
            </a:r>
            <a:r>
              <a:rPr>
                <a:solidFill>
                  <a:srgbClr val="666600"/>
                </a:solidFill>
              </a:rPr>
              <a:t> salary</a:t>
            </a:r>
            <a:r>
              <a:t>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6666"/>
                </a:solidFill>
              </a:rPr>
              <a:t>1000.00,</a:t>
            </a:r>
            <a:endParaRPr>
              <a:solidFill>
                <a:srgbClr val="006666"/>
              </a:solidFill>
            </a:endParaRPr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Name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8700"/>
                </a:solidFill>
              </a:rPr>
              <a:t>‘Peter’</a:t>
            </a:r>
            <a:endParaRPr>
              <a:solidFill>
                <a:srgbClr val="006666"/>
              </a:solidFill>
            </a:endParaRPr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666"/>
                </a:solidFill>
              </a:rPr>
              <a:t>WHERE </a:t>
            </a:r>
            <a:r>
              <a:t>address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8700"/>
                </a:solidFill>
              </a:rPr>
              <a:t>‘Pune'</a:t>
            </a:r>
            <a:endParaRPr>
              <a:solidFill>
                <a:srgbClr val="008700"/>
              </a:solidFill>
            </a:endParaRPr>
          </a:p>
          <a:p>
            <a:pPr marL="0" indent="0" defTabSz="265541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A6C60"/>
                </a:solidFill>
              </a:rPr>
              <a:t>AND</a:t>
            </a:r>
            <a:r>
              <a:rPr>
                <a:solidFill>
                  <a:srgbClr val="008700"/>
                </a:solidFill>
              </a:rPr>
              <a:t> </a:t>
            </a:r>
            <a:r>
              <a:t>rating</a:t>
            </a:r>
            <a:r>
              <a:rPr>
                <a:solidFill>
                  <a:srgbClr val="008700"/>
                </a:solidFill>
              </a:rPr>
              <a:t> &gt; 5</a:t>
            </a:r>
            <a:r>
              <a:rPr>
                <a:solidFill>
                  <a:srgbClr val="666600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LETE COMMAND"/>
          <p:cNvSpPr txBox="1"/>
          <p:nvPr>
            <p:ph type="title"/>
          </p:nvPr>
        </p:nvSpPr>
        <p:spPr>
          <a:xfrm>
            <a:off x="952500" y="749300"/>
            <a:ext cx="11099800" cy="976065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DELETE COMMAND</a:t>
            </a:r>
          </a:p>
        </p:txBody>
      </p:sp>
      <p:sp>
        <p:nvSpPr>
          <p:cNvPr id="192" name="DELETE FROM table_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47472">
              <a:lnSpc>
                <a:spcPts val="2100"/>
              </a:lnSpc>
              <a:spcBef>
                <a:spcPts val="0"/>
              </a:spcBef>
              <a:buSzTx/>
              <a:buNone/>
              <a:defRPr sz="9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347472">
              <a:spcBef>
                <a:spcPts val="0"/>
              </a:spcBef>
              <a:buSzTx/>
              <a:buNone/>
              <a:defRPr sz="20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DELETE</a:t>
            </a:r>
            <a:r>
              <a:rPr>
                <a:solidFill>
                  <a:srgbClr val="000000"/>
                </a:solidFill>
              </a:rPr>
              <a:t> FROM table_name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20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666600"/>
                </a:solidFill>
              </a:rPr>
              <a:t>]</a:t>
            </a:r>
            <a:endParaRPr sz="1500">
              <a:solidFill>
                <a:srgbClr val="666600"/>
              </a:solidFill>
            </a:endParaRPr>
          </a:p>
          <a:p>
            <a:pPr marL="0" indent="0" defTabSz="347472">
              <a:lnSpc>
                <a:spcPts val="2900"/>
              </a:lnSpc>
              <a:spcBef>
                <a:spcPts val="0"/>
              </a:spcBef>
              <a:buSzTx/>
              <a:buNone/>
              <a:defRPr sz="1500">
                <a:solidFill>
                  <a:srgbClr val="6666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347472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DELETE FROM customers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WHERE id </a:t>
            </a:r>
            <a:r>
              <a:rPr>
                <a:solidFill>
                  <a:srgbClr val="666600"/>
                </a:solidFill>
              </a:rPr>
              <a:t>= </a:t>
            </a:r>
            <a:r>
              <a:rPr>
                <a:solidFill>
                  <a:srgbClr val="006666"/>
                </a:solidFill>
              </a:rPr>
              <a:t>6</a:t>
            </a:r>
            <a:r>
              <a:rPr>
                <a:solidFill>
                  <a:srgbClr val="666600"/>
                </a:solidFill>
              </a:rPr>
              <a:t>;</a:t>
            </a:r>
            <a:br/>
          </a:p>
          <a:p>
            <a:pPr marL="0" indent="0" defTabSz="347472">
              <a:lnSpc>
                <a:spcPts val="2900"/>
              </a:lnSpc>
              <a:spcBef>
                <a:spcPts val="90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 sz="1500"/>
          </a:p>
          <a:p>
            <a:pPr marL="0" indent="0" defTabSz="347472">
              <a:lnSpc>
                <a:spcPts val="3400"/>
              </a:lnSpc>
              <a:spcBef>
                <a:spcPts val="90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1500"/>
              <a:t>        </a:t>
            </a:r>
            <a:endParaRPr sz="1500"/>
          </a:p>
          <a:p>
            <a:pPr marL="0" indent="0" defTabSz="347472">
              <a:lnSpc>
                <a:spcPts val="2900"/>
              </a:lnSpc>
              <a:spcBef>
                <a:spcPts val="90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DELETE FROM customers</a:t>
            </a:r>
            <a:r>
              <a:rPr sz="1500"/>
              <a:t>;</a:t>
            </a:r>
            <a:endParaRPr sz="1500"/>
          </a:p>
          <a:p>
            <a:pPr marL="0" indent="0" defTabSz="347472">
              <a:lnSpc>
                <a:spcPts val="3400"/>
              </a:lnSpc>
              <a:spcBef>
                <a:spcPts val="900"/>
              </a:spcBef>
              <a:buSzTx/>
              <a:buNone/>
              <a:defRPr b="1" sz="2000">
                <a:solidFill>
                  <a:schemeClr val="accent5">
                    <a:satOff val="-41871"/>
                    <a:lumOff val="-13058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TRUNCATE Command</a:t>
            </a:r>
            <a:endParaRPr>
              <a:solidFill>
                <a:srgbClr val="B51600"/>
              </a:solidFill>
            </a:endParaRPr>
          </a:p>
          <a:p>
            <a:pPr marL="0" indent="0" defTabSz="347472">
              <a:lnSpc>
                <a:spcPts val="2900"/>
              </a:lnSpc>
              <a:spcBef>
                <a:spcPts val="900"/>
              </a:spcBef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TRUNCATE TABLE table_name</a:t>
            </a:r>
            <a:r>
              <a:rPr>
                <a:solidFill>
                  <a:srgbClr val="666600"/>
                </a:solidFill>
              </a:rPr>
              <a:t>; </a:t>
            </a:r>
            <a:endParaRPr sz="150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47472">
              <a:lnSpc>
                <a:spcPts val="2100"/>
              </a:lnSpc>
              <a:spcBef>
                <a:spcPts val="900"/>
              </a:spcBef>
              <a:buSzTx/>
              <a:buNone/>
              <a:defRPr sz="1500">
                <a:latin typeface="Times Roman"/>
                <a:ea typeface="Times Roman"/>
                <a:cs typeface="Times Roman"/>
                <a:sym typeface="Times Roman"/>
              </a:defRPr>
            </a:pPr>
            <a:br/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590800"/>
            <a:ext cx="690783" cy="84014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Used to delete records from a table"/>
          <p:cNvSpPr txBox="1"/>
          <p:nvPr/>
        </p:nvSpPr>
        <p:spPr>
          <a:xfrm>
            <a:off x="6729730" y="3661867"/>
            <a:ext cx="493014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Used to delete records from a table</a:t>
            </a:r>
          </a:p>
        </p:txBody>
      </p:sp>
      <p:sp>
        <p:nvSpPr>
          <p:cNvPr id="195" name="Deletes all records from the table."/>
          <p:cNvSpPr txBox="1"/>
          <p:nvPr/>
        </p:nvSpPr>
        <p:spPr>
          <a:xfrm>
            <a:off x="4849784" y="5116099"/>
            <a:ext cx="4880032" cy="93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 sz="2400">
                <a:latin typeface="+mj-lt"/>
                <a:ea typeface="+mj-ea"/>
                <a:cs typeface="+mj-cs"/>
                <a:sym typeface="Helvetica Neue"/>
              </a:defRPr>
            </a:pPr>
            <a:r>
              <a:rPr sz="1500">
                <a:latin typeface="Courier"/>
                <a:ea typeface="Courier"/>
                <a:cs typeface="Courier"/>
                <a:sym typeface="Courier"/>
              </a:rPr>
              <a:t>Deletes all records from the table.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9784" y="5116099"/>
            <a:ext cx="764581" cy="764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DL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DDL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reate/Drop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Create/Drop Database</a:t>
            </a:r>
          </a:p>
        </p:txBody>
      </p:sp>
      <p:sp>
        <p:nvSpPr>
          <p:cNvPr id="146" name="CREATE DATABASE &lt;&lt;dbname&gt;&gt;;…"/>
          <p:cNvSpPr txBox="1"/>
          <p:nvPr>
            <p:ph type="body" idx="1"/>
          </p:nvPr>
        </p:nvSpPr>
        <p:spPr>
          <a:xfrm>
            <a:off x="952500" y="2578784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CREATE DATABASE &lt;&lt; </a:t>
            </a:r>
            <a:r>
              <a:rPr>
                <a:solidFill>
                  <a:schemeClr val="accent2">
                    <a:lumOff val="-9921"/>
                  </a:schemeClr>
                </a:solidFill>
              </a:rPr>
              <a:t>dbname </a:t>
            </a:r>
            <a:r>
              <a:t>&gt;&gt; ;</a:t>
            </a:r>
          </a:p>
          <a:p>
            <a:pPr/>
            <a:r>
              <a:t>DROP DATABASE &lt;&lt; </a:t>
            </a:r>
            <a:r>
              <a:rPr>
                <a:solidFill>
                  <a:schemeClr val="accent2">
                    <a:lumOff val="-9921"/>
                  </a:schemeClr>
                </a:solidFill>
              </a:rPr>
              <a:t>dbname </a:t>
            </a:r>
            <a:r>
              <a:t>&gt;&gt; ;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4436" y="3688084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atabase Objects"/>
          <p:cNvSpPr txBox="1"/>
          <p:nvPr>
            <p:ph type="title"/>
          </p:nvPr>
        </p:nvSpPr>
        <p:spPr>
          <a:xfrm>
            <a:off x="952500" y="254000"/>
            <a:ext cx="11099800" cy="1025823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Database Objects</a:t>
            </a:r>
          </a:p>
        </p:txBody>
      </p:sp>
      <p:sp>
        <p:nvSpPr>
          <p:cNvPr id="150" name="Database Objects in DBMS…"/>
          <p:cNvSpPr txBox="1"/>
          <p:nvPr>
            <p:ph type="body" idx="1"/>
          </p:nvPr>
        </p:nvSpPr>
        <p:spPr>
          <a:xfrm>
            <a:off x="8382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ts val="6600"/>
              </a:lnSpc>
              <a:spcBef>
                <a:spcPts val="1500"/>
              </a:spcBef>
              <a:buSzTx/>
              <a:buNone/>
              <a:defRPr sz="2800"/>
            </a:pPr>
            <a:r>
              <a:t>Database Objects in DBMS</a:t>
            </a:r>
          </a:p>
          <a:p>
            <a:pPr marL="0" indent="0" defTabSz="457200">
              <a:lnSpc>
                <a:spcPts val="4900"/>
              </a:lnSpc>
              <a:spcBef>
                <a:spcPts val="1000"/>
              </a:spcBef>
              <a:buSzTx/>
              <a:buNone/>
              <a:defRPr sz="1900">
                <a:solidFill>
                  <a:srgbClr val="000000">
                    <a:alpha val="84313"/>
                  </a:srgbClr>
                </a:solidFill>
              </a:defRPr>
            </a:pPr>
            <a:r>
              <a:t>Any object in a database that is used to store or reference data.</a:t>
            </a:r>
          </a:p>
          <a:p>
            <a:pPr marL="0" indent="0" defTabSz="457200">
              <a:lnSpc>
                <a:spcPts val="4900"/>
              </a:lnSpc>
              <a:spcBef>
                <a:spcPts val="1000"/>
              </a:spcBef>
              <a:buSzTx/>
              <a:buNone/>
              <a:defRPr sz="1900">
                <a:solidFill>
                  <a:srgbClr val="000000">
                    <a:alpha val="84313"/>
                  </a:srgbClr>
                </a:solidFill>
              </a:defRPr>
            </a:pPr>
            <a:r>
              <a:t>Database objects are created using the </a:t>
            </a:r>
            <a:r>
              <a:rPr b="1"/>
              <a:t>create command </a:t>
            </a:r>
          </a:p>
          <a:p>
            <a:pPr marL="0" indent="0" defTabSz="457200">
              <a:lnSpc>
                <a:spcPts val="4900"/>
              </a:lnSpc>
              <a:spcBef>
                <a:spcPts val="1000"/>
              </a:spcBef>
              <a:buSzTx/>
              <a:buNone/>
              <a:defRPr sz="1900">
                <a:solidFill>
                  <a:srgbClr val="000000">
                    <a:alpha val="84313"/>
                  </a:srgbClr>
                </a:solidFill>
              </a:defRPr>
            </a:pPr>
            <a:r>
              <a:t>They are used to hold and manipulate the data.</a:t>
            </a:r>
          </a:p>
          <a:p>
            <a:pPr marL="457200" indent="-317500" defTabSz="457200">
              <a:lnSpc>
                <a:spcPts val="4700"/>
              </a:lnSpc>
              <a:spcBef>
                <a:spcPts val="0"/>
              </a:spcBef>
              <a:buClr>
                <a:srgbClr val="000000">
                  <a:alpha val="84313"/>
                </a:srgbClr>
              </a:buClr>
              <a:buSzPct val="100000"/>
              <a:buFont typeface="Helvetica"/>
              <a:defRPr sz="1900">
                <a:solidFill>
                  <a:srgbClr val="000000">
                    <a:alpha val="84313"/>
                  </a:srgbClr>
                </a:solidFill>
              </a:defRPr>
            </a:pPr>
            <a:r>
              <a:rPr b="1"/>
              <a:t>Table –</a:t>
            </a:r>
            <a:r>
              <a:t> Basic unit of storage; composed rows and columns</a:t>
            </a:r>
          </a:p>
          <a:p>
            <a:pPr marL="457200" indent="-317500" defTabSz="457200">
              <a:lnSpc>
                <a:spcPts val="4700"/>
              </a:lnSpc>
              <a:spcBef>
                <a:spcPts val="0"/>
              </a:spcBef>
              <a:buClr>
                <a:srgbClr val="000000">
                  <a:alpha val="84313"/>
                </a:srgbClr>
              </a:buClr>
              <a:buSzPct val="100000"/>
              <a:buFont typeface="Helvetica"/>
              <a:defRPr sz="1900">
                <a:solidFill>
                  <a:srgbClr val="000000">
                    <a:alpha val="84313"/>
                  </a:srgbClr>
                </a:solidFill>
              </a:defRPr>
            </a:pPr>
            <a:r>
              <a:rPr b="1"/>
              <a:t>View –</a:t>
            </a:r>
            <a:r>
              <a:t> Logically represents subsets of data from one or more tables</a:t>
            </a:r>
          </a:p>
          <a:p>
            <a:pPr marL="457200" indent="-317500" defTabSz="457200">
              <a:lnSpc>
                <a:spcPts val="4700"/>
              </a:lnSpc>
              <a:spcBef>
                <a:spcPts val="0"/>
              </a:spcBef>
              <a:buClr>
                <a:srgbClr val="000000">
                  <a:alpha val="84313"/>
                </a:srgbClr>
              </a:buClr>
              <a:buSzPct val="100000"/>
              <a:buFont typeface="Helvetica"/>
              <a:defRPr sz="1900">
                <a:solidFill>
                  <a:srgbClr val="000000">
                    <a:alpha val="84313"/>
                  </a:srgbClr>
                </a:solidFill>
              </a:defRPr>
            </a:pPr>
            <a:r>
              <a:rPr b="1"/>
              <a:t>Sequence –</a:t>
            </a:r>
            <a:r>
              <a:t> Generates primary key values</a:t>
            </a:r>
          </a:p>
          <a:p>
            <a:pPr marL="457200" indent="-317500" defTabSz="457200">
              <a:lnSpc>
                <a:spcPts val="4700"/>
              </a:lnSpc>
              <a:spcBef>
                <a:spcPts val="0"/>
              </a:spcBef>
              <a:buClr>
                <a:srgbClr val="000000">
                  <a:alpha val="84313"/>
                </a:srgbClr>
              </a:buClr>
              <a:buSzPct val="100000"/>
              <a:buFont typeface="Helvetica"/>
              <a:defRPr sz="1900">
                <a:solidFill>
                  <a:srgbClr val="000000">
                    <a:alpha val="84313"/>
                  </a:srgbClr>
                </a:solidFill>
              </a:defRPr>
            </a:pPr>
            <a:r>
              <a:rPr b="1"/>
              <a:t>Index –</a:t>
            </a:r>
            <a:r>
              <a:t> Improves the performance of some 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reating T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1.Tables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0" y="3670300"/>
            <a:ext cx="5054600" cy="311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CREATE  TABLE IF NOT EXISTS &lt;&lt;tb_name&gt;&gt; (…"/>
          <p:cNvSpPr txBox="1"/>
          <p:nvPr>
            <p:ph type="body" sz="half" idx="1"/>
          </p:nvPr>
        </p:nvSpPr>
        <p:spPr>
          <a:xfrm>
            <a:off x="828029" y="2627613"/>
            <a:ext cx="7654330" cy="62865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chemeClr val="accent5">
                    <a:satOff val="-41871"/>
                    <a:lumOff val="-13058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Creating Tables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CREATE  TABLE [IF NOT EXISTS] &lt;</a:t>
            </a:r>
            <a:r>
              <a:rPr>
                <a:solidFill>
                  <a:srgbClr val="EE230C"/>
                </a:solidFill>
              </a:rPr>
              <a:t>tb_name</a:t>
            </a:r>
            <a:r>
              <a:t>&gt; (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&lt; </a:t>
            </a:r>
            <a:r>
              <a:rPr>
                <a:solidFill>
                  <a:srgbClr val="017C76"/>
                </a:solidFill>
              </a:rPr>
              <a:t>column_name1 </a:t>
            </a:r>
            <a:r>
              <a:t>&gt; &lt; </a:t>
            </a:r>
            <a:r>
              <a:rPr>
                <a:solidFill>
                  <a:srgbClr val="CB2A7A"/>
                </a:solidFill>
              </a:rPr>
              <a:t>data_type</a:t>
            </a:r>
            <a:r>
              <a:t> &gt; [&lt; </a:t>
            </a:r>
            <a:r>
              <a:rPr>
                <a:solidFill>
                  <a:schemeClr val="accent5"/>
                </a:solidFill>
              </a:rPr>
              <a:t>options</a:t>
            </a:r>
            <a:r>
              <a:t> &gt;],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&lt; </a:t>
            </a:r>
            <a:r>
              <a:rPr>
                <a:solidFill>
                  <a:srgbClr val="00A89D"/>
                </a:solidFill>
              </a:rPr>
              <a:t>column_name2 </a:t>
            </a:r>
            <a:r>
              <a:t>&gt; &lt; </a:t>
            </a:r>
            <a:r>
              <a:rPr>
                <a:solidFill>
                  <a:srgbClr val="CB2A7A"/>
                </a:solidFill>
              </a:rPr>
              <a:t>data_type</a:t>
            </a:r>
            <a:r>
              <a:t> &gt;  [&lt; </a:t>
            </a:r>
            <a:r>
              <a:rPr>
                <a:solidFill>
                  <a:schemeClr val="accent5"/>
                </a:solidFill>
              </a:rPr>
              <a:t>options</a:t>
            </a:r>
            <a:r>
              <a:t> &gt;],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&lt; </a:t>
            </a:r>
            <a:r>
              <a:rPr>
                <a:solidFill>
                  <a:srgbClr val="00A89D"/>
                </a:solidFill>
              </a:rPr>
              <a:t>column_name3 </a:t>
            </a:r>
            <a:r>
              <a:t>&gt; &lt; </a:t>
            </a:r>
            <a:r>
              <a:rPr>
                <a:solidFill>
                  <a:srgbClr val="CB2A7A"/>
                </a:solidFill>
              </a:rPr>
              <a:t>data_type</a:t>
            </a:r>
            <a:r>
              <a:t> &gt; [&lt; </a:t>
            </a:r>
            <a:r>
              <a:rPr>
                <a:solidFill>
                  <a:schemeClr val="accent5"/>
                </a:solidFill>
              </a:rPr>
              <a:t>options</a:t>
            </a:r>
            <a:r>
              <a:t> &gt;],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[PRIMARY KEY (&lt; </a:t>
            </a:r>
            <a:r>
              <a:rPr>
                <a:solidFill>
                  <a:srgbClr val="00A89D"/>
                </a:solidFill>
              </a:rPr>
              <a:t>column_name </a:t>
            </a:r>
            <a:r>
              <a:t>&gt;)]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REATE TABLE`all_data_types` (…"/>
          <p:cNvSpPr txBox="1"/>
          <p:nvPr>
            <p:ph type="body" idx="1"/>
          </p:nvPr>
        </p:nvSpPr>
        <p:spPr>
          <a:xfrm>
            <a:off x="616098" y="640903"/>
            <a:ext cx="6857267" cy="8236397"/>
          </a:xfrm>
          <a:prstGeom prst="rect">
            <a:avLst/>
          </a:prstGeom>
        </p:spPr>
        <p:txBody>
          <a:bodyPr/>
          <a:lstStyle/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CREATE TABLE`all_data_types` (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`varchar_col` VARCHAR( 20 )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`tinyint_col` TINYINT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`text_col` TEXT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`date_col` DATE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`smallint_col` SMALLINT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`mediumint_col` MEDIUMINT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`int_col` INT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`bigint_col` BIGINT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`float_col` FLOAT( 10, 2 )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`double_col` DOUBLE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`decimal_col` DECIMAL( 10, 2 )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`datetime_col` DATETIME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`timestamp_col` TIMESTAMP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`time_col` TIME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`year_col` YEAR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`char_col` CHAR( 10 )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`tinyblob_col` TINYBLOB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`tinytext_col` TINYTEXT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`blob_col` BLOB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`mediumblob_col` MEDIUMBLOB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`mediumtext_col` MEDIUMTEXT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`longblob_col` LONGBLOB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`longtext_col` LONGTEXT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`binary_col` BINARY( 20 )  ,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`varbinary_col` VARBINARY( 20 )</a:t>
            </a:r>
          </a:p>
          <a:p>
            <a:pPr marL="0" indent="0" defTabSz="142646">
              <a:spcBef>
                <a:spcPts val="0"/>
              </a:spcBef>
              <a:buSzTx/>
              <a:buNone/>
              <a:defRPr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)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1269" y="3259285"/>
            <a:ext cx="5567489" cy="3704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400000">
            <a:off x="4976521" y="2520950"/>
            <a:ext cx="1793962" cy="1793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lter Table"/>
          <p:cNvSpPr txBox="1"/>
          <p:nvPr>
            <p:ph type="title"/>
          </p:nvPr>
        </p:nvSpPr>
        <p:spPr>
          <a:xfrm>
            <a:off x="952500" y="254000"/>
            <a:ext cx="11099800" cy="1196579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Alter Table</a:t>
            </a:r>
          </a:p>
        </p:txBody>
      </p:sp>
      <p:sp>
        <p:nvSpPr>
          <p:cNvPr id="161" name="Add / Drop a Column…"/>
          <p:cNvSpPr txBox="1"/>
          <p:nvPr>
            <p:ph type="body" idx="1"/>
          </p:nvPr>
        </p:nvSpPr>
        <p:spPr>
          <a:xfrm>
            <a:off x="952500" y="1483418"/>
            <a:ext cx="11099800" cy="7393883"/>
          </a:xfrm>
          <a:prstGeom prst="rect">
            <a:avLst/>
          </a:prstGeom>
        </p:spPr>
        <p:txBody>
          <a:bodyPr/>
          <a:lstStyle/>
          <a:p>
            <a:pPr marL="0" indent="0" defTabSz="286372">
              <a:spcBef>
                <a:spcPts val="1900"/>
              </a:spcBef>
              <a:buSzTx/>
              <a:buNone/>
              <a:defRPr sz="2000"/>
            </a:pPr>
            <a:r>
              <a:t>Alter table commands are used to change the structure of a table </a:t>
            </a:r>
          </a:p>
          <a:p>
            <a:pPr marL="0" indent="0" defTabSz="286372">
              <a:spcBef>
                <a:spcPts val="190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rgbClr val="666600"/>
                </a:solidFill>
              </a:rPr>
              <a:t>It is can be used to add or drop a column from a table</a:t>
            </a:r>
            <a:endParaRPr>
              <a:solidFill>
                <a:srgbClr val="B51600"/>
              </a:solidFill>
            </a:endParaRPr>
          </a:p>
          <a:p>
            <a:pPr marL="0" indent="0" defTabSz="286372">
              <a:spcBef>
                <a:spcPts val="1900"/>
              </a:spcBef>
              <a:buSzTx/>
              <a:buNone/>
              <a:defRPr sz="1200"/>
            </a:pPr>
            <a:br/>
            <a:r>
              <a:rPr sz="2000">
                <a:solidFill>
                  <a:srgbClr val="B51600"/>
                </a:solidFill>
                <a:latin typeface="Verdana"/>
                <a:ea typeface="Verdana"/>
                <a:cs typeface="Verdana"/>
                <a:sym typeface="Verdana"/>
              </a:rPr>
              <a:t>Add / Drop a Column</a:t>
            </a:r>
            <a:endParaRPr sz="2000">
              <a:solidFill>
                <a:srgbClr val="B51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 defTabSz="286372">
              <a:spcBef>
                <a:spcPts val="190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t>ALTER TABLE table_name ADD column_name datatype</a:t>
            </a:r>
            <a:r>
              <a:rPr>
                <a:solidFill>
                  <a:srgbClr val="666600"/>
                </a:solidFill>
              </a:rPr>
              <a:t>;</a:t>
            </a:r>
            <a:br>
              <a:rPr>
                <a:solidFill>
                  <a:srgbClr val="666600"/>
                </a:solidFill>
              </a:rPr>
            </a:br>
            <a:r>
              <a:t>ALTER TABLE table_name DROP COLUMN column_name</a:t>
            </a:r>
            <a:r>
              <a:rPr>
                <a:solidFill>
                  <a:srgbClr val="666600"/>
                </a:solidFill>
              </a:rPr>
              <a:t>;</a:t>
            </a:r>
            <a:endParaRPr>
              <a:solidFill>
                <a:srgbClr val="666600"/>
              </a:solidFill>
            </a:endParaRPr>
          </a:p>
          <a:p>
            <a:pPr marL="0" indent="0" defTabSz="286372">
              <a:spcBef>
                <a:spcPts val="190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666600"/>
              </a:solidFill>
            </a:endParaRPr>
          </a:p>
          <a:p>
            <a:pPr marL="0" indent="0" defTabSz="286372">
              <a:spcBef>
                <a:spcPts val="190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rgbClr val="666600"/>
                </a:solidFill>
              </a:rPr>
              <a:t>Use the </a:t>
            </a:r>
            <a:r>
              <a:rPr b="1">
                <a:solidFill>
                  <a:srgbClr val="666600"/>
                </a:solidFill>
              </a:rPr>
              <a:t>MODIFY</a:t>
            </a:r>
            <a:r>
              <a:rPr>
                <a:solidFill>
                  <a:srgbClr val="666600"/>
                </a:solidFill>
              </a:rPr>
              <a:t> option to change the data type of a column or to add a constraint on a column</a:t>
            </a:r>
            <a:endParaRPr>
              <a:solidFill>
                <a:srgbClr val="B51600"/>
              </a:solidFill>
            </a:endParaRPr>
          </a:p>
          <a:p>
            <a:pPr marL="0" indent="0" defTabSz="286372">
              <a:spcBef>
                <a:spcPts val="1900"/>
              </a:spcBef>
              <a:buSzTx/>
              <a:buNone/>
              <a:defRPr sz="2000">
                <a:solidFill>
                  <a:srgbClr val="B516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Modify a Column</a:t>
            </a:r>
          </a:p>
          <a:p>
            <a:pPr marL="0" indent="0" defTabSz="224118">
              <a:spcBef>
                <a:spcPts val="50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t>ALTER TABLE table_name MODIFY COLUMN column_name datatype</a:t>
            </a:r>
            <a:r>
              <a:rPr>
                <a:solidFill>
                  <a:srgbClr val="666600"/>
                </a:solidFill>
              </a:rPr>
              <a:t>;</a:t>
            </a:r>
            <a:br>
              <a:rPr>
                <a:solidFill>
                  <a:srgbClr val="666600"/>
                </a:solidFill>
              </a:rPr>
            </a:br>
            <a:r>
              <a:t>ALTER TABLE table_name MODIFY column_name datatype NOT NULL</a:t>
            </a:r>
            <a:r>
              <a:rPr>
                <a:solidFill>
                  <a:srgbClr val="666600"/>
                </a:solidFill>
              </a:rPr>
              <a:t>;</a:t>
            </a:r>
            <a:br>
              <a:rPr>
                <a:solidFill>
                  <a:srgbClr val="666600"/>
                </a:solidFill>
              </a:rPr>
            </a:br>
            <a:endParaRPr>
              <a:solidFill>
                <a:srgbClr val="666600"/>
              </a:solidFill>
            </a:endParaRPr>
          </a:p>
          <a:p>
            <a:pPr marL="0" indent="0" defTabSz="224118">
              <a:spcBef>
                <a:spcPts val="0"/>
              </a:spcBef>
              <a:buSzTx/>
              <a:buNone/>
              <a:defRPr sz="2000"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666600"/>
              </a:solidFill>
            </a:endParaRPr>
          </a:p>
          <a:p>
            <a:pPr marL="0" indent="0" defTabSz="224118">
              <a:lnSpc>
                <a:spcPts val="1900"/>
              </a:lnSpc>
              <a:spcBef>
                <a:spcPts val="0"/>
              </a:spcBef>
              <a:buSzTx/>
              <a:buNone/>
              <a:defRPr sz="900"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rop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Drop Command</a:t>
            </a:r>
          </a:p>
        </p:txBody>
      </p:sp>
      <p:sp>
        <p:nvSpPr>
          <p:cNvPr id="164" name="DROP [DATABASE | SCHEMA] [IF EXISTS] &lt;&lt; entity_name &gt;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63310">
              <a:lnSpc>
                <a:spcPts val="1300"/>
              </a:lnSpc>
              <a:spcBef>
                <a:spcPts val="0"/>
              </a:spcBef>
              <a:buSzTx/>
              <a:buNone/>
              <a:defRPr sz="6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300"/>
              </a:lnSpc>
              <a:spcBef>
                <a:spcPts val="0"/>
              </a:spcBef>
              <a:buSzTx/>
              <a:buNone/>
              <a:defRPr sz="6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2500"/>
              </a:lnSpc>
              <a:spcBef>
                <a:spcPts val="0"/>
              </a:spcBef>
              <a:buSzTx/>
              <a:buNone/>
              <a:defRPr sz="1500">
                <a:solidFill>
                  <a:srgbClr val="0077AA"/>
                </a:solidFill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Verdana"/>
                <a:ea typeface="Verdana"/>
                <a:cs typeface="Verdana"/>
                <a:sym typeface="Verdana"/>
              </a:defRPr>
            </a:pPr>
            <a:r>
              <a:t>DROP</a:t>
            </a:r>
            <a:r>
              <a:rPr>
                <a:solidFill>
                  <a:srgbClr val="000000"/>
                </a:solidFill>
              </a:rPr>
              <a:t> [</a:t>
            </a:r>
            <a:r>
              <a:t>DATABASE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67F59"/>
                </a:solidFill>
              </a:rPr>
              <a:t>|</a:t>
            </a:r>
            <a:r>
              <a:rPr>
                <a:solidFill>
                  <a:srgbClr val="000000"/>
                </a:solidFill>
              </a:rPr>
              <a:t> </a:t>
            </a:r>
            <a:r>
              <a:t>SCHEMA]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[</a:t>
            </a:r>
            <a: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t>EXISTS</a:t>
            </a:r>
            <a:r>
              <a:rPr>
                <a:solidFill>
                  <a:srgbClr val="999999"/>
                </a:solidFill>
              </a:rPr>
              <a:t>]</a:t>
            </a:r>
            <a:r>
              <a:rPr>
                <a:solidFill>
                  <a:srgbClr val="000000"/>
                </a:solidFill>
              </a:rPr>
              <a:t> &lt;&lt; entity_name &gt;&gt;</a:t>
            </a:r>
            <a:endParaRPr>
              <a:solidFill>
                <a:srgbClr val="999999"/>
              </a:solidFill>
            </a:endParaRPr>
          </a:p>
          <a:p>
            <a:pPr marL="0" indent="0" defTabSz="163310">
              <a:lnSpc>
                <a:spcPts val="2500"/>
              </a:lnSpc>
              <a:spcBef>
                <a:spcPts val="0"/>
              </a:spcBef>
              <a:buSzTx/>
              <a:buNone/>
              <a:defRPr sz="1500">
                <a:solidFill>
                  <a:srgbClr val="999999"/>
                </a:solidFill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163310">
              <a:lnSpc>
                <a:spcPts val="2500"/>
              </a:lnSpc>
              <a:spcBef>
                <a:spcPts val="0"/>
              </a:spcBef>
              <a:buSzTx/>
              <a:buNone/>
              <a:defRPr sz="1500">
                <a:solidFill>
                  <a:srgbClr val="0077AA"/>
                </a:solidFill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Verdana"/>
                <a:ea typeface="Verdana"/>
                <a:cs typeface="Verdana"/>
                <a:sym typeface="Verdana"/>
              </a:defRPr>
            </a:pPr>
            <a:r>
              <a:t>DROP</a:t>
            </a:r>
            <a:r>
              <a:rPr>
                <a:solidFill>
                  <a:srgbClr val="000000"/>
                </a:solidFill>
              </a:rPr>
              <a:t> </a:t>
            </a:r>
            <a:r>
              <a:t>TABLE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[</a:t>
            </a:r>
            <a: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t>EXISTS</a:t>
            </a:r>
            <a:r>
              <a:rPr>
                <a:solidFill>
                  <a:srgbClr val="999999"/>
                </a:solidFill>
              </a:rPr>
              <a:t>]</a:t>
            </a:r>
            <a:r>
              <a:rPr>
                <a:solidFill>
                  <a:srgbClr val="000000"/>
                </a:solidFill>
              </a:rPr>
              <a:t> &lt;&lt; tabe_name &gt;&gt;</a:t>
            </a:r>
          </a:p>
          <a:p>
            <a:pPr marL="0" indent="0" defTabSz="163310">
              <a:lnSpc>
                <a:spcPts val="2500"/>
              </a:lnSpc>
              <a:spcBef>
                <a:spcPts val="0"/>
              </a:spcBef>
              <a:buSzTx/>
              <a:buNone/>
              <a:defRPr sz="1500">
                <a:solidFill>
                  <a:srgbClr val="0077AA"/>
                </a:solidFill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Verdana"/>
                <a:ea typeface="Verdana"/>
                <a:cs typeface="Verdana"/>
                <a:sym typeface="Verdana"/>
              </a:defRPr>
            </a:pPr>
            <a:r>
              <a:t>DROP</a:t>
            </a:r>
            <a:r>
              <a:rPr>
                <a:solidFill>
                  <a:srgbClr val="000000"/>
                </a:solidFill>
              </a:rPr>
              <a:t> </a:t>
            </a:r>
            <a:r>
              <a:t>DATABASE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[</a:t>
            </a:r>
            <a: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t>EXISTS</a:t>
            </a:r>
            <a:r>
              <a:rPr>
                <a:solidFill>
                  <a:srgbClr val="999999"/>
                </a:solidFill>
              </a:rPr>
              <a:t>]</a:t>
            </a:r>
            <a:r>
              <a:rPr>
                <a:solidFill>
                  <a:srgbClr val="000000"/>
                </a:solidFill>
              </a:rPr>
              <a:t> &lt;&lt; db_name &gt;&gt;</a:t>
            </a:r>
          </a:p>
          <a:p>
            <a:pPr marL="0" indent="0" defTabSz="163310">
              <a:lnSpc>
                <a:spcPts val="2500"/>
              </a:lnSpc>
              <a:spcBef>
                <a:spcPts val="0"/>
              </a:spcBef>
              <a:buSzTx/>
              <a:buNone/>
              <a:defRPr sz="1500">
                <a:solidFill>
                  <a:srgbClr val="0077AA"/>
                </a:solidFill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Verdana"/>
                <a:ea typeface="Verdana"/>
                <a:cs typeface="Verdana"/>
                <a:sym typeface="Verdana"/>
              </a:defRPr>
            </a:pPr>
            <a:r>
              <a:t>DROP</a:t>
            </a:r>
            <a:r>
              <a:rPr>
                <a:solidFill>
                  <a:srgbClr val="000000"/>
                </a:solidFill>
              </a:rPr>
              <a:t> </a:t>
            </a:r>
            <a:r>
              <a:t>INDEX</a:t>
            </a:r>
            <a:r>
              <a:rPr>
                <a:solidFill>
                  <a:srgbClr val="000000"/>
                </a:solidFill>
              </a:rPr>
              <a:t> &lt;&lt; idx_name &gt;&gt;</a:t>
            </a:r>
          </a:p>
          <a:p>
            <a:pPr marL="0" indent="0" defTabSz="163310">
              <a:lnSpc>
                <a:spcPts val="2500"/>
              </a:lnSpc>
              <a:spcBef>
                <a:spcPts val="0"/>
              </a:spcBef>
              <a:buSzTx/>
              <a:buNone/>
              <a:defRPr sz="1500">
                <a:solidFill>
                  <a:srgbClr val="0077AA"/>
                </a:solidFill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Verdana"/>
                <a:ea typeface="Verdana"/>
                <a:cs typeface="Verdana"/>
                <a:sym typeface="Verdana"/>
              </a:defRPr>
            </a:pPr>
            <a:r>
              <a:t>DROP</a:t>
            </a:r>
            <a:r>
              <a:rPr>
                <a:solidFill>
                  <a:srgbClr val="000000"/>
                </a:solidFill>
              </a:rPr>
              <a:t> </a:t>
            </a:r>
            <a:r>
              <a:t>VIEW</a:t>
            </a:r>
            <a:r>
              <a:rPr>
                <a:solidFill>
                  <a:srgbClr val="000000"/>
                </a:solidFill>
              </a:rPr>
              <a:t> &lt;&lt; view_name &gt;&gt;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marL="0" indent="0" defTabSz="163310">
              <a:lnSpc>
                <a:spcPts val="2500"/>
              </a:lnSpc>
              <a:spcBef>
                <a:spcPts val="0"/>
              </a:spcBef>
              <a:buSzTx/>
              <a:buNone/>
              <a:defRPr sz="15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2500"/>
              </a:lnSpc>
              <a:spcBef>
                <a:spcPts val="0"/>
              </a:spcBef>
              <a:buSzTx/>
              <a:buNone/>
              <a:defRPr sz="15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spcBef>
                <a:spcPts val="0"/>
              </a:spcBef>
              <a:buSzTx/>
              <a:buNone/>
              <a:defRPr sz="15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Mostly used along with ALTER TABLE statements to drop objects associated with a table like columns and constraints.</a:t>
            </a:r>
            <a:r>
              <a:t> </a:t>
            </a:r>
            <a:br/>
          </a:p>
          <a:p>
            <a:pPr marL="0" indent="0" defTabSz="163310">
              <a:lnSpc>
                <a:spcPts val="1500"/>
              </a:lnSpc>
              <a:spcBef>
                <a:spcPts val="0"/>
              </a:spcBef>
              <a:buSzTx/>
              <a:buNone/>
              <a:defRPr sz="6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500"/>
              </a:lnSpc>
              <a:spcBef>
                <a:spcPts val="0"/>
              </a:spcBef>
              <a:buSzTx/>
              <a:buNone/>
              <a:defRPr sz="600">
                <a:solidFill>
                  <a:srgbClr val="999999"/>
                </a:solidFill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500"/>
              </a:lnSpc>
              <a:spcBef>
                <a:spcPts val="0"/>
              </a:spcBef>
              <a:buSzTx/>
              <a:buNone/>
              <a:defRPr sz="600">
                <a:solidFill>
                  <a:srgbClr val="999999"/>
                </a:solidFill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200"/>
              </a:lnSpc>
              <a:spcBef>
                <a:spcPts val="0"/>
              </a:spcBef>
              <a:buSzTx/>
              <a:buNone/>
              <a:defRPr sz="4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200"/>
              </a:lnSpc>
              <a:spcBef>
                <a:spcPts val="0"/>
              </a:spcBef>
              <a:buSzTx/>
              <a:buNone/>
              <a:defRPr sz="400">
                <a:solidFill>
                  <a:srgbClr val="999999"/>
                </a:solidFill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200"/>
              </a:lnSpc>
              <a:spcBef>
                <a:spcPts val="0"/>
              </a:spcBef>
              <a:buSzTx/>
              <a:buNone/>
              <a:defRPr sz="4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200"/>
              </a:lnSpc>
              <a:spcBef>
                <a:spcPts val="0"/>
              </a:spcBef>
              <a:buSzTx/>
              <a:buNone/>
              <a:defRPr sz="4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300"/>
              </a:lnSpc>
              <a:spcBef>
                <a:spcPts val="500"/>
              </a:spcBef>
              <a:buSzTx/>
              <a:buNone/>
              <a:defRPr sz="400" u="sng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163310">
              <a:lnSpc>
                <a:spcPts val="1200"/>
              </a:lnSpc>
              <a:spcBef>
                <a:spcPts val="0"/>
              </a:spcBef>
              <a:buSzTx/>
              <a:buNone/>
              <a:defRPr sz="4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200"/>
              </a:lnSpc>
              <a:spcBef>
                <a:spcPts val="0"/>
              </a:spcBef>
              <a:buSzTx/>
              <a:buNone/>
              <a:defRPr sz="4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63310">
              <a:lnSpc>
                <a:spcPts val="1200"/>
              </a:lnSpc>
              <a:spcBef>
                <a:spcPts val="0"/>
              </a:spcBef>
              <a:buSzTx/>
              <a:buNone/>
              <a:defRPr sz="400">
                <a:effectLst>
                  <a:outerShdw sx="100000" sy="100000" kx="0" ky="0" algn="b" rotWithShape="0" blurRad="0" dist="4536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65" name="ALTER TABLE table_name    DROP COLUMN…"/>
          <p:cNvSpPr txBox="1"/>
          <p:nvPr/>
        </p:nvSpPr>
        <p:spPr>
          <a:xfrm>
            <a:off x="3431697" y="7577088"/>
            <a:ext cx="3519006" cy="1117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17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ALTER TABLE</a:t>
            </a:r>
            <a:r>
              <a:rPr b="0">
                <a:solidFill>
                  <a:srgbClr val="FFFFFF"/>
                </a:solidFill>
              </a:rPr>
              <a:t> table_name </a:t>
            </a:r>
            <a:br>
              <a:rPr b="0">
                <a:solidFill>
                  <a:srgbClr val="FFFFFF"/>
                </a:solidFill>
              </a:rPr>
            </a:br>
            <a:r>
              <a:rPr b="0">
                <a:solidFill>
                  <a:srgbClr val="FFFFFF"/>
                </a:solidFill>
              </a:rPr>
              <a:t>  </a:t>
            </a:r>
            <a:r>
              <a:t>DROP COLUMN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defRPr sz="1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column_name</a:t>
            </a:r>
            <a:r>
              <a:rPr>
                <a:solidFill>
                  <a:srgbClr val="666600"/>
                </a:solidFill>
              </a:rPr>
              <a:t>;</a:t>
            </a:r>
            <a:br>
              <a:rPr>
                <a:solidFill>
                  <a:srgbClr val="666600"/>
                </a:solidFill>
              </a:rPr>
            </a:br>
          </a:p>
        </p:txBody>
      </p:sp>
      <p:sp>
        <p:nvSpPr>
          <p:cNvPr id="166" name="ALTER TABLE table_name    DROP CONSTRAINT constraint_name;"/>
          <p:cNvSpPr txBox="1"/>
          <p:nvPr/>
        </p:nvSpPr>
        <p:spPr>
          <a:xfrm>
            <a:off x="7723402" y="6693990"/>
            <a:ext cx="3519007" cy="11176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1700">
                <a:solidFill>
                  <a:srgbClr val="FFFC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ALTER TABLE</a:t>
            </a:r>
            <a:r>
              <a:rPr b="0">
                <a:solidFill>
                  <a:srgbClr val="FFFFFF"/>
                </a:solidFill>
              </a:rPr>
              <a:t> table_name </a:t>
            </a:r>
            <a:br>
              <a:rPr b="0">
                <a:solidFill>
                  <a:srgbClr val="FFFFFF"/>
                </a:solidFill>
              </a:rPr>
            </a:br>
            <a:r>
              <a:rPr b="0">
                <a:solidFill>
                  <a:srgbClr val="FFFFFF"/>
                </a:solidFill>
              </a:rPr>
              <a:t>  </a:t>
            </a:r>
            <a:r>
              <a:t>DROP CONSTRAINT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constraint_name</a:t>
            </a:r>
            <a:r>
              <a:rPr b="0">
                <a:solidFill>
                  <a:srgbClr val="666600"/>
                </a:solidFill>
              </a:rPr>
              <a:t>;</a:t>
            </a:r>
            <a:br>
              <a:rPr b="0">
                <a:solidFill>
                  <a:srgbClr val="666600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LTER T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2" indent="-305592" defTabSz="457200">
              <a:lnSpc>
                <a:spcPts val="4300"/>
              </a:lnSpc>
              <a:spcBef>
                <a:spcPts val="0"/>
              </a:spcBef>
              <a:buSzPct val="50000"/>
              <a:buBlip>
                <a:blip r:embed="rId2"/>
              </a:buBlip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ALTER TABLE</a:t>
            </a:r>
          </a:p>
          <a:p>
            <a:pPr marL="305592" indent="-305592" defTabSz="457200">
              <a:lnSpc>
                <a:spcPts val="4300"/>
              </a:lnSpc>
              <a:spcBef>
                <a:spcPts val="0"/>
              </a:spcBef>
              <a:buSzPct val="50000"/>
              <a:buBlip>
                <a:blip r:embed="rId2"/>
              </a:buBlip>
              <a:defRPr sz="22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ts val="4500"/>
              </a:lnSpc>
              <a:spcBef>
                <a:spcPts val="0"/>
              </a:spcBef>
              <a:buSzTx/>
              <a:buNone/>
              <a:defRPr sz="2200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ALTER</a:t>
            </a:r>
            <a:r>
              <a:rPr>
                <a:solidFill>
                  <a:srgbClr val="006FE0"/>
                </a:solidFill>
              </a:rPr>
              <a:t> </a:t>
            </a:r>
            <a:r>
              <a:t>TABLE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445870"/>
                </a:solidFill>
              </a:rPr>
              <a:t>old_table_name</a:t>
            </a:r>
            <a:r>
              <a:rPr>
                <a:solidFill>
                  <a:srgbClr val="006FE0"/>
                </a:solidFill>
              </a:rPr>
              <a:t> </a:t>
            </a:r>
            <a:r>
              <a:t>RENAME  TO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445870"/>
                </a:solidFill>
              </a:rPr>
              <a:t>new_table_name;</a:t>
            </a:r>
            <a:endParaRPr>
              <a:solidFill>
                <a:srgbClr val="445870"/>
              </a:solidFill>
            </a:endParaRPr>
          </a:p>
          <a:p>
            <a:pPr marL="305592" indent="-305592" defTabSz="457200">
              <a:lnSpc>
                <a:spcPts val="4300"/>
              </a:lnSpc>
              <a:spcBef>
                <a:spcPts val="0"/>
              </a:spcBef>
              <a:buSzPct val="50000"/>
              <a:buBlip>
                <a:blip r:embed="rId2"/>
              </a:buBlip>
              <a:defRPr sz="22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305592" indent="-305592" defTabSz="457200">
              <a:lnSpc>
                <a:spcPts val="4300"/>
              </a:lnSpc>
              <a:spcBef>
                <a:spcPts val="0"/>
              </a:spcBef>
              <a:buSzPct val="50000"/>
              <a:buBlip>
                <a:blip r:embed="rId2"/>
              </a:buBlip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RENAME TABLE</a:t>
            </a: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SzTx/>
              <a:buNone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RENAME</a:t>
            </a:r>
            <a:r>
              <a:rPr>
                <a:solidFill>
                  <a:srgbClr val="006FE0"/>
                </a:solidFill>
              </a:rPr>
              <a:t> </a:t>
            </a:r>
            <a:r>
              <a:t>TABLE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445870"/>
                </a:solidFill>
              </a:rPr>
              <a:t>old_table_name</a:t>
            </a:r>
            <a:r>
              <a:rPr>
                <a:solidFill>
                  <a:srgbClr val="006FE0"/>
                </a:solidFill>
              </a:rPr>
              <a:t> </a:t>
            </a:r>
            <a:r>
              <a:t>TO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445870"/>
                </a:solidFill>
              </a:rPr>
              <a:t>new_table_name;</a:t>
            </a:r>
          </a:p>
        </p:txBody>
      </p:sp>
      <p:sp>
        <p:nvSpPr>
          <p:cNvPr id="169" name="RENAMING A TABLE"/>
          <p:cNvSpPr txBox="1"/>
          <p:nvPr/>
        </p:nvSpPr>
        <p:spPr>
          <a:xfrm>
            <a:off x="4582717" y="1020419"/>
            <a:ext cx="312816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RENAMING A TABLE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5529" y="7137400"/>
            <a:ext cx="2297472" cy="571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62947" y="1573000"/>
            <a:ext cx="5174605" cy="2897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