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8" name="Text"/>
          <p:cNvSpPr txBox="1"/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None/>
              <a:defRPr cap="all" spc="120"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34A5DA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>
              <a:spcBef>
                <a:spcPts val="28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cap="all" sz="17000">
                <a:solidFill>
                  <a:srgbClr val="34A5DA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SzTx/>
              <a:buNone/>
              <a:defRPr cap="all" sz="54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/>
        </p:nvSpPr>
        <p:spPr>
          <a:xfrm flipV="1">
            <a:off x="406399" y="1964070"/>
            <a:ext cx="12192001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7093" tIns="27093" rIns="27093" bIns="27093" anchor="ctr"/>
          <a:lstStyle/>
          <a:p>
            <a:pPr algn="l" defTabSz="325120">
              <a:defRPr sz="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" name="Text"/>
          <p:cNvSpPr txBox="1"/>
          <p:nvPr>
            <p:ph type="body" sz="quarter" idx="21"/>
          </p:nvPr>
        </p:nvSpPr>
        <p:spPr>
          <a:xfrm>
            <a:off x="406399" y="1486746"/>
            <a:ext cx="11176002" cy="409788"/>
          </a:xfrm>
          <a:prstGeom prst="rect">
            <a:avLst/>
          </a:prstGeom>
        </p:spPr>
        <p:txBody>
          <a:bodyPr lIns="27093" tIns="27093" rIns="27093" bIns="27093" anchor="b">
            <a:spAutoFit/>
          </a:bodyPr>
          <a:lstStyle>
            <a:lvl1pPr marL="0" indent="0" defTabSz="460586">
              <a:lnSpc>
                <a:spcPct val="80000"/>
              </a:lnSpc>
              <a:spcBef>
                <a:spcPts val="0"/>
              </a:spcBef>
              <a:buSzTx/>
              <a:buNone/>
              <a:defRPr cap="all" spc="120"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406399" y="2370666"/>
            <a:ext cx="12192002" cy="541868"/>
          </a:xfrm>
          <a:prstGeom prst="rect">
            <a:avLst/>
          </a:prstGeom>
        </p:spPr>
        <p:txBody>
          <a:bodyPr lIns="27093" tIns="27093" rIns="27093" bIns="27093" anchor="t"/>
          <a:lstStyle>
            <a:lvl1pPr algn="l" defTabSz="587022">
              <a:lnSpc>
                <a:spcPct val="80000"/>
              </a:lnSpc>
              <a:spcBef>
                <a:spcPts val="2700"/>
              </a:spcBef>
              <a:defRPr cap="all" sz="6000">
                <a:solidFill>
                  <a:srgbClr val="34A5DA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406399" y="3278293"/>
            <a:ext cx="12192002" cy="4578774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449791" indent="-449791" defTabSz="587022">
              <a:spcBef>
                <a:spcPts val="27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84791" indent="-449791" defTabSz="587022">
              <a:spcBef>
                <a:spcPts val="27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719791" indent="-449791" defTabSz="587022">
              <a:spcBef>
                <a:spcPts val="27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354791" indent="-449791" defTabSz="587022">
              <a:spcBef>
                <a:spcPts val="27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989791" indent="-449791" defTabSz="587022">
              <a:spcBef>
                <a:spcPts val="2700"/>
              </a:spcBef>
              <a:buClr>
                <a:srgbClr val="34A5DA"/>
              </a:buClr>
              <a:buSzPct val="104999"/>
              <a:buFont typeface="Avenir Next Regular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234036" y="1544319"/>
            <a:ext cx="359483" cy="409788"/>
          </a:xfrm>
          <a:prstGeom prst="rect">
            <a:avLst/>
          </a:prstGeom>
        </p:spPr>
        <p:txBody>
          <a:bodyPr lIns="27093" tIns="27093" rIns="27093" bIns="27093"/>
          <a:lstStyle>
            <a:lvl1pPr algn="r" defTabSz="587022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2"/>
            <a:ext cx="12401550" cy="8267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4"/>
            <a:ext cx="9429750" cy="6286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141" y="1974850"/>
            <a:ext cx="9284509" cy="579715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MySQL"/>
          <p:cNvSpPr txBox="1"/>
          <p:nvPr>
            <p:ph type="ctrTitle"/>
          </p:nvPr>
        </p:nvSpPr>
        <p:spPr>
          <a:xfrm>
            <a:off x="2339669" y="1854200"/>
            <a:ext cx="8375453" cy="3302000"/>
          </a:xfrm>
          <a:prstGeom prst="rect">
            <a:avLst/>
          </a:prstGeom>
        </p:spPr>
        <p:txBody>
          <a:bodyPr/>
          <a:lstStyle/>
          <a:p>
            <a:pPr/>
            <a:r>
              <a:t>MySQL 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8" name="Aggreg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Aggregate functions</a:t>
            </a:r>
          </a:p>
        </p:txBody>
      </p:sp>
      <p:sp>
        <p:nvSpPr>
          <p:cNvPr id="189" name="Aggregate functions are used for summarizing results and gaining useful insights about data in SQ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Aggregate functions are used for summarizing results and gaining useful insights about data in SQL.</a:t>
            </a:r>
          </a:p>
          <a:p>
            <a:pPr marL="236117" indent="-236117" defTabSz="310325">
              <a:spcBef>
                <a:spcPts val="2100"/>
              </a:spcBef>
              <a:buClrTx/>
              <a:buSzPct val="145000"/>
              <a:buFontTx/>
              <a:buChar char="•"/>
              <a:defRPr b="1" sz="1660">
                <a:solidFill>
                  <a:srgbClr val="A7A7A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MIN</a:t>
            </a:r>
          </a:p>
          <a:p>
            <a:pPr marL="0" indent="0" defTabSz="758951">
              <a:spcBef>
                <a:spcPts val="0"/>
              </a:spcBef>
              <a:buClrTx/>
              <a:buSzTx/>
              <a:buFontTx/>
              <a:buNone/>
              <a:tabLst>
                <a:tab pos="177800" algn="l"/>
                <a:tab pos="368300" algn="l"/>
                <a:tab pos="546100" algn="l"/>
                <a:tab pos="736600" algn="l"/>
                <a:tab pos="927100" algn="l"/>
                <a:tab pos="1117600" algn="l"/>
                <a:tab pos="1308100" algn="l"/>
                <a:tab pos="1498600" algn="l"/>
                <a:tab pos="1689100" algn="l"/>
                <a:tab pos="1879600" algn="l"/>
                <a:tab pos="2070100" algn="l"/>
                <a:tab pos="2260600" algn="l"/>
              </a:tabLst>
              <a:defRPr sz="166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MIN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(sal) FROM EMP;</a:t>
            </a:r>
          </a:p>
          <a:p>
            <a:pPr marL="236117" indent="-236117" defTabSz="310325">
              <a:spcBef>
                <a:spcPts val="2100"/>
              </a:spcBef>
              <a:buClrTx/>
              <a:buSzPct val="145000"/>
              <a:buFontTx/>
              <a:buChar char="•"/>
              <a:defRPr b="1" sz="1660">
                <a:solidFill>
                  <a:srgbClr val="A7A7A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MAX</a:t>
            </a:r>
          </a:p>
          <a:p>
            <a:pPr marL="0" indent="0" defTabSz="758951">
              <a:spcBef>
                <a:spcPts val="0"/>
              </a:spcBef>
              <a:buClrTx/>
              <a:buSzTx/>
              <a:buFontTx/>
              <a:buNone/>
              <a:tabLst>
                <a:tab pos="177800" algn="l"/>
                <a:tab pos="368300" algn="l"/>
                <a:tab pos="546100" algn="l"/>
                <a:tab pos="736600" algn="l"/>
                <a:tab pos="927100" algn="l"/>
                <a:tab pos="1117600" algn="l"/>
                <a:tab pos="1308100" algn="l"/>
                <a:tab pos="1498600" algn="l"/>
                <a:tab pos="1689100" algn="l"/>
                <a:tab pos="1879600" algn="l"/>
                <a:tab pos="2070100" algn="l"/>
                <a:tab pos="2260600" algn="l"/>
              </a:tabLst>
              <a:defRPr sz="166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MAX </a:t>
            </a: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(sal) FROM EMP;</a:t>
            </a:r>
          </a:p>
          <a:p>
            <a:pPr marL="236117" indent="-236117" defTabSz="310325">
              <a:spcBef>
                <a:spcPts val="2100"/>
              </a:spcBef>
              <a:buClrTx/>
              <a:buSzPct val="145000"/>
              <a:buFontTx/>
              <a:buChar char="•"/>
              <a:defRPr b="1" sz="1660">
                <a:solidFill>
                  <a:srgbClr val="A7A7A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SUM</a:t>
            </a:r>
          </a:p>
          <a:p>
            <a:pPr marL="0" indent="0" defTabSz="758951">
              <a:spcBef>
                <a:spcPts val="0"/>
              </a:spcBef>
              <a:buClrTx/>
              <a:buSzTx/>
              <a:buFontTx/>
              <a:buNone/>
              <a:tabLst>
                <a:tab pos="177800" algn="l"/>
                <a:tab pos="368300" algn="l"/>
                <a:tab pos="546100" algn="l"/>
                <a:tab pos="736600" algn="l"/>
                <a:tab pos="927100" algn="l"/>
                <a:tab pos="1117600" algn="l"/>
                <a:tab pos="1308100" algn="l"/>
                <a:tab pos="1498600" algn="l"/>
                <a:tab pos="1689100" algn="l"/>
                <a:tab pos="1879600" algn="l"/>
                <a:tab pos="2070100" algn="l"/>
                <a:tab pos="2260600" algn="l"/>
              </a:tabLst>
              <a:defRPr sz="166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SUM </a:t>
            </a: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(sal) FROM EMP;</a:t>
            </a:r>
          </a:p>
          <a:p>
            <a:pPr marL="236117" indent="-236117" defTabSz="310325">
              <a:spcBef>
                <a:spcPts val="2100"/>
              </a:spcBef>
              <a:buClrTx/>
              <a:buSzPct val="145000"/>
              <a:buFontTx/>
              <a:buChar char="•"/>
              <a:defRPr b="1" sz="1660">
                <a:solidFill>
                  <a:srgbClr val="A7A7A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COUNT</a:t>
            </a:r>
          </a:p>
          <a:p>
            <a:pPr marL="0" indent="0" defTabSz="758951">
              <a:spcBef>
                <a:spcPts val="0"/>
              </a:spcBef>
              <a:buClrTx/>
              <a:buSzTx/>
              <a:buFontTx/>
              <a:buNone/>
              <a:tabLst>
                <a:tab pos="177800" algn="l"/>
                <a:tab pos="368300" algn="l"/>
                <a:tab pos="546100" algn="l"/>
                <a:tab pos="736600" algn="l"/>
                <a:tab pos="927100" algn="l"/>
                <a:tab pos="1117600" algn="l"/>
                <a:tab pos="1308100" algn="l"/>
                <a:tab pos="1498600" algn="l"/>
                <a:tab pos="1689100" algn="l"/>
                <a:tab pos="1879600" algn="l"/>
                <a:tab pos="2070100" algn="l"/>
                <a:tab pos="2260600" algn="l"/>
              </a:tabLst>
              <a:defRPr sz="166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COUNT </a:t>
            </a: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(sal) FROM EMP;</a:t>
            </a:r>
            <a:endParaRPr>
              <a:solidFill>
                <a:srgbClr val="000000"/>
              </a:solidFill>
            </a:endParaRPr>
          </a:p>
          <a:p>
            <a:pPr marL="236117" indent="-236117" defTabSz="310325">
              <a:spcBef>
                <a:spcPts val="2100"/>
              </a:spcBef>
              <a:buClrTx/>
              <a:buSzPct val="145000"/>
              <a:buFontTx/>
              <a:buChar char="•"/>
              <a:defRPr b="1" sz="1660">
                <a:solidFill>
                  <a:srgbClr val="A7A7A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AVG</a:t>
            </a:r>
          </a:p>
          <a:p>
            <a:pPr marL="0" indent="0" defTabSz="758951">
              <a:spcBef>
                <a:spcPts val="0"/>
              </a:spcBef>
              <a:buClrTx/>
              <a:buSzTx/>
              <a:buFontTx/>
              <a:buNone/>
              <a:tabLst>
                <a:tab pos="177800" algn="l"/>
                <a:tab pos="368300" algn="l"/>
                <a:tab pos="546100" algn="l"/>
                <a:tab pos="736600" algn="l"/>
                <a:tab pos="927100" algn="l"/>
                <a:tab pos="1117600" algn="l"/>
                <a:tab pos="1308100" algn="l"/>
                <a:tab pos="1498600" algn="l"/>
                <a:tab pos="1689100" algn="l"/>
                <a:tab pos="1879600" algn="l"/>
                <a:tab pos="2070100" algn="l"/>
                <a:tab pos="2260600" algn="l"/>
              </a:tabLst>
              <a:defRPr sz="166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AVG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(sal) FROM EMP;</a:t>
            </a:r>
          </a:p>
          <a:p>
            <a:pPr marL="236117" indent="-236117" defTabSz="310325">
              <a:spcBef>
                <a:spcPts val="2100"/>
              </a:spcBef>
              <a:buClrTx/>
              <a:buSzPct val="145000"/>
              <a:buFontTx/>
              <a:buChar char="•"/>
              <a:defRPr b="1" sz="1660">
                <a:solidFill>
                  <a:srgbClr val="A7A7A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STDDEV</a:t>
            </a:r>
          </a:p>
          <a:p>
            <a:pPr marL="0" indent="0" defTabSz="758951">
              <a:spcBef>
                <a:spcPts val="0"/>
              </a:spcBef>
              <a:buClrTx/>
              <a:buSzTx/>
              <a:buFontTx/>
              <a:buNone/>
              <a:tabLst>
                <a:tab pos="177800" algn="l"/>
                <a:tab pos="368300" algn="l"/>
                <a:tab pos="546100" algn="l"/>
                <a:tab pos="736600" algn="l"/>
                <a:tab pos="927100" algn="l"/>
                <a:tab pos="1117600" algn="l"/>
                <a:tab pos="1308100" algn="l"/>
                <a:tab pos="1498600" algn="l"/>
                <a:tab pos="1689100" algn="l"/>
                <a:tab pos="1879600" algn="l"/>
                <a:tab pos="2070100" algn="l"/>
                <a:tab pos="2260600" algn="l"/>
              </a:tabLst>
              <a:defRPr sz="166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STDDEV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(sal) FROM EMP;</a:t>
            </a:r>
          </a:p>
          <a:p>
            <a:pPr marL="0" indent="0" defTabSz="758951">
              <a:spcBef>
                <a:spcPts val="0"/>
              </a:spcBef>
              <a:buClrTx/>
              <a:buSzTx/>
              <a:buFontTx/>
              <a:buNone/>
              <a:tabLst>
                <a:tab pos="177800" algn="l"/>
                <a:tab pos="368300" algn="l"/>
                <a:tab pos="546100" algn="l"/>
                <a:tab pos="736600" algn="l"/>
                <a:tab pos="927100" algn="l"/>
                <a:tab pos="1117600" algn="l"/>
                <a:tab pos="1308100" algn="l"/>
                <a:tab pos="1498600" algn="l"/>
                <a:tab pos="1689100" algn="l"/>
                <a:tab pos="1879600" algn="l"/>
                <a:tab pos="2070100" algn="l"/>
                <a:tab pos="2260600" algn="l"/>
              </a:tabLst>
              <a:defRPr sz="166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996">
              <a:solidFill>
                <a:srgbClr val="5E5E5E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You can use the group by function to group records together based on specific column or columns.…"/>
          <p:cNvSpPr txBox="1"/>
          <p:nvPr>
            <p:ph type="body" idx="1"/>
          </p:nvPr>
        </p:nvSpPr>
        <p:spPr>
          <a:xfrm>
            <a:off x="406400" y="599678"/>
            <a:ext cx="12192000" cy="8342936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You can use the group by function to group records together based on specific column or columns.</a:t>
            </a:r>
          </a:p>
          <a:p>
            <a:pPr marL="444500" indent="-4445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In such a case, the aggregate functions would be applied on each group</a:t>
            </a:r>
          </a:p>
          <a:p>
            <a:pPr marL="284479" indent="-284479" defTabSz="373885">
              <a:spcBef>
                <a:spcPts val="2600"/>
              </a:spcBef>
              <a:buClrTx/>
              <a:buSzPct val="145000"/>
              <a:buFontTx/>
              <a:buChar char="•"/>
              <a:defRPr sz="20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GROUP BY</a:t>
            </a:r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SUM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(SAL)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722312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FROM EMP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722312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GROUP BY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MGR;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722312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44500" indent="-4445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To filter the results based on specific </a:t>
            </a:r>
            <a:br/>
            <a:r>
              <a:t>group or groups, use the </a:t>
            </a:r>
            <a:r>
              <a:rPr>
                <a:solidFill>
                  <a:schemeClr val="accent2">
                    <a:lumOff val="-9921"/>
                  </a:schemeClr>
                </a:solidFill>
              </a:rPr>
              <a:t>HAVING</a:t>
            </a:r>
            <a:r>
              <a:t> clause,</a:t>
            </a:r>
            <a:br/>
            <a:r>
              <a:t>rather than the WHERE clause </a:t>
            </a:r>
          </a:p>
          <a:p>
            <a:pPr marL="284479" indent="-284479" defTabSz="373885">
              <a:spcBef>
                <a:spcPts val="2600"/>
              </a:spcBef>
              <a:buClrTx/>
              <a:buSzPct val="145000"/>
              <a:buFontTx/>
              <a:buChar char="•"/>
              <a:defRPr b="1" sz="20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GROUP BY …  HAVING</a:t>
            </a:r>
          </a:p>
          <a:p>
            <a:pPr marL="0" indent="0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SELECT DEPTNO, </a:t>
            </a: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AVG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(SAL)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722312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FROM EMP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722312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GROUP BY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DEPTNO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0" indent="722312" defTabSz="914400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chemeClr val="accent2">
                    <a:lumOff val="-992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HAVING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DEPTNO &gt; 10;</a:t>
            </a:r>
          </a:p>
        </p:txBody>
      </p:sp>
      <p:sp>
        <p:nvSpPr>
          <p:cNvPr id="192" name="Group by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Group by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6922048" y="2738063"/>
            <a:ext cx="5941786" cy="693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2048" y="2738063"/>
            <a:ext cx="5827486" cy="6771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7" name="Order b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Order by</a:t>
            </a:r>
          </a:p>
        </p:txBody>
      </p:sp>
      <p:sp>
        <p:nvSpPr>
          <p:cNvPr id="198" name="SELECT &quot;column_name&quot;…"/>
          <p:cNvSpPr txBox="1"/>
          <p:nvPr>
            <p:ph type="body" idx="1"/>
          </p:nvPr>
        </p:nvSpPr>
        <p:spPr>
          <a:xfrm>
            <a:off x="406400" y="2791177"/>
            <a:ext cx="12192000" cy="647541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 "column_name"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 "table_name"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[WHERE "condition"]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lumOff val="-9921"/>
                  </a:schemeClr>
                </a:solidFill>
              </a:rPr>
              <a:t>ORDER BY</a:t>
            </a:r>
            <a:r>
              <a:t> "column_name" [ASC, DESC];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53535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80473" indent="-180473" defTabSz="457200">
              <a:spcBef>
                <a:spcPts val="0"/>
              </a:spcBef>
              <a:buClrTx/>
              <a:buSzPct val="100000"/>
              <a:buFontTx/>
              <a:buChar char="•"/>
              <a:defRPr sz="17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 a </a:t>
            </a:r>
            <a:r>
              <a:t>WHERE</a:t>
            </a:r>
            <a:r>
              <a:t> clause exists, it comes before the </a:t>
            </a:r>
            <a:r>
              <a:t>ORDER BY</a:t>
            </a:r>
            <a:r>
              <a:t> clause. </a:t>
            </a:r>
          </a:p>
          <a:p>
            <a:pPr marL="180473" indent="-180473" defTabSz="457200">
              <a:spcBef>
                <a:spcPts val="0"/>
              </a:spcBef>
              <a:buClrTx/>
              <a:buSzPct val="100000"/>
              <a:buFontTx/>
              <a:buChar char="•"/>
              <a:defRPr sz="17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</a:t>
            </a:r>
            <a:r>
              <a:t> means that the results will be shown in ascending order, </a:t>
            </a:r>
          </a:p>
          <a:p>
            <a:pPr marL="180473" indent="-180473" defTabSz="457200">
              <a:spcBef>
                <a:spcPts val="0"/>
              </a:spcBef>
              <a:buClrTx/>
              <a:buSzPct val="100000"/>
              <a:buFontTx/>
              <a:buChar char="•"/>
              <a:defRPr sz="17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</a:t>
            </a:r>
            <a:r>
              <a:t> means that the results will be shown in descending order. </a:t>
            </a:r>
          </a:p>
          <a:p>
            <a:pPr marL="180473" indent="-180473" defTabSz="457200">
              <a:spcBef>
                <a:spcPts val="0"/>
              </a:spcBef>
              <a:buClrTx/>
              <a:buSzPct val="100000"/>
              <a:buFontTx/>
              <a:buChar char="•"/>
              <a:defRPr sz="17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 neither is specified, the default is </a:t>
            </a:r>
            <a:r>
              <a:t>ASC</a:t>
            </a:r>
            <a:r>
              <a:t>.</a:t>
            </a:r>
          </a:p>
          <a:p>
            <a:pPr marL="0" indent="0" defTabSz="457200">
              <a:spcBef>
                <a:spcPts val="1800"/>
              </a:spcBef>
              <a:buClrTx/>
              <a:buSzTx/>
              <a:buFontTx/>
              <a:buNone/>
              <a:defRPr sz="17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1800"/>
              </a:spcBef>
              <a:buClrTx/>
              <a:buSzTx/>
              <a:buFontTx/>
              <a:buNone/>
              <a:defRPr sz="1700">
                <a:solidFill>
                  <a:srgbClr val="53535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It is possible to order by more than one column.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 "column_name"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 "table_name"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[WHERE "condition"]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lumOff val="-9921"/>
                  </a:schemeClr>
                </a:solidFill>
              </a:rPr>
              <a:t>ORDER BY</a:t>
            </a:r>
            <a:r>
              <a:t> "column_name1" [ASC, DESC],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"column_name2" [ASC, DESC]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7903" y="5442648"/>
            <a:ext cx="4838525" cy="3374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LECT Statement"/>
          <p:cNvSpPr txBox="1"/>
          <p:nvPr>
            <p:ph type="title"/>
          </p:nvPr>
        </p:nvSpPr>
        <p:spPr>
          <a:xfrm>
            <a:off x="952500" y="254000"/>
            <a:ext cx="11099800" cy="963415"/>
          </a:xfrm>
          <a:prstGeom prst="rect">
            <a:avLst/>
          </a:prstGeom>
        </p:spPr>
        <p:txBody>
          <a:bodyPr/>
          <a:lstStyle>
            <a:lvl1pPr defTabSz="414780">
              <a:defRPr sz="5600"/>
            </a:lvl1pPr>
          </a:lstStyle>
          <a:p>
            <a:pPr/>
            <a:r>
              <a:t>SELECT Statement</a:t>
            </a:r>
          </a:p>
        </p:txBody>
      </p:sp>
      <p:sp>
        <p:nvSpPr>
          <p:cNvPr id="202" name="SELECT field1, field2,...fieldN…"/>
          <p:cNvSpPr txBox="1"/>
          <p:nvPr>
            <p:ph type="body" idx="1"/>
          </p:nvPr>
        </p:nvSpPr>
        <p:spPr>
          <a:xfrm>
            <a:off x="952500" y="1506735"/>
            <a:ext cx="11099800" cy="7370565"/>
          </a:xfrm>
          <a:prstGeom prst="rect">
            <a:avLst/>
          </a:prstGeom>
        </p:spPr>
        <p:txBody>
          <a:bodyPr/>
          <a:lstStyle/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table_name2...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  <a:r>
              <a:rPr>
                <a:solidFill>
                  <a:srgbClr val="017C76"/>
                </a:solidFill>
              </a:rPr>
              <a:t>LIMIT</a:t>
            </a:r>
            <a:r>
              <a:t> N]</a:t>
            </a: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DISTINCT Clause</a:t>
            </a: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DISTINCT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table_name2...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667146">
              <a:spcBef>
                <a:spcPts val="0"/>
              </a:spcBef>
              <a:buSzTx/>
              <a:buNone/>
              <a:tabLst>
                <a:tab pos="190500" algn="l"/>
                <a:tab pos="393700" algn="l"/>
                <a:tab pos="596900" algn="l"/>
                <a:tab pos="800100" algn="l"/>
                <a:tab pos="1003300" algn="l"/>
                <a:tab pos="1206500" algn="l"/>
                <a:tab pos="1422400" algn="l"/>
                <a:tab pos="1612900" algn="l"/>
                <a:tab pos="1828800" algn="l"/>
                <a:tab pos="2032000" algn="l"/>
                <a:tab pos="2235200" algn="l"/>
                <a:tab pos="2438400" algn="l"/>
              </a:tabLst>
              <a:defRPr sz="1824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distinct mgr from emp;</a:t>
            </a: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 Clause</a:t>
            </a: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table_name2…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Condition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667146">
              <a:spcBef>
                <a:spcPts val="0"/>
              </a:spcBef>
              <a:buSzTx/>
              <a:buNone/>
              <a:tabLst>
                <a:tab pos="190500" algn="l"/>
                <a:tab pos="393700" algn="l"/>
                <a:tab pos="596900" algn="l"/>
                <a:tab pos="800100" algn="l"/>
                <a:tab pos="1003300" algn="l"/>
                <a:tab pos="1206500" algn="l"/>
                <a:tab pos="1422400" algn="l"/>
                <a:tab pos="1612900" algn="l"/>
                <a:tab pos="1828800" algn="l"/>
                <a:tab pos="2032000" algn="l"/>
                <a:tab pos="2235200" algn="l"/>
                <a:tab pos="2438400" algn="l"/>
              </a:tabLst>
              <a:defRPr sz="1824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* from emp where sal&gt;3000;</a:t>
            </a: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AND/OR Clause</a:t>
            </a: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table_name2...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Condition1 </a:t>
            </a:r>
            <a:r>
              <a:t>AND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Condition2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63521">
              <a:spcBef>
                <a:spcPts val="0"/>
              </a:spcBef>
              <a:buSzTx/>
              <a:buNone/>
              <a:defRPr sz="1824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667146">
              <a:spcBef>
                <a:spcPts val="0"/>
              </a:spcBef>
              <a:buSzTx/>
              <a:buNone/>
              <a:tabLst>
                <a:tab pos="190500" algn="l"/>
                <a:tab pos="393700" algn="l"/>
                <a:tab pos="596900" algn="l"/>
                <a:tab pos="800100" algn="l"/>
                <a:tab pos="1003300" algn="l"/>
                <a:tab pos="1206500" algn="l"/>
                <a:tab pos="1422400" algn="l"/>
                <a:tab pos="1612900" algn="l"/>
                <a:tab pos="1828800" algn="l"/>
                <a:tab pos="2032000" algn="l"/>
                <a:tab pos="2235200" algn="l"/>
                <a:tab pos="2438400" algn="l"/>
              </a:tabLst>
              <a:defRPr sz="1824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* from emp where deptno = 20 and sal &gt; 1000;</a:t>
            </a:r>
          </a:p>
          <a:p>
            <a:pPr marL="0" indent="0" defTabSz="667146">
              <a:spcBef>
                <a:spcPts val="0"/>
              </a:spcBef>
              <a:buSzTx/>
              <a:buNone/>
              <a:tabLst>
                <a:tab pos="190500" algn="l"/>
                <a:tab pos="393700" algn="l"/>
                <a:tab pos="596900" algn="l"/>
                <a:tab pos="800100" algn="l"/>
                <a:tab pos="1003300" algn="l"/>
                <a:tab pos="1206500" algn="l"/>
                <a:tab pos="1422400" algn="l"/>
                <a:tab pos="1612900" algn="l"/>
                <a:tab pos="1828800" algn="l"/>
                <a:tab pos="2032000" algn="l"/>
                <a:tab pos="2235200" algn="l"/>
                <a:tab pos="2438400" algn="l"/>
              </a:tabLst>
              <a:defRPr sz="1824">
                <a:solidFill>
                  <a:srgbClr val="76D6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67146">
              <a:spcBef>
                <a:spcPts val="0"/>
              </a:spcBef>
              <a:buSzTx/>
              <a:buNone/>
              <a:tabLst>
                <a:tab pos="190500" algn="l"/>
                <a:tab pos="393700" algn="l"/>
                <a:tab pos="596900" algn="l"/>
                <a:tab pos="800100" algn="l"/>
                <a:tab pos="1003300" algn="l"/>
                <a:tab pos="1206500" algn="l"/>
                <a:tab pos="1422400" algn="l"/>
                <a:tab pos="1612900" algn="l"/>
                <a:tab pos="1828800" algn="l"/>
                <a:tab pos="2032000" algn="l"/>
                <a:tab pos="2235200" algn="l"/>
                <a:tab pos="2438400" algn="l"/>
              </a:tabLst>
              <a:defRPr sz="1824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* from emp where deptno = 20 or deptno = 30;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N Cla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IN Clause</a:t>
            </a:r>
            <a:br/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table_name2...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WHERE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 </a:t>
            </a:r>
            <a:r>
              <a:t>IN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(val1,val2,val3…)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00000">
                    <a:alpha val="87058"/>
                  </a:srgbClr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54000" algn="l"/>
                <a:tab pos="520700" algn="l"/>
                <a:tab pos="800100" algn="l"/>
                <a:tab pos="1054100" algn="l"/>
                <a:tab pos="1320800" algn="l"/>
                <a:tab pos="1600200" algn="l"/>
                <a:tab pos="1866900" algn="l"/>
                <a:tab pos="2120900" algn="l"/>
                <a:tab pos="2400300" algn="l"/>
                <a:tab pos="2667000" algn="l"/>
                <a:tab pos="2933700" algn="l"/>
                <a:tab pos="3200400" algn="l"/>
              </a:tabLst>
              <a:defRPr sz="170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select * from emp where mgr IN (7902,7698,7839,7566);</a:t>
            </a: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54000" algn="l"/>
                <a:tab pos="520700" algn="l"/>
                <a:tab pos="800100" algn="l"/>
                <a:tab pos="1054100" algn="l"/>
                <a:tab pos="1320800" algn="l"/>
                <a:tab pos="1600200" algn="l"/>
                <a:tab pos="1866900" algn="l"/>
                <a:tab pos="2120900" algn="l"/>
                <a:tab pos="2400300" algn="l"/>
                <a:tab pos="2667000" algn="l"/>
                <a:tab pos="2933700" algn="l"/>
                <a:tab pos="3200400" algn="l"/>
              </a:tabLst>
              <a:defRPr sz="170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LIKE Clause</a:t>
            </a:r>
            <a:br/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table_name2...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WHERE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 </a:t>
            </a:r>
            <a:r>
              <a:t>LIKE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pattern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00000">
                    <a:alpha val="87058"/>
                  </a:srgbClr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54000" algn="l"/>
                <a:tab pos="520700" algn="l"/>
                <a:tab pos="800100" algn="l"/>
                <a:tab pos="1054100" algn="l"/>
                <a:tab pos="1320800" algn="l"/>
                <a:tab pos="1600200" algn="l"/>
                <a:tab pos="1866900" algn="l"/>
                <a:tab pos="2120900" algn="l"/>
                <a:tab pos="2400300" algn="l"/>
                <a:tab pos="2667000" algn="l"/>
                <a:tab pos="2933700" algn="l"/>
                <a:tab pos="3200400" algn="l"/>
              </a:tabLst>
              <a:defRPr sz="170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select * from favbooks where title LIKE ‘%and%’;</a:t>
            </a: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54000" algn="l"/>
                <a:tab pos="520700" algn="l"/>
                <a:tab pos="800100" algn="l"/>
                <a:tab pos="1054100" algn="l"/>
                <a:tab pos="1320800" algn="l"/>
                <a:tab pos="1600200" algn="l"/>
                <a:tab pos="1866900" algn="l"/>
                <a:tab pos="2120900" algn="l"/>
                <a:tab pos="2400300" algn="l"/>
                <a:tab pos="2667000" algn="l"/>
                <a:tab pos="2933700" algn="l"/>
                <a:tab pos="3200400" algn="l"/>
              </a:tabLst>
              <a:defRPr sz="170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select * from favbooks where title LIKE ‘E__A’;</a:t>
            </a: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54000" algn="l"/>
                <a:tab pos="520700" algn="l"/>
                <a:tab pos="800100" algn="l"/>
                <a:tab pos="1054100" algn="l"/>
                <a:tab pos="1320800" algn="l"/>
                <a:tab pos="1600200" algn="l"/>
                <a:tab pos="1866900" algn="l"/>
                <a:tab pos="2120900" algn="l"/>
                <a:tab pos="2400300" algn="l"/>
                <a:tab pos="2667000" algn="l"/>
                <a:tab pos="2933700" algn="l"/>
                <a:tab pos="3200400" algn="l"/>
              </a:tabLst>
              <a:defRPr sz="170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54000" algn="l"/>
                <a:tab pos="520700" algn="l"/>
                <a:tab pos="800100" algn="l"/>
                <a:tab pos="1054100" algn="l"/>
                <a:tab pos="1320800" algn="l"/>
                <a:tab pos="1600200" algn="l"/>
                <a:tab pos="1866900" algn="l"/>
                <a:tab pos="2120900" algn="l"/>
                <a:tab pos="2400300" algn="l"/>
                <a:tab pos="2667000" algn="l"/>
                <a:tab pos="2933700" algn="l"/>
                <a:tab pos="3200400" algn="l"/>
              </a:tabLst>
              <a:defRPr sz="170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ORDER BY Clause</a:t>
            </a:r>
            <a:br/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table_name2...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ORDER BY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 [</a:t>
            </a:r>
            <a:r>
              <a:t>ASC|DESC]</a:t>
            </a:r>
          </a:p>
          <a:p>
            <a:pPr marL="0" indent="0" defTabSz="343996">
              <a:spcBef>
                <a:spcPts val="0"/>
              </a:spcBef>
              <a:buSzTx/>
              <a:buNone/>
              <a:defRPr sz="1700">
                <a:solidFill>
                  <a:srgbClr val="017C76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54000" algn="l"/>
                <a:tab pos="520700" algn="l"/>
                <a:tab pos="800100" algn="l"/>
                <a:tab pos="1054100" algn="l"/>
                <a:tab pos="1320800" algn="l"/>
                <a:tab pos="1600200" algn="l"/>
                <a:tab pos="1866900" algn="l"/>
                <a:tab pos="2120900" algn="l"/>
                <a:tab pos="2400300" algn="l"/>
                <a:tab pos="2667000" algn="l"/>
                <a:tab pos="2933700" algn="l"/>
                <a:tab pos="3200400" algn="l"/>
              </a:tabLst>
              <a:defRPr sz="1700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select * from emp ORDER BY sal DESC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ML Commands"/>
          <p:cNvSpPr txBox="1"/>
          <p:nvPr>
            <p:ph type="title"/>
          </p:nvPr>
        </p:nvSpPr>
        <p:spPr>
          <a:xfrm>
            <a:off x="685800" y="558800"/>
            <a:ext cx="11099800" cy="1114773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DQL Command</a:t>
            </a:r>
          </a:p>
        </p:txBody>
      </p:sp>
      <p:sp>
        <p:nvSpPr>
          <p:cNvPr id="155" name="INSERT…"/>
          <p:cNvSpPr txBox="1"/>
          <p:nvPr>
            <p:ph type="body" idx="1"/>
          </p:nvPr>
        </p:nvSpPr>
        <p:spPr>
          <a:xfrm>
            <a:off x="863600" y="2057400"/>
            <a:ext cx="11099800" cy="6286500"/>
          </a:xfrm>
          <a:prstGeom prst="rect">
            <a:avLst/>
          </a:prstGeom>
        </p:spPr>
        <p:txBody>
          <a:bodyPr/>
          <a:lstStyle/>
          <a:p>
            <a:pPr lvl="1" marL="561473" indent="-180473" defTabSz="457200">
              <a:lnSpc>
                <a:spcPts val="5200"/>
              </a:lnSpc>
              <a:spcBef>
                <a:spcPts val="1200"/>
              </a:spcBef>
              <a:buSzPct val="100000"/>
              <a:defRPr sz="2100">
                <a:latin typeface="Verdana"/>
                <a:ea typeface="Verdana"/>
                <a:cs typeface="Verdana"/>
                <a:sym typeface="Verdana"/>
              </a:defRPr>
            </a:pPr>
            <a:r>
              <a:t>DQL is short form of Data Query Language </a:t>
            </a:r>
          </a:p>
          <a:p>
            <a:pPr lvl="1" marL="561473" indent="-180473" defTabSz="457200">
              <a:lnSpc>
                <a:spcPts val="4300"/>
              </a:lnSpc>
              <a:spcBef>
                <a:spcPts val="1600"/>
              </a:spcBef>
              <a:buSzPct val="100000"/>
              <a:def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After we have created the database and added some data to it, we definitely want the ability to retrieve that data. </a:t>
            </a:r>
          </a:p>
          <a:p>
            <a:pPr lvl="1" marL="561473" indent="-180473" defTabSz="457200">
              <a:lnSpc>
                <a:spcPts val="4300"/>
              </a:lnSpc>
              <a:spcBef>
                <a:spcPts val="1600"/>
              </a:spcBef>
              <a:buSzPct val="100000"/>
              <a:def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The commands of SQL that are used to retrieve data from the database are collectively called DQL. </a:t>
            </a:r>
          </a:p>
          <a:p>
            <a:pPr lvl="1" marL="561473" indent="-180473" defTabSz="457200">
              <a:lnSpc>
                <a:spcPts val="4300"/>
              </a:lnSpc>
              <a:spcBef>
                <a:spcPts val="1600"/>
              </a:spcBef>
              <a:buSzPct val="100000"/>
              <a:def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Therefore all SELECT statements come under DQL.</a:t>
            </a:r>
          </a:p>
          <a:p>
            <a:pPr lvl="1" marL="561473" indent="-180473" defTabSz="457200">
              <a:lnSpc>
                <a:spcPts val="4300"/>
              </a:lnSpc>
              <a:spcBef>
                <a:spcPts val="1600"/>
              </a:spcBef>
              <a:buSzPct val="100000"/>
              <a:defRPr sz="2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This includes retrieving data from multiple tables using the concepts of JOIN and SUBQUERIES</a:t>
            </a:r>
          </a:p>
          <a:p>
            <a:pPr marL="0" indent="0" defTabSz="457200">
              <a:lnSpc>
                <a:spcPts val="4000"/>
              </a:lnSpc>
              <a:spcBef>
                <a:spcPts val="1600"/>
              </a:spcBef>
              <a:buSzTx/>
              <a:buNone/>
              <a:defRPr sz="1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1600"/>
              </a:spcBef>
              <a:buSzTx/>
              <a:buNone/>
              <a:defRPr sz="1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1600"/>
              </a:spcBef>
              <a:buSzTx/>
              <a:buNone/>
              <a:defRPr sz="19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58" name="Reading data from 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Reading data from tables</a:t>
            </a:r>
          </a:p>
        </p:txBody>
      </p:sp>
      <p:sp>
        <p:nvSpPr>
          <p:cNvPr id="159" name="SIMPLE SELECT…"/>
          <p:cNvSpPr txBox="1"/>
          <p:nvPr>
            <p:ph type="body" idx="1"/>
          </p:nvPr>
        </p:nvSpPr>
        <p:spPr>
          <a:xfrm>
            <a:off x="9779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190500" indent="-190500" defTabSz="274501">
              <a:spcBef>
                <a:spcPts val="0"/>
              </a:spcBef>
              <a:buClrTx/>
              <a:buSzPct val="100000"/>
              <a:buFontTx/>
              <a:buChar char="•"/>
              <a:defRPr b="1" sz="1900">
                <a:solidFill>
                  <a:schemeClr val="accent5">
                    <a:satOff val="-41871"/>
                    <a:lumOff val="-13058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SIMPLE SELECT</a:t>
            </a: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9999"/>
                  </a:schemeClr>
                </a:solidFill>
              </a:rP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*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/>
                </a:solidFill>
              </a:rP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table_name;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 * FROM employees;</a:t>
            </a: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90500" indent="-190500" defTabSz="274501">
              <a:spcBef>
                <a:spcPts val="0"/>
              </a:spcBef>
              <a:buClrTx/>
              <a:buSzPct val="100000"/>
              <a:buFontTx/>
              <a:buChar char="•"/>
              <a:defRPr b="1" sz="1900">
                <a:solidFill>
                  <a:schemeClr val="accent5">
                    <a:satOff val="-41871"/>
                    <a:lumOff val="-13058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 SPECIFIC COLUMNS</a:t>
            </a: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9999"/>
                  </a:schemeClr>
                </a:solidFill>
              </a:rP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/>
                </a:solidFill>
              </a:rP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table_name;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>
                    <a:alpha val="87058"/>
                  </a:srgbClr>
                </a:solidFill>
              </a:rPr>
              <a:t>SELECT emp_name, deptno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>
                    <a:alpha val="87058"/>
                  </a:srgbClr>
                </a:solidFill>
              </a:rPr>
              <a:t>FROM employees;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pic>
        <p:nvPicPr>
          <p:cNvPr id="160" name="IMG_8647.PNG" descr="IMG_8647.PNG"/>
          <p:cNvPicPr>
            <a:picLocks noChangeAspect="1"/>
          </p:cNvPicPr>
          <p:nvPr/>
        </p:nvPicPr>
        <p:blipFill>
          <a:blip r:embed="rId2">
            <a:extLst/>
          </a:blip>
          <a:srcRect l="0" t="32025" r="0" b="14193"/>
          <a:stretch>
            <a:fillRect/>
          </a:stretch>
        </p:blipFill>
        <p:spPr>
          <a:xfrm>
            <a:off x="6678656" y="2882900"/>
            <a:ext cx="4283001" cy="4097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LECT Statement"/>
          <p:cNvSpPr txBox="1"/>
          <p:nvPr>
            <p:ph type="title"/>
          </p:nvPr>
        </p:nvSpPr>
        <p:spPr>
          <a:xfrm>
            <a:off x="952500" y="254000"/>
            <a:ext cx="11099800" cy="963415"/>
          </a:xfrm>
          <a:prstGeom prst="rect">
            <a:avLst/>
          </a:prstGeom>
        </p:spPr>
        <p:txBody>
          <a:bodyPr/>
          <a:lstStyle>
            <a:lvl1pPr defTabSz="414780">
              <a:defRPr sz="5600"/>
            </a:lvl1pPr>
          </a:lstStyle>
          <a:p>
            <a:pPr/>
            <a:r>
              <a:t>SELECT Statement</a:t>
            </a:r>
          </a:p>
        </p:txBody>
      </p:sp>
      <p:sp>
        <p:nvSpPr>
          <p:cNvPr id="163" name="SELECT field1, field2,...fieldN…"/>
          <p:cNvSpPr txBox="1"/>
          <p:nvPr>
            <p:ph type="body" idx="1"/>
          </p:nvPr>
        </p:nvSpPr>
        <p:spPr>
          <a:xfrm>
            <a:off x="1168400" y="1885602"/>
            <a:ext cx="11099800" cy="5982396"/>
          </a:xfrm>
          <a:prstGeom prst="rect">
            <a:avLst/>
          </a:prstGeom>
        </p:spPr>
        <p:txBody>
          <a:bodyPr/>
          <a:lstStyle/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90500" indent="-190500" defTabSz="274501">
              <a:spcBef>
                <a:spcPts val="0"/>
              </a:spcBef>
              <a:buSzPct val="100000"/>
              <a:defRPr sz="1900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DISTINCT Clause </a:t>
            </a: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53535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Used to select unique values from a table</a:t>
            </a:r>
          </a:p>
          <a:p>
            <a:pPr marL="190500" indent="-190500" defTabSz="274501">
              <a:spcBef>
                <a:spcPts val="0"/>
              </a:spcBef>
              <a:buSzPct val="100000"/>
              <a:defRPr sz="1900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90500" indent="-190500" defTabSz="274501">
              <a:spcBef>
                <a:spcPts val="0"/>
              </a:spcBef>
              <a:buSzPct val="100000"/>
              <a:defRPr sz="1900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DISTINCT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table_name2...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000000">
                    <a:alpha val="87058"/>
                  </a:srgbClr>
                </a:solidFill>
              </a:rPr>
              <a:t>Select unique values of the field ‘mgr’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lvl="1" marL="0" indent="708421" defTabSz="694944">
              <a:spcBef>
                <a:spcPts val="0"/>
              </a:spcBef>
              <a:buSzTx/>
              <a:buNone/>
              <a:tabLst>
                <a:tab pos="203200" algn="l"/>
                <a:tab pos="419100" algn="l"/>
                <a:tab pos="635000" algn="l"/>
                <a:tab pos="838200" algn="l"/>
                <a:tab pos="1054100" algn="l"/>
                <a:tab pos="1270000" algn="l"/>
                <a:tab pos="1485900" algn="l"/>
                <a:tab pos="1689100" algn="l"/>
                <a:tab pos="1917700" algn="l"/>
                <a:tab pos="2120900" algn="l"/>
                <a:tab pos="2336800" algn="l"/>
                <a:tab pos="2552700" algn="l"/>
              </a:tabLst>
              <a:defRPr sz="1900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distinct mgr from emp;</a:t>
            </a: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B516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solidFill>
                  <a:srgbClr val="000000">
                    <a:alpha val="87058"/>
                  </a:srgbClr>
                </a:solidFill>
              </a:rPr>
              <a:t>Select unique combination of values in ‘mgr’ &amp; ‘deptno’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>
                  <a:alpha val="87058"/>
                </a:srgbClr>
              </a:solidFill>
            </a:endParaRPr>
          </a:p>
          <a:p>
            <a:pPr lvl="1" marL="0" indent="708421" defTabSz="694944">
              <a:spcBef>
                <a:spcPts val="0"/>
              </a:spcBef>
              <a:buSzTx/>
              <a:buNone/>
              <a:tabLst>
                <a:tab pos="203200" algn="l"/>
                <a:tab pos="419100" algn="l"/>
                <a:tab pos="635000" algn="l"/>
                <a:tab pos="838200" algn="l"/>
                <a:tab pos="1054100" algn="l"/>
                <a:tab pos="1270000" algn="l"/>
                <a:tab pos="1485900" algn="l"/>
                <a:tab pos="1689100" algn="l"/>
                <a:tab pos="1917700" algn="l"/>
                <a:tab pos="2120900" algn="l"/>
                <a:tab pos="2336800" algn="l"/>
                <a:tab pos="2552700" algn="l"/>
              </a:tabLst>
              <a:defRPr sz="1900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7058"/>
                  </a:srgbClr>
                </a:solidFill>
              </a:rPr>
              <a:t>select distinct mgr, deptno from emp;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ECT Contd."/>
          <p:cNvSpPr txBox="1"/>
          <p:nvPr>
            <p:ph type="title"/>
          </p:nvPr>
        </p:nvSpPr>
        <p:spPr>
          <a:xfrm>
            <a:off x="952500" y="254000"/>
            <a:ext cx="11099800" cy="906463"/>
          </a:xfrm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/>
            <a:r>
              <a:t>SELECT Contd.</a:t>
            </a:r>
          </a:p>
        </p:txBody>
      </p:sp>
      <p:sp>
        <p:nvSpPr>
          <p:cNvPr id="166" name="WHERE Clause…"/>
          <p:cNvSpPr txBox="1"/>
          <p:nvPr>
            <p:ph type="body" idx="1"/>
          </p:nvPr>
        </p:nvSpPr>
        <p:spPr>
          <a:xfrm>
            <a:off x="952500" y="15113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190500" indent="-190500" defTabSz="274501">
              <a:spcBef>
                <a:spcPts val="0"/>
              </a:spcBef>
              <a:buSzPct val="100000"/>
              <a:defRPr sz="1900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 Clause</a:t>
            </a: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B516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53535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 WHERE clause is used to filter the records selected using the SELECT statement.</a:t>
            </a: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53535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SELECT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field1, field2,...fieldN 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FROM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table_name1, table_name2…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17C7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</a:t>
            </a:r>
            <a:r>
              <a:rPr>
                <a:solidFill>
                  <a:srgbClr val="000000">
                    <a:alpha val="87058"/>
                  </a:srgbClr>
                </a:solidFill>
              </a:rPr>
              <a:t> Condition</a:t>
            </a:r>
            <a:endParaRPr>
              <a:solidFill>
                <a:srgbClr val="000000">
                  <a:alpha val="87058"/>
                </a:srgbClr>
              </a:solidFill>
            </a:endParaR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74501">
              <a:spcBef>
                <a:spcPts val="0"/>
              </a:spcBef>
              <a:buSzTx/>
              <a:buNone/>
              <a:defRPr sz="1900">
                <a:solidFill>
                  <a:srgbClr val="000000">
                    <a:alpha val="87058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03200" algn="l"/>
                <a:tab pos="419100" algn="l"/>
                <a:tab pos="635000" algn="l"/>
                <a:tab pos="838200" algn="l"/>
                <a:tab pos="1054100" algn="l"/>
                <a:tab pos="1270000" algn="l"/>
                <a:tab pos="1485900" algn="l"/>
                <a:tab pos="1689100" algn="l"/>
                <a:tab pos="1917700" algn="l"/>
                <a:tab pos="2120900" algn="l"/>
                <a:tab pos="2336800" algn="l"/>
                <a:tab pos="2552700" algn="l"/>
              </a:tabLst>
              <a:defRPr sz="1900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 * from emp where sal&gt;3000;</a:t>
            </a:r>
          </a:p>
          <a:p>
            <a:pPr marL="0" indent="0" defTabSz="694944">
              <a:spcBef>
                <a:spcPts val="0"/>
              </a:spcBef>
              <a:buSzTx/>
              <a:buNone/>
              <a:tabLst>
                <a:tab pos="203200" algn="l"/>
                <a:tab pos="419100" algn="l"/>
                <a:tab pos="635000" algn="l"/>
                <a:tab pos="838200" algn="l"/>
                <a:tab pos="1054100" algn="l"/>
                <a:tab pos="1270000" algn="l"/>
                <a:tab pos="1485900" algn="l"/>
                <a:tab pos="1689100" algn="l"/>
                <a:tab pos="1917700" algn="l"/>
                <a:tab pos="2120900" algn="l"/>
                <a:tab pos="2336800" algn="l"/>
                <a:tab pos="2552700" algn="l"/>
              </a:tabLst>
              <a:defRPr sz="1900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4016" y="3979333"/>
            <a:ext cx="6591301" cy="367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170" name="Functions and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and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"/>
          <p:cNvSpPr txBox="1"/>
          <p:nvPr>
            <p:ph type="body" idx="21"/>
          </p:nvPr>
        </p:nvSpPr>
        <p:spPr>
          <a:xfrm>
            <a:off x="406400" y="86357"/>
            <a:ext cx="11176000" cy="82804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Comparison functions &amp; operators"/>
          <p:cNvSpPr txBox="1"/>
          <p:nvPr/>
        </p:nvSpPr>
        <p:spPr>
          <a:xfrm>
            <a:off x="406400" y="86357"/>
            <a:ext cx="11074273" cy="65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20624">
              <a:lnSpc>
                <a:spcPct val="80000"/>
              </a:lnSpc>
              <a:spcBef>
                <a:spcPts val="2000"/>
              </a:spcBef>
              <a:defRPr cap="all" sz="4320">
                <a:solidFill>
                  <a:srgbClr val="34A5DA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Comparison functions &amp; operators</a:t>
            </a:r>
          </a:p>
        </p:txBody>
      </p:sp>
      <p:sp>
        <p:nvSpPr>
          <p:cNvPr id="174" name="Double-click to edit"/>
          <p:cNvSpPr txBox="1"/>
          <p:nvPr>
            <p:ph type="body" idx="1"/>
          </p:nvPr>
        </p:nvSpPr>
        <p:spPr>
          <a:xfrm>
            <a:off x="406400" y="1072183"/>
            <a:ext cx="12192000" cy="833187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000"/>
              </a:lnSpc>
              <a:spcBef>
                <a:spcPts val="1200"/>
              </a:spcBef>
              <a:buClrTx/>
              <a:buSzTx/>
              <a:buFontTx/>
              <a:buNone/>
              <a:defRPr sz="1333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aphicFrame>
        <p:nvGraphicFramePr>
          <p:cNvPr id="175" name="Table"/>
          <p:cNvGraphicFramePr/>
          <p:nvPr/>
        </p:nvGraphicFramePr>
        <p:xfrm>
          <a:off x="2842865" y="1519460"/>
          <a:ext cx="9243616" cy="69718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3734345"/>
                <a:gridCol w="5509269"/>
              </a:tblGrid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b="1" sz="19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Name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b="1" sz="19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Description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Equal operator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Greater than operator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Greater than or equal operator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Less than operator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Less than or equal operator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&lt;&gt;</a:t>
                      </a:r>
                      <a:r>
                        <a:rPr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t>!=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Not equal operator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56459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 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Test a value against a boolean Test a value against a boolean NOT NULL value test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378498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IS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NULL value test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&lt;=&gt;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NULL-safe equal to operator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BETWEEN ... AND ...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Whether a value is within a range of values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LIKE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Simple pattern matching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47154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IN()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Return the first non-NULL argument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105878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NOT BETWEEN ... AND ... NOT IN()…NOT LIKE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3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533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Whether a value is not within a range of values, a set of values Negation of simple pattern matching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ysq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</a:t>
            </a:r>
          </a:p>
        </p:txBody>
      </p:sp>
      <p:sp>
        <p:nvSpPr>
          <p:cNvPr id="178" name="-"/>
          <p:cNvSpPr txBox="1"/>
          <p:nvPr>
            <p:ph type="title"/>
          </p:nvPr>
        </p:nvSpPr>
        <p:spPr>
          <a:xfrm>
            <a:off x="520685" y="1530350"/>
            <a:ext cx="12192001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-</a:t>
            </a:r>
          </a:p>
        </p:txBody>
      </p:sp>
      <p:sp>
        <p:nvSpPr>
          <p:cNvPr id="179" name="Double-click to edit"/>
          <p:cNvSpPr txBox="1"/>
          <p:nvPr>
            <p:ph type="body" idx="1"/>
          </p:nvPr>
        </p:nvSpPr>
        <p:spPr>
          <a:xfrm>
            <a:off x="520685" y="3226169"/>
            <a:ext cx="12192001" cy="61087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000"/>
              </a:lnSpc>
              <a:spcBef>
                <a:spcPts val="1200"/>
              </a:spcBef>
              <a:buClrTx/>
              <a:buSzTx/>
              <a:buFontTx/>
              <a:buNone/>
              <a:defRPr sz="1333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graphicFrame>
        <p:nvGraphicFramePr>
          <p:cNvPr id="180" name="Table"/>
          <p:cNvGraphicFramePr/>
          <p:nvPr/>
        </p:nvGraphicFramePr>
        <p:xfrm>
          <a:off x="2858888" y="3177677"/>
          <a:ext cx="5629226" cy="2920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2814612"/>
                <a:gridCol w="2814612"/>
              </a:tblGrid>
              <a:tr h="73016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b="1" sz="19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Name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b="1" sz="19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Description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73016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AND</a:t>
                      </a:r>
                      <a:r>
                        <a:rPr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t>&amp;&amp;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Logical 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  <a:tr h="73016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OR</a:t>
                      </a:r>
                      <a:r>
                        <a:rPr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t>||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Logical OR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  <a:noFill/>
                  </a:tcPr>
                </a:tc>
              </a:tr>
              <a:tr h="73016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26789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t>NOT</a:t>
                      </a:r>
                      <a:r>
                        <a:rPr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t>!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Negates value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CDEE0">
                        <a:alpha val="18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83" name="Groupi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Grouping</a:t>
            </a:r>
          </a:p>
        </p:txBody>
      </p:sp>
      <p:sp>
        <p:nvSpPr>
          <p:cNvPr id="184" name="Text"/>
          <p:cNvSpPr txBox="1"/>
          <p:nvPr/>
        </p:nvSpPr>
        <p:spPr>
          <a:xfrm>
            <a:off x="7769074" y="2149601"/>
            <a:ext cx="4639867" cy="370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8077"/>
          <a:stretch>
            <a:fillRect/>
          </a:stretch>
        </p:blipFill>
        <p:spPr>
          <a:xfrm>
            <a:off x="7769074" y="2149601"/>
            <a:ext cx="4525416" cy="3540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