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Shape 21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2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Text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ctr" defTabSz="821531">
              <a:lnSpc>
                <a:spcPct val="100000"/>
              </a:lnSpc>
              <a:spcBef>
                <a:spcPts val="0"/>
              </a:spcBef>
              <a:defRPr cap="none" sz="11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Body Level One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611187" indent="-611187" defTabSz="821531">
              <a:spcBef>
                <a:spcPts val="5900"/>
              </a:spcBef>
              <a:buClrTx/>
              <a:buSzPct val="145000"/>
              <a:buFontTx/>
              <a:buChar char="•"/>
              <a:defRPr sz="4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indent="-611187" defTabSz="821531">
              <a:spcBef>
                <a:spcPts val="5900"/>
              </a:spcBef>
              <a:buClrTx/>
              <a:buSzPct val="145000"/>
              <a:buFontTx/>
              <a:buChar char="•"/>
              <a:defRPr sz="4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indent="-611187" defTabSz="821531">
              <a:spcBef>
                <a:spcPts val="5900"/>
              </a:spcBef>
              <a:buClrTx/>
              <a:buSzPct val="145000"/>
              <a:buFontTx/>
              <a:buChar char="•"/>
              <a:defRPr sz="4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indent="-611187" defTabSz="821531">
              <a:spcBef>
                <a:spcPts val="5900"/>
              </a:spcBef>
              <a:buClrTx/>
              <a:buSzPct val="145000"/>
              <a:buFontTx/>
              <a:buChar char="•"/>
              <a:defRPr sz="4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indent="-611187" defTabSz="821531">
              <a:spcBef>
                <a:spcPts val="5900"/>
              </a:spcBef>
              <a:buClrTx/>
              <a:buSzPct val="145000"/>
              <a:buFontTx/>
              <a:buChar char="•"/>
              <a:defRPr sz="4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lnSpc>
                <a:spcPct val="100000"/>
              </a:lnSpc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642937">
              <a:spcBef>
                <a:spcPts val="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4" name="Text"/>
          <p:cNvSpPr txBox="1"/>
          <p:nvPr>
            <p:ph type="body" sz="quarter" idx="21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marL="0" indent="0" defTabSz="64293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60" sz="32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7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3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642937">
              <a:spcBef>
                <a:spcPts val="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4" name="Text"/>
          <p:cNvSpPr txBox="1"/>
          <p:nvPr>
            <p:ph type="body" sz="quarter" idx="21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marL="0" indent="0" defTabSz="64293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60" sz="32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8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186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/>
          <a:lstStyle>
            <a:lvl1pPr marL="601382" indent="-601382" defTabSz="821531">
              <a:buClr>
                <a:schemeClr val="accent1"/>
              </a:buClr>
              <a:buChar char="▸"/>
              <a:defRPr sz="4600"/>
            </a:lvl1pPr>
            <a:lvl2pPr marL="1045882" indent="-601382" defTabSz="821531">
              <a:buClr>
                <a:schemeClr val="accent1"/>
              </a:buClr>
              <a:buChar char="▸"/>
              <a:defRPr sz="4600"/>
            </a:lvl2pPr>
            <a:lvl3pPr marL="1490382" indent="-601382" defTabSz="821531">
              <a:buClr>
                <a:schemeClr val="accent1"/>
              </a:buClr>
              <a:buChar char="▸"/>
              <a:defRPr sz="4600"/>
            </a:lvl3pPr>
            <a:lvl4pPr marL="1934882" indent="-601382" defTabSz="821531">
              <a:buClr>
                <a:schemeClr val="accent1"/>
              </a:buClr>
              <a:buChar char="▸"/>
              <a:defRPr sz="4600"/>
            </a:lvl4pPr>
            <a:lvl5pPr marL="2379382" indent="-601382" defTabSz="821531">
              <a:buClr>
                <a:schemeClr val="accent1"/>
              </a:buClr>
              <a:buChar char="▸"/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3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Line"/>
          <p:cNvSpPr/>
          <p:nvPr/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642937">
              <a:spcBef>
                <a:spcPts val="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5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spcBef>
                <a:spcPts val="0"/>
              </a:spcBef>
              <a:defRPr sz="23800"/>
            </a:lvl1pPr>
          </a:lstStyle>
          <a:p>
            <a:pPr/>
            <a:r>
              <a:t>Title Text</a:t>
            </a:r>
          </a:p>
        </p:txBody>
      </p:sp>
      <p:sp>
        <p:nvSpPr>
          <p:cNvPr id="196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/>
          <a:lstStyle>
            <a:lvl1pPr marL="0" indent="0" defTabSz="821531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 defTabSz="821531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 defTabSz="821531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 defTabSz="821531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 defTabSz="821531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7" name="Slide Number"/>
          <p:cNvSpPr txBox="1"/>
          <p:nvPr>
            <p:ph type="sldNum" sz="quarter" idx="2"/>
          </p:nvPr>
        </p:nvSpPr>
        <p:spPr>
          <a:xfrm>
            <a:off x="20177109" y="589359"/>
            <a:ext cx="545704" cy="612776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3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Line"/>
          <p:cNvSpPr/>
          <p:nvPr/>
        </p:nvSpPr>
        <p:spPr>
          <a:xfrm flipV="1">
            <a:off x="3619500" y="8635632"/>
            <a:ext cx="17145000" cy="37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64292" tIns="64292" rIns="64292" bIns="64292"/>
          <a:lstStyle/>
          <a:p>
            <a:pPr algn="ctr" defTabSz="821531">
              <a:spcBef>
                <a:spcPts val="0"/>
              </a:spcBef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5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spcBef>
                <a:spcPts val="0"/>
              </a:spcBef>
              <a:defRPr sz="23800"/>
            </a:lvl1pPr>
          </a:lstStyle>
          <a:p>
            <a:pPr/>
            <a:r>
              <a:t>Title Text</a:t>
            </a:r>
          </a:p>
        </p:txBody>
      </p:sp>
      <p:sp>
        <p:nvSpPr>
          <p:cNvPr id="206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/>
          <a:lstStyle>
            <a:lvl1pPr marL="0" indent="0" defTabSz="821531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 defTabSz="821531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 defTabSz="821531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 defTabSz="821531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 defTabSz="821531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7" name="Slide Number"/>
          <p:cNvSpPr txBox="1"/>
          <p:nvPr>
            <p:ph type="sldNum" sz="quarter" idx="2"/>
          </p:nvPr>
        </p:nvSpPr>
        <p:spPr>
          <a:xfrm>
            <a:off x="20177111" y="589359"/>
            <a:ext cx="545704" cy="612776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3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98978" y="3509367"/>
            <a:ext cx="13056343" cy="8152254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ql for Datascience"/>
          <p:cNvSpPr txBox="1"/>
          <p:nvPr>
            <p:ph type="title"/>
          </p:nvPr>
        </p:nvSpPr>
        <p:spPr>
          <a:xfrm>
            <a:off x="4155281" y="5572125"/>
            <a:ext cx="17145001" cy="1425053"/>
          </a:xfrm>
          <a:prstGeom prst="rect">
            <a:avLst/>
          </a:prstGeom>
        </p:spPr>
        <p:txBody>
          <a:bodyPr/>
          <a:lstStyle>
            <a:lvl1pPr defTabSz="345041">
              <a:defRPr sz="9800"/>
            </a:lvl1pPr>
          </a:lstStyle>
          <a:p>
            <a:pPr/>
            <a:r>
              <a:t>Sql for Datascience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246" name="Declaring &amp; assigning vari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73655">
              <a:spcBef>
                <a:spcPts val="3200"/>
              </a:spcBef>
              <a:defRPr sz="6887"/>
            </a:lvl1pPr>
          </a:lstStyle>
          <a:p>
            <a:pPr/>
            <a:r>
              <a:t>Declaring &amp; assigning variables</a:t>
            </a:r>
          </a:p>
        </p:txBody>
      </p:sp>
      <p:sp>
        <p:nvSpPr>
          <p:cNvPr id="247" name="To declare a variable inside a stored procedure, you use the DECLARE  statement as follow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 declare a variable inside a stored procedure, you use the </a:t>
            </a:r>
            <a:r>
              <a:rPr sz="4200">
                <a:solidFill>
                  <a:srgbClr val="CA473F"/>
                </a:solidFill>
                <a:latin typeface="Courier"/>
                <a:ea typeface="Courier"/>
                <a:cs typeface="Courier"/>
                <a:sym typeface="Courier"/>
              </a:rPr>
              <a:t>DECLARE</a:t>
            </a:r>
            <a:r>
              <a:t>  statement as follows:</a:t>
            </a:r>
          </a:p>
          <a:p>
            <a:pPr marL="0" indent="0" defTabSz="642937">
              <a:lnSpc>
                <a:spcPts val="4800"/>
              </a:lnSpc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lvl="2" marL="0" indent="0" defTabSz="642937">
              <a:lnSpc>
                <a:spcPts val="6500"/>
              </a:lnSpc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44587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               </a:t>
            </a:r>
            <a:r>
              <a:rPr sz="3200">
                <a:solidFill>
                  <a:srgbClr val="0077AA"/>
                </a:solidFill>
              </a:rPr>
              <a:t>DECLARE</a:t>
            </a:r>
            <a:r>
              <a:rPr sz="3200">
                <a:solidFill>
                  <a:srgbClr val="006FE0"/>
                </a:solidFill>
              </a:rPr>
              <a:t> </a:t>
            </a:r>
            <a:r>
              <a:rPr sz="3200"/>
              <a:t>variable_name</a:t>
            </a:r>
            <a:r>
              <a:rPr sz="3200">
                <a:solidFill>
                  <a:srgbClr val="006FE0"/>
                </a:solidFill>
              </a:rPr>
              <a:t> </a:t>
            </a:r>
            <a:r>
              <a:rPr sz="3200"/>
              <a:t>datatype(size)</a:t>
            </a:r>
            <a:r>
              <a:rPr sz="3200">
                <a:solidFill>
                  <a:srgbClr val="006FE0"/>
                </a:solidFill>
              </a:rPr>
              <a:t> </a:t>
            </a:r>
            <a:r>
              <a:rPr sz="3200"/>
              <a:t>[</a:t>
            </a:r>
            <a:r>
              <a:rPr sz="3200">
                <a:solidFill>
                  <a:srgbClr val="0077AA"/>
                </a:solidFill>
              </a:rPr>
              <a:t>DEFAULT</a:t>
            </a:r>
            <a:r>
              <a:rPr sz="3200">
                <a:solidFill>
                  <a:srgbClr val="006FE0"/>
                </a:solidFill>
              </a:rPr>
              <a:t> </a:t>
            </a:r>
            <a:r>
              <a:rPr sz="3200"/>
              <a:t>default_value];</a:t>
            </a:r>
          </a:p>
          <a:p>
            <a:pPr/>
          </a:p>
          <a:p>
            <a:pPr/>
            <a:r>
              <a:t>Once a variable is declared, it is ready to use. Use the </a:t>
            </a:r>
            <a:r>
              <a:rPr sz="4200">
                <a:solidFill>
                  <a:srgbClr val="CA473F"/>
                </a:solidFill>
                <a:latin typeface="Courier"/>
                <a:ea typeface="Courier"/>
                <a:cs typeface="Courier"/>
                <a:sym typeface="Courier"/>
              </a:rPr>
              <a:t>SET</a:t>
            </a:r>
            <a:r>
              <a:t> statement to assign a variable a value</a:t>
            </a:r>
          </a:p>
          <a:p>
            <a:pPr marL="0" indent="0" defTabSz="642937">
              <a:lnSpc>
                <a:spcPts val="4800"/>
              </a:lnSpc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 defTabSz="642937">
              <a:lnSpc>
                <a:spcPts val="7200"/>
              </a:lnSpc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44587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                </a:t>
            </a:r>
            <a:r>
              <a:rPr sz="3800">
                <a:solidFill>
                  <a:srgbClr val="0077AA"/>
                </a:solidFill>
              </a:rPr>
              <a:t>SET</a:t>
            </a:r>
            <a:r>
              <a:rPr sz="3800">
                <a:solidFill>
                  <a:srgbClr val="006FE0"/>
                </a:solidFill>
              </a:rPr>
              <a:t> </a:t>
            </a:r>
            <a:r>
              <a:rPr sz="3800"/>
              <a:t>variable_name</a:t>
            </a:r>
            <a:r>
              <a:rPr sz="3800">
                <a:solidFill>
                  <a:srgbClr val="006FE0"/>
                </a:solidFill>
              </a:rPr>
              <a:t> </a:t>
            </a:r>
            <a:r>
              <a:rPr sz="3800"/>
              <a:t>=</a:t>
            </a:r>
            <a:r>
              <a:rPr sz="3800">
                <a:solidFill>
                  <a:srgbClr val="006FE0"/>
                </a:solidFill>
              </a:rPr>
              <a:t> </a:t>
            </a:r>
            <a:r>
              <a:rPr sz="3800">
                <a:solidFill>
                  <a:srgbClr val="0077AA"/>
                </a:solidFill>
              </a:rPr>
              <a:t>value</a:t>
            </a:r>
            <a:r>
              <a:rPr sz="3800"/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250" name="Parameters"/>
          <p:cNvSpPr txBox="1"/>
          <p:nvPr>
            <p:ph type="title"/>
          </p:nvPr>
        </p:nvSpPr>
        <p:spPr>
          <a:xfrm>
            <a:off x="3619500" y="1357312"/>
            <a:ext cx="17145000" cy="1017985"/>
          </a:xfrm>
          <a:prstGeom prst="rect">
            <a:avLst/>
          </a:prstGeom>
        </p:spPr>
        <p:txBody>
          <a:bodyPr/>
          <a:lstStyle>
            <a:lvl1pPr defTabSz="673655">
              <a:spcBef>
                <a:spcPts val="3200"/>
              </a:spcBef>
              <a:defRPr sz="6887"/>
            </a:lvl1pPr>
          </a:lstStyle>
          <a:p>
            <a:pPr/>
            <a:r>
              <a:t>Parameters</a:t>
            </a:r>
          </a:p>
        </p:txBody>
      </p:sp>
      <p:sp>
        <p:nvSpPr>
          <p:cNvPr id="251" name="Parameters make stored procedures flexible and useful. A parameter has one of three modes: IN,OUT, or INOUT.…"/>
          <p:cNvSpPr txBox="1"/>
          <p:nvPr>
            <p:ph type="body" idx="1"/>
          </p:nvPr>
        </p:nvSpPr>
        <p:spPr>
          <a:xfrm>
            <a:off x="3619500" y="2446734"/>
            <a:ext cx="17145000" cy="10001251"/>
          </a:xfrm>
          <a:prstGeom prst="rect">
            <a:avLst/>
          </a:prstGeom>
        </p:spPr>
        <p:txBody>
          <a:bodyPr/>
          <a:lstStyle/>
          <a:p>
            <a:pPr marL="0" indent="0" defTabSz="690086">
              <a:spcBef>
                <a:spcPts val="3300"/>
              </a:spcBef>
              <a:buClrTx/>
              <a:buSzTx/>
              <a:buFontTx/>
              <a:buNone/>
              <a:defRPr sz="3864"/>
            </a:pPr>
            <a:r>
              <a:t>Parameters make stored procedures flexible and useful. A parameter has one of three modes: </a:t>
            </a:r>
            <a:r>
              <a:rPr sz="3191">
                <a:solidFill>
                  <a:srgbClr val="CA473F"/>
                </a:solidFill>
                <a:latin typeface="Courier"/>
                <a:ea typeface="Courier"/>
                <a:cs typeface="Courier"/>
                <a:sym typeface="Courier"/>
              </a:rPr>
              <a:t>IN,OUT</a:t>
            </a:r>
            <a:r>
              <a:t>, or </a:t>
            </a:r>
            <a:r>
              <a:rPr sz="3191">
                <a:solidFill>
                  <a:srgbClr val="CA473F"/>
                </a:solidFill>
                <a:latin typeface="Courier"/>
                <a:ea typeface="Courier"/>
                <a:cs typeface="Courier"/>
                <a:sym typeface="Courier"/>
              </a:rPr>
              <a:t>INOUT</a:t>
            </a:r>
            <a:r>
              <a:t>.</a:t>
            </a:r>
          </a:p>
          <a:p>
            <a:pPr marL="483197" indent="-483197" defTabSz="690086">
              <a:spcBef>
                <a:spcPts val="3300"/>
              </a:spcBef>
              <a:defRPr sz="3864"/>
            </a:pPr>
            <a:r>
              <a:rPr sz="3696">
                <a:solidFill>
                  <a:srgbClr val="CA473F"/>
                </a:solidFill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t> parameters</a:t>
            </a:r>
          </a:p>
          <a:p>
            <a:pPr marL="0" indent="0" defTabSz="540067">
              <a:spcBef>
                <a:spcPts val="3000"/>
              </a:spcBef>
              <a:buClrTx/>
              <a:buSzTx/>
              <a:buFontTx/>
              <a:buNone/>
              <a:defRPr sz="2351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-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t> is the default mode. </a:t>
            </a:r>
            <a:br/>
            <a:r>
              <a:t>            - If an 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t> parameter is defined, the calling program has to pass an argument to the stored procedure. </a:t>
            </a:r>
            <a:br/>
            <a:r>
              <a:t>            - The value of an 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t> parameter is protected. </a:t>
            </a:r>
            <a:br/>
            <a:r>
              <a:t>            - In other words, the stored procedure only works on the copy of the 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t> parameter</a:t>
            </a:r>
          </a:p>
          <a:p>
            <a:pPr marL="483197" indent="-483197" defTabSz="690086">
              <a:spcBef>
                <a:spcPts val="3300"/>
              </a:spcBef>
              <a:defRPr sz="3864"/>
            </a:pPr>
            <a:r>
              <a:rPr sz="3696">
                <a:solidFill>
                  <a:srgbClr val="CA473F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t> parameters</a:t>
            </a:r>
          </a:p>
          <a:p>
            <a:pPr marL="0" indent="0" defTabSz="540067">
              <a:lnSpc>
                <a:spcPts val="4800"/>
              </a:lnSpc>
              <a:spcBef>
                <a:spcPts val="3000"/>
              </a:spcBef>
              <a:buClrTx/>
              <a:buSzTx/>
              <a:buFontTx/>
              <a:buNone/>
              <a:defRPr sz="235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- The value of an </a:t>
            </a:r>
            <a:r>
              <a:rPr>
                <a:solidFill>
                  <a:srgbClr val="CA473F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t> parameter can be changed inside the stored procedure </a:t>
            </a:r>
            <a:br/>
            <a:r>
              <a:t>          - The new value is passed back to the calling program.</a:t>
            </a:r>
          </a:p>
          <a:p>
            <a:pPr marL="483197" indent="-483197" defTabSz="690086">
              <a:spcBef>
                <a:spcPts val="3300"/>
              </a:spcBef>
              <a:defRPr sz="3864"/>
            </a:pPr>
            <a:r>
              <a:rPr sz="3696">
                <a:solidFill>
                  <a:srgbClr val="CA473F"/>
                </a:solidFill>
                <a:latin typeface="Courier"/>
                <a:ea typeface="Courier"/>
                <a:cs typeface="Courier"/>
                <a:sym typeface="Courier"/>
              </a:rPr>
              <a:t>INOUT</a:t>
            </a:r>
            <a:r>
              <a:t> parameters</a:t>
            </a:r>
          </a:p>
          <a:p>
            <a:pPr marL="0" indent="0" defTabSz="540067">
              <a:lnSpc>
                <a:spcPts val="4800"/>
              </a:lnSpc>
              <a:spcBef>
                <a:spcPts val="3000"/>
              </a:spcBef>
              <a:buClrTx/>
              <a:buSzTx/>
              <a:buFontTx/>
              <a:buNone/>
              <a:defRPr sz="235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- An </a:t>
            </a:r>
            <a:r>
              <a:rPr>
                <a:solidFill>
                  <a:srgbClr val="CA473F"/>
                </a:solidFill>
                <a:latin typeface="Courier"/>
                <a:ea typeface="Courier"/>
                <a:cs typeface="Courier"/>
                <a:sym typeface="Courier"/>
              </a:rPr>
              <a:t>INOUT</a:t>
            </a:r>
            <a:r>
              <a:t>  parameter is a combination of </a:t>
            </a:r>
            <a:r>
              <a:rPr>
                <a:solidFill>
                  <a:srgbClr val="CA473F"/>
                </a:solidFill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t>  and </a:t>
            </a:r>
            <a:r>
              <a:rPr>
                <a:solidFill>
                  <a:srgbClr val="CA473F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t>  parameters. </a:t>
            </a:r>
            <a:br/>
            <a:r>
              <a:t>           - It means that the calling program may pass it as an argument, </a:t>
            </a:r>
            <a:br/>
            <a:r>
              <a:t>           - The stored procedure can modify the </a:t>
            </a:r>
            <a:r>
              <a:rPr>
                <a:solidFill>
                  <a:srgbClr val="CA473F"/>
                </a:solidFill>
                <a:latin typeface="Courier"/>
                <a:ea typeface="Courier"/>
                <a:cs typeface="Courier"/>
                <a:sym typeface="Courier"/>
              </a:rPr>
              <a:t>INOUT</a:t>
            </a:r>
            <a:r>
              <a:t> parameter, and pass the new value back to the calling program.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4.Views"/>
          <p:cNvSpPr txBox="1"/>
          <p:nvPr>
            <p:ph type="title"/>
          </p:nvPr>
        </p:nvSpPr>
        <p:spPr>
          <a:xfrm>
            <a:off x="4387453" y="357187"/>
            <a:ext cx="15609094" cy="1886259"/>
          </a:xfrm>
          <a:prstGeom prst="rect">
            <a:avLst/>
          </a:prstGeom>
        </p:spPr>
        <p:txBody>
          <a:bodyPr/>
          <a:lstStyle/>
          <a:p>
            <a:pPr/>
            <a:r>
              <a:t>4.Views</a:t>
            </a:r>
          </a:p>
        </p:txBody>
      </p:sp>
      <p:sp>
        <p:nvSpPr>
          <p:cNvPr id="220" name="Views are a type of virtual tables…"/>
          <p:cNvSpPr txBox="1"/>
          <p:nvPr>
            <p:ph type="body" idx="1"/>
          </p:nvPr>
        </p:nvSpPr>
        <p:spPr>
          <a:xfrm>
            <a:off x="4387453" y="2578392"/>
            <a:ext cx="15609094" cy="9905311"/>
          </a:xfrm>
          <a:prstGeom prst="rect">
            <a:avLst/>
          </a:prstGeom>
        </p:spPr>
        <p:txBody>
          <a:bodyPr anchor="b"/>
          <a:lstStyle/>
          <a:p>
            <a:pPr marL="340894" indent="-340894" defTabSz="642937">
              <a:lnSpc>
                <a:spcPts val="6400"/>
              </a:lnSpc>
              <a:spcBef>
                <a:spcPts val="0"/>
              </a:spcBef>
              <a:buSzPct val="100000"/>
              <a:defRPr sz="3400"/>
            </a:pPr>
            <a:r>
              <a:t>Views are a type of virtual tables</a:t>
            </a:r>
          </a:p>
          <a:p>
            <a:pPr marL="340894" indent="-340894" defTabSz="642937">
              <a:lnSpc>
                <a:spcPts val="6400"/>
              </a:lnSpc>
              <a:spcBef>
                <a:spcPts val="0"/>
              </a:spcBef>
              <a:buSzPct val="100000"/>
              <a:defRPr sz="3400"/>
            </a:pPr>
            <a:r>
              <a:t>It is just an SQL statement that is stored in the database with an associated name. </a:t>
            </a:r>
          </a:p>
          <a:p>
            <a:pPr marL="340894" indent="-340894" defTabSz="642937">
              <a:lnSpc>
                <a:spcPts val="6400"/>
              </a:lnSpc>
              <a:spcBef>
                <a:spcPts val="0"/>
              </a:spcBef>
              <a:buSzPct val="100000"/>
              <a:defRPr sz="3400"/>
            </a:pPr>
            <a:r>
              <a:t>A view can contain all rows of a table or selected rows from a table. </a:t>
            </a:r>
          </a:p>
          <a:p>
            <a:pPr marL="340894" indent="-340894" defTabSz="642937">
              <a:lnSpc>
                <a:spcPts val="6400"/>
              </a:lnSpc>
              <a:spcBef>
                <a:spcPts val="0"/>
              </a:spcBef>
              <a:buSzPct val="100000"/>
              <a:defRPr sz="3400"/>
            </a:pPr>
            <a:r>
              <a:t>A view can be created from one or many tables .</a:t>
            </a:r>
          </a:p>
          <a:p>
            <a:pPr marL="340894" indent="-340894" defTabSz="642937">
              <a:lnSpc>
                <a:spcPts val="6400"/>
              </a:lnSpc>
              <a:spcBef>
                <a:spcPts val="0"/>
              </a:spcBef>
              <a:buSzPct val="100000"/>
              <a:defRPr sz="3400"/>
            </a:pPr>
          </a:p>
          <a:p>
            <a:pPr marL="0" indent="0" defTabSz="642937">
              <a:lnSpc>
                <a:spcPts val="6400"/>
              </a:lnSpc>
              <a:spcBef>
                <a:spcPts val="0"/>
              </a:spcBef>
              <a:buSzTx/>
              <a:buNone/>
              <a:defRPr b="1" sz="3400"/>
            </a:pPr>
            <a:r>
              <a:t>Advantages of Views:</a:t>
            </a:r>
          </a:p>
          <a:p>
            <a:pPr marL="0" indent="0" defTabSz="642937">
              <a:lnSpc>
                <a:spcPts val="6400"/>
              </a:lnSpc>
              <a:spcBef>
                <a:spcPts val="0"/>
              </a:spcBef>
              <a:buSzTx/>
              <a:buNone/>
              <a:defRPr sz="3400"/>
            </a:pPr>
          </a:p>
          <a:p>
            <a:pPr marL="0" indent="0" defTabSz="642937">
              <a:lnSpc>
                <a:spcPts val="6400"/>
              </a:lnSpc>
              <a:spcBef>
                <a:spcPts val="0"/>
              </a:spcBef>
              <a:buSzTx/>
              <a:buNone/>
              <a:defRPr sz="3400"/>
            </a:pPr>
            <a:r>
              <a:t>   - Structure data in a way that is natural or intuitive.</a:t>
            </a:r>
            <a:br/>
          </a:p>
          <a:p>
            <a:pPr marL="0" indent="0" defTabSz="642937">
              <a:lnSpc>
                <a:spcPts val="6400"/>
              </a:lnSpc>
              <a:spcBef>
                <a:spcPts val="0"/>
              </a:spcBef>
              <a:buSzTx/>
              <a:buNone/>
              <a:defRPr sz="3400"/>
            </a:pPr>
            <a:r>
              <a:t>   - Restrict access to the data in such a way that a user can see and  </a:t>
            </a:r>
            <a:br/>
            <a:r>
              <a:t>     (sometimes) modify exactly what they need and no more.</a:t>
            </a:r>
            <a:br/>
          </a:p>
          <a:p>
            <a:pPr marL="0" indent="0" defTabSz="642937">
              <a:lnSpc>
                <a:spcPts val="6400"/>
              </a:lnSpc>
              <a:spcBef>
                <a:spcPts val="0"/>
              </a:spcBef>
              <a:buSzTx/>
              <a:buNone/>
              <a:defRPr sz="3400"/>
            </a:pPr>
            <a:r>
              <a:t>   - Summarize data from various tables which can be used to generate </a:t>
            </a:r>
            <a:br/>
            <a:r>
              <a:t>      reports.</a:t>
            </a:r>
          </a:p>
          <a:p>
            <a:pPr marL="0" indent="0" defTabSz="642937">
              <a:lnSpc>
                <a:spcPts val="6400"/>
              </a:lnSpc>
              <a:spcBef>
                <a:spcPts val="0"/>
              </a:spcBef>
              <a:buSzTx/>
              <a:buNone/>
              <a:defRPr sz="3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reating Views…"/>
          <p:cNvSpPr txBox="1"/>
          <p:nvPr>
            <p:ph type="body" idx="1"/>
          </p:nvPr>
        </p:nvSpPr>
        <p:spPr>
          <a:xfrm>
            <a:off x="4387453" y="627773"/>
            <a:ext cx="15609094" cy="12460454"/>
          </a:xfrm>
          <a:prstGeom prst="rect">
            <a:avLst/>
          </a:prstGeom>
        </p:spPr>
        <p:txBody>
          <a:bodyPr/>
          <a:lstStyle/>
          <a:p>
            <a:pPr marL="0" indent="0" defTabSz="780454">
              <a:spcBef>
                <a:spcPts val="5600"/>
              </a:spcBef>
              <a:buSzTx/>
              <a:buNone/>
              <a:defRPr b="1" sz="3800">
                <a:solidFill>
                  <a:srgbClr val="CC503E"/>
                </a:solidFill>
              </a:defRPr>
            </a:pPr>
            <a:r>
              <a:t>Creating Views</a:t>
            </a:r>
          </a:p>
          <a:p>
            <a:pPr marL="0" indent="0" defTabSz="780454">
              <a:spcBef>
                <a:spcPts val="5600"/>
              </a:spcBef>
              <a:buSzTx/>
              <a:buNone/>
              <a:defRPr b="1" sz="95">
                <a:solidFill>
                  <a:srgbClr val="CC503E"/>
                </a:solidFill>
              </a:defRPr>
            </a:pPr>
          </a:p>
          <a:p>
            <a:pPr marL="0" indent="0" defTabSz="610790">
              <a:lnSpc>
                <a:spcPts val="5300"/>
              </a:lnSpc>
              <a:spcBef>
                <a:spcPts val="0"/>
              </a:spcBef>
              <a:buSzTx/>
              <a:buNone/>
              <a:defRPr sz="3040">
                <a:solidFill>
                  <a:srgbClr val="000000">
                    <a:alpha val="87058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CREATE VIEW view_name AS</a:t>
            </a:r>
          </a:p>
          <a:p>
            <a:pPr marL="0" indent="0" defTabSz="610790">
              <a:lnSpc>
                <a:spcPts val="5300"/>
              </a:lnSpc>
              <a:spcBef>
                <a:spcPts val="0"/>
              </a:spcBef>
              <a:buSzTx/>
              <a:buNone/>
              <a:defRPr sz="3040">
                <a:solidFill>
                  <a:srgbClr val="000000">
                    <a:alpha val="87058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SELECT column1, column2.....</a:t>
            </a:r>
          </a:p>
          <a:p>
            <a:pPr marL="0" indent="0" defTabSz="610790">
              <a:lnSpc>
                <a:spcPts val="5300"/>
              </a:lnSpc>
              <a:spcBef>
                <a:spcPts val="0"/>
              </a:spcBef>
              <a:buSzTx/>
              <a:buNone/>
              <a:defRPr sz="3040">
                <a:solidFill>
                  <a:srgbClr val="000000">
                    <a:alpha val="87058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FROM table_name</a:t>
            </a:r>
          </a:p>
          <a:p>
            <a:pPr marL="0" indent="0" defTabSz="610790">
              <a:lnSpc>
                <a:spcPts val="5300"/>
              </a:lnSpc>
              <a:spcBef>
                <a:spcPts val="0"/>
              </a:spcBef>
              <a:buSzTx/>
              <a:buNone/>
              <a:defRPr sz="3040">
                <a:solidFill>
                  <a:srgbClr val="000000">
                    <a:alpha val="87058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WHERE [condition];</a:t>
            </a:r>
          </a:p>
          <a:p>
            <a:pPr marL="0" indent="0" defTabSz="610790">
              <a:lnSpc>
                <a:spcPts val="5300"/>
              </a:lnSpc>
              <a:spcBef>
                <a:spcPts val="0"/>
              </a:spcBef>
              <a:buSzTx/>
              <a:buNone/>
              <a:defRPr sz="3040">
                <a:solidFill>
                  <a:srgbClr val="000000">
                    <a:alpha val="87058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610790">
              <a:lnSpc>
                <a:spcPts val="6300"/>
              </a:lnSpc>
              <a:spcBef>
                <a:spcPts val="1000"/>
              </a:spcBef>
              <a:buSzTx/>
              <a:buNone/>
              <a:defRPr b="1" sz="2660">
                <a:solidFill>
                  <a:srgbClr val="CC503E"/>
                </a:solidFill>
              </a:defRPr>
            </a:pPr>
            <a:r>
              <a:t>WITH CHECK OPTION</a:t>
            </a:r>
          </a:p>
          <a:p>
            <a:pPr marL="0" indent="0" defTabSz="610790">
              <a:lnSpc>
                <a:spcPts val="5900"/>
              </a:lnSpc>
              <a:spcBef>
                <a:spcPts val="0"/>
              </a:spcBef>
              <a:buSzTx/>
              <a:buNone/>
              <a:defRPr sz="3040"/>
            </a:pPr>
            <a:r>
              <a:t>Ensure all UPDATEs and INSERTs satisfy the condition in the view definition.</a:t>
            </a:r>
          </a:p>
          <a:p>
            <a:pPr marL="0" indent="0" defTabSz="610790">
              <a:lnSpc>
                <a:spcPts val="5900"/>
              </a:lnSpc>
              <a:spcBef>
                <a:spcPts val="0"/>
              </a:spcBef>
              <a:buSzTx/>
              <a:buNone/>
              <a:defRPr sz="3040"/>
            </a:pPr>
            <a:r>
              <a:t>Otherwise they return an error.</a:t>
            </a:r>
          </a:p>
          <a:p>
            <a:pPr marL="0" indent="0" defTabSz="610790">
              <a:lnSpc>
                <a:spcPts val="5900"/>
              </a:lnSpc>
              <a:spcBef>
                <a:spcPts val="0"/>
              </a:spcBef>
              <a:buSzTx/>
              <a:buNone/>
              <a:defRPr sz="3040"/>
            </a:pPr>
          </a:p>
          <a:p>
            <a:pPr marL="0" indent="0" defTabSz="610790">
              <a:lnSpc>
                <a:spcPts val="5600"/>
              </a:lnSpc>
              <a:spcBef>
                <a:spcPts val="0"/>
              </a:spcBef>
              <a:buSzTx/>
              <a:buNone/>
              <a:defRPr sz="3230">
                <a:latin typeface="Courier"/>
                <a:ea typeface="Courier"/>
                <a:cs typeface="Courier"/>
                <a:sym typeface="Courier"/>
              </a:defRPr>
            </a:pPr>
            <a:r>
              <a:t>CREATE VIEW CUSTOMERS_VIEW AS</a:t>
            </a:r>
          </a:p>
          <a:p>
            <a:pPr marL="0" indent="0" defTabSz="610790">
              <a:lnSpc>
                <a:spcPts val="5600"/>
              </a:lnSpc>
              <a:spcBef>
                <a:spcPts val="0"/>
              </a:spcBef>
              <a:buSzTx/>
              <a:buNone/>
              <a:defRPr sz="3230">
                <a:latin typeface="Courier"/>
                <a:ea typeface="Courier"/>
                <a:cs typeface="Courier"/>
                <a:sym typeface="Courier"/>
              </a:defRPr>
            </a:pPr>
            <a:r>
              <a:t>SELECT name</a:t>
            </a:r>
            <a:r>
              <a:rPr>
                <a:solidFill>
                  <a:srgbClr val="666600"/>
                </a:solidFill>
              </a:rPr>
              <a:t>,</a:t>
            </a:r>
            <a:r>
              <a:t> age</a:t>
            </a:r>
          </a:p>
          <a:p>
            <a:pPr marL="0" indent="0" defTabSz="610790">
              <a:lnSpc>
                <a:spcPts val="5600"/>
              </a:lnSpc>
              <a:spcBef>
                <a:spcPts val="0"/>
              </a:spcBef>
              <a:buSzTx/>
              <a:buNone/>
              <a:defRPr sz="3230">
                <a:latin typeface="Courier"/>
                <a:ea typeface="Courier"/>
                <a:cs typeface="Courier"/>
                <a:sym typeface="Courier"/>
              </a:defRPr>
            </a:pPr>
            <a:r>
              <a:t>FROM  CUSTOMERS</a:t>
            </a:r>
          </a:p>
          <a:p>
            <a:pPr marL="0" indent="0" defTabSz="610790">
              <a:lnSpc>
                <a:spcPts val="5600"/>
              </a:lnSpc>
              <a:spcBef>
                <a:spcPts val="0"/>
              </a:spcBef>
              <a:buSzTx/>
              <a:buNone/>
              <a:defRPr sz="3230">
                <a:latin typeface="Courier"/>
                <a:ea typeface="Courier"/>
                <a:cs typeface="Courier"/>
                <a:sym typeface="Courier"/>
              </a:defRPr>
            </a:pPr>
            <a:r>
              <a:t>WHERE age IS NOT NULL</a:t>
            </a:r>
          </a:p>
          <a:p>
            <a:pPr marL="0" indent="0" defTabSz="610790">
              <a:lnSpc>
                <a:spcPts val="5600"/>
              </a:lnSpc>
              <a:spcBef>
                <a:spcPts val="0"/>
              </a:spcBef>
              <a:buSzTx/>
              <a:buNone/>
              <a:defRPr sz="3230">
                <a:latin typeface="Courier"/>
                <a:ea typeface="Courier"/>
                <a:cs typeface="Courier"/>
                <a:sym typeface="Courier"/>
              </a:defRPr>
            </a:pPr>
            <a:r>
              <a:t>WITH CHECK OPTION</a:t>
            </a:r>
            <a:r>
              <a:rPr>
                <a:solidFill>
                  <a:srgbClr val="666600"/>
                </a:solidFill>
              </a:rPr>
              <a:t>;</a:t>
            </a:r>
            <a:endParaRPr>
              <a:solidFill>
                <a:srgbClr val="000000">
                  <a:alpha val="87058"/>
                </a:srgbClr>
              </a:solidFill>
            </a:endParaRPr>
          </a:p>
          <a:p>
            <a:pPr marL="0" indent="0" defTabSz="610790">
              <a:lnSpc>
                <a:spcPts val="3500"/>
              </a:lnSpc>
              <a:spcBef>
                <a:spcPts val="0"/>
              </a:spcBef>
              <a:buSzTx/>
              <a:buNone/>
              <a:defRPr sz="152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610790">
              <a:lnSpc>
                <a:spcPts val="5400"/>
              </a:lnSpc>
              <a:spcBef>
                <a:spcPts val="0"/>
              </a:spcBef>
              <a:buSzTx/>
              <a:buNone/>
              <a:defRPr sz="2660"/>
            </a:pPr>
            <a:r>
              <a:t>The WITH CHECK OPTION in this case should deny the entry of any NULL </a:t>
            </a:r>
          </a:p>
          <a:p>
            <a:pPr marL="0" indent="0" defTabSz="780454">
              <a:spcBef>
                <a:spcPts val="5600"/>
              </a:spcBef>
              <a:buSzTx/>
              <a:buNone/>
              <a:defRPr b="1" sz="3609">
                <a:solidFill>
                  <a:srgbClr val="CC503E"/>
                </a:solidFill>
              </a:defRPr>
            </a:pPr>
            <a:r>
              <a:t>Dropping a View</a:t>
            </a:r>
          </a:p>
          <a:p>
            <a:pPr marL="0" indent="0" defTabSz="610790">
              <a:lnSpc>
                <a:spcPts val="5100"/>
              </a:lnSpc>
              <a:spcBef>
                <a:spcPts val="0"/>
              </a:spcBef>
              <a:buSzTx/>
              <a:buNone/>
              <a:defRPr sz="2850">
                <a:solidFill>
                  <a:srgbClr val="000000">
                    <a:alpha val="87058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DROP VIEW view_name;</a:t>
            </a:r>
          </a:p>
          <a:p>
            <a:pPr marL="0" indent="0" defTabSz="610790">
              <a:lnSpc>
                <a:spcPts val="5100"/>
              </a:lnSpc>
              <a:spcBef>
                <a:spcPts val="0"/>
              </a:spcBef>
              <a:buSzTx/>
              <a:buNone/>
              <a:defRPr sz="2850">
                <a:solidFill>
                  <a:srgbClr val="000000">
                    <a:alpha val="87058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50899" marR="7991177" indent="0" defTabSz="610790">
              <a:lnSpc>
                <a:spcPts val="5400"/>
              </a:lnSpc>
              <a:spcBef>
                <a:spcPts val="1200"/>
              </a:spcBef>
              <a:buSzTx/>
              <a:buNone/>
              <a:defRPr sz="2660"/>
            </a:pPr>
            <a:r>
              <a:t>Drop the </a:t>
            </a:r>
            <a:r>
              <a:rPr sz="2090"/>
              <a:t>CUSTOMERS_VIEW </a:t>
            </a:r>
          </a:p>
          <a:p>
            <a:pPr marL="0" indent="0" defTabSz="610790">
              <a:lnSpc>
                <a:spcPts val="4700"/>
              </a:lnSpc>
              <a:spcBef>
                <a:spcPts val="0"/>
              </a:spcBef>
              <a:buSzTx/>
              <a:buNone/>
              <a:defRPr sz="2470">
                <a:latin typeface="Courier"/>
                <a:ea typeface="Courier"/>
                <a:cs typeface="Courier"/>
                <a:sym typeface="Courier"/>
              </a:defRPr>
            </a:pPr>
            <a:r>
              <a:t>DROP VIEW CUSTOMERS_VIEW</a:t>
            </a:r>
            <a:r>
              <a:rPr>
                <a:solidFill>
                  <a:srgbClr val="666600"/>
                </a:solidFill>
              </a:rPr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Updating a View…"/>
          <p:cNvSpPr txBox="1"/>
          <p:nvPr>
            <p:ph type="body" idx="1"/>
          </p:nvPr>
        </p:nvSpPr>
        <p:spPr>
          <a:xfrm>
            <a:off x="4387453" y="539757"/>
            <a:ext cx="15609094" cy="11943947"/>
          </a:xfrm>
          <a:prstGeom prst="rect">
            <a:avLst/>
          </a:prstGeom>
        </p:spPr>
        <p:txBody>
          <a:bodyPr/>
          <a:lstStyle/>
          <a:p>
            <a:pPr marL="0" indent="0" defTabSz="435411">
              <a:spcBef>
                <a:spcPts val="0"/>
              </a:spcBef>
              <a:buSzTx/>
              <a:buNone/>
              <a:defRPr sz="5935">
                <a:solidFill>
                  <a:srgbClr val="CC503E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Updating a View</a:t>
            </a:r>
          </a:p>
          <a:p>
            <a:pPr marL="0" indent="0" defTabSz="435411">
              <a:spcBef>
                <a:spcPts val="3100"/>
              </a:spcBef>
              <a:buSzTx/>
              <a:buNone/>
              <a:defRPr sz="3709">
                <a:latin typeface="Verdana"/>
                <a:ea typeface="Verdana"/>
                <a:cs typeface="Verdana"/>
                <a:sym typeface="Verdana"/>
              </a:defRPr>
            </a:pPr>
            <a:r>
              <a:t>A view can be only be updated under certain conditions</a:t>
            </a:r>
          </a:p>
          <a:p>
            <a:pPr lvl="1" marL="573906" indent="-371976" defTabSz="435411">
              <a:spcBef>
                <a:spcPts val="3100"/>
              </a:spcBef>
              <a:buSzPct val="100000"/>
              <a:defRPr sz="3709">
                <a:latin typeface="Verdana"/>
                <a:ea typeface="Verdana"/>
                <a:cs typeface="Verdana"/>
                <a:sym typeface="Verdana"/>
              </a:defRPr>
            </a:pPr>
            <a:r>
              <a:t>The SELECT clause may not contain the keyword DISTINCT.</a:t>
            </a:r>
          </a:p>
          <a:p>
            <a:pPr lvl="1" marL="573906" indent="-371976" defTabSz="435411">
              <a:spcBef>
                <a:spcPts val="3100"/>
              </a:spcBef>
              <a:buSzPct val="100000"/>
              <a:defRPr sz="3709">
                <a:latin typeface="Verdana"/>
                <a:ea typeface="Verdana"/>
                <a:cs typeface="Verdana"/>
                <a:sym typeface="Verdana"/>
              </a:defRPr>
            </a:pPr>
            <a:r>
              <a:t>The SELECT clause may not contain summary functions.</a:t>
            </a:r>
          </a:p>
          <a:p>
            <a:pPr lvl="1" marL="573906" indent="-371976" defTabSz="435411">
              <a:spcBef>
                <a:spcPts val="3100"/>
              </a:spcBef>
              <a:buSzPct val="100000"/>
              <a:defRPr sz="3709">
                <a:latin typeface="Verdana"/>
                <a:ea typeface="Verdana"/>
                <a:cs typeface="Verdana"/>
                <a:sym typeface="Verdana"/>
              </a:defRPr>
            </a:pPr>
            <a:r>
              <a:t>The SELECT clause may not contain an ORDER BY clause.</a:t>
            </a:r>
          </a:p>
          <a:p>
            <a:pPr lvl="1" marL="573906" indent="-371976" defTabSz="435411">
              <a:spcBef>
                <a:spcPts val="3100"/>
              </a:spcBef>
              <a:buSzPct val="100000"/>
              <a:defRPr sz="3709">
                <a:latin typeface="Verdana"/>
                <a:ea typeface="Verdana"/>
                <a:cs typeface="Verdana"/>
                <a:sym typeface="Verdana"/>
              </a:defRPr>
            </a:pPr>
            <a:r>
              <a:t>The FROM clause may not contain multiple tables.</a:t>
            </a:r>
          </a:p>
          <a:p>
            <a:pPr lvl="1" marL="573906" indent="-371976" defTabSz="435411">
              <a:spcBef>
                <a:spcPts val="3100"/>
              </a:spcBef>
              <a:buSzPct val="100000"/>
              <a:defRPr sz="3709">
                <a:latin typeface="Verdana"/>
                <a:ea typeface="Verdana"/>
                <a:cs typeface="Verdana"/>
                <a:sym typeface="Verdana"/>
              </a:defRPr>
            </a:pPr>
            <a:r>
              <a:t>The WHERE clause may not contain subqueries.</a:t>
            </a:r>
          </a:p>
          <a:p>
            <a:pPr lvl="1" marL="573906" indent="-371976" defTabSz="435411">
              <a:spcBef>
                <a:spcPts val="3100"/>
              </a:spcBef>
              <a:buSzPct val="100000"/>
              <a:defRPr sz="3709">
                <a:latin typeface="Verdana"/>
                <a:ea typeface="Verdana"/>
                <a:cs typeface="Verdana"/>
                <a:sym typeface="Verdana"/>
              </a:defRPr>
            </a:pPr>
            <a:r>
              <a:t>The query may not contain GROUP BY or HAVING.</a:t>
            </a:r>
          </a:p>
          <a:p>
            <a:pPr lvl="1" marL="573906" indent="-371976" defTabSz="435411">
              <a:spcBef>
                <a:spcPts val="3100"/>
              </a:spcBef>
              <a:buSzPct val="100000"/>
              <a:defRPr sz="3709">
                <a:latin typeface="Verdana"/>
                <a:ea typeface="Verdana"/>
                <a:cs typeface="Verdana"/>
                <a:sym typeface="Verdana"/>
              </a:defRPr>
            </a:pPr>
            <a:r>
              <a:t>Calculated columns may not be updated.</a:t>
            </a:r>
            <a:br/>
          </a:p>
          <a:p>
            <a:pPr marL="0" indent="0" defTabSz="435411">
              <a:spcBef>
                <a:spcPts val="0"/>
              </a:spcBef>
              <a:buSzTx/>
              <a:buNone/>
              <a:defRPr sz="5935">
                <a:solidFill>
                  <a:srgbClr val="CC503E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Inserting records in a View</a:t>
            </a:r>
          </a:p>
          <a:p>
            <a:pPr marL="0" indent="0" defTabSz="435411">
              <a:spcBef>
                <a:spcPts val="3100"/>
              </a:spcBef>
              <a:buSzTx/>
              <a:buNone/>
              <a:defRPr sz="3709">
                <a:latin typeface="Verdana"/>
                <a:ea typeface="Verdana"/>
                <a:cs typeface="Verdana"/>
                <a:sym typeface="Verdana"/>
              </a:defRPr>
            </a:pPr>
            <a:r>
              <a:t>All NOT NULL columns from the base table must be included in the view in order for the INSERT query to function.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roced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Procedures</a:t>
            </a:r>
          </a:p>
        </p:txBody>
      </p:sp>
      <p:sp>
        <p:nvSpPr>
          <p:cNvPr id="227" name="Stored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230" name="Stored objects"/>
          <p:cNvSpPr txBox="1"/>
          <p:nvPr>
            <p:ph type="title"/>
          </p:nvPr>
        </p:nvSpPr>
        <p:spPr>
          <a:xfrm>
            <a:off x="3869531" y="1507758"/>
            <a:ext cx="17145001" cy="1017985"/>
          </a:xfrm>
          <a:prstGeom prst="rect">
            <a:avLst/>
          </a:prstGeom>
        </p:spPr>
        <p:txBody>
          <a:bodyPr/>
          <a:lstStyle>
            <a:lvl1pPr defTabSz="673655">
              <a:spcBef>
                <a:spcPts val="3200"/>
              </a:spcBef>
              <a:defRPr sz="6887"/>
            </a:lvl1pPr>
          </a:lstStyle>
          <a:p>
            <a:pPr/>
            <a:r>
              <a:t>Stored objects</a:t>
            </a:r>
          </a:p>
        </p:txBody>
      </p:sp>
      <p:sp>
        <p:nvSpPr>
          <p:cNvPr id="231" name="Stored objects include the following object types:…"/>
          <p:cNvSpPr txBox="1"/>
          <p:nvPr>
            <p:ph type="body" idx="1"/>
          </p:nvPr>
        </p:nvSpPr>
        <p:spPr>
          <a:xfrm>
            <a:off x="3619500" y="2618640"/>
            <a:ext cx="17145000" cy="9829345"/>
          </a:xfrm>
          <a:prstGeom prst="rect">
            <a:avLst/>
          </a:prstGeom>
        </p:spPr>
        <p:txBody>
          <a:bodyPr/>
          <a:lstStyle/>
          <a:p>
            <a:pPr marL="0" indent="0" defTabSz="722947">
              <a:spcBef>
                <a:spcPts val="3400"/>
              </a:spcBef>
              <a:buClrTx/>
              <a:buSzTx/>
              <a:buFontTx/>
              <a:buNone/>
              <a:defRPr sz="4048"/>
            </a:pPr>
            <a:r>
              <a:t>Stored objects include the following object types: </a:t>
            </a:r>
            <a:endParaRPr sz="1408">
              <a:latin typeface="Times Roman"/>
              <a:ea typeface="Times Roman"/>
              <a:cs typeface="Times Roman"/>
              <a:sym typeface="Times Roman"/>
            </a:endParaRPr>
          </a:p>
          <a:p>
            <a:pPr marL="488702" indent="-365766" defTabSz="565784">
              <a:lnSpc>
                <a:spcPts val="4300"/>
              </a:lnSpc>
              <a:spcBef>
                <a:spcPts val="1600"/>
              </a:spcBef>
              <a:buClr>
                <a:srgbClr val="000000"/>
              </a:buClr>
              <a:buSzPct val="100000"/>
              <a:buFont typeface="Helvetica"/>
              <a:buChar char="•"/>
              <a:defRPr sz="2112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Stored procedure: </a:t>
            </a:r>
            <a:r>
              <a:t>An object created with </a:t>
            </a:r>
            <a:r>
              <a:rPr>
                <a:solidFill>
                  <a:srgbClr val="026789"/>
                </a:solidFill>
                <a:latin typeface="Courier"/>
                <a:ea typeface="Courier"/>
                <a:cs typeface="Courier"/>
                <a:sym typeface="Courier"/>
              </a:rPr>
              <a:t>CREATE PROCEDURE </a:t>
            </a:r>
            <a:r>
              <a:t>and invoked using the </a:t>
            </a:r>
            <a:r>
              <a:rPr>
                <a:solidFill>
                  <a:srgbClr val="026789"/>
                </a:solidFill>
                <a:latin typeface="Courier"/>
                <a:ea typeface="Courier"/>
                <a:cs typeface="Courier"/>
                <a:sym typeface="Courier"/>
              </a:rPr>
              <a:t>CALL </a:t>
            </a:r>
            <a:r>
              <a:t>statement. A procedure does not have a return value but can modify its parameters for later inspection by the caller. It can also generate result sets to be returned to the client program. </a:t>
            </a:r>
            <a:br/>
          </a:p>
          <a:p>
            <a:pPr marL="488702" indent="-365766" defTabSz="565784">
              <a:lnSpc>
                <a:spcPts val="4300"/>
              </a:lnSpc>
              <a:spcBef>
                <a:spcPts val="1600"/>
              </a:spcBef>
              <a:buClr>
                <a:srgbClr val="000000"/>
              </a:buClr>
              <a:buSzPct val="100000"/>
              <a:buFont typeface="Helvetica"/>
              <a:buChar char="•"/>
              <a:defRPr sz="2112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Stored function:</a:t>
            </a:r>
            <a:r>
              <a:t> An object created with </a:t>
            </a:r>
            <a:r>
              <a:rPr>
                <a:solidFill>
                  <a:srgbClr val="026789"/>
                </a:solidFill>
                <a:latin typeface="Courier"/>
                <a:ea typeface="Courier"/>
                <a:cs typeface="Courier"/>
                <a:sym typeface="Courier"/>
              </a:rPr>
              <a:t>CREATE FUNCTION </a:t>
            </a:r>
            <a:r>
              <a:t>and used much like a built-in function. You invoke it in an expression and it returns a value during expression evaluation. </a:t>
            </a:r>
            <a:br/>
          </a:p>
          <a:p>
            <a:pPr marL="488702" indent="-365766" defTabSz="565784">
              <a:lnSpc>
                <a:spcPts val="4300"/>
              </a:lnSpc>
              <a:spcBef>
                <a:spcPts val="1600"/>
              </a:spcBef>
              <a:buClr>
                <a:srgbClr val="000000"/>
              </a:buClr>
              <a:buSzPct val="100000"/>
              <a:buFont typeface="Helvetica"/>
              <a:buChar char="•"/>
              <a:defRPr sz="2112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Trigger</a:t>
            </a:r>
            <a:r>
              <a:t>: An object created with </a:t>
            </a:r>
            <a:r>
              <a:rPr>
                <a:solidFill>
                  <a:srgbClr val="026789"/>
                </a:solidFill>
                <a:latin typeface="Courier"/>
                <a:ea typeface="Courier"/>
                <a:cs typeface="Courier"/>
                <a:sym typeface="Courier"/>
              </a:rPr>
              <a:t>CREATE TRIGGER </a:t>
            </a:r>
            <a:r>
              <a:t>that is associated with a table. A trigger is activated when a particular event occurs for the table, such as an insert or update. </a:t>
            </a:r>
            <a:br/>
          </a:p>
          <a:p>
            <a:pPr marL="625868" indent="-502932" defTabSz="565784">
              <a:lnSpc>
                <a:spcPts val="4300"/>
              </a:lnSpc>
              <a:spcBef>
                <a:spcPts val="1600"/>
              </a:spcBef>
              <a:buClr>
                <a:srgbClr val="000000"/>
              </a:buClr>
              <a:buSzPct val="100000"/>
              <a:buFont typeface="Helvetica"/>
              <a:buChar char="•"/>
              <a:defRPr sz="1584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sz="2112"/>
              <a:t>View</a:t>
            </a:r>
            <a:r>
              <a:rPr sz="2112"/>
              <a:t>: An object created with </a:t>
            </a:r>
            <a:r>
              <a:rPr sz="2112">
                <a:solidFill>
                  <a:srgbClr val="026789"/>
                </a:solidFill>
                <a:latin typeface="Courier"/>
                <a:ea typeface="Courier"/>
                <a:cs typeface="Courier"/>
                <a:sym typeface="Courier"/>
              </a:rPr>
              <a:t>CREATE VIEW </a:t>
            </a:r>
            <a:r>
              <a:rPr sz="2112"/>
              <a:t>that when referenced produces a result set. A view acts as </a:t>
            </a:r>
            <a:br>
              <a:rPr sz="2112"/>
            </a:br>
            <a:r>
              <a:rPr sz="2112"/>
              <a:t>a virtual table.</a:t>
            </a:r>
            <a:endParaRPr sz="2112"/>
          </a:p>
          <a:p>
            <a:pPr marL="0" indent="0" defTabSz="565784">
              <a:lnSpc>
                <a:spcPts val="3700"/>
              </a:lnSpc>
              <a:spcBef>
                <a:spcPts val="1600"/>
              </a:spcBef>
              <a:buClrTx/>
              <a:buSzTx/>
              <a:buFontTx/>
              <a:buNone/>
              <a:defRPr sz="1584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112"/>
          </a:p>
          <a:p>
            <a:pPr marL="0" indent="0" defTabSz="565784">
              <a:lnSpc>
                <a:spcPts val="6900"/>
              </a:lnSpc>
              <a:spcBef>
                <a:spcPts val="1600"/>
              </a:spcBef>
              <a:buClrTx/>
              <a:buSzTx/>
              <a:buFontTx/>
              <a:buNone/>
              <a:defRPr sz="1584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224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For each object type, there are</a:t>
            </a:r>
            <a:r>
              <a:rPr sz="4224">
                <a:latin typeface="Avenir Next Medium"/>
                <a:ea typeface="Avenir Next Medium"/>
                <a:cs typeface="Avenir Next Medium"/>
                <a:sym typeface="Avenir Next Medium"/>
              </a:rPr>
              <a:t> </a:t>
            </a:r>
            <a:r>
              <a:rPr sz="4224">
                <a:solidFill>
                  <a:srgbClr val="026789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CREATE</a:t>
            </a:r>
            <a:r>
              <a:rPr sz="4224">
                <a:latin typeface="Avenir Next Medium"/>
                <a:ea typeface="Avenir Next Medium"/>
                <a:cs typeface="Avenir Next Medium"/>
                <a:sym typeface="Avenir Next Medium"/>
              </a:rPr>
              <a:t>, </a:t>
            </a:r>
            <a:r>
              <a:rPr sz="4224">
                <a:solidFill>
                  <a:srgbClr val="026789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ALTER</a:t>
            </a:r>
            <a:r>
              <a:rPr sz="4224">
                <a:latin typeface="Avenir Next Medium"/>
                <a:ea typeface="Avenir Next Medium"/>
                <a:cs typeface="Avenir Next Medium"/>
                <a:sym typeface="Avenir Next Medium"/>
              </a:rPr>
              <a:t>, </a:t>
            </a:r>
            <a:r>
              <a:rPr sz="4224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and</a:t>
            </a:r>
            <a:r>
              <a:rPr sz="4224">
                <a:latin typeface="Avenir Next Medium"/>
                <a:ea typeface="Avenir Next Medium"/>
                <a:cs typeface="Avenir Next Medium"/>
                <a:sym typeface="Avenir Next Medium"/>
              </a:rPr>
              <a:t> </a:t>
            </a:r>
            <a:r>
              <a:rPr sz="4224">
                <a:solidFill>
                  <a:srgbClr val="026789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DROP </a:t>
            </a:r>
            <a:r>
              <a:rPr sz="4224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statements that control which objects exist and how they are defined </a:t>
            </a:r>
            <a:br/>
          </a:p>
          <a:p>
            <a:pPr marL="0" indent="0" defTabSz="565784">
              <a:lnSpc>
                <a:spcPts val="3700"/>
              </a:lnSpc>
              <a:spcBef>
                <a:spcPts val="1600"/>
              </a:spcBef>
              <a:buClrTx/>
              <a:buSzTx/>
              <a:buFontTx/>
              <a:buNone/>
              <a:defRPr sz="1584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234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73655">
              <a:spcBef>
                <a:spcPts val="3200"/>
              </a:spcBef>
              <a:defRPr sz="6887"/>
            </a:lvl1pPr>
          </a:lstStyle>
          <a:p>
            <a:pPr/>
            <a:r>
              <a:t> </a:t>
            </a:r>
          </a:p>
        </p:txBody>
      </p:sp>
      <p:pic>
        <p:nvPicPr>
          <p:cNvPr id="2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60106" y="4357574"/>
            <a:ext cx="12501563" cy="8161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238" name="Stored proced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73655">
              <a:spcBef>
                <a:spcPts val="3200"/>
              </a:spcBef>
              <a:defRPr sz="6887"/>
            </a:lvl1pPr>
          </a:lstStyle>
          <a:p>
            <a:pPr/>
            <a:r>
              <a:t>Stored procedure</a:t>
            </a:r>
          </a:p>
        </p:txBody>
      </p:sp>
      <p:sp>
        <p:nvSpPr>
          <p:cNvPr id="239" name="A procedure (often called a stored procedure) is a subroutine like a subprogram in a regular computing language, stored in databas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procedure (often called a stored procedure) is a subroutine like a subprogram in a regular computing language, stored in database. </a:t>
            </a:r>
          </a:p>
          <a:p>
            <a:pPr/>
            <a:r>
              <a:t>A procedure has a name, a parameter list, and SQL statement(s). </a:t>
            </a:r>
          </a:p>
          <a:p>
            <a:pPr/>
            <a:r>
              <a:t>All most all relational database system supports stored procedure.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242" name="Defining Stored Programs"/>
          <p:cNvSpPr txBox="1"/>
          <p:nvPr>
            <p:ph type="title"/>
          </p:nvPr>
        </p:nvSpPr>
        <p:spPr>
          <a:xfrm>
            <a:off x="3851671" y="1507758"/>
            <a:ext cx="17145001" cy="1017985"/>
          </a:xfrm>
          <a:prstGeom prst="rect">
            <a:avLst/>
          </a:prstGeom>
        </p:spPr>
        <p:txBody>
          <a:bodyPr/>
          <a:lstStyle/>
          <a:p>
            <a:pPr defTabSz="550425">
              <a:spcBef>
                <a:spcPts val="2600"/>
              </a:spcBef>
              <a:defRPr sz="5628"/>
            </a:pPr>
            <a:r>
              <a:t>Defining Stored Programs </a:t>
            </a:r>
            <a:br>
              <a:rPr sz="1072">
                <a:latin typeface="Times Roman"/>
                <a:ea typeface="Times Roman"/>
                <a:cs typeface="Times Roman"/>
                <a:sym typeface="Times Roman"/>
              </a:rPr>
            </a:br>
          </a:p>
        </p:txBody>
      </p:sp>
      <p:sp>
        <p:nvSpPr>
          <p:cNvPr id="243" name="Each stored program contains a body that consists of an SQL statement.…"/>
          <p:cNvSpPr txBox="1"/>
          <p:nvPr>
            <p:ph type="body" idx="1"/>
          </p:nvPr>
        </p:nvSpPr>
        <p:spPr>
          <a:xfrm>
            <a:off x="3619500" y="2618640"/>
            <a:ext cx="17145000" cy="9829345"/>
          </a:xfrm>
          <a:prstGeom prst="rect">
            <a:avLst/>
          </a:prstGeom>
        </p:spPr>
        <p:txBody>
          <a:bodyPr/>
          <a:lstStyle/>
          <a:p>
            <a:pPr marL="390898" indent="-390898" defTabSz="533995">
              <a:spcBef>
                <a:spcPts val="2500"/>
              </a:spcBef>
              <a:defRPr sz="2990"/>
            </a:pPr>
            <a:r>
              <a:t>Each stored program contains a body that consists of an SQL statement. </a:t>
            </a:r>
          </a:p>
          <a:p>
            <a:pPr marL="390898" indent="-390898" defTabSz="533995">
              <a:spcBef>
                <a:spcPts val="2500"/>
              </a:spcBef>
              <a:defRPr sz="2990"/>
            </a:pPr>
            <a:r>
              <a:t>This statement may be a compound statement made up of several statements separated by semicolon (</a:t>
            </a:r>
            <a:r>
              <a:rPr>
                <a:solidFill>
                  <a:srgbClr val="026789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r>
              <a:t>) characters. </a:t>
            </a:r>
          </a:p>
          <a:p>
            <a:pPr marL="390898" indent="-390898" defTabSz="533995">
              <a:spcBef>
                <a:spcPts val="2500"/>
              </a:spcBef>
              <a:defRPr sz="2990"/>
            </a:pPr>
            <a:r>
              <a:t>For example, the following stored procedure has a body made up of a </a:t>
            </a:r>
            <a:r>
              <a:rPr>
                <a:solidFill>
                  <a:srgbClr val="026789"/>
                </a:solidFill>
                <a:latin typeface="Courier"/>
                <a:ea typeface="Courier"/>
                <a:cs typeface="Courier"/>
                <a:sym typeface="Courier"/>
              </a:rPr>
              <a:t>BEGIN ... END </a:t>
            </a:r>
            <a:r>
              <a:t>block that contains a </a:t>
            </a:r>
            <a:r>
              <a:rPr>
                <a:solidFill>
                  <a:srgbClr val="026789"/>
                </a:solidFill>
                <a:latin typeface="Courier"/>
                <a:ea typeface="Courier"/>
                <a:cs typeface="Courier"/>
                <a:sym typeface="Courier"/>
              </a:rPr>
              <a:t>SET </a:t>
            </a:r>
            <a:r>
              <a:t>statement and a </a:t>
            </a:r>
            <a:r>
              <a:rPr>
                <a:solidFill>
                  <a:srgbClr val="026789"/>
                </a:solidFill>
                <a:latin typeface="Courier"/>
                <a:ea typeface="Courier"/>
                <a:cs typeface="Courier"/>
                <a:sym typeface="Courier"/>
              </a:rPr>
              <a:t>REPEAT </a:t>
            </a:r>
            <a:r>
              <a:t>loop that itself contains another </a:t>
            </a:r>
            <a:r>
              <a:rPr>
                <a:solidFill>
                  <a:srgbClr val="026789"/>
                </a:solidFill>
                <a:latin typeface="Courier"/>
                <a:ea typeface="Courier"/>
                <a:cs typeface="Courier"/>
                <a:sym typeface="Courier"/>
              </a:rPr>
              <a:t>SET </a:t>
            </a:r>
            <a:r>
              <a:t>statement: </a:t>
            </a:r>
            <a:br>
              <a:rPr sz="1040">
                <a:latin typeface="Times Roman"/>
                <a:ea typeface="Times Roman"/>
                <a:cs typeface="Times Roman"/>
                <a:sym typeface="Times Roman"/>
              </a:rPr>
            </a:br>
            <a:r>
              <a:t>CREATE PROCEDURE dorepeat(p1 INT)</a:t>
            </a:r>
          </a:p>
          <a:p>
            <a:pPr marL="0" indent="0" defTabSz="417909">
              <a:lnSpc>
                <a:spcPts val="5200"/>
              </a:lnSpc>
              <a:spcBef>
                <a:spcPts val="1000"/>
              </a:spcBef>
              <a:buClrTx/>
              <a:buSzTx/>
              <a:buFontTx/>
              <a:buNone/>
              <a:defRPr b="1" sz="3380">
                <a:solidFill>
                  <a:srgbClr val="02678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mysql&gt; </a:t>
            </a:r>
            <a:r>
              <a:t>CREATE PROCEDURE dorepeat(p1 INT) 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marL="0" indent="0" defTabSz="417909">
              <a:lnSpc>
                <a:spcPts val="5200"/>
              </a:lnSpc>
              <a:spcBef>
                <a:spcPts val="0"/>
              </a:spcBef>
              <a:buClrTx/>
              <a:buSzTx/>
              <a:buFontTx/>
              <a:buNone/>
              <a:defRPr b="1" sz="3380">
                <a:solidFill>
                  <a:srgbClr val="02678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BEGIN</a:t>
            </a:r>
          </a:p>
          <a:p>
            <a:pPr marL="0" indent="0" defTabSz="417909">
              <a:lnSpc>
                <a:spcPts val="5200"/>
              </a:lnSpc>
              <a:spcBef>
                <a:spcPts val="0"/>
              </a:spcBef>
              <a:buClrTx/>
              <a:buSzTx/>
              <a:buFontTx/>
              <a:buNone/>
              <a:defRPr b="1" sz="3380">
                <a:solidFill>
                  <a:srgbClr val="02678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SET @x = 0;</a:t>
            </a:r>
          </a:p>
          <a:p>
            <a:pPr marL="0" indent="0" defTabSz="417909">
              <a:lnSpc>
                <a:spcPts val="5200"/>
              </a:lnSpc>
              <a:spcBef>
                <a:spcPts val="0"/>
              </a:spcBef>
              <a:buClrTx/>
              <a:buSzTx/>
              <a:buFontTx/>
              <a:buNone/>
              <a:defRPr b="1" sz="3380">
                <a:solidFill>
                  <a:srgbClr val="02678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REPEAT SET @x = @x + 1; UNTIL @x &gt; p1 END REPEAT;</a:t>
            </a:r>
          </a:p>
          <a:p>
            <a:pPr marL="0" indent="0" defTabSz="417909">
              <a:lnSpc>
                <a:spcPts val="5200"/>
              </a:lnSpc>
              <a:spcBef>
                <a:spcPts val="1000"/>
              </a:spcBef>
              <a:buClrTx/>
              <a:buSzTx/>
              <a:buFontTx/>
              <a:buNone/>
              <a:defRPr b="1" sz="3380">
                <a:solidFill>
                  <a:srgbClr val="02678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END </a:t>
            </a:r>
            <a:endParaRPr b="0" sz="1040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lvl="2" marL="0" indent="0" defTabSz="417909">
              <a:lnSpc>
                <a:spcPts val="3600"/>
              </a:lnSpc>
              <a:spcBef>
                <a:spcPts val="0"/>
              </a:spcBef>
              <a:buClrTx/>
              <a:buSzTx/>
              <a:buFontTx/>
              <a:buNone/>
              <a:defRPr sz="208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2" marL="0" indent="0" defTabSz="417909">
              <a:lnSpc>
                <a:spcPts val="3600"/>
              </a:lnSpc>
              <a:spcBef>
                <a:spcPts val="0"/>
              </a:spcBef>
              <a:buClrTx/>
              <a:buSzTx/>
              <a:buFontTx/>
              <a:buNone/>
              <a:defRPr sz="208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17909">
              <a:lnSpc>
                <a:spcPts val="4700"/>
              </a:lnSpc>
              <a:spcBef>
                <a:spcPts val="1000"/>
              </a:spcBef>
              <a:buClrTx/>
              <a:buSzTx/>
              <a:buFontTx/>
              <a:buNone/>
              <a:defRPr b="1" sz="2990">
                <a:solidFill>
                  <a:srgbClr val="02678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mysql&gt; </a:t>
            </a:r>
            <a:r>
              <a:t>CALL dorepeat(1000);</a:t>
            </a:r>
            <a:br/>
            <a:endParaRPr b="0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lvl="2" marL="0" indent="0" defTabSz="417909">
              <a:lnSpc>
                <a:spcPts val="2200"/>
              </a:lnSpc>
              <a:spcBef>
                <a:spcPts val="1000"/>
              </a:spcBef>
              <a:buClrTx/>
              <a:buSzTx/>
              <a:buFontTx/>
              <a:buNone/>
              <a:defRPr b="1" sz="909">
                <a:solidFill>
                  <a:srgbClr val="026789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390898" indent="-390898" defTabSz="533995">
              <a:spcBef>
                <a:spcPts val="2500"/>
              </a:spcBef>
              <a:defRPr sz="2990"/>
            </a:pPr>
            <a:endParaRPr sz="104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