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314" r:id="rId2"/>
    <p:sldId id="256" r:id="rId3"/>
    <p:sldId id="259" r:id="rId4"/>
    <p:sldId id="257" r:id="rId5"/>
    <p:sldId id="262" r:id="rId6"/>
    <p:sldId id="258" r:id="rId7"/>
    <p:sldId id="263" r:id="rId8"/>
    <p:sldId id="260" r:id="rId9"/>
    <p:sldId id="264" r:id="rId10"/>
    <p:sldId id="269" r:id="rId11"/>
    <p:sldId id="271" r:id="rId12"/>
    <p:sldId id="272" r:id="rId13"/>
    <p:sldId id="273" r:id="rId14"/>
    <p:sldId id="274" r:id="rId15"/>
    <p:sldId id="275" r:id="rId16"/>
    <p:sldId id="277" r:id="rId17"/>
    <p:sldId id="279" r:id="rId18"/>
    <p:sldId id="280" r:id="rId19"/>
    <p:sldId id="282" r:id="rId20"/>
    <p:sldId id="292" r:id="rId21"/>
    <p:sldId id="284" r:id="rId22"/>
    <p:sldId id="285" r:id="rId23"/>
    <p:sldId id="286" r:id="rId24"/>
    <p:sldId id="287" r:id="rId25"/>
    <p:sldId id="288" r:id="rId26"/>
    <p:sldId id="289" r:id="rId27"/>
    <p:sldId id="290" r:id="rId28"/>
    <p:sldId id="291" r:id="rId29"/>
    <p:sldId id="380"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36" r:id="rId85"/>
    <p:sldId id="295" r:id="rId86"/>
    <p:sldId id="297" r:id="rId87"/>
    <p:sldId id="299" r:id="rId88"/>
    <p:sldId id="298" r:id="rId89"/>
    <p:sldId id="300" r:id="rId90"/>
    <p:sldId id="301" r:id="rId91"/>
    <p:sldId id="302" r:id="rId92"/>
    <p:sldId id="304" r:id="rId93"/>
    <p:sldId id="303" r:id="rId94"/>
    <p:sldId id="305" r:id="rId95"/>
    <p:sldId id="306" r:id="rId96"/>
    <p:sldId id="307" r:id="rId97"/>
    <p:sldId id="308" r:id="rId98"/>
    <p:sldId id="309" r:id="rId99"/>
    <p:sldId id="310" r:id="rId100"/>
    <p:sldId id="371" r:id="rId101"/>
    <p:sldId id="372" r:id="rId102"/>
    <p:sldId id="373" r:id="rId103"/>
    <p:sldId id="374" r:id="rId104"/>
    <p:sldId id="375" r:id="rId105"/>
    <p:sldId id="376" r:id="rId106"/>
    <p:sldId id="377" r:id="rId107"/>
    <p:sldId id="378"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E4A92-CFA7-4CA6-BBC9-FD7EEE8E93B7}" type="datetimeFigureOut">
              <a:rPr lang="en-US" smtClean="0"/>
              <a:t>21-Oct-19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0CB4E-3B4B-4764-B647-1F36DFECE334}" type="slidenum">
              <a:rPr lang="en-US" smtClean="0"/>
              <a:t>‹#›</a:t>
            </a:fld>
            <a:endParaRPr lang="en-US"/>
          </a:p>
        </p:txBody>
      </p:sp>
    </p:spTree>
    <p:extLst>
      <p:ext uri="{BB962C8B-B14F-4D97-AF65-F5344CB8AC3E}">
        <p14:creationId xmlns:p14="http://schemas.microsoft.com/office/powerpoint/2010/main" val="15728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3A6F5-63D6-4319-A63A-CD5469440B4B}" type="slidenum">
              <a:rPr lang="en-US"/>
              <a:pPr/>
              <a:t>16</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7156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30F6A-8478-47AE-AB1B-E4D40711A37D}" type="slidenum">
              <a:rPr lang="en-US"/>
              <a:pPr/>
              <a:t>18</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7246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24796-5004-4454-9529-F40F00B8C765}" type="slidenum">
              <a:rPr lang="en-US"/>
              <a:pPr/>
              <a:t>19</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66768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40F2A-56DF-44BE-B4D0-48BBA10F6433}" type="slidenum">
              <a:rPr lang="en-US"/>
              <a:pPr/>
              <a:t>24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976275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725C4-E7C8-4F3D-998C-1932947FDD22}" type="slidenum">
              <a:rPr lang="en-US"/>
              <a:pPr/>
              <a:t>25</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44557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2DE91-5C41-4505-BF9B-C8DD7599A5AF}" type="slidenum">
              <a:rPr lang="en-US"/>
              <a:pPr/>
              <a:t>26</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277839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872C96-DAE4-40F5-8B08-38756CF3EDC6}" type="slidenum">
              <a:rPr lang="en-US"/>
              <a:pPr/>
              <a:t>27</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190308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FAA69-12AE-442B-B9FA-A4A4655345C9}" type="slidenum">
              <a:rPr lang="en-US"/>
              <a:pPr/>
              <a:t>28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776180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305501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162337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7996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36902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174157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374238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347720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168398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30801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77505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41AA4-8F88-49EB-A089-324A7C42CC30}" type="datetimeFigureOut">
              <a:rPr lang="en-US" smtClean="0"/>
              <a:t>21-Oct-19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0C5EDB-62C2-4274-8A64-FDA1A9C86AC9}" type="slidenum">
              <a:rPr lang="en-US" smtClean="0"/>
              <a:t>‹#›</a:t>
            </a:fld>
            <a:endParaRPr lang="en-US" dirty="0"/>
          </a:p>
        </p:txBody>
      </p:sp>
    </p:spTree>
    <p:extLst>
      <p:ext uri="{BB962C8B-B14F-4D97-AF65-F5344CB8AC3E}">
        <p14:creationId xmlns:p14="http://schemas.microsoft.com/office/powerpoint/2010/main" val="230279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41AA4-8F88-49EB-A089-324A7C42CC30}" type="datetimeFigureOut">
              <a:rPr lang="en-US" smtClean="0"/>
              <a:t>21-Oct-19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C5EDB-62C2-4274-8A64-FDA1A9C86AC9}" type="slidenum">
              <a:rPr lang="en-US" smtClean="0"/>
              <a:t>‹#›</a:t>
            </a:fld>
            <a:endParaRPr lang="en-US" dirty="0"/>
          </a:p>
        </p:txBody>
      </p:sp>
    </p:spTree>
    <p:extLst>
      <p:ext uri="{BB962C8B-B14F-4D97-AF65-F5344CB8AC3E}">
        <p14:creationId xmlns:p14="http://schemas.microsoft.com/office/powerpoint/2010/main" val="2197006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www.britannica.com/technology/machine-language" TargetMode="External"/><Relationship Id="rId2" Type="http://schemas.openxmlformats.org/officeDocument/2006/relationships/hyperlink" Target="https://www.britannica.com/technology/microprocessor" TargetMode="External"/><Relationship Id="rId1" Type="http://schemas.openxmlformats.org/officeDocument/2006/relationships/slideLayout" Target="../slideLayouts/slideLayout2.xml"/><Relationship Id="rId4" Type="http://schemas.openxmlformats.org/officeDocument/2006/relationships/hyperlink" Target="https://www.britannica.com/technology/EPROM" TargetMode="External"/></Relationships>
</file>

<file path=ppt/slides/_rels/slide10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echterms.com/definition/cpu" TargetMode="External"/><Relationship Id="rId2" Type="http://schemas.openxmlformats.org/officeDocument/2006/relationships/hyperlink" Target="https://techterms.com/definition/ra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quora.com/What-is-Memory-hierarchy"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elprocus.com/how-integrated-circuits-work-physically/"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 </a:t>
            </a:r>
            <a:r>
              <a:rPr lang="en-US" b="1" dirty="0" smtClean="0">
                <a:solidFill>
                  <a:srgbClr val="FF0000"/>
                </a:solidFill>
              </a:rPr>
              <a:t>                      </a:t>
            </a:r>
            <a:r>
              <a:rPr lang="en-US" sz="6600" b="1" u="sng" dirty="0" smtClean="0">
                <a:solidFill>
                  <a:srgbClr val="FF0000"/>
                </a:solidFill>
                <a:latin typeface="Algerian" panose="04020705040A02060702" pitchFamily="82" charset="0"/>
              </a:rPr>
              <a:t>UNIT</a:t>
            </a:r>
            <a:r>
              <a:rPr lang="en-US" sz="6600" b="1" dirty="0">
                <a:solidFill>
                  <a:srgbClr val="FF0000"/>
                </a:solidFill>
                <a:latin typeface="Algerian" panose="04020705040A02060702" pitchFamily="82" charset="0"/>
              </a:rPr>
              <a:t>-</a:t>
            </a:r>
            <a:r>
              <a:rPr lang="en-US" sz="6600" b="1" dirty="0" smtClean="0"/>
              <a:t>1</a:t>
            </a:r>
            <a:endParaRPr lang="en-US" sz="6600" b="1" dirty="0">
              <a:solidFill>
                <a:srgbClr val="00B0F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rgbClr val="7030A0"/>
                </a:solidFill>
              </a:rPr>
              <a:t>Introduction to computer organization:</a:t>
            </a:r>
          </a:p>
          <a:p>
            <a:pPr>
              <a:buFont typeface="Wingdings" panose="05000000000000000000" pitchFamily="2" charset="2"/>
              <a:buChar char="Ø"/>
            </a:pPr>
            <a:r>
              <a:rPr lang="en-US" dirty="0" smtClean="0">
                <a:solidFill>
                  <a:srgbClr val="00B050"/>
                </a:solidFill>
              </a:rPr>
              <a:t>Von Neumann architecture</a:t>
            </a:r>
          </a:p>
          <a:p>
            <a:pPr>
              <a:buFont typeface="Wingdings" panose="05000000000000000000" pitchFamily="2" charset="2"/>
              <a:buChar char="Ø"/>
            </a:pPr>
            <a:r>
              <a:rPr lang="en-US" dirty="0" smtClean="0">
                <a:solidFill>
                  <a:srgbClr val="00B050"/>
                </a:solidFill>
              </a:rPr>
              <a:t>Computer components</a:t>
            </a:r>
          </a:p>
          <a:p>
            <a:pPr>
              <a:buFont typeface="Wingdings" panose="05000000000000000000" pitchFamily="2" charset="2"/>
              <a:buChar char="Ø"/>
            </a:pPr>
            <a:r>
              <a:rPr lang="en-US" dirty="0" smtClean="0">
                <a:solidFill>
                  <a:srgbClr val="00B050"/>
                </a:solidFill>
              </a:rPr>
              <a:t>Interconnection structures</a:t>
            </a:r>
          </a:p>
          <a:p>
            <a:pPr>
              <a:buFont typeface="Wingdings" panose="05000000000000000000" pitchFamily="2" charset="2"/>
              <a:buChar char="Ø"/>
            </a:pPr>
            <a:r>
              <a:rPr lang="en-US" dirty="0" smtClean="0">
                <a:solidFill>
                  <a:srgbClr val="00B050"/>
                </a:solidFill>
              </a:rPr>
              <a:t>Bus interconnection</a:t>
            </a:r>
          </a:p>
        </p:txBody>
      </p:sp>
    </p:spTree>
    <p:extLst>
      <p:ext uri="{BB962C8B-B14F-4D97-AF65-F5344CB8AC3E}">
        <p14:creationId xmlns:p14="http://schemas.microsoft.com/office/powerpoint/2010/main" val="1854276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Interconnection structures</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85000" lnSpcReduction="20000"/>
          </a:bodyPr>
          <a:lstStyle/>
          <a:p>
            <a:r>
              <a:rPr lang="en-US" dirty="0" smtClean="0"/>
              <a:t>A  computer consists of a set of components or module of three basic types(processor , memory , I/O)  that communicate with each other.</a:t>
            </a:r>
          </a:p>
          <a:p>
            <a:r>
              <a:rPr lang="en-US" dirty="0" smtClean="0"/>
              <a:t>The collection of paths connecting the various modules is called the </a:t>
            </a:r>
            <a:r>
              <a:rPr lang="en-US" b="1" i="1" dirty="0" smtClean="0"/>
              <a:t>interconnection structure</a:t>
            </a:r>
            <a:r>
              <a:rPr lang="en-US" i="1" dirty="0" smtClean="0"/>
              <a:t>.</a:t>
            </a:r>
            <a:endParaRPr lang="en-US" dirty="0" smtClean="0"/>
          </a:p>
          <a:p>
            <a:r>
              <a:rPr lang="en-US" b="1" i="1" dirty="0" smtClean="0"/>
              <a:t>Memory</a:t>
            </a:r>
            <a:r>
              <a:rPr lang="en-US" dirty="0" smtClean="0"/>
              <a:t>:-A memory module will consists of N words of equal length . A word of data can be read from or written into the memory. The nature of the operation is indicated by read and write control signals. The operation is specified by an address.</a:t>
            </a:r>
          </a:p>
          <a:p>
            <a:r>
              <a:rPr lang="en-US" b="1" i="1" dirty="0" smtClean="0"/>
              <a:t>I/O module</a:t>
            </a:r>
            <a:r>
              <a:rPr lang="en-US" dirty="0" smtClean="0"/>
              <a:t>:-I/O is functionally similar to memory . There are  two operations , read and write. It may control more than one external device . I/O module may be able to send interrupt signals to the processor.</a:t>
            </a:r>
          </a:p>
          <a:p>
            <a:r>
              <a:rPr lang="en-US" b="1" i="1" dirty="0" smtClean="0"/>
              <a:t>Processor</a:t>
            </a:r>
            <a:r>
              <a:rPr lang="en-US" dirty="0" smtClean="0"/>
              <a:t>:-The processor reads in instruction and data , writes out data after processing , and uses control signals to control the overall operation of the system .It also receives  interrupt signals. </a:t>
            </a:r>
            <a:endParaRPr lang="en-US" dirty="0"/>
          </a:p>
        </p:txBody>
      </p:sp>
    </p:spTree>
    <p:extLst>
      <p:ext uri="{BB962C8B-B14F-4D97-AF65-F5344CB8AC3E}">
        <p14:creationId xmlns:p14="http://schemas.microsoft.com/office/powerpoint/2010/main" val="3196956509"/>
      </p:ext>
    </p:extLst>
  </p:cSld>
  <p:clrMapOvr>
    <a:masterClrMapping/>
  </p:clrMapOvr>
  <mc:AlternateContent xmlns:mc="http://schemas.openxmlformats.org/markup-compatibility/2006" xmlns:p14="http://schemas.microsoft.com/office/powerpoint/2010/main">
    <mc:Choice Requires="p14">
      <p:transition spd="slow" p14:dur="2000" advTm="4439"/>
    </mc:Choice>
    <mc:Fallback xmlns="">
      <p:transition spd="slow" advTm="4439"/>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FF0000"/>
                </a:solidFill>
                <a:latin typeface="Algerian" panose="04020705040A02060702" pitchFamily="82" charset="0"/>
              </a:rPr>
              <a:t>Unit-</a:t>
            </a:r>
            <a:r>
              <a:rPr lang="en-US" sz="6000" dirty="0" smtClean="0"/>
              <a:t> </a:t>
            </a:r>
            <a:r>
              <a:rPr lang="en-US" sz="6000" b="1" dirty="0" smtClean="0">
                <a:solidFill>
                  <a:srgbClr val="92D050"/>
                </a:solidFill>
              </a:rPr>
              <a:t>5</a:t>
            </a:r>
            <a:endParaRPr lang="en-US" sz="6000" b="1" dirty="0">
              <a:solidFill>
                <a:srgbClr val="92D050"/>
              </a:solidFill>
            </a:endParaRPr>
          </a:p>
        </p:txBody>
      </p:sp>
      <p:sp>
        <p:nvSpPr>
          <p:cNvPr id="3" name="Content Placeholder 2"/>
          <p:cNvSpPr>
            <a:spLocks noGrp="1"/>
          </p:cNvSpPr>
          <p:nvPr>
            <p:ph idx="1"/>
          </p:nvPr>
        </p:nvSpPr>
        <p:spPr/>
        <p:txBody>
          <a:bodyPr/>
          <a:lstStyle/>
          <a:p>
            <a:r>
              <a:rPr lang="en-US" b="1" dirty="0" smtClean="0"/>
              <a:t>Control Unit:</a:t>
            </a:r>
          </a:p>
          <a:p>
            <a:pPr>
              <a:buFont typeface="Wingdings" panose="05000000000000000000" pitchFamily="2" charset="2"/>
              <a:buChar char="Ø"/>
            </a:pPr>
            <a:r>
              <a:rPr lang="en-US" dirty="0" smtClean="0">
                <a:solidFill>
                  <a:srgbClr val="002060"/>
                </a:solidFill>
              </a:rPr>
              <a:t>Fetch cycle</a:t>
            </a:r>
          </a:p>
          <a:p>
            <a:pPr>
              <a:buFont typeface="Wingdings" panose="05000000000000000000" pitchFamily="2" charset="2"/>
              <a:buChar char="Ø"/>
            </a:pPr>
            <a:r>
              <a:rPr lang="en-US" dirty="0" smtClean="0">
                <a:solidFill>
                  <a:srgbClr val="002060"/>
                </a:solidFill>
              </a:rPr>
              <a:t>Execution cycle</a:t>
            </a:r>
          </a:p>
          <a:p>
            <a:pPr>
              <a:buFont typeface="Wingdings" panose="05000000000000000000" pitchFamily="2" charset="2"/>
              <a:buChar char="Ø"/>
            </a:pPr>
            <a:r>
              <a:rPr lang="en-US" dirty="0" smtClean="0">
                <a:solidFill>
                  <a:srgbClr val="002060"/>
                </a:solidFill>
              </a:rPr>
              <a:t>Microprogramming concepts</a:t>
            </a:r>
          </a:p>
        </p:txBody>
      </p:sp>
    </p:spTree>
    <p:extLst>
      <p:ext uri="{BB962C8B-B14F-4D97-AF65-F5344CB8AC3E}">
        <p14:creationId xmlns:p14="http://schemas.microsoft.com/office/powerpoint/2010/main" val="17562376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MICROPROGRAMMING</a:t>
            </a:r>
            <a:br>
              <a:rPr lang="en-US" u="sng" dirty="0">
                <a:ln w="0"/>
                <a:effectLst>
                  <a:outerShdw blurRad="38100" dist="19050" dir="2700000" algn="tl" rotWithShape="0">
                    <a:schemeClr val="dk1">
                      <a:alpha val="40000"/>
                    </a:schemeClr>
                  </a:outerShdw>
                </a:effectLst>
              </a:rPr>
            </a:b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Microprogramming</a:t>
            </a:r>
            <a:r>
              <a:rPr lang="en-US" dirty="0">
                <a:latin typeface="Arial" panose="020B0604020202020204" pitchFamily="34" charset="0"/>
                <a:cs typeface="Arial" panose="020B0604020202020204" pitchFamily="34" charset="0"/>
              </a:rPr>
              <a:t>, Process of writing microcode for a </a:t>
            </a:r>
            <a:r>
              <a:rPr lang="en-US" u="sng" dirty="0">
                <a:latin typeface="Arial" panose="020B0604020202020204" pitchFamily="34" charset="0"/>
                <a:cs typeface="Arial" panose="020B0604020202020204" pitchFamily="34" charset="0"/>
                <a:hlinkClick r:id="rId2"/>
              </a:rPr>
              <a:t>microprocessor</a:t>
            </a:r>
            <a:r>
              <a:rPr lang="en-US" dirty="0">
                <a:latin typeface="Arial" panose="020B0604020202020204" pitchFamily="34" charset="0"/>
                <a:cs typeface="Arial" panose="020B0604020202020204" pitchFamily="34" charset="0"/>
              </a:rPr>
              <a:t>. Microcode is low-level </a:t>
            </a:r>
            <a:r>
              <a:rPr lang="en-US" u="sng" dirty="0">
                <a:latin typeface="Arial" panose="020B0604020202020204" pitchFamily="34" charset="0"/>
                <a:cs typeface="Arial" panose="020B0604020202020204" pitchFamily="34" charset="0"/>
                <a:hlinkClick r:id="rId3"/>
              </a:rPr>
              <a:t>code</a:t>
            </a:r>
            <a:r>
              <a:rPr lang="en-US" dirty="0">
                <a:latin typeface="Arial" panose="020B0604020202020204" pitchFamily="34" charset="0"/>
                <a:cs typeface="Arial" panose="020B0604020202020204" pitchFamily="34" charset="0"/>
              </a:rPr>
              <a:t> that defines how a microprocessor should function when it executes </a:t>
            </a:r>
            <a:r>
              <a:rPr lang="en-US" u="sng" dirty="0">
                <a:latin typeface="Arial" panose="020B0604020202020204" pitchFamily="34" charset="0"/>
                <a:cs typeface="Arial" panose="020B0604020202020204" pitchFamily="34" charset="0"/>
                <a:hlinkClick r:id="rId3"/>
              </a:rPr>
              <a:t>machine-language</a:t>
            </a:r>
            <a:r>
              <a:rPr lang="en-US" dirty="0">
                <a:latin typeface="Arial" panose="020B0604020202020204" pitchFamily="34" charset="0"/>
                <a:cs typeface="Arial" panose="020B0604020202020204" pitchFamily="34" charset="0"/>
              </a:rPr>
              <a:t> instructions. Typically, one machine-language instruction translates into several microcode instructions. On some computers, the microcode is stored in ROM and cannot be modified; on some larger computers, it is stored in </a:t>
            </a:r>
            <a:r>
              <a:rPr lang="en-US" u="sng" dirty="0">
                <a:latin typeface="Arial" panose="020B0604020202020204" pitchFamily="34" charset="0"/>
                <a:cs typeface="Arial" panose="020B0604020202020204" pitchFamily="34" charset="0"/>
                <a:hlinkClick r:id="rId4"/>
              </a:rPr>
              <a:t>EPROM</a:t>
            </a:r>
            <a:r>
              <a:rPr lang="en-US" dirty="0">
                <a:latin typeface="Arial" panose="020B0604020202020204" pitchFamily="34" charset="0"/>
                <a:cs typeface="Arial" panose="020B0604020202020204" pitchFamily="34" charset="0"/>
              </a:rPr>
              <a:t> and therefore can be replaced with newer versions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96601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MICROPROGRAMMING</a:t>
            </a:r>
            <a:br>
              <a:rPr lang="en-US" u="sng" dirty="0">
                <a:ln w="0"/>
                <a:effectLst>
                  <a:outerShdw blurRad="38100" dist="19050" dir="2700000" algn="tl" rotWithShape="0">
                    <a:schemeClr val="dk1">
                      <a:alpha val="40000"/>
                    </a:schemeClr>
                  </a:outerShdw>
                </a:effectLst>
              </a:rPr>
            </a:br>
            <a:endParaRPr lang="en-US" dirty="0"/>
          </a:p>
        </p:txBody>
      </p:sp>
      <p:pic>
        <p:nvPicPr>
          <p:cNvPr id="4" name="Content Placeholder 5">
            <a:extLst>
              <a:ext uri="{FF2B5EF4-FFF2-40B4-BE49-F238E27FC236}">
                <a16:creationId xmlns:a16="http://schemas.microsoft.com/office/drawing/2014/main" xmlns="" id="{FCD21420-E7FB-48AE-8412-75E636F26D6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0416" y="1825625"/>
            <a:ext cx="7179678" cy="4351338"/>
          </a:xfrm>
          <a:prstGeom prst="rect">
            <a:avLst/>
          </a:prstGeom>
        </p:spPr>
      </p:pic>
    </p:spTree>
    <p:extLst>
      <p:ext uri="{BB962C8B-B14F-4D97-AF65-F5344CB8AC3E}">
        <p14:creationId xmlns:p14="http://schemas.microsoft.com/office/powerpoint/2010/main" val="10814338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a:t>
            </a:r>
            <a:r>
              <a:rPr lang="en-US" dirty="0" smtClean="0">
                <a:solidFill>
                  <a:srgbClr val="FF0000"/>
                </a:solidFill>
              </a:rPr>
              <a:t>                </a:t>
            </a:r>
            <a:r>
              <a:rPr lang="en-US" u="sng" dirty="0" smtClean="0">
                <a:solidFill>
                  <a:srgbClr val="FF0000"/>
                </a:solidFill>
              </a:rPr>
              <a:t>Instruction cycle</a:t>
            </a:r>
            <a:br>
              <a:rPr lang="en-US" u="sng" dirty="0" smtClean="0">
                <a:solidFill>
                  <a:srgbClr val="FF0000"/>
                </a:solidFill>
              </a:rPr>
            </a:br>
            <a:endParaRPr lang="en-US" u="sng" dirty="0">
              <a:solidFill>
                <a:srgbClr val="FF0000"/>
              </a:solidFill>
            </a:endParaRP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40727"/>
          <a:stretch>
            <a:fillRect/>
          </a:stretch>
        </p:blipFill>
        <p:spPr bwMode="auto">
          <a:xfrm>
            <a:off x="2580567" y="3022877"/>
            <a:ext cx="6257143" cy="1552388"/>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2839915" y="1178169"/>
            <a:ext cx="4317023" cy="1384995"/>
          </a:xfrm>
          <a:prstGeom prst="rect">
            <a:avLst/>
          </a:prstGeom>
          <a:noFill/>
        </p:spPr>
        <p:txBody>
          <a:bodyPr wrap="square" rtlCol="0">
            <a:spAutoFit/>
          </a:bodyPr>
          <a:lstStyle/>
          <a:p>
            <a:r>
              <a:rPr lang="en-US" sz="2800" dirty="0" smtClean="0"/>
              <a:t>There are two steps in it:</a:t>
            </a:r>
          </a:p>
          <a:p>
            <a:pPr marL="342900" indent="-342900">
              <a:buAutoNum type="arabicPeriod"/>
            </a:pPr>
            <a:r>
              <a:rPr lang="en-US" sz="2800" b="1" dirty="0" smtClean="0"/>
              <a:t>Fetch cycle</a:t>
            </a:r>
          </a:p>
          <a:p>
            <a:pPr marL="342900" indent="-342900">
              <a:buAutoNum type="arabicPeriod"/>
            </a:pPr>
            <a:r>
              <a:rPr lang="en-US" sz="2800" b="1" dirty="0" smtClean="0"/>
              <a:t>Execute cycle</a:t>
            </a:r>
            <a:endParaRPr lang="en-US" sz="2800" b="1" dirty="0"/>
          </a:p>
        </p:txBody>
      </p:sp>
    </p:spTree>
    <p:extLst>
      <p:ext uri="{BB962C8B-B14F-4D97-AF65-F5344CB8AC3E}">
        <p14:creationId xmlns:p14="http://schemas.microsoft.com/office/powerpoint/2010/main" val="89450570"/>
      </p:ext>
    </p:extLst>
  </p:cSld>
  <p:clrMapOvr>
    <a:masterClrMapping/>
  </p:clrMapOvr>
  <mc:AlternateContent xmlns:mc="http://schemas.openxmlformats.org/markup-compatibility/2006">
    <mc:Choice xmlns:p14="http://schemas.microsoft.com/office/powerpoint/2010/main" Requires="p14">
      <p:transition spd="slow" p14:dur="2000" advTm="2642"/>
    </mc:Choice>
    <mc:Fallback>
      <p:transition spd="slow" advTm="2642"/>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95" y="365125"/>
            <a:ext cx="10515600" cy="1325563"/>
          </a:xfrm>
        </p:spPr>
        <p:txBody>
          <a:bodyPr/>
          <a:lstStyle/>
          <a:p>
            <a:r>
              <a:rPr lang="en-US" dirty="0" smtClean="0">
                <a:solidFill>
                  <a:srgbClr val="FF0000"/>
                </a:solidFill>
              </a:rPr>
              <a:t>                   </a:t>
            </a:r>
            <a:r>
              <a:rPr lang="en-US" u="sng" dirty="0" smtClean="0">
                <a:solidFill>
                  <a:srgbClr val="FF0000"/>
                </a:solidFill>
              </a:rPr>
              <a:t>Fetch cycle</a:t>
            </a:r>
            <a:endParaRPr lang="en-US" u="sng" dirty="0">
              <a:solidFill>
                <a:srgbClr val="FF0000"/>
              </a:solidFill>
            </a:endParaRPr>
          </a:p>
        </p:txBody>
      </p:sp>
      <p:sp>
        <p:nvSpPr>
          <p:cNvPr id="3" name="Content Placeholder 2"/>
          <p:cNvSpPr>
            <a:spLocks noGrp="1"/>
          </p:cNvSpPr>
          <p:nvPr>
            <p:ph idx="1"/>
          </p:nvPr>
        </p:nvSpPr>
        <p:spPr/>
        <p:txBody>
          <a:bodyPr/>
          <a:lstStyle/>
          <a:p>
            <a:r>
              <a:rPr lang="en-US" dirty="0" smtClean="0"/>
              <a:t>At the beginning of each instruction cycle, processor fetches the instruction from memory </a:t>
            </a:r>
          </a:p>
          <a:p>
            <a:r>
              <a:rPr lang="en-US" b="1" i="1" dirty="0" smtClean="0"/>
              <a:t>Program counter</a:t>
            </a:r>
            <a:r>
              <a:rPr lang="en-US" dirty="0" smtClean="0"/>
              <a:t>(PC) holds the address of next instruction .</a:t>
            </a:r>
          </a:p>
          <a:p>
            <a:r>
              <a:rPr lang="en-US" dirty="0" smtClean="0"/>
              <a:t>The processor always increment the PC after each instruction ,so that next instruction fetched in sequence.</a:t>
            </a:r>
          </a:p>
          <a:p>
            <a:r>
              <a:rPr lang="en-US" dirty="0" smtClean="0"/>
              <a:t>The fetched instruction is loaded into a register in the processor known as the </a:t>
            </a:r>
            <a:r>
              <a:rPr lang="en-US" b="1" i="1" dirty="0" smtClean="0"/>
              <a:t>instruction register</a:t>
            </a:r>
            <a:r>
              <a:rPr lang="en-US" dirty="0" smtClean="0"/>
              <a:t>(IR).</a:t>
            </a:r>
          </a:p>
          <a:p>
            <a:r>
              <a:rPr lang="en-US" dirty="0" smtClean="0"/>
              <a:t>The processor interprets the instruction and performs the required action.</a:t>
            </a:r>
            <a:endParaRPr lang="en-US" dirty="0"/>
          </a:p>
        </p:txBody>
      </p:sp>
    </p:spTree>
    <p:extLst>
      <p:ext uri="{BB962C8B-B14F-4D97-AF65-F5344CB8AC3E}">
        <p14:creationId xmlns:p14="http://schemas.microsoft.com/office/powerpoint/2010/main" val="924360328"/>
      </p:ext>
    </p:extLst>
  </p:cSld>
  <p:clrMapOvr>
    <a:masterClrMapping/>
  </p:clrMapOvr>
  <mc:AlternateContent xmlns:mc="http://schemas.openxmlformats.org/markup-compatibility/2006">
    <mc:Choice xmlns:p14="http://schemas.microsoft.com/office/powerpoint/2010/main" Requires="p14">
      <p:transition spd="slow" p14:dur="2000" advTm="3546"/>
    </mc:Choice>
    <mc:Fallback>
      <p:transition spd="slow" advTm="3546"/>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Execute cycle</a:t>
            </a:r>
            <a:endParaRPr lang="en-US" u="sng" dirty="0">
              <a:solidFill>
                <a:srgbClr val="FF0000"/>
              </a:solidFill>
            </a:endParaRPr>
          </a:p>
        </p:txBody>
      </p:sp>
      <p:sp>
        <p:nvSpPr>
          <p:cNvPr id="3" name="Content Placeholder 2"/>
          <p:cNvSpPr>
            <a:spLocks noGrp="1"/>
          </p:cNvSpPr>
          <p:nvPr>
            <p:ph idx="1"/>
          </p:nvPr>
        </p:nvSpPr>
        <p:spPr/>
        <p:txBody>
          <a:bodyPr/>
          <a:lstStyle/>
          <a:p>
            <a:r>
              <a:rPr lang="en-US" b="1" i="1" dirty="0" smtClean="0"/>
              <a:t>Processor memory </a:t>
            </a:r>
            <a:r>
              <a:rPr lang="en-US" dirty="0" smtClean="0"/>
              <a:t>:- Data may be transferred from processor to memory or vice versa.</a:t>
            </a:r>
          </a:p>
          <a:p>
            <a:r>
              <a:rPr lang="en-US" b="1" i="1" dirty="0" smtClean="0"/>
              <a:t>Processor-I/O </a:t>
            </a:r>
            <a:r>
              <a:rPr lang="en-US" dirty="0" smtClean="0"/>
              <a:t>:- Data may be transferred to or from a peripheral device by transferring between the and an I/O module.</a:t>
            </a:r>
          </a:p>
          <a:p>
            <a:r>
              <a:rPr lang="en-US" b="1" i="1" dirty="0" smtClean="0"/>
              <a:t>Data processing</a:t>
            </a:r>
            <a:r>
              <a:rPr lang="en-US" dirty="0" smtClean="0"/>
              <a:t>:- The processor may perform some arithmetic or logic operation  on data.</a:t>
            </a:r>
            <a:endParaRPr lang="en-US" b="1" i="1" dirty="0" smtClean="0"/>
          </a:p>
          <a:p>
            <a:r>
              <a:rPr lang="en-US" b="1" i="1" dirty="0" smtClean="0"/>
              <a:t>Control </a:t>
            </a:r>
            <a:r>
              <a:rPr lang="en-US" dirty="0" smtClean="0"/>
              <a:t>:- An instruction may specify that the sequence of execution be altered.</a:t>
            </a:r>
          </a:p>
          <a:p>
            <a:r>
              <a:rPr lang="en-US" dirty="0" smtClean="0"/>
              <a:t>An instruction’s execution my involve a combination of these actions.</a:t>
            </a:r>
            <a:endParaRPr lang="en-US" dirty="0"/>
          </a:p>
        </p:txBody>
      </p:sp>
    </p:spTree>
    <p:extLst>
      <p:ext uri="{BB962C8B-B14F-4D97-AF65-F5344CB8AC3E}">
        <p14:creationId xmlns:p14="http://schemas.microsoft.com/office/powerpoint/2010/main" val="1585258411"/>
      </p:ext>
    </p:extLst>
  </p:cSld>
  <p:clrMapOvr>
    <a:masterClrMapping/>
  </p:clrMapOvr>
  <mc:AlternateContent xmlns:mc="http://schemas.openxmlformats.org/markup-compatibility/2006">
    <mc:Choice xmlns:p14="http://schemas.microsoft.com/office/powerpoint/2010/main" Requires="p14">
      <p:transition spd="slow" p14:dur="2000" advTm="2698"/>
    </mc:Choice>
    <mc:Fallback>
      <p:transition spd="slow" advTm="2698"/>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u="sng" dirty="0" smtClean="0">
                <a:solidFill>
                  <a:srgbClr val="FF0000"/>
                </a:solidFill>
              </a:rPr>
              <a:t>Instruction </a:t>
            </a:r>
            <a:r>
              <a:rPr lang="en-US" u="sng" dirty="0">
                <a:solidFill>
                  <a:srgbClr val="FF0000"/>
                </a:solidFill>
              </a:rPr>
              <a:t>Cycle State Diagram</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8000"/>
          <a:stretch>
            <a:fillRect/>
          </a:stretch>
        </p:blipFill>
        <p:spPr bwMode="auto">
          <a:xfrm>
            <a:off x="1513241" y="1866983"/>
            <a:ext cx="8088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182913"/>
      </p:ext>
    </p:extLst>
  </p:cSld>
  <p:clrMapOvr>
    <a:masterClrMapping/>
  </p:clrMapOvr>
  <mc:AlternateContent xmlns:mc="http://schemas.openxmlformats.org/markup-compatibility/2006">
    <mc:Choice xmlns:p14="http://schemas.microsoft.com/office/powerpoint/2010/main" Requires="p14">
      <p:transition spd="slow" p14:dur="2000" advTm="2696"/>
    </mc:Choice>
    <mc:Fallback>
      <p:transition spd="slow" advTm="2696"/>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rPr>
              <a:t>Example of Program Execution</a:t>
            </a:r>
          </a:p>
        </p:txBody>
      </p:sp>
      <p:pic>
        <p:nvPicPr>
          <p:cNvPr id="4" name="Picture 102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2234"/>
          <a:stretch>
            <a:fillRect/>
          </a:stretch>
        </p:blipFill>
        <p:spPr bwMode="auto">
          <a:xfrm>
            <a:off x="2194403" y="1757258"/>
            <a:ext cx="455579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066714"/>
      </p:ext>
    </p:extLst>
  </p:cSld>
  <p:clrMapOvr>
    <a:masterClrMapping/>
  </p:clrMapOvr>
  <mc:AlternateContent xmlns:mc="http://schemas.openxmlformats.org/markup-compatibility/2006">
    <mc:Choice xmlns:p14="http://schemas.microsoft.com/office/powerpoint/2010/main" Requires="p14">
      <p:transition spd="slow" p14:dur="2000" advTm="1776"/>
    </mc:Choice>
    <mc:Fallback>
      <p:transition spd="slow" advTm="177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a:t>
            </a:r>
            <a:r>
              <a:rPr lang="en-US" b="1" dirty="0" smtClean="0">
                <a:solidFill>
                  <a:srgbClr val="FF0000"/>
                </a:solidFill>
                <a:latin typeface="Algerian" panose="04020705040A02060702" pitchFamily="82" charset="0"/>
              </a:rPr>
              <a:t> </a:t>
            </a:r>
            <a:r>
              <a:rPr lang="en-US" b="1" u="sng" dirty="0" smtClean="0">
                <a:solidFill>
                  <a:srgbClr val="FF0000"/>
                </a:solidFill>
                <a:latin typeface="Algerian" panose="04020705040A02060702" pitchFamily="82" charset="0"/>
              </a:rPr>
              <a:t>Bus Interconnection </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smtClean="0"/>
              <a:t>A </a:t>
            </a:r>
            <a:r>
              <a:rPr lang="en-US" b="1" i="1" dirty="0" smtClean="0"/>
              <a:t>bus </a:t>
            </a:r>
            <a:r>
              <a:rPr lang="en-US" dirty="0" smtClean="0"/>
              <a:t>is a communication pathway connecting two or more devices .</a:t>
            </a:r>
          </a:p>
          <a:p>
            <a:r>
              <a:rPr lang="en-US" dirty="0" smtClean="0"/>
              <a:t>It is a shared transmission medium.</a:t>
            </a:r>
          </a:p>
          <a:p>
            <a:r>
              <a:rPr lang="en-US" dirty="0" smtClean="0"/>
              <a:t>No two devices can transmit signals at a time , because signal will overlap and become garbled.</a:t>
            </a:r>
          </a:p>
          <a:p>
            <a:r>
              <a:rPr lang="en-US" dirty="0" smtClean="0"/>
              <a:t>Only one device at a time can successfully transmit.</a:t>
            </a:r>
          </a:p>
          <a:p>
            <a:r>
              <a:rPr lang="en-US" dirty="0" smtClean="0"/>
              <a:t>A bus consists of multiple communication pathways or lines .</a:t>
            </a:r>
          </a:p>
          <a:p>
            <a:r>
              <a:rPr lang="en-US" dirty="0" smtClean="0"/>
              <a:t>Each line is capable of transmitting signals representing binary 1 and 0.</a:t>
            </a:r>
          </a:p>
          <a:p>
            <a:r>
              <a:rPr lang="en-US" dirty="0" smtClean="0"/>
              <a:t>A bus that connects major computer components (processor , memory , I/O) is called a </a:t>
            </a:r>
            <a:r>
              <a:rPr lang="en-US" b="1" dirty="0" smtClean="0"/>
              <a:t>system bus.</a:t>
            </a:r>
            <a:endParaRPr lang="en-US" b="1" dirty="0"/>
          </a:p>
          <a:p>
            <a:endParaRPr lang="en-US" dirty="0"/>
          </a:p>
        </p:txBody>
      </p:sp>
    </p:spTree>
    <p:extLst>
      <p:ext uri="{BB962C8B-B14F-4D97-AF65-F5344CB8AC3E}">
        <p14:creationId xmlns:p14="http://schemas.microsoft.com/office/powerpoint/2010/main" val="3141780215"/>
      </p:ext>
    </p:extLst>
  </p:cSld>
  <p:clrMapOvr>
    <a:masterClrMapping/>
  </p:clrMapOvr>
  <mc:AlternateContent xmlns:mc="http://schemas.openxmlformats.org/markup-compatibility/2006" xmlns:p14="http://schemas.microsoft.com/office/powerpoint/2010/main">
    <mc:Choice Requires="p14">
      <p:transition spd="slow" p14:dur="2000" advTm="6177"/>
    </mc:Choice>
    <mc:Fallback xmlns="">
      <p:transition spd="slow" advTm="617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b="1" u="sng" dirty="0" smtClean="0">
                <a:solidFill>
                  <a:srgbClr val="FF0000"/>
                </a:solidFill>
                <a:latin typeface="Algerian" panose="04020705040A02060702" pitchFamily="82" charset="0"/>
              </a:rPr>
              <a:t>Bus structure </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A system bus consists typically of from 50 to 100 lines.</a:t>
            </a:r>
          </a:p>
          <a:p>
            <a:r>
              <a:rPr lang="en-US" dirty="0" smtClean="0"/>
              <a:t>Each line is assigned a particular meaning or function.</a:t>
            </a:r>
          </a:p>
          <a:p>
            <a:r>
              <a:rPr lang="en-US" dirty="0" smtClean="0"/>
              <a:t>Bus  lines can be classified into three functional group:-- data , address, and control lines.</a:t>
            </a:r>
            <a:endParaRPr lang="en-US" dirty="0"/>
          </a:p>
        </p:txBody>
      </p:sp>
    </p:spTree>
    <p:extLst>
      <p:ext uri="{BB962C8B-B14F-4D97-AF65-F5344CB8AC3E}">
        <p14:creationId xmlns:p14="http://schemas.microsoft.com/office/powerpoint/2010/main" val="4207209899"/>
      </p:ext>
    </p:extLst>
  </p:cSld>
  <p:clrMapOvr>
    <a:masterClrMapping/>
  </p:clrMapOvr>
  <mc:AlternateContent xmlns:mc="http://schemas.openxmlformats.org/markup-compatibility/2006" xmlns:p14="http://schemas.microsoft.com/office/powerpoint/2010/main">
    <mc:Choice Requires="p14">
      <p:transition spd="slow" p14:dur="2000" advTm="4420"/>
    </mc:Choice>
    <mc:Fallback xmlns="">
      <p:transition spd="slow" advTm="442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Data bus </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The data lines provide a path for moving data between system modules.</a:t>
            </a:r>
          </a:p>
          <a:p>
            <a:r>
              <a:rPr lang="en-US" dirty="0" smtClean="0"/>
              <a:t>These lines are collectively are called the </a:t>
            </a:r>
            <a:r>
              <a:rPr lang="en-US" b="1" i="1" dirty="0" smtClean="0"/>
              <a:t>data bus</a:t>
            </a:r>
            <a:r>
              <a:rPr lang="en-US" dirty="0" smtClean="0"/>
              <a:t>.</a:t>
            </a:r>
          </a:p>
          <a:p>
            <a:r>
              <a:rPr lang="en-US" dirty="0" smtClean="0"/>
              <a:t>It consists of 8,16, 32or 64 bits.</a:t>
            </a:r>
          </a:p>
          <a:p>
            <a:r>
              <a:rPr lang="en-US" dirty="0" smtClean="0"/>
              <a:t>The number of lines are referred to as the width of the data bus.</a:t>
            </a:r>
          </a:p>
          <a:p>
            <a:endParaRPr lang="en-US" dirty="0"/>
          </a:p>
        </p:txBody>
      </p:sp>
    </p:spTree>
    <p:extLst>
      <p:ext uri="{BB962C8B-B14F-4D97-AF65-F5344CB8AC3E}">
        <p14:creationId xmlns:p14="http://schemas.microsoft.com/office/powerpoint/2010/main" val="2876429742"/>
      </p:ext>
    </p:extLst>
  </p:cSld>
  <p:clrMapOvr>
    <a:masterClrMapping/>
  </p:clrMapOvr>
  <mc:AlternateContent xmlns:mc="http://schemas.openxmlformats.org/markup-compatibility/2006" xmlns:p14="http://schemas.microsoft.com/office/powerpoint/2010/main">
    <mc:Choice Requires="p14">
      <p:transition spd="slow" p14:dur="2000" advTm="2653"/>
    </mc:Choice>
    <mc:Fallback xmlns="">
      <p:transition spd="slow" advTm="265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207" y="373670"/>
            <a:ext cx="10515600" cy="1325563"/>
          </a:xfrm>
        </p:spPr>
        <p:txBody>
          <a:bodyPr/>
          <a:lstStyle/>
          <a:p>
            <a:r>
              <a:rPr lang="en-US" b="1" u="sng" dirty="0" smtClean="0">
                <a:solidFill>
                  <a:srgbClr val="FF0000"/>
                </a:solidFill>
                <a:latin typeface="Algerian" panose="04020705040A02060702" pitchFamily="82" charset="0"/>
              </a:rPr>
              <a:t>Address bus</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The address lines are used to designate the source or destination of the data on the data bus.</a:t>
            </a:r>
          </a:p>
          <a:p>
            <a:r>
              <a:rPr lang="en-US" dirty="0" smtClean="0"/>
              <a:t>The width of the address bus determines the maximum possible memory capacity of the system.</a:t>
            </a:r>
          </a:p>
          <a:p>
            <a:r>
              <a:rPr lang="en-US" dirty="0" smtClean="0"/>
              <a:t>These are generally used to address I/O ports.</a:t>
            </a:r>
          </a:p>
          <a:p>
            <a:endParaRPr lang="en-US" dirty="0"/>
          </a:p>
        </p:txBody>
      </p:sp>
    </p:spTree>
    <p:extLst>
      <p:ext uri="{BB962C8B-B14F-4D97-AF65-F5344CB8AC3E}">
        <p14:creationId xmlns:p14="http://schemas.microsoft.com/office/powerpoint/2010/main" val="2504408168"/>
      </p:ext>
    </p:extLst>
  </p:cSld>
  <p:clrMapOvr>
    <a:masterClrMapping/>
  </p:clrMapOvr>
  <mc:AlternateContent xmlns:mc="http://schemas.openxmlformats.org/markup-compatibility/2006" xmlns:p14="http://schemas.microsoft.com/office/powerpoint/2010/main">
    <mc:Choice Requires="p14">
      <p:transition spd="slow" p14:dur="2000" advTm="3554"/>
    </mc:Choice>
    <mc:Fallback xmlns="">
      <p:transition spd="slow" advTm="355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308"/>
            <a:ext cx="10515600" cy="1325563"/>
          </a:xfrm>
        </p:spPr>
        <p:txBody>
          <a:bodyPr/>
          <a:lstStyle/>
          <a:p>
            <a:r>
              <a:rPr lang="en-US" b="1" u="sng" dirty="0" smtClean="0">
                <a:solidFill>
                  <a:srgbClr val="FF0000"/>
                </a:solidFill>
                <a:latin typeface="Algerian" panose="04020705040A02060702" pitchFamily="82" charset="0"/>
              </a:rPr>
              <a:t>Control bus </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55000" lnSpcReduction="20000"/>
          </a:bodyPr>
          <a:lstStyle/>
          <a:p>
            <a:r>
              <a:rPr lang="en-US" dirty="0" smtClean="0"/>
              <a:t>The control lines are used to control the access to and the use of the data and address lines.</a:t>
            </a:r>
          </a:p>
          <a:p>
            <a:r>
              <a:rPr lang="en-US" dirty="0" smtClean="0"/>
              <a:t>Control signals transmit both command and timing information between system modules.</a:t>
            </a:r>
          </a:p>
          <a:p>
            <a:r>
              <a:rPr lang="en-US" dirty="0" smtClean="0"/>
              <a:t>Command signals specify operations to be performed.</a:t>
            </a:r>
          </a:p>
          <a:p>
            <a:pPr>
              <a:buFont typeface="Wingdings" panose="05000000000000000000" pitchFamily="2" charset="2"/>
              <a:buChar char="q"/>
            </a:pPr>
            <a:r>
              <a:rPr lang="en-US" dirty="0" smtClean="0"/>
              <a:t>Typical control lines include the following:-</a:t>
            </a:r>
          </a:p>
          <a:p>
            <a:pPr>
              <a:buFont typeface="Wingdings" panose="05000000000000000000" pitchFamily="2" charset="2"/>
              <a:buChar char="Ø"/>
            </a:pPr>
            <a:r>
              <a:rPr lang="en-US" b="1" i="1" dirty="0" smtClean="0"/>
              <a:t> Memory write</a:t>
            </a:r>
          </a:p>
          <a:p>
            <a:pPr>
              <a:buFont typeface="Wingdings" panose="05000000000000000000" pitchFamily="2" charset="2"/>
              <a:buChar char="Ø"/>
            </a:pPr>
            <a:r>
              <a:rPr lang="en-US" b="1" i="1" dirty="0" smtClean="0"/>
              <a:t>Memory read</a:t>
            </a:r>
          </a:p>
          <a:p>
            <a:pPr>
              <a:buFont typeface="Wingdings" panose="05000000000000000000" pitchFamily="2" charset="2"/>
              <a:buChar char="Ø"/>
            </a:pPr>
            <a:r>
              <a:rPr lang="en-US" b="1" i="1" dirty="0" smtClean="0"/>
              <a:t>I/O write</a:t>
            </a:r>
          </a:p>
          <a:p>
            <a:pPr>
              <a:buFont typeface="Wingdings" panose="05000000000000000000" pitchFamily="2" charset="2"/>
              <a:buChar char="Ø"/>
            </a:pPr>
            <a:r>
              <a:rPr lang="en-US" b="1" i="1" dirty="0" smtClean="0"/>
              <a:t>I/O read</a:t>
            </a:r>
          </a:p>
          <a:p>
            <a:pPr>
              <a:buFont typeface="Wingdings" panose="05000000000000000000" pitchFamily="2" charset="2"/>
              <a:buChar char="Ø"/>
            </a:pPr>
            <a:r>
              <a:rPr lang="en-US" b="1" i="1" dirty="0" smtClean="0"/>
              <a:t>Transfer ACK</a:t>
            </a:r>
          </a:p>
          <a:p>
            <a:pPr>
              <a:buFont typeface="Wingdings" panose="05000000000000000000" pitchFamily="2" charset="2"/>
              <a:buChar char="Ø"/>
            </a:pPr>
            <a:r>
              <a:rPr lang="en-US" b="1" i="1" dirty="0" smtClean="0"/>
              <a:t>Bus request </a:t>
            </a:r>
          </a:p>
          <a:p>
            <a:pPr>
              <a:buFont typeface="Wingdings" panose="05000000000000000000" pitchFamily="2" charset="2"/>
              <a:buChar char="Ø"/>
            </a:pPr>
            <a:r>
              <a:rPr lang="en-US" b="1" i="1" dirty="0" smtClean="0"/>
              <a:t>Bus grant </a:t>
            </a:r>
          </a:p>
          <a:p>
            <a:pPr>
              <a:buFont typeface="Wingdings" panose="05000000000000000000" pitchFamily="2" charset="2"/>
              <a:buChar char="Ø"/>
            </a:pPr>
            <a:r>
              <a:rPr lang="en-US" b="1" i="1" dirty="0" smtClean="0"/>
              <a:t>Interrupt request</a:t>
            </a:r>
          </a:p>
          <a:p>
            <a:pPr>
              <a:buFont typeface="Wingdings" panose="05000000000000000000" pitchFamily="2" charset="2"/>
              <a:buChar char="Ø"/>
            </a:pPr>
            <a:r>
              <a:rPr lang="en-US" b="1" i="1" dirty="0" smtClean="0"/>
              <a:t>Interrupt ACK</a:t>
            </a:r>
          </a:p>
          <a:p>
            <a:pPr>
              <a:buFont typeface="Wingdings" panose="05000000000000000000" pitchFamily="2" charset="2"/>
              <a:buChar char="Ø"/>
            </a:pPr>
            <a:r>
              <a:rPr lang="en-US" b="1" i="1" dirty="0" smtClean="0"/>
              <a:t>Clock</a:t>
            </a:r>
          </a:p>
          <a:p>
            <a:pPr>
              <a:buFont typeface="Wingdings" panose="05000000000000000000" pitchFamily="2" charset="2"/>
              <a:buChar char="Ø"/>
            </a:pPr>
            <a:r>
              <a:rPr lang="en-US" b="1" i="1" dirty="0" smtClean="0"/>
              <a:t>Reset </a:t>
            </a:r>
            <a:endParaRPr lang="en-US" b="1" i="1" dirty="0"/>
          </a:p>
        </p:txBody>
      </p:sp>
    </p:spTree>
    <p:extLst>
      <p:ext uri="{BB962C8B-B14F-4D97-AF65-F5344CB8AC3E}">
        <p14:creationId xmlns:p14="http://schemas.microsoft.com/office/powerpoint/2010/main" val="700479722"/>
      </p:ext>
    </p:extLst>
  </p:cSld>
  <p:clrMapOvr>
    <a:masterClrMapping/>
  </p:clrMapOvr>
  <mc:AlternateContent xmlns:mc="http://schemas.openxmlformats.org/markup-compatibility/2006" xmlns:p14="http://schemas.microsoft.com/office/powerpoint/2010/main">
    <mc:Choice Requires="p14">
      <p:transition spd="slow" p14:dur="2000" advTm="1895"/>
    </mc:Choice>
    <mc:Fallback xmlns="">
      <p:transition spd="slow" advTm="189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solidFill>
                  <a:srgbClr val="FF0000"/>
                </a:solidFill>
              </a:rPr>
              <a:t>           </a:t>
            </a:r>
            <a:r>
              <a:rPr lang="en-US" b="1" u="sng" dirty="0" smtClean="0">
                <a:solidFill>
                  <a:srgbClr val="FF0000"/>
                </a:solidFill>
                <a:latin typeface="Algerian" panose="04020705040A02060702" pitchFamily="82" charset="0"/>
              </a:rPr>
              <a:t>Bus </a:t>
            </a:r>
            <a:r>
              <a:rPr lang="en-US" b="1" u="sng" dirty="0">
                <a:solidFill>
                  <a:srgbClr val="FF0000"/>
                </a:solidFill>
                <a:latin typeface="Algerian" panose="04020705040A02060702" pitchFamily="82" charset="0"/>
              </a:rPr>
              <a:t>Interconnection Scheme</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b="30487"/>
          <a:stretch>
            <a:fillRect/>
          </a:stretch>
        </p:blipFill>
        <p:spPr bwMode="auto">
          <a:xfrm>
            <a:off x="1981200" y="2620964"/>
            <a:ext cx="8153400" cy="225583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06732944"/>
      </p:ext>
    </p:extLst>
  </p:cSld>
  <p:clrMapOvr>
    <a:masterClrMapping/>
  </p:clrMapOvr>
  <mc:AlternateContent xmlns:mc="http://schemas.openxmlformats.org/markup-compatibility/2006" xmlns:p14="http://schemas.microsoft.com/office/powerpoint/2010/main">
    <mc:Choice Requires="p14">
      <p:transition spd="slow" p14:dur="2000" advTm="965"/>
    </mc:Choice>
    <mc:Fallback xmlns="">
      <p:transition spd="slow" advTm="96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939894" y="0"/>
            <a:ext cx="9918107" cy="1034041"/>
          </a:xfrm>
        </p:spPr>
        <p:txBody>
          <a:bodyPr>
            <a:normAutofit fontScale="90000"/>
          </a:bodyPr>
          <a:lstStyle/>
          <a:p>
            <a:r>
              <a:rPr lang="en-GB" b="1" u="sng" dirty="0">
                <a:solidFill>
                  <a:srgbClr val="FF0000"/>
                </a:solidFill>
                <a:latin typeface="Algerian" panose="04020705040A02060702" pitchFamily="82" charset="0"/>
              </a:rPr>
              <a:t>Physical Realization of Bus Architecture</a:t>
            </a:r>
          </a:p>
        </p:txBody>
      </p:sp>
      <p:pic>
        <p:nvPicPr>
          <p:cNvPr id="124932" name="Picture 4"/>
          <p:cNvPicPr>
            <a:picLocks noChangeAspect="1" noChangeArrowheads="1"/>
          </p:cNvPicPr>
          <p:nvPr/>
        </p:nvPicPr>
        <p:blipFill>
          <a:blip r:embed="rId2">
            <a:extLst>
              <a:ext uri="{28A0092B-C50C-407E-A947-70E740481C1C}">
                <a14:useLocalDpi xmlns:a14="http://schemas.microsoft.com/office/drawing/2010/main" val="0"/>
              </a:ext>
            </a:extLst>
          </a:blip>
          <a:srcRect b="16869"/>
          <a:stretch>
            <a:fillRect/>
          </a:stretch>
        </p:blipFill>
        <p:spPr bwMode="auto">
          <a:xfrm>
            <a:off x="3032794" y="1193667"/>
            <a:ext cx="7526337"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945515"/>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931207" y="125844"/>
            <a:ext cx="3666146" cy="1224392"/>
          </a:xfrm>
        </p:spPr>
        <p:txBody>
          <a:bodyPr>
            <a:normAutofit fontScale="90000"/>
          </a:bodyPr>
          <a:lstStyle/>
          <a:p>
            <a:r>
              <a:rPr lang="en-GB" b="1" u="sng" dirty="0">
                <a:solidFill>
                  <a:srgbClr val="FF0000"/>
                </a:solidFill>
                <a:latin typeface="Algerian" panose="04020705040A02060702" pitchFamily="82" charset="0"/>
              </a:rPr>
              <a:t>Traditional (ISA)</a:t>
            </a:r>
            <a:br>
              <a:rPr lang="en-GB" b="1" u="sng" dirty="0">
                <a:solidFill>
                  <a:srgbClr val="FF0000"/>
                </a:solidFill>
                <a:latin typeface="Algerian" panose="04020705040A02060702" pitchFamily="82" charset="0"/>
              </a:rPr>
            </a:br>
            <a:r>
              <a:rPr lang="en-GB" b="1" u="sng" dirty="0">
                <a:solidFill>
                  <a:srgbClr val="FF0000"/>
                </a:solidFill>
                <a:latin typeface="Algerian" panose="04020705040A02060702" pitchFamily="82" charset="0"/>
              </a:rPr>
              <a:t>(with cache)</a:t>
            </a:r>
          </a:p>
        </p:txBody>
      </p:sp>
      <p:pic>
        <p:nvPicPr>
          <p:cNvPr id="27691" name="Picture 43"/>
          <p:cNvPicPr>
            <a:picLocks noChangeAspect="1" noChangeArrowheads="1"/>
          </p:cNvPicPr>
          <p:nvPr/>
        </p:nvPicPr>
        <p:blipFill>
          <a:blip r:embed="rId3">
            <a:extLst>
              <a:ext uri="{28A0092B-C50C-407E-A947-70E740481C1C}">
                <a14:useLocalDpi xmlns:a14="http://schemas.microsoft.com/office/drawing/2010/main" val="0"/>
              </a:ext>
            </a:extLst>
          </a:blip>
          <a:srcRect r="5608" b="62469"/>
          <a:stretch>
            <a:fillRect/>
          </a:stretch>
        </p:blipFill>
        <p:spPr bwMode="auto">
          <a:xfrm>
            <a:off x="1981200" y="1676400"/>
            <a:ext cx="8534400" cy="473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414289"/>
      </p:ext>
    </p:extLst>
  </p:cSld>
  <p:clrMapOvr>
    <a:masterClrMapping/>
  </p:clrMapOvr>
  <mc:AlternateContent xmlns:mc="http://schemas.openxmlformats.org/markup-compatibility/2006" xmlns:p14="http://schemas.microsoft.com/office/powerpoint/2010/main">
    <mc:Choice Requires="p14">
      <p:transition spd="slow" p14:dur="2000" advTm="1847"/>
    </mc:Choice>
    <mc:Fallback xmlns="">
      <p:transition spd="slow" advTm="184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b="1" u="sng" dirty="0">
                <a:solidFill>
                  <a:srgbClr val="FF0000"/>
                </a:solidFill>
                <a:latin typeface="Algerian" panose="04020705040A02060702" pitchFamily="82" charset="0"/>
              </a:rPr>
              <a:t>High Performance Bus</a:t>
            </a:r>
          </a:p>
        </p:txBody>
      </p:sp>
      <p:pic>
        <p:nvPicPr>
          <p:cNvPr id="28713" name="Picture 41"/>
          <p:cNvPicPr>
            <a:picLocks noChangeAspect="1" noChangeArrowheads="1"/>
          </p:cNvPicPr>
          <p:nvPr/>
        </p:nvPicPr>
        <p:blipFill>
          <a:blip r:embed="rId3">
            <a:extLst>
              <a:ext uri="{28A0092B-C50C-407E-A947-70E740481C1C}">
                <a14:useLocalDpi xmlns:a14="http://schemas.microsoft.com/office/drawing/2010/main" val="0"/>
              </a:ext>
            </a:extLst>
          </a:blip>
          <a:srcRect t="43143" b="10001"/>
          <a:stretch>
            <a:fillRect/>
          </a:stretch>
        </p:blipFill>
        <p:spPr bwMode="auto">
          <a:xfrm>
            <a:off x="2209800" y="1651000"/>
            <a:ext cx="7620000"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717486"/>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862" y="1519430"/>
            <a:ext cx="9633959" cy="3509963"/>
          </a:xfrm>
        </p:spPr>
        <p:txBody>
          <a:bodyPr>
            <a:normAutofit fontScale="90000"/>
          </a:bodyPr>
          <a:lstStyle/>
          <a:p>
            <a:r>
              <a:rPr lang="en-US" sz="2000" u="sng" dirty="0" smtClean="0">
                <a:solidFill>
                  <a:srgbClr val="FF0000"/>
                </a:solidFill>
              </a:rPr>
              <a:t/>
            </a:r>
            <a:br>
              <a:rPr lang="en-US" sz="2000" u="sng" dirty="0" smtClean="0">
                <a:solidFill>
                  <a:srgbClr val="FF0000"/>
                </a:solidFill>
              </a:rPr>
            </a:br>
            <a:r>
              <a:rPr lang="en-US" sz="2000" dirty="0" smtClean="0">
                <a:solidFill>
                  <a:srgbClr val="FF0000"/>
                </a:solidFill>
              </a:rPr>
              <a:t>                    </a:t>
            </a:r>
            <a:r>
              <a:rPr lang="en-US" sz="2200" b="1" u="sng" dirty="0" smtClean="0">
                <a:solidFill>
                  <a:srgbClr val="00B0F0"/>
                </a:solidFill>
              </a:rPr>
              <a:t>Computer architecture </a:t>
            </a:r>
            <a:r>
              <a:rPr lang="en-US" sz="2200" b="1" dirty="0" smtClean="0"/>
              <a:t>:-</a:t>
            </a:r>
            <a:r>
              <a:rPr lang="en-US" sz="2200" dirty="0" smtClean="0"/>
              <a:t>Architecture is those attributes visible to the programmer.</a:t>
            </a:r>
            <a:br>
              <a:rPr lang="en-US" sz="2200" dirty="0" smtClean="0"/>
            </a:br>
            <a:r>
              <a:rPr lang="en-US" sz="2200" dirty="0" smtClean="0"/>
              <a:t/>
            </a:r>
            <a:br>
              <a:rPr lang="en-US" sz="2200" dirty="0" smtClean="0"/>
            </a:br>
            <a:r>
              <a:rPr lang="en-US" sz="2200" b="1" dirty="0" smtClean="0">
                <a:solidFill>
                  <a:srgbClr val="00B050"/>
                </a:solidFill>
              </a:rPr>
              <a:t>                                       Example</a:t>
            </a:r>
            <a:r>
              <a:rPr lang="en-US" sz="2200" dirty="0" smtClean="0"/>
              <a:t>:-instruction set , number of bits used for data representation , i/o mechanism ,etc.</a:t>
            </a:r>
            <a:br>
              <a:rPr lang="en-US" sz="2200" dirty="0" smtClean="0"/>
            </a:br>
            <a:r>
              <a:rPr lang="en-US" sz="2200" dirty="0" smtClean="0"/>
              <a:t/>
            </a:r>
            <a:br>
              <a:rPr lang="en-US" sz="2200" dirty="0" smtClean="0"/>
            </a:br>
            <a:r>
              <a:rPr lang="en-US" sz="2200" b="1" u="sng" dirty="0" smtClean="0">
                <a:solidFill>
                  <a:srgbClr val="00B0F0"/>
                </a:solidFill>
              </a:rPr>
              <a:t>Computer organization</a:t>
            </a:r>
            <a:r>
              <a:rPr lang="en-US" sz="2200" dirty="0" smtClean="0"/>
              <a:t>:-Organization is how features are implemented.</a:t>
            </a:r>
            <a:br>
              <a:rPr lang="en-US" sz="2200" dirty="0" smtClean="0"/>
            </a:br>
            <a:r>
              <a:rPr lang="en-US" sz="2200" dirty="0" smtClean="0"/>
              <a:t> </a:t>
            </a:r>
            <a:br>
              <a:rPr lang="en-US" sz="2200" dirty="0" smtClean="0"/>
            </a:br>
            <a:r>
              <a:rPr lang="en-US" sz="2200" b="1" dirty="0" smtClean="0">
                <a:solidFill>
                  <a:srgbClr val="00B050"/>
                </a:solidFill>
              </a:rPr>
              <a:t>          Example</a:t>
            </a:r>
            <a:r>
              <a:rPr lang="en-US" sz="2200" dirty="0" smtClean="0"/>
              <a:t>:-control signals , interfaces , memory technology.</a:t>
            </a:r>
            <a:br>
              <a:rPr lang="en-US" sz="2200" dirty="0" smtClean="0"/>
            </a:br>
            <a:r>
              <a:rPr lang="en-US" sz="2200" dirty="0" smtClean="0"/>
              <a:t/>
            </a:r>
            <a:br>
              <a:rPr lang="en-US" sz="2200" dirty="0" smtClean="0"/>
            </a:br>
            <a:r>
              <a:rPr lang="en-US" sz="2000" dirty="0" smtClean="0"/>
              <a:t> </a:t>
            </a:r>
            <a:br>
              <a:rPr lang="en-US" sz="2000" dirty="0" smtClean="0"/>
            </a:br>
            <a:r>
              <a:rPr lang="en-US" sz="2000" dirty="0" smtClean="0">
                <a:solidFill>
                  <a:srgbClr val="FF0000"/>
                </a:solidFill>
              </a:rPr>
              <a:t/>
            </a:r>
            <a:br>
              <a:rPr lang="en-US" sz="2000" dirty="0" smtClean="0">
                <a:solidFill>
                  <a:srgbClr val="FF0000"/>
                </a:solidFill>
              </a:rPr>
            </a:br>
            <a:endParaRPr lang="en-US" sz="2000" dirty="0">
              <a:solidFill>
                <a:srgbClr val="FF0000"/>
              </a:solidFill>
            </a:endParaRPr>
          </a:p>
        </p:txBody>
      </p:sp>
      <p:sp>
        <p:nvSpPr>
          <p:cNvPr id="3" name="Subtitle 2"/>
          <p:cNvSpPr>
            <a:spLocks noGrp="1"/>
          </p:cNvSpPr>
          <p:nvPr>
            <p:ph type="subTitle" idx="1"/>
          </p:nvPr>
        </p:nvSpPr>
        <p:spPr>
          <a:xfrm>
            <a:off x="1583821" y="613576"/>
            <a:ext cx="9144000" cy="1204957"/>
          </a:xfrm>
        </p:spPr>
        <p:txBody>
          <a:bodyPr>
            <a:normAutofit fontScale="85000" lnSpcReduction="20000"/>
          </a:bodyPr>
          <a:lstStyle/>
          <a:p>
            <a:r>
              <a:rPr lang="en-US" sz="3500" b="1" u="sng" dirty="0">
                <a:solidFill>
                  <a:srgbClr val="FF0000"/>
                </a:solidFill>
                <a:latin typeface="Algerian" panose="04020705040A02060702" pitchFamily="82" charset="0"/>
              </a:rPr>
              <a:t>Introduction of computer organization and architecture</a:t>
            </a:r>
            <a:r>
              <a:rPr lang="en-US" u="sng" dirty="0">
                <a:solidFill>
                  <a:srgbClr val="FF0000"/>
                </a:solidFill>
              </a:rPr>
              <a:t/>
            </a:r>
            <a:br>
              <a:rPr lang="en-US" u="sng" dirty="0">
                <a:solidFill>
                  <a:srgbClr val="FF0000"/>
                </a:solidFill>
              </a:rPr>
            </a:br>
            <a:r>
              <a:rPr lang="en-US" u="sng" dirty="0">
                <a:solidFill>
                  <a:srgbClr val="FF0000"/>
                </a:solidFill>
              </a:rPr>
              <a:t/>
            </a:r>
            <a:br>
              <a:rPr lang="en-US" u="sng" dirty="0">
                <a:solidFill>
                  <a:srgbClr val="FF0000"/>
                </a:solidFill>
              </a:rPr>
            </a:br>
            <a:endParaRPr lang="en-US" dirty="0"/>
          </a:p>
        </p:txBody>
      </p:sp>
    </p:spTree>
    <p:extLst>
      <p:ext uri="{BB962C8B-B14F-4D97-AF65-F5344CB8AC3E}">
        <p14:creationId xmlns:p14="http://schemas.microsoft.com/office/powerpoint/2010/main" val="3729708990"/>
      </p:ext>
    </p:extLst>
  </p:cSld>
  <p:clrMapOvr>
    <a:masterClrMapping/>
  </p:clrMapOvr>
  <mc:AlternateContent xmlns:mc="http://schemas.openxmlformats.org/markup-compatibility/2006" xmlns:p14="http://schemas.microsoft.com/office/powerpoint/2010/main">
    <mc:Choice Requires="p14">
      <p:transition spd="slow" p14:dur="2000" advTm="4604"/>
    </mc:Choice>
    <mc:Fallback xmlns="">
      <p:transition spd="slow" advTm="460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883" y="125842"/>
            <a:ext cx="9781374" cy="933835"/>
          </a:xfrm>
        </p:spPr>
        <p:txBody>
          <a:bodyPr>
            <a:normAutofit/>
          </a:bodyPr>
          <a:lstStyle/>
          <a:p>
            <a:r>
              <a:rPr lang="en-US" b="1" u="sng" dirty="0" smtClean="0">
                <a:solidFill>
                  <a:srgbClr val="FF0000"/>
                </a:solidFill>
                <a:latin typeface="Algerian" panose="04020705040A02060702" pitchFamily="82" charset="0"/>
              </a:rPr>
              <a:t>Elements of bus design</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3537959" y="1213503"/>
            <a:ext cx="4648911" cy="5537675"/>
          </a:xfrm>
        </p:spPr>
        <p:txBody>
          <a:bodyPr>
            <a:normAutofit fontScale="55000" lnSpcReduction="20000"/>
          </a:bodyPr>
          <a:lstStyle/>
          <a:p>
            <a:r>
              <a:rPr lang="en-US" b="1" dirty="0" smtClean="0"/>
              <a:t>Type</a:t>
            </a:r>
          </a:p>
          <a:p>
            <a:pPr marL="0" indent="0">
              <a:buNone/>
            </a:pPr>
            <a:r>
              <a:rPr lang="en-US" b="1" dirty="0"/>
              <a:t> </a:t>
            </a:r>
            <a:r>
              <a:rPr lang="en-US" b="1" dirty="0" smtClean="0"/>
              <a:t>  *</a:t>
            </a:r>
            <a:r>
              <a:rPr lang="en-US" dirty="0" smtClean="0"/>
              <a:t>Dedicated</a:t>
            </a:r>
          </a:p>
          <a:p>
            <a:pPr marL="0" indent="0">
              <a:buNone/>
            </a:pPr>
            <a:r>
              <a:rPr lang="en-US" b="1" dirty="0" smtClean="0"/>
              <a:t>   *</a:t>
            </a:r>
            <a:r>
              <a:rPr lang="en-US" dirty="0" smtClean="0"/>
              <a:t>Multiplexed</a:t>
            </a:r>
          </a:p>
          <a:p>
            <a:r>
              <a:rPr lang="en-US" b="1" dirty="0" smtClean="0"/>
              <a:t>Method of Arbitration</a:t>
            </a:r>
          </a:p>
          <a:p>
            <a:pPr marL="0" indent="0">
              <a:buNone/>
            </a:pPr>
            <a:r>
              <a:rPr lang="en-US" dirty="0" smtClean="0"/>
              <a:t>    *Centralized</a:t>
            </a:r>
          </a:p>
          <a:p>
            <a:pPr marL="0" indent="0">
              <a:buNone/>
            </a:pPr>
            <a:r>
              <a:rPr lang="en-US" dirty="0"/>
              <a:t> </a:t>
            </a:r>
            <a:r>
              <a:rPr lang="en-US" dirty="0" smtClean="0"/>
              <a:t>   *Distributed</a:t>
            </a:r>
          </a:p>
          <a:p>
            <a:r>
              <a:rPr lang="en-US" b="1" dirty="0" smtClean="0"/>
              <a:t>Timing</a:t>
            </a:r>
          </a:p>
          <a:p>
            <a:pPr marL="0" indent="0">
              <a:buNone/>
            </a:pPr>
            <a:r>
              <a:rPr lang="en-US" dirty="0" smtClean="0"/>
              <a:t>     *Synchronous</a:t>
            </a:r>
          </a:p>
          <a:p>
            <a:pPr marL="0" indent="0">
              <a:buNone/>
            </a:pPr>
            <a:r>
              <a:rPr lang="en-US" dirty="0"/>
              <a:t> </a:t>
            </a:r>
            <a:r>
              <a:rPr lang="en-US" dirty="0" smtClean="0"/>
              <a:t>    *Asynchronous</a:t>
            </a:r>
          </a:p>
          <a:p>
            <a:r>
              <a:rPr lang="en-US" b="1" dirty="0" smtClean="0"/>
              <a:t>Bus width</a:t>
            </a:r>
          </a:p>
          <a:p>
            <a:pPr marL="0" indent="0">
              <a:buNone/>
            </a:pPr>
            <a:r>
              <a:rPr lang="en-US" b="1" dirty="0"/>
              <a:t> </a:t>
            </a:r>
            <a:r>
              <a:rPr lang="en-US" b="1" dirty="0" smtClean="0"/>
              <a:t>    </a:t>
            </a:r>
            <a:r>
              <a:rPr lang="en-US" dirty="0" smtClean="0"/>
              <a:t>*Address</a:t>
            </a:r>
          </a:p>
          <a:p>
            <a:pPr marL="0" indent="0">
              <a:buNone/>
            </a:pPr>
            <a:r>
              <a:rPr lang="en-US" b="1" dirty="0"/>
              <a:t> </a:t>
            </a:r>
            <a:r>
              <a:rPr lang="en-US" b="1" dirty="0" smtClean="0"/>
              <a:t>    </a:t>
            </a:r>
            <a:r>
              <a:rPr lang="en-US" dirty="0" smtClean="0"/>
              <a:t>*Data</a:t>
            </a:r>
            <a:endParaRPr lang="en-US" b="1" dirty="0" smtClean="0"/>
          </a:p>
          <a:p>
            <a:r>
              <a:rPr lang="en-US" b="1" dirty="0" smtClean="0"/>
              <a:t>Data transfer type</a:t>
            </a:r>
          </a:p>
          <a:p>
            <a:pPr marL="0" indent="0">
              <a:buNone/>
            </a:pPr>
            <a:r>
              <a:rPr lang="en-US" b="1" dirty="0"/>
              <a:t> </a:t>
            </a:r>
            <a:r>
              <a:rPr lang="en-US" b="1" dirty="0" smtClean="0"/>
              <a:t>    </a:t>
            </a:r>
            <a:r>
              <a:rPr lang="en-US" dirty="0" smtClean="0"/>
              <a:t>*Read</a:t>
            </a:r>
          </a:p>
          <a:p>
            <a:pPr marL="0" indent="0">
              <a:buNone/>
            </a:pPr>
            <a:r>
              <a:rPr lang="en-US" dirty="0" smtClean="0"/>
              <a:t>     *Write</a:t>
            </a:r>
          </a:p>
          <a:p>
            <a:pPr marL="0" indent="0">
              <a:buNone/>
            </a:pPr>
            <a:r>
              <a:rPr lang="en-US" dirty="0" smtClean="0"/>
              <a:t>     *Read-modify-write</a:t>
            </a:r>
          </a:p>
          <a:p>
            <a:pPr marL="0" indent="0">
              <a:buNone/>
            </a:pPr>
            <a:r>
              <a:rPr lang="en-US" dirty="0" smtClean="0"/>
              <a:t>     *Read-after-write</a:t>
            </a:r>
          </a:p>
          <a:p>
            <a:pPr marL="0" indent="0">
              <a:buNone/>
            </a:pPr>
            <a:r>
              <a:rPr lang="en-US" dirty="0"/>
              <a:t> </a:t>
            </a:r>
            <a:r>
              <a:rPr lang="en-US" dirty="0" smtClean="0"/>
              <a:t>   *Block</a:t>
            </a:r>
            <a:endParaRPr lang="en-US" b="1" dirty="0"/>
          </a:p>
        </p:txBody>
      </p:sp>
    </p:spTree>
    <p:extLst>
      <p:ext uri="{BB962C8B-B14F-4D97-AF65-F5344CB8AC3E}">
        <p14:creationId xmlns:p14="http://schemas.microsoft.com/office/powerpoint/2010/main" val="1422704203"/>
      </p:ext>
    </p:extLst>
  </p:cSld>
  <p:clrMapOvr>
    <a:masterClrMapping/>
  </p:clrMapOvr>
  <mc:AlternateContent xmlns:mc="http://schemas.openxmlformats.org/markup-compatibility/2006" xmlns:p14="http://schemas.microsoft.com/office/powerpoint/2010/main">
    <mc:Choice Requires="p14">
      <p:transition spd="slow" p14:dur="2000" advTm="3531"/>
    </mc:Choice>
    <mc:Fallback xmlns="">
      <p:transition spd="slow" advTm="353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Bus types</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Bus lines can be separated into two generic types:-</a:t>
            </a:r>
          </a:p>
          <a:p>
            <a:pPr marL="0" indent="0">
              <a:buNone/>
            </a:pPr>
            <a:r>
              <a:rPr lang="en-US" b="1" i="1" dirty="0" smtClean="0"/>
              <a:t> dedicated and multiplexed</a:t>
            </a:r>
            <a:r>
              <a:rPr lang="en-US" dirty="0" smtClean="0"/>
              <a:t>.</a:t>
            </a:r>
          </a:p>
          <a:p>
            <a:pPr marL="0" indent="0">
              <a:buNone/>
            </a:pPr>
            <a:r>
              <a:rPr lang="en-US" b="1" dirty="0" smtClean="0">
                <a:solidFill>
                  <a:srgbClr val="7030A0"/>
                </a:solidFill>
              </a:rPr>
              <a:t>Dedicated</a:t>
            </a:r>
            <a:r>
              <a:rPr lang="en-US" dirty="0" smtClean="0"/>
              <a:t>:- A dedicated bus line is permanently assigned either to one function or to a physical subset of computer components.</a:t>
            </a:r>
          </a:p>
          <a:p>
            <a:pPr marL="0" indent="0">
              <a:buNone/>
            </a:pPr>
            <a:r>
              <a:rPr lang="en-US" b="1" i="1" dirty="0" smtClean="0"/>
              <a:t>In functional dedication </a:t>
            </a:r>
            <a:r>
              <a:rPr lang="en-US" dirty="0" smtClean="0"/>
              <a:t>, the data and address lines are separated.</a:t>
            </a:r>
          </a:p>
          <a:p>
            <a:pPr marL="0" indent="0">
              <a:buNone/>
            </a:pPr>
            <a:r>
              <a:rPr lang="en-US" b="1" i="1" dirty="0" smtClean="0"/>
              <a:t>Physical dedication </a:t>
            </a:r>
            <a:r>
              <a:rPr lang="en-US" dirty="0" smtClean="0"/>
              <a:t>refers to the use of multiple buses , each of which connects only a subset of modules.</a:t>
            </a:r>
          </a:p>
          <a:p>
            <a:pPr marL="0" indent="0">
              <a:buNone/>
            </a:pPr>
            <a:r>
              <a:rPr lang="en-US" dirty="0" smtClean="0"/>
              <a:t>Advantage-less bus contention.</a:t>
            </a:r>
          </a:p>
          <a:p>
            <a:pPr marL="0" indent="0">
              <a:buNone/>
            </a:pPr>
            <a:r>
              <a:rPr lang="en-US" dirty="0" smtClean="0"/>
              <a:t>Disadvantage-increased size and cost of the system.</a:t>
            </a:r>
          </a:p>
          <a:p>
            <a:pPr marL="0" indent="0">
              <a:buNone/>
            </a:pPr>
            <a:r>
              <a:rPr lang="en-US" b="1" dirty="0" smtClean="0">
                <a:solidFill>
                  <a:srgbClr val="7030A0"/>
                </a:solidFill>
              </a:rPr>
              <a:t>Multiplexed</a:t>
            </a:r>
            <a:r>
              <a:rPr lang="en-US" dirty="0" smtClean="0"/>
              <a:t>:-The same bus connections are used for the subsequent read or write data transfer.</a:t>
            </a:r>
          </a:p>
          <a:p>
            <a:pPr marL="0" indent="0">
              <a:buNone/>
            </a:pPr>
            <a:r>
              <a:rPr lang="en-US" dirty="0" smtClean="0"/>
              <a:t>Advantage-the use of fewer lines , saves space and cost.</a:t>
            </a:r>
          </a:p>
          <a:p>
            <a:pPr marL="0" indent="0">
              <a:buNone/>
            </a:pPr>
            <a:r>
              <a:rPr lang="en-US" dirty="0" smtClean="0"/>
              <a:t>Disadvantage-complex circuitry, potential reduction .</a:t>
            </a:r>
            <a:endParaRPr lang="en-US" dirty="0"/>
          </a:p>
        </p:txBody>
      </p:sp>
    </p:spTree>
    <p:extLst>
      <p:ext uri="{BB962C8B-B14F-4D97-AF65-F5344CB8AC3E}">
        <p14:creationId xmlns:p14="http://schemas.microsoft.com/office/powerpoint/2010/main" val="440639594"/>
      </p:ext>
    </p:extLst>
  </p:cSld>
  <p:clrMapOvr>
    <a:masterClrMapping/>
  </p:clrMapOvr>
  <mc:AlternateContent xmlns:mc="http://schemas.openxmlformats.org/markup-compatibility/2006" xmlns:p14="http://schemas.microsoft.com/office/powerpoint/2010/main">
    <mc:Choice Requires="p14">
      <p:transition spd="slow" p14:dur="2000" advTm="3513"/>
    </mc:Choice>
    <mc:Fallback xmlns="">
      <p:transition spd="slow" advTm="351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Bus arbitration</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smtClean="0"/>
              <a:t>More than one module may need to control of the bus so arbitration is needed.</a:t>
            </a:r>
          </a:p>
          <a:p>
            <a:r>
              <a:rPr lang="en-US" dirty="0" smtClean="0"/>
              <a:t>Because only one unit at a time can successfully transmit over the bus.</a:t>
            </a:r>
          </a:p>
          <a:p>
            <a:r>
              <a:rPr lang="en-US" dirty="0" smtClean="0"/>
              <a:t>It is classified into </a:t>
            </a:r>
            <a:r>
              <a:rPr lang="en-US" b="1" i="1" dirty="0" smtClean="0"/>
              <a:t>centralized and distributed</a:t>
            </a:r>
          </a:p>
          <a:p>
            <a:pPr marL="0" indent="0">
              <a:buNone/>
            </a:pPr>
            <a:r>
              <a:rPr lang="en-US" dirty="0" smtClean="0"/>
              <a:t>In </a:t>
            </a:r>
            <a:r>
              <a:rPr lang="en-US" b="1" dirty="0" smtClean="0"/>
              <a:t>centralized</a:t>
            </a:r>
            <a:r>
              <a:rPr lang="en-US" dirty="0" smtClean="0"/>
              <a:t> scheme a single hardware device referred to as bus controller or arbiter is responsible for allocating time on bus . There is central controller</a:t>
            </a:r>
          </a:p>
          <a:p>
            <a:pPr marL="0" indent="0">
              <a:buNone/>
            </a:pPr>
            <a:r>
              <a:rPr lang="en-US" dirty="0" smtClean="0"/>
              <a:t>In </a:t>
            </a:r>
            <a:r>
              <a:rPr lang="en-US" b="1" dirty="0" smtClean="0"/>
              <a:t>distributed</a:t>
            </a:r>
            <a:r>
              <a:rPr lang="en-US" dirty="0" smtClean="0"/>
              <a:t> scheme each module contains access control logic and the modules set together to share the bus.</a:t>
            </a:r>
            <a:endParaRPr lang="en-US" dirty="0"/>
          </a:p>
        </p:txBody>
      </p:sp>
    </p:spTree>
    <p:extLst>
      <p:ext uri="{BB962C8B-B14F-4D97-AF65-F5344CB8AC3E}">
        <p14:creationId xmlns:p14="http://schemas.microsoft.com/office/powerpoint/2010/main" val="1948833662"/>
      </p:ext>
    </p:extLst>
  </p:cSld>
  <p:clrMapOvr>
    <a:masterClrMapping/>
  </p:clrMapOvr>
  <mc:AlternateContent xmlns:mc="http://schemas.openxmlformats.org/markup-compatibility/2006" xmlns:p14="http://schemas.microsoft.com/office/powerpoint/2010/main">
    <mc:Choice Requires="p14">
      <p:transition spd="slow" p14:dur="2000" advTm="2642"/>
    </mc:Choice>
    <mc:Fallback xmlns="">
      <p:transition spd="slow" advTm="264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T</a:t>
            </a:r>
            <a:r>
              <a:rPr lang="en-US" b="1" u="sng" dirty="0" smtClean="0">
                <a:solidFill>
                  <a:srgbClr val="FF0000"/>
                </a:solidFill>
                <a:latin typeface="Algerian" panose="04020705040A02060702" pitchFamily="82" charset="0"/>
              </a:rPr>
              <a:t>iming</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smtClean="0"/>
              <a:t>Timing refers to the way in which events are coordinate on the bus .</a:t>
            </a:r>
          </a:p>
          <a:p>
            <a:r>
              <a:rPr lang="en-US" dirty="0" smtClean="0"/>
              <a:t> In </a:t>
            </a:r>
            <a:r>
              <a:rPr lang="en-US" b="1" i="1" dirty="0" smtClean="0">
                <a:solidFill>
                  <a:srgbClr val="7030A0"/>
                </a:solidFill>
              </a:rPr>
              <a:t>Synchronous timing </a:t>
            </a:r>
            <a:r>
              <a:rPr lang="en-US" dirty="0" smtClean="0"/>
              <a:t>the occurrence of events on the bus is determined by a clock.</a:t>
            </a:r>
          </a:p>
          <a:p>
            <a:r>
              <a:rPr lang="en-US" dirty="0" smtClean="0"/>
              <a:t>A single 1-0 transmission is referred to as a </a:t>
            </a:r>
            <a:r>
              <a:rPr lang="en-US" b="1" i="1" dirty="0" smtClean="0"/>
              <a:t>clock cycle </a:t>
            </a:r>
            <a:r>
              <a:rPr lang="en-US" b="1" dirty="0" smtClean="0"/>
              <a:t>or </a:t>
            </a:r>
            <a:r>
              <a:rPr lang="en-US" b="1" i="1" dirty="0" smtClean="0"/>
              <a:t>bus cycle</a:t>
            </a:r>
            <a:r>
              <a:rPr lang="en-US" i="1" dirty="0" smtClean="0"/>
              <a:t>.</a:t>
            </a:r>
          </a:p>
          <a:p>
            <a:r>
              <a:rPr lang="en-US" dirty="0" smtClean="0"/>
              <a:t>All other devices on the bus can read the clock line </a:t>
            </a:r>
          </a:p>
          <a:p>
            <a:r>
              <a:rPr lang="en-US" dirty="0" smtClean="0"/>
              <a:t>All events starts at the beginning of the clock cycle .</a:t>
            </a:r>
          </a:p>
          <a:p>
            <a:r>
              <a:rPr lang="en-US" dirty="0" smtClean="0"/>
              <a:t>Most events occupy a single clock cycle.</a:t>
            </a:r>
          </a:p>
          <a:p>
            <a:r>
              <a:rPr lang="en-US" dirty="0" smtClean="0"/>
              <a:t>In </a:t>
            </a:r>
            <a:r>
              <a:rPr lang="en-US" b="1" i="1" dirty="0" smtClean="0">
                <a:solidFill>
                  <a:srgbClr val="7030A0"/>
                </a:solidFill>
              </a:rPr>
              <a:t>asynchronous timing </a:t>
            </a:r>
            <a:r>
              <a:rPr lang="en-US" dirty="0" smtClean="0"/>
              <a:t>the occurrence of one event on a bus follows and depends on the occurrence of a previous event.</a:t>
            </a:r>
          </a:p>
          <a:p>
            <a:pPr marL="0" indent="0">
              <a:buNone/>
            </a:pPr>
            <a:endParaRPr lang="en-US" dirty="0"/>
          </a:p>
        </p:txBody>
      </p:sp>
    </p:spTree>
    <p:extLst>
      <p:ext uri="{BB962C8B-B14F-4D97-AF65-F5344CB8AC3E}">
        <p14:creationId xmlns:p14="http://schemas.microsoft.com/office/powerpoint/2010/main" val="3746679845"/>
      </p:ext>
    </p:extLst>
  </p:cSld>
  <p:clrMapOvr>
    <a:masterClrMapping/>
  </p:clrMapOvr>
  <mc:AlternateContent xmlns:mc="http://schemas.openxmlformats.org/markup-compatibility/2006" xmlns:p14="http://schemas.microsoft.com/office/powerpoint/2010/main">
    <mc:Choice Requires="p14">
      <p:transition spd="slow" p14:dur="2000" advTm="3598"/>
    </mc:Choice>
    <mc:Fallback xmlns="">
      <p:transition spd="slow" advTm="359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470447" y="132910"/>
            <a:ext cx="9721553" cy="701675"/>
          </a:xfrm>
        </p:spPr>
        <p:txBody>
          <a:bodyPr/>
          <a:lstStyle/>
          <a:p>
            <a:r>
              <a:rPr lang="en-GB" b="1" u="sng" dirty="0">
                <a:solidFill>
                  <a:srgbClr val="FF0000"/>
                </a:solidFill>
                <a:latin typeface="Algerian" panose="04020705040A02060702" pitchFamily="82" charset="0"/>
              </a:rPr>
              <a:t>Synchronous Timing Diagram</a:t>
            </a:r>
          </a:p>
        </p:txBody>
      </p:sp>
      <p:pic>
        <p:nvPicPr>
          <p:cNvPr id="34877" name="Picture 61"/>
          <p:cNvPicPr>
            <a:picLocks noChangeAspect="1" noChangeArrowheads="1"/>
          </p:cNvPicPr>
          <p:nvPr/>
        </p:nvPicPr>
        <p:blipFill>
          <a:blip r:embed="rId3">
            <a:extLst>
              <a:ext uri="{28A0092B-C50C-407E-A947-70E740481C1C}">
                <a14:useLocalDpi xmlns:a14="http://schemas.microsoft.com/office/drawing/2010/main" val="0"/>
              </a:ext>
            </a:extLst>
          </a:blip>
          <a:srcRect l="12700" t="22726" r="26442" b="32576"/>
          <a:stretch>
            <a:fillRect/>
          </a:stretch>
        </p:blipFill>
        <p:spPr bwMode="auto">
          <a:xfrm>
            <a:off x="2667000" y="1066800"/>
            <a:ext cx="6019800" cy="572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626732"/>
      </p:ext>
    </p:extLst>
  </p:cSld>
  <p:clrMapOvr>
    <a:masterClrMapping/>
  </p:clrMapOvr>
  <mc:AlternateContent xmlns:mc="http://schemas.openxmlformats.org/markup-compatibility/2006" xmlns:p14="http://schemas.microsoft.com/office/powerpoint/2010/main">
    <mc:Choice Requires="p14">
      <p:transition spd="slow" p14:dur="2000" advTm="1846"/>
    </mc:Choice>
    <mc:Fallback xmlns="">
      <p:transition spd="slow" advTm="184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31307" y="0"/>
            <a:ext cx="10515600" cy="1325563"/>
          </a:xfrm>
        </p:spPr>
        <p:txBody>
          <a:bodyPr/>
          <a:lstStyle/>
          <a:p>
            <a:r>
              <a:rPr lang="en-GB" b="1" u="sng" dirty="0">
                <a:solidFill>
                  <a:srgbClr val="FF0000"/>
                </a:solidFill>
                <a:latin typeface="Algerian" panose="04020705040A02060702" pitchFamily="82" charset="0"/>
              </a:rPr>
              <a:t>Asynchronous Timing – Read Diagram</a:t>
            </a:r>
          </a:p>
        </p:txBody>
      </p:sp>
      <p:pic>
        <p:nvPicPr>
          <p:cNvPr id="35900" name="Picture 60"/>
          <p:cNvPicPr>
            <a:picLocks noChangeAspect="1" noChangeArrowheads="1"/>
          </p:cNvPicPr>
          <p:nvPr/>
        </p:nvPicPr>
        <p:blipFill>
          <a:blip r:embed="rId3">
            <a:extLst>
              <a:ext uri="{28A0092B-C50C-407E-A947-70E740481C1C}">
                <a14:useLocalDpi xmlns:a14="http://schemas.microsoft.com/office/drawing/2010/main" val="0"/>
              </a:ext>
            </a:extLst>
          </a:blip>
          <a:srcRect l="8772" t="10117" r="23497" b="61363"/>
          <a:stretch>
            <a:fillRect/>
          </a:stretch>
        </p:blipFill>
        <p:spPr bwMode="auto">
          <a:xfrm>
            <a:off x="1905000" y="1446214"/>
            <a:ext cx="8382000" cy="457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952081"/>
      </p:ext>
    </p:extLst>
  </p:cSld>
  <p:clrMapOvr>
    <a:masterClrMapping/>
  </p:clrMapOvr>
  <mc:AlternateContent xmlns:mc="http://schemas.openxmlformats.org/markup-compatibility/2006" xmlns:p14="http://schemas.microsoft.com/office/powerpoint/2010/main">
    <mc:Choice Requires="p14">
      <p:transition spd="slow" p14:dur="2000" advTm="905"/>
    </mc:Choice>
    <mc:Fallback xmlns="">
      <p:transition spd="slow" advTm="90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b="1" u="sng" dirty="0">
                <a:solidFill>
                  <a:srgbClr val="FF0000"/>
                </a:solidFill>
                <a:latin typeface="Algerian" panose="04020705040A02060702" pitchFamily="82" charset="0"/>
              </a:rPr>
              <a:t>PCI Bus</a:t>
            </a:r>
          </a:p>
        </p:txBody>
      </p:sp>
      <p:sp>
        <p:nvSpPr>
          <p:cNvPr id="36867" name="Rectangle 3"/>
          <p:cNvSpPr>
            <a:spLocks noGrp="1" noChangeArrowheads="1"/>
          </p:cNvSpPr>
          <p:nvPr>
            <p:ph type="body" idx="1"/>
          </p:nvPr>
        </p:nvSpPr>
        <p:spPr/>
        <p:txBody>
          <a:bodyPr/>
          <a:lstStyle/>
          <a:p>
            <a:r>
              <a:rPr lang="en-GB" b="1" dirty="0"/>
              <a:t>Peripheral Component Interconnection</a:t>
            </a:r>
          </a:p>
          <a:p>
            <a:r>
              <a:rPr lang="en-GB" dirty="0"/>
              <a:t>Intel released to public domain</a:t>
            </a:r>
          </a:p>
          <a:p>
            <a:r>
              <a:rPr lang="en-GB" dirty="0"/>
              <a:t>32 or 64 bit</a:t>
            </a:r>
          </a:p>
          <a:p>
            <a:r>
              <a:rPr lang="en-GB" dirty="0"/>
              <a:t>50 lines</a:t>
            </a:r>
          </a:p>
          <a:p>
            <a:endParaRPr lang="en-GB" dirty="0"/>
          </a:p>
        </p:txBody>
      </p:sp>
    </p:spTree>
    <p:extLst>
      <p:ext uri="{BB962C8B-B14F-4D97-AF65-F5344CB8AC3E}">
        <p14:creationId xmlns:p14="http://schemas.microsoft.com/office/powerpoint/2010/main" val="1821034096"/>
      </p:ext>
    </p:extLst>
  </p:cSld>
  <p:clrMapOvr>
    <a:masterClrMapping/>
  </p:clrMapOvr>
  <mc:AlternateContent xmlns:mc="http://schemas.openxmlformats.org/markup-compatibility/2006" xmlns:p14="http://schemas.microsoft.com/office/powerpoint/2010/main">
    <mc:Choice Requires="p14">
      <p:transition spd="slow" p14:dur="2000" advTm="1800"/>
    </mc:Choice>
    <mc:Fallback xmlns="">
      <p:transition spd="slow" advTm="18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b="1" u="sng" dirty="0">
                <a:solidFill>
                  <a:srgbClr val="FF0000"/>
                </a:solidFill>
                <a:latin typeface="Algerian" panose="04020705040A02060702" pitchFamily="82" charset="0"/>
              </a:rPr>
              <a:t>PCI Bus </a:t>
            </a:r>
            <a:r>
              <a:rPr lang="en-GB" b="1" u="sng" dirty="0" smtClean="0">
                <a:solidFill>
                  <a:srgbClr val="FF0000"/>
                </a:solidFill>
                <a:latin typeface="Algerian" panose="04020705040A02060702" pitchFamily="82" charset="0"/>
              </a:rPr>
              <a:t>Lines</a:t>
            </a:r>
            <a:endParaRPr lang="en-GB" b="1" u="sng" dirty="0">
              <a:solidFill>
                <a:srgbClr val="FF0000"/>
              </a:solidFill>
              <a:latin typeface="Algerian" panose="04020705040A02060702" pitchFamily="82" charset="0"/>
            </a:endParaRPr>
          </a:p>
        </p:txBody>
      </p:sp>
      <p:sp>
        <p:nvSpPr>
          <p:cNvPr id="37891" name="Rectangle 3"/>
          <p:cNvSpPr>
            <a:spLocks noGrp="1" noChangeArrowheads="1"/>
          </p:cNvSpPr>
          <p:nvPr>
            <p:ph type="body" idx="1"/>
          </p:nvPr>
        </p:nvSpPr>
        <p:spPr/>
        <p:txBody>
          <a:bodyPr>
            <a:normAutofit lnSpcReduction="10000"/>
          </a:bodyPr>
          <a:lstStyle/>
          <a:p>
            <a:r>
              <a:rPr lang="en-GB" dirty="0"/>
              <a:t>Systems lines</a:t>
            </a:r>
          </a:p>
          <a:p>
            <a:pPr lvl="1"/>
            <a:r>
              <a:rPr lang="en-GB" dirty="0"/>
              <a:t>Including clock and reset</a:t>
            </a:r>
          </a:p>
          <a:p>
            <a:r>
              <a:rPr lang="en-GB" dirty="0"/>
              <a:t>Address &amp; Data</a:t>
            </a:r>
          </a:p>
          <a:p>
            <a:pPr lvl="1"/>
            <a:r>
              <a:rPr lang="en-GB" dirty="0"/>
              <a:t>32 time mux lines for address/data</a:t>
            </a:r>
          </a:p>
          <a:p>
            <a:pPr lvl="1"/>
            <a:r>
              <a:rPr lang="en-GB" dirty="0"/>
              <a:t>Interrupt &amp; validate lines</a:t>
            </a:r>
          </a:p>
          <a:p>
            <a:r>
              <a:rPr lang="en-GB" dirty="0"/>
              <a:t>Interface Control</a:t>
            </a:r>
          </a:p>
          <a:p>
            <a:r>
              <a:rPr lang="en-GB" dirty="0"/>
              <a:t>Arbitration</a:t>
            </a:r>
          </a:p>
          <a:p>
            <a:pPr lvl="1"/>
            <a:r>
              <a:rPr lang="en-GB" dirty="0"/>
              <a:t>Not shared</a:t>
            </a:r>
          </a:p>
          <a:p>
            <a:pPr lvl="1"/>
            <a:r>
              <a:rPr lang="en-GB" dirty="0"/>
              <a:t>Direct connection to PCI bus arbiter</a:t>
            </a:r>
          </a:p>
          <a:p>
            <a:r>
              <a:rPr lang="en-GB" dirty="0"/>
              <a:t>Error lines</a:t>
            </a:r>
          </a:p>
        </p:txBody>
      </p:sp>
    </p:spTree>
    <p:extLst>
      <p:ext uri="{BB962C8B-B14F-4D97-AF65-F5344CB8AC3E}">
        <p14:creationId xmlns:p14="http://schemas.microsoft.com/office/powerpoint/2010/main" val="1558216726"/>
      </p:ext>
    </p:extLst>
  </p:cSld>
  <p:clrMapOvr>
    <a:masterClrMapping/>
  </p:clrMapOvr>
  <mc:AlternateContent xmlns:mc="http://schemas.openxmlformats.org/markup-compatibility/2006" xmlns:p14="http://schemas.microsoft.com/office/powerpoint/2010/main">
    <mc:Choice Requires="p14">
      <p:transition spd="slow" p14:dur="2000" advTm="979"/>
    </mc:Choice>
    <mc:Fallback xmlns="">
      <p:transition spd="slow" advTm="97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90843" y="0"/>
            <a:ext cx="10515600" cy="1325563"/>
          </a:xfrm>
        </p:spPr>
        <p:txBody>
          <a:bodyPr/>
          <a:lstStyle/>
          <a:p>
            <a:r>
              <a:rPr lang="en-GB" b="1" u="sng" dirty="0">
                <a:solidFill>
                  <a:srgbClr val="FF0000"/>
                </a:solidFill>
                <a:latin typeface="Algerian" panose="04020705040A02060702" pitchFamily="82" charset="0"/>
              </a:rPr>
              <a:t>PCI Read Timing Diagram</a:t>
            </a:r>
          </a:p>
        </p:txBody>
      </p:sp>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b="10757"/>
          <a:stretch>
            <a:fillRect/>
          </a:stretch>
        </p:blipFill>
        <p:spPr bwMode="auto">
          <a:xfrm>
            <a:off x="2057400" y="1676401"/>
            <a:ext cx="800100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80005"/>
      </p:ext>
    </p:extLst>
  </p:cSld>
  <p:clrMapOvr>
    <a:masterClrMapping/>
  </p:clrMapOvr>
  <mc:AlternateContent xmlns:mc="http://schemas.openxmlformats.org/markup-compatibility/2006" xmlns:p14="http://schemas.microsoft.com/office/powerpoint/2010/main">
    <mc:Choice Requires="p14">
      <p:transition spd="slow" p14:dur="2000" advTm="891"/>
    </mc:Choice>
    <mc:Fallback xmlns="">
      <p:transition spd="slow" advTm="89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solidFill>
                  <a:srgbClr val="FF0000"/>
                </a:solidFill>
                <a:latin typeface="Algerian" panose="04020705040A02060702" pitchFamily="82" charset="0"/>
              </a:rPr>
              <a:t>UNIT</a:t>
            </a:r>
            <a:r>
              <a:rPr lang="en-US" sz="6000" b="1" dirty="0">
                <a:latin typeface="Algerian" panose="04020705040A02060702" pitchFamily="82" charset="0"/>
              </a:rPr>
              <a:t> -</a:t>
            </a:r>
            <a:r>
              <a:rPr lang="en-US" sz="6000" b="1" dirty="0">
                <a:latin typeface="Arial" panose="020B0604020202020204" pitchFamily="34" charset="0"/>
                <a:cs typeface="Arial" panose="020B0604020202020204" pitchFamily="34" charset="0"/>
              </a:rPr>
              <a:t>2</a:t>
            </a:r>
            <a:endParaRPr lang="en-US" sz="6000" dirty="0"/>
          </a:p>
        </p:txBody>
      </p:sp>
      <p:sp>
        <p:nvSpPr>
          <p:cNvPr id="3" name="Content Placeholder 2"/>
          <p:cNvSpPr>
            <a:spLocks noGrp="1"/>
          </p:cNvSpPr>
          <p:nvPr>
            <p:ph idx="1"/>
          </p:nvPr>
        </p:nvSpPr>
        <p:spPr/>
        <p:txBody>
          <a:bodyPr/>
          <a:lstStyle/>
          <a:p>
            <a:r>
              <a:rPr lang="en-US" dirty="0" smtClean="0">
                <a:solidFill>
                  <a:srgbClr val="7030A0"/>
                </a:solidFill>
              </a:rPr>
              <a:t>Input output organization</a:t>
            </a:r>
          </a:p>
          <a:p>
            <a:r>
              <a:rPr lang="en-US" dirty="0" smtClean="0">
                <a:solidFill>
                  <a:srgbClr val="7030A0"/>
                </a:solidFill>
              </a:rPr>
              <a:t>DMA</a:t>
            </a:r>
          </a:p>
          <a:p>
            <a:r>
              <a:rPr lang="en-US" dirty="0" smtClean="0">
                <a:solidFill>
                  <a:srgbClr val="7030A0"/>
                </a:solidFill>
              </a:rPr>
              <a:t>Interrupt driven I/O</a:t>
            </a:r>
          </a:p>
          <a:p>
            <a:r>
              <a:rPr lang="en-US" dirty="0" smtClean="0">
                <a:solidFill>
                  <a:srgbClr val="7030A0"/>
                </a:solidFill>
              </a:rPr>
              <a:t>Priority interrupt</a:t>
            </a:r>
          </a:p>
          <a:p>
            <a:r>
              <a:rPr lang="en-US" dirty="0" smtClean="0">
                <a:solidFill>
                  <a:srgbClr val="7030A0"/>
                </a:solidFill>
              </a:rPr>
              <a:t>Asynchronous and synchronous data transfer</a:t>
            </a:r>
          </a:p>
          <a:p>
            <a:r>
              <a:rPr lang="en-US" dirty="0" smtClean="0">
                <a:solidFill>
                  <a:srgbClr val="7030A0"/>
                </a:solidFill>
              </a:rPr>
              <a:t>Working mechanisms of peripherals</a:t>
            </a:r>
          </a:p>
          <a:p>
            <a:endParaRPr lang="en-US" dirty="0" smtClean="0">
              <a:solidFill>
                <a:srgbClr val="7030A0"/>
              </a:solidFill>
            </a:endParaRPr>
          </a:p>
          <a:p>
            <a:endParaRPr lang="en-US" dirty="0">
              <a:solidFill>
                <a:srgbClr val="7030A0"/>
              </a:solidFill>
            </a:endParaRPr>
          </a:p>
        </p:txBody>
      </p:sp>
    </p:spTree>
    <p:extLst>
      <p:ext uri="{BB962C8B-B14F-4D97-AF65-F5344CB8AC3E}">
        <p14:creationId xmlns:p14="http://schemas.microsoft.com/office/powerpoint/2010/main" val="1385516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FF0000"/>
                </a:solidFill>
                <a:latin typeface="Algerian" panose="04020705040A02060702" pitchFamily="82" charset="0"/>
              </a:rPr>
              <a:t>Generations of computer</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solidFill>
                  <a:srgbClr val="00B050"/>
                </a:solidFill>
              </a:rPr>
              <a:t>Generation    Year                  Technology            Speed(operation per sec.)</a:t>
            </a:r>
          </a:p>
          <a:p>
            <a:pPr marL="0" indent="0">
              <a:buNone/>
            </a:pPr>
            <a:r>
              <a:rPr lang="en-US" dirty="0"/>
              <a:t> </a:t>
            </a:r>
            <a:r>
              <a:rPr lang="en-US" dirty="0" smtClean="0"/>
              <a:t>   1.                1946-1957         Vacuum tube            40,000</a:t>
            </a:r>
          </a:p>
          <a:p>
            <a:pPr marL="0" indent="0">
              <a:buNone/>
            </a:pPr>
            <a:r>
              <a:rPr lang="en-US" dirty="0"/>
              <a:t> </a:t>
            </a:r>
            <a:r>
              <a:rPr lang="en-US" dirty="0" smtClean="0"/>
              <a:t>   2.                1958-1964         Transistor                  200,000</a:t>
            </a:r>
          </a:p>
          <a:p>
            <a:pPr marL="0" indent="0">
              <a:buNone/>
            </a:pPr>
            <a:r>
              <a:rPr lang="en-US" dirty="0" smtClean="0"/>
              <a:t>    3.                1965-1971        Small-and                 1,000,000</a:t>
            </a:r>
          </a:p>
          <a:p>
            <a:pPr marL="0" indent="0">
              <a:buNone/>
            </a:pPr>
            <a:r>
              <a:rPr lang="en-US" dirty="0"/>
              <a:t> </a:t>
            </a:r>
            <a:r>
              <a:rPr lang="en-US" dirty="0" smtClean="0"/>
              <a:t>                                                   medium scale</a:t>
            </a:r>
          </a:p>
          <a:p>
            <a:pPr marL="0" indent="0">
              <a:buNone/>
            </a:pPr>
            <a:r>
              <a:rPr lang="en-US" dirty="0"/>
              <a:t> </a:t>
            </a:r>
            <a:r>
              <a:rPr lang="en-US" dirty="0" smtClean="0"/>
              <a:t>                                                    integration</a:t>
            </a:r>
          </a:p>
          <a:p>
            <a:pPr marL="0" indent="0">
              <a:buNone/>
            </a:pPr>
            <a:r>
              <a:rPr lang="en-US" dirty="0"/>
              <a:t> </a:t>
            </a:r>
            <a:r>
              <a:rPr lang="en-US" dirty="0" smtClean="0"/>
              <a:t>  4.                 1972-1977        Large-scale                10,000,000</a:t>
            </a:r>
          </a:p>
          <a:p>
            <a:pPr marL="0" indent="0">
              <a:buNone/>
            </a:pPr>
            <a:r>
              <a:rPr lang="en-US" dirty="0" smtClean="0"/>
              <a:t>                                                     integration   </a:t>
            </a:r>
          </a:p>
          <a:p>
            <a:pPr marL="0" indent="0">
              <a:buNone/>
            </a:pPr>
            <a:r>
              <a:rPr lang="en-US" dirty="0" smtClean="0"/>
              <a:t>   5.                 1978-1991        Very-large-scale       100,000,000</a:t>
            </a:r>
          </a:p>
          <a:p>
            <a:pPr marL="0" indent="0">
              <a:buNone/>
            </a:pPr>
            <a:r>
              <a:rPr lang="en-US" dirty="0"/>
              <a:t> </a:t>
            </a:r>
            <a:r>
              <a:rPr lang="en-US" dirty="0" smtClean="0"/>
              <a:t>                                                      integration</a:t>
            </a:r>
          </a:p>
          <a:p>
            <a:pPr marL="0" indent="0">
              <a:buNone/>
            </a:pPr>
            <a:r>
              <a:rPr lang="en-US" dirty="0" smtClean="0"/>
              <a:t>   6.                 1991-till now    Ultra-large-scale    over 100,000,000</a:t>
            </a:r>
          </a:p>
          <a:p>
            <a:pPr marL="0" indent="0">
              <a:buNone/>
            </a:pPr>
            <a:r>
              <a:rPr lang="en-US" dirty="0"/>
              <a:t> </a:t>
            </a:r>
            <a:r>
              <a:rPr lang="en-US" dirty="0" smtClean="0"/>
              <a:t>                                                      integration</a:t>
            </a:r>
            <a:endParaRPr lang="en-US" dirty="0"/>
          </a:p>
        </p:txBody>
      </p:sp>
    </p:spTree>
    <p:extLst>
      <p:ext uri="{BB962C8B-B14F-4D97-AF65-F5344CB8AC3E}">
        <p14:creationId xmlns:p14="http://schemas.microsoft.com/office/powerpoint/2010/main" val="465319960"/>
      </p:ext>
    </p:extLst>
  </p:cSld>
  <p:clrMapOvr>
    <a:masterClrMapping/>
  </p:clrMapOvr>
  <mc:AlternateContent xmlns:mc="http://schemas.openxmlformats.org/markup-compatibility/2006" xmlns:p14="http://schemas.microsoft.com/office/powerpoint/2010/main">
    <mc:Choice Requires="p14">
      <p:transition spd="slow" p14:dur="2000" advTm="5307"/>
    </mc:Choice>
    <mc:Fallback xmlns="">
      <p:transition spd="slow" advTm="530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latin typeface="Algerian" panose="04020705040A02060702" pitchFamily="82" charset="0"/>
              </a:rPr>
              <a:t>INPUT-OUTPUT</a:t>
            </a:r>
            <a:r>
              <a:rPr lang="en-IN" b="1" dirty="0">
                <a:solidFill>
                  <a:srgbClr val="FF0000"/>
                </a:solidFill>
                <a:latin typeface="Algerian" panose="04020705040A02060702" pitchFamily="82" charset="0"/>
              </a:rPr>
              <a:t> </a:t>
            </a:r>
            <a:r>
              <a:rPr lang="en-IN" b="1" u="sng" dirty="0">
                <a:solidFill>
                  <a:srgbClr val="FF0000"/>
                </a:solidFill>
                <a:latin typeface="Algerian" panose="04020705040A02060702" pitchFamily="82" charset="0"/>
              </a:rPr>
              <a:t>ORGANIZATION</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IN" dirty="0"/>
              <a:t>The Input / output organization of computer depends upon the size of computer and the peripherals connected to it. The I/O Subsystem of the computer, provides an efficient mode of communication between the central system and the outside environment The most common input output devices are:</a:t>
            </a:r>
          </a:p>
          <a:p>
            <a:r>
              <a:rPr lang="en-IN" dirty="0"/>
              <a:t> </a:t>
            </a:r>
            <a:r>
              <a:rPr lang="en-IN" dirty="0" err="1"/>
              <a:t>i</a:t>
            </a:r>
            <a:r>
              <a:rPr lang="en-IN" dirty="0"/>
              <a:t>) Monitor</a:t>
            </a:r>
          </a:p>
          <a:p>
            <a:r>
              <a:rPr lang="en-IN" dirty="0"/>
              <a:t> ii) Keyboard</a:t>
            </a:r>
          </a:p>
          <a:p>
            <a:r>
              <a:rPr lang="en-IN" dirty="0"/>
              <a:t> iii) Mouse</a:t>
            </a:r>
          </a:p>
          <a:p>
            <a:r>
              <a:rPr lang="en-IN" dirty="0"/>
              <a:t> iv) Printer </a:t>
            </a:r>
          </a:p>
          <a:p>
            <a:r>
              <a:rPr lang="en-IN" dirty="0"/>
              <a:t>v) Magnetic tapes</a:t>
            </a:r>
          </a:p>
          <a:p>
            <a:endParaRPr lang="en-US" dirty="0"/>
          </a:p>
        </p:txBody>
      </p:sp>
    </p:spTree>
    <p:extLst>
      <p:ext uri="{BB962C8B-B14F-4D97-AF65-F5344CB8AC3E}">
        <p14:creationId xmlns:p14="http://schemas.microsoft.com/office/powerpoint/2010/main" val="2827908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Algerian" panose="04020705040A02060702" pitchFamily="82" charset="0"/>
              </a:rPr>
              <a:t>Input - Output Interface </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IN" dirty="0"/>
              <a:t>Input Output Interface provides a method for transferring information between internal storage and external I/O devices. Peripherals connected to a computer need special communication links for interfacing them with the central processing unit</a:t>
            </a:r>
            <a:endParaRPr lang="en-US" dirty="0"/>
          </a:p>
        </p:txBody>
      </p:sp>
    </p:spTree>
    <p:extLst>
      <p:ext uri="{BB962C8B-B14F-4D97-AF65-F5344CB8AC3E}">
        <p14:creationId xmlns:p14="http://schemas.microsoft.com/office/powerpoint/2010/main" val="2880050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883" y="74569"/>
            <a:ext cx="9909561" cy="925290"/>
          </a:xfrm>
        </p:spPr>
        <p:txBody>
          <a:bodyPr/>
          <a:lstStyle/>
          <a:p>
            <a:r>
              <a:rPr lang="en-IN" b="1" dirty="0">
                <a:solidFill>
                  <a:srgbClr val="FF0000"/>
                </a:solidFill>
                <a:latin typeface="Algerian" panose="04020705040A02060702" pitchFamily="82" charset="0"/>
              </a:rPr>
              <a:t>Interrupt driven I/O</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63124" y="999858"/>
            <a:ext cx="10490675" cy="5657315"/>
          </a:xfrm>
        </p:spPr>
        <p:txBody>
          <a:bodyPr>
            <a:normAutofit fontScale="92500" lnSpcReduction="20000"/>
          </a:bodyPr>
          <a:lstStyle/>
          <a:p>
            <a:pPr>
              <a:buNone/>
            </a:pPr>
            <a:r>
              <a:rPr lang="en-IN" dirty="0" smtClean="0"/>
              <a:t>           Interrupt </a:t>
            </a:r>
            <a:r>
              <a:rPr lang="en-IN" dirty="0"/>
              <a:t>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p>
          <a:p>
            <a:r>
              <a:rPr lang="en-IN" dirty="0"/>
              <a:t>For </a:t>
            </a:r>
            <a:r>
              <a:rPr lang="en-IN" b="1" dirty="0"/>
              <a:t>input</a:t>
            </a:r>
            <a:r>
              <a:rPr lang="en-IN" dirty="0"/>
              <a:t>, the device interrupts the CPU when new data has arrived and is ready to be retrieved by the system processor. The actual actions to perform depend on whether the device uses I/O ports or memory mapping.</a:t>
            </a:r>
            <a:br>
              <a:rPr lang="en-IN" dirty="0"/>
            </a:br>
            <a:r>
              <a:rPr lang="en-IN" dirty="0"/>
              <a:t/>
            </a:r>
            <a:br>
              <a:rPr lang="en-IN" dirty="0"/>
            </a:br>
            <a:r>
              <a:rPr lang="en-IN" dirty="0"/>
              <a:t>For </a:t>
            </a:r>
            <a:r>
              <a:rPr lang="en-IN" b="1" dirty="0"/>
              <a:t>output</a:t>
            </a:r>
            <a:r>
              <a:rPr lang="en-IN" dirty="0"/>
              <a:t>, the device delivers an interrupt either when it is ready to accept new data or to acknowledge a successful data transfer. Memory-mapped and DMA-capable devices usually generate interrupts to tell the system they are done with the buffer</a:t>
            </a:r>
          </a:p>
          <a:p>
            <a:endParaRPr lang="en-US" dirty="0"/>
          </a:p>
        </p:txBody>
      </p:sp>
    </p:spTree>
    <p:extLst>
      <p:ext uri="{BB962C8B-B14F-4D97-AF65-F5344CB8AC3E}">
        <p14:creationId xmlns:p14="http://schemas.microsoft.com/office/powerpoint/2010/main" val="2886918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rgbClr val="FF0000"/>
                </a:solidFill>
              </a:rPr>
              <a:t>Advantages &amp; Disadvantages of Interrupt Drive I/O</a:t>
            </a:r>
            <a:r>
              <a:rPr lang="en-IN" dirty="0">
                <a:solidFill>
                  <a:srgbClr val="FF0000"/>
                </a:solidFill>
              </a:rPr>
              <a:t/>
            </a:r>
            <a:br>
              <a:rPr lang="en-IN"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IN" b="1" dirty="0" smtClean="0"/>
              <a:t>Advantages</a:t>
            </a:r>
            <a:endParaRPr lang="en-IN" dirty="0"/>
          </a:p>
          <a:p>
            <a:r>
              <a:rPr lang="en-IN" dirty="0" smtClean="0"/>
              <a:t>-</a:t>
            </a:r>
            <a:r>
              <a:rPr lang="en-IN" dirty="0"/>
              <a:t> fast</a:t>
            </a:r>
          </a:p>
          <a:p>
            <a:r>
              <a:rPr lang="en-IN" dirty="0" smtClean="0"/>
              <a:t>- efficient</a:t>
            </a:r>
            <a:endParaRPr lang="en-IN" dirty="0"/>
          </a:p>
          <a:p>
            <a:r>
              <a:rPr lang="en-IN" b="1" dirty="0"/>
              <a:t>Disadvantages</a:t>
            </a:r>
            <a:endParaRPr lang="en-IN" dirty="0"/>
          </a:p>
          <a:p>
            <a:r>
              <a:rPr lang="en-IN" dirty="0"/>
              <a:t>- </a:t>
            </a:r>
            <a:r>
              <a:rPr lang="en-IN" dirty="0" smtClean="0"/>
              <a:t>can </a:t>
            </a:r>
            <a:r>
              <a:rPr lang="en-IN" dirty="0"/>
              <a:t>be tricky to write if using a low level language</a:t>
            </a:r>
          </a:p>
          <a:p>
            <a:r>
              <a:rPr lang="en-IN" dirty="0"/>
              <a:t>- </a:t>
            </a:r>
            <a:r>
              <a:rPr lang="en-IN" dirty="0" smtClean="0"/>
              <a:t>can </a:t>
            </a:r>
            <a:r>
              <a:rPr lang="en-IN" dirty="0"/>
              <a:t>be tough to get various pieces to work well together</a:t>
            </a:r>
          </a:p>
          <a:p>
            <a:r>
              <a:rPr lang="en-IN" dirty="0" smtClean="0"/>
              <a:t>-usually </a:t>
            </a:r>
            <a:r>
              <a:rPr lang="en-IN" dirty="0"/>
              <a:t>done by the hardware manufacturer / OS maker, e.g.  </a:t>
            </a:r>
            <a:r>
              <a:rPr lang="en-IN" dirty="0" smtClean="0"/>
              <a:t> Microsoft</a:t>
            </a:r>
            <a:endParaRPr lang="en-IN" dirty="0"/>
          </a:p>
          <a:p>
            <a:endParaRPr lang="en-US" dirty="0"/>
          </a:p>
        </p:txBody>
      </p:sp>
    </p:spTree>
    <p:extLst>
      <p:ext uri="{BB962C8B-B14F-4D97-AF65-F5344CB8AC3E}">
        <p14:creationId xmlns:p14="http://schemas.microsoft.com/office/powerpoint/2010/main" val="1159220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lgerian" panose="04020705040A02060702" pitchFamily="82" charset="0"/>
              </a:rPr>
              <a:t>Interrupt-Driven </a:t>
            </a:r>
            <a:r>
              <a:rPr lang="en-US" b="1" dirty="0" smtClean="0">
                <a:solidFill>
                  <a:srgbClr val="FF0000"/>
                </a:solidFill>
                <a:latin typeface="Algerian" panose="04020705040A02060702" pitchFamily="82" charset="0"/>
              </a:rPr>
              <a:t>I/O(Diagram)</a:t>
            </a:r>
            <a:endParaRPr lang="en-US" b="1" dirty="0">
              <a:solidFill>
                <a:srgbClr val="FF000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756965" y="1799987"/>
            <a:ext cx="2114331" cy="4351338"/>
          </a:xfrm>
          <a:prstGeom prst="rect">
            <a:avLst/>
          </a:prstGeom>
        </p:spPr>
      </p:pic>
    </p:spTree>
    <p:extLst>
      <p:ext uri="{BB962C8B-B14F-4D97-AF65-F5344CB8AC3E}">
        <p14:creationId xmlns:p14="http://schemas.microsoft.com/office/powerpoint/2010/main" val="2516518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lgerian" panose="04020705040A02060702" pitchFamily="82" charset="0"/>
              </a:rPr>
              <a:t>PRIORITY INTERRUPT</a:t>
            </a:r>
          </a:p>
        </p:txBody>
      </p:sp>
      <p:sp>
        <p:nvSpPr>
          <p:cNvPr id="3" name="Content Placeholder 2"/>
          <p:cNvSpPr>
            <a:spLocks noGrp="1"/>
          </p:cNvSpPr>
          <p:nvPr>
            <p:ph idx="1"/>
          </p:nvPr>
        </p:nvSpPr>
        <p:spPr/>
        <p:txBody>
          <a:bodyPr>
            <a:normAutofit fontScale="62500" lnSpcReduction="20000"/>
          </a:bodyPr>
          <a:lstStyle/>
          <a:p>
            <a:r>
              <a:rPr lang="en-IN" dirty="0"/>
              <a:t>In a typical application, a number of I/O devices are attached to computer, with each device being able to originate an interrupt request, so to provide services to device which initiate interrupt request, the task of interrupt system is to identify the source(device) of interrupt and then provide services to them.</a:t>
            </a:r>
            <a:br>
              <a:rPr lang="en-IN" dirty="0"/>
            </a:br>
            <a:r>
              <a:rPr lang="en-IN" dirty="0"/>
              <a:t/>
            </a:r>
            <a:br>
              <a:rPr lang="en-IN" dirty="0"/>
            </a:br>
            <a:endParaRPr lang="en-IN" dirty="0"/>
          </a:p>
          <a:p>
            <a:r>
              <a:rPr lang="en-IN" dirty="0"/>
              <a:t>But, in most cases there is a possibility that several sources will request service </a:t>
            </a:r>
            <a:r>
              <a:rPr lang="en-IN" dirty="0" smtClean="0"/>
              <a:t>simultaneously . So</a:t>
            </a:r>
            <a:r>
              <a:rPr lang="en-IN" dirty="0"/>
              <a:t>, in this case, the interrupt system must also need to decide which device to service </a:t>
            </a:r>
            <a:r>
              <a:rPr lang="en-IN" dirty="0" smtClean="0"/>
              <a:t>first . But</a:t>
            </a:r>
            <a:r>
              <a:rPr lang="en-IN" dirty="0"/>
              <a:t>, these simple interrupt system are not able for that, so, another system known as Priority interrupt system is provided.</a:t>
            </a:r>
            <a:br>
              <a:rPr lang="en-IN" dirty="0"/>
            </a:br>
            <a:r>
              <a:rPr lang="en-IN" dirty="0"/>
              <a:t/>
            </a:r>
            <a:br>
              <a:rPr lang="en-IN" dirty="0"/>
            </a:br>
            <a:endParaRPr lang="en-IN" dirty="0"/>
          </a:p>
          <a:p>
            <a:r>
              <a:rPr lang="en-IN" dirty="0"/>
              <a:t>Priority Interrupt are systems, that establishes a Priority over the various sources(interrupt devices) to determine which condition is to be serviced first when two or more requests arrive </a:t>
            </a:r>
            <a:r>
              <a:rPr lang="en-IN" dirty="0" smtClean="0"/>
              <a:t>simultaneously . This </a:t>
            </a:r>
            <a:r>
              <a:rPr lang="en-IN" dirty="0"/>
              <a:t>system may also determine which condition are permitted to interrupt to the computer while another interrupt is being serviced.</a:t>
            </a:r>
            <a:br>
              <a:rPr lang="en-IN" dirty="0"/>
            </a:br>
            <a:r>
              <a:rPr lang="en-IN" dirty="0"/>
              <a:t/>
            </a:r>
            <a:br>
              <a:rPr lang="en-IN" dirty="0"/>
            </a:br>
            <a:endParaRPr lang="en-IN" dirty="0"/>
          </a:p>
          <a:p>
            <a:r>
              <a:rPr lang="en-IN" dirty="0"/>
              <a:t>Usually, in Priority Systems, higher-priority interrupt levels are served first, as if they delayed or interrupted, could have serious consequences. And the devices with high-speed transfer such as magnetic disks are given high-priority, and slow devices such as keyboards receives low-priority.</a:t>
            </a:r>
            <a:br>
              <a:rPr lang="en-IN" dirty="0"/>
            </a:br>
            <a:endParaRPr lang="en-IN" dirty="0"/>
          </a:p>
          <a:p>
            <a:endParaRPr lang="en-IN" dirty="0"/>
          </a:p>
          <a:p>
            <a:endParaRPr lang="en-US" dirty="0"/>
          </a:p>
        </p:txBody>
      </p:sp>
    </p:spTree>
    <p:extLst>
      <p:ext uri="{BB962C8B-B14F-4D97-AF65-F5344CB8AC3E}">
        <p14:creationId xmlns:p14="http://schemas.microsoft.com/office/powerpoint/2010/main" val="2838987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lgerian" panose="04020705040A02060702" pitchFamily="82" charset="0"/>
              </a:rPr>
              <a:t>DMA</a:t>
            </a:r>
          </a:p>
        </p:txBody>
      </p:sp>
      <p:sp>
        <p:nvSpPr>
          <p:cNvPr id="3" name="Content Placeholder 2"/>
          <p:cNvSpPr>
            <a:spLocks noGrp="1"/>
          </p:cNvSpPr>
          <p:nvPr>
            <p:ph idx="1"/>
          </p:nvPr>
        </p:nvSpPr>
        <p:spPr/>
        <p:txBody>
          <a:bodyPr/>
          <a:lstStyle/>
          <a:p>
            <a:r>
              <a:rPr lang="en-US" dirty="0"/>
              <a:t>When large volumes of data are to be moved, a more efficient technique </a:t>
            </a:r>
            <a:r>
              <a:rPr lang="en-US" dirty="0" smtClean="0"/>
              <a:t>is </a:t>
            </a:r>
            <a:r>
              <a:rPr lang="en-US" dirty="0"/>
              <a:t>direct memory access (DMA</a:t>
            </a:r>
            <a:r>
              <a:rPr lang="en-US" dirty="0" smtClean="0"/>
              <a:t>)</a:t>
            </a:r>
          </a:p>
          <a:p>
            <a:r>
              <a:rPr lang="en-IN" dirty="0"/>
              <a:t>DMA is a method of transferring data from the computer's </a:t>
            </a:r>
            <a:r>
              <a:rPr lang="en-IN" dirty="0">
                <a:hlinkClick r:id="rId2"/>
              </a:rPr>
              <a:t>RAM</a:t>
            </a:r>
            <a:r>
              <a:rPr lang="en-IN" dirty="0"/>
              <a:t> to another part of the computer without processing it using the </a:t>
            </a:r>
            <a:r>
              <a:rPr lang="en-IN" dirty="0">
                <a:hlinkClick r:id="rId3"/>
              </a:rPr>
              <a:t>CPU</a:t>
            </a:r>
            <a:r>
              <a:rPr lang="en-IN"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endParaRPr lang="en-US" dirty="0"/>
          </a:p>
        </p:txBody>
      </p:sp>
    </p:spTree>
    <p:extLst>
      <p:ext uri="{BB962C8B-B14F-4D97-AF65-F5344CB8AC3E}">
        <p14:creationId xmlns:p14="http://schemas.microsoft.com/office/powerpoint/2010/main" val="4238167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lgerian" panose="04020705040A02060702" pitchFamily="82" charset="0"/>
              </a:rPr>
              <a:t>DMA Block Diagram</a:t>
            </a:r>
            <a:endParaRPr lang="en-US" b="1" dirty="0">
              <a:solidFill>
                <a:srgbClr val="FF000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743674" y="1825625"/>
            <a:ext cx="4704651" cy="4351338"/>
          </a:xfrm>
          <a:prstGeom prst="rect">
            <a:avLst/>
          </a:prstGeom>
        </p:spPr>
      </p:pic>
    </p:spTree>
    <p:extLst>
      <p:ext uri="{BB962C8B-B14F-4D97-AF65-F5344CB8AC3E}">
        <p14:creationId xmlns:p14="http://schemas.microsoft.com/office/powerpoint/2010/main" val="30553201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7854"/>
            <a:ext cx="10515600" cy="1325563"/>
          </a:xfrm>
        </p:spPr>
        <p:txBody>
          <a:bodyPr/>
          <a:lstStyle/>
          <a:p>
            <a:r>
              <a:rPr lang="en-US" b="1" dirty="0">
                <a:solidFill>
                  <a:srgbClr val="FF0000"/>
                </a:solidFill>
                <a:latin typeface="Algerian" panose="04020705040A02060702" pitchFamily="82" charset="0"/>
              </a:rPr>
              <a:t>I/O Processor and serial communication</a:t>
            </a:r>
          </a:p>
        </p:txBody>
      </p:sp>
      <p:sp>
        <p:nvSpPr>
          <p:cNvPr id="3" name="Content Placeholder 2"/>
          <p:cNvSpPr>
            <a:spLocks noGrp="1"/>
          </p:cNvSpPr>
          <p:nvPr>
            <p:ph idx="1"/>
          </p:nvPr>
        </p:nvSpPr>
        <p:spPr/>
        <p:txBody>
          <a:bodyPr/>
          <a:lstStyle/>
          <a:p>
            <a:r>
              <a:rPr lang="en-IN" dirty="0"/>
              <a:t>An input-output processor (IOP) is a processor with direct memory access capability. In this, the computer system is divided into a memory unit and number of processors.</a:t>
            </a:r>
          </a:p>
          <a:p>
            <a:r>
              <a:rPr lang="en-IN"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a:p>
            <a:endParaRPr lang="en-US" dirty="0"/>
          </a:p>
        </p:txBody>
      </p:sp>
    </p:spTree>
    <p:extLst>
      <p:ext uri="{BB962C8B-B14F-4D97-AF65-F5344CB8AC3E}">
        <p14:creationId xmlns:p14="http://schemas.microsoft.com/office/powerpoint/2010/main" val="187514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solidFill>
                  <a:srgbClr val="FF0000"/>
                </a:solidFill>
                <a:latin typeface="Algerian" panose="04020705040A02060702" pitchFamily="82" charset="0"/>
              </a:rPr>
              <a:t>Block Diagram Of I/O Processor</a:t>
            </a:r>
            <a:endParaRPr lang="en-US" b="1" dirty="0">
              <a:solidFill>
                <a:srgbClr val="FF0000"/>
              </a:solidFill>
              <a:latin typeface="Algerian" panose="04020705040A02060702" pitchFamily="82" charset="0"/>
            </a:endParaRPr>
          </a:p>
        </p:txBody>
      </p:sp>
      <p:pic>
        <p:nvPicPr>
          <p:cNvPr id="4" name="Content Placeholder 3" descr="input-output-processor-1.png"/>
          <p:cNvPicPr>
            <a:picLocks noGrp="1" noChangeAspect="1"/>
          </p:cNvPicPr>
          <p:nvPr>
            <p:ph idx="1"/>
          </p:nvPr>
        </p:nvPicPr>
        <p:blipFill>
          <a:blip r:embed="rId2"/>
          <a:stretch>
            <a:fillRect/>
          </a:stretch>
        </p:blipFill>
        <p:spPr>
          <a:xfrm>
            <a:off x="2457450" y="2248694"/>
            <a:ext cx="7277100" cy="3505200"/>
          </a:xfrm>
        </p:spPr>
      </p:pic>
    </p:spTree>
    <p:extLst>
      <p:ext uri="{BB962C8B-B14F-4D97-AF65-F5344CB8AC3E}">
        <p14:creationId xmlns:p14="http://schemas.microsoft.com/office/powerpoint/2010/main" val="233921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740" y="290558"/>
            <a:ext cx="11867260" cy="1145135"/>
          </a:xfrm>
        </p:spPr>
        <p:txBody>
          <a:bodyPr>
            <a:noAutofit/>
          </a:bodyPr>
          <a:lstStyle/>
          <a:p>
            <a:r>
              <a:rPr lang="en-US" sz="2400" dirty="0" smtClean="0">
                <a:solidFill>
                  <a:srgbClr val="FF0000"/>
                </a:solidFill>
              </a:rPr>
              <a:t>                      </a:t>
            </a:r>
            <a:r>
              <a:rPr lang="en-US" sz="2400" dirty="0" smtClean="0">
                <a:solidFill>
                  <a:srgbClr val="FF0000"/>
                </a:solidFill>
                <a:latin typeface="Algerian" panose="04020705040A02060702" pitchFamily="82" charset="0"/>
              </a:rPr>
              <a:t> </a:t>
            </a:r>
            <a:r>
              <a:rPr lang="en-US" b="1" u="sng" dirty="0" smtClean="0">
                <a:solidFill>
                  <a:srgbClr val="FF0000"/>
                </a:solidFill>
                <a:latin typeface="Algerian" panose="04020705040A02060702" pitchFamily="82" charset="0"/>
              </a:rPr>
              <a:t>Von </a:t>
            </a:r>
            <a:r>
              <a:rPr lang="en-US" b="1" u="sng" dirty="0">
                <a:solidFill>
                  <a:srgbClr val="FF0000"/>
                </a:solidFill>
                <a:latin typeface="Algerian" panose="04020705040A02060702" pitchFamily="82" charset="0"/>
              </a:rPr>
              <a:t>Neumann architecture</a:t>
            </a:r>
            <a:endParaRPr lang="en-US" b="1" u="sng" dirty="0">
              <a:latin typeface="Algerian" panose="04020705040A02060702" pitchFamily="82" charset="0"/>
            </a:endParaRPr>
          </a:p>
        </p:txBody>
      </p:sp>
      <p:sp>
        <p:nvSpPr>
          <p:cNvPr id="3" name="Content Placeholder 2"/>
          <p:cNvSpPr>
            <a:spLocks noGrp="1"/>
          </p:cNvSpPr>
          <p:nvPr>
            <p:ph idx="1"/>
          </p:nvPr>
        </p:nvSpPr>
        <p:spPr>
          <a:xfrm>
            <a:off x="922946" y="1333144"/>
            <a:ext cx="10584677" cy="5170206"/>
          </a:xfrm>
        </p:spPr>
        <p:txBody>
          <a:bodyPr>
            <a:normAutofit fontScale="47500" lnSpcReduction="20000"/>
          </a:bodyPr>
          <a:lstStyle/>
          <a:p>
            <a:pPr marL="0" indent="0">
              <a:buNone/>
            </a:pPr>
            <a:r>
              <a:rPr lang="en-US" dirty="0">
                <a:solidFill>
                  <a:srgbClr val="FF0000"/>
                </a:solidFill>
              </a:rPr>
              <a:t> </a:t>
            </a:r>
            <a:r>
              <a:rPr lang="en-US" dirty="0" smtClean="0">
                <a:solidFill>
                  <a:srgbClr val="FF0000"/>
                </a:solidFill>
              </a:rPr>
              <a:t>                     </a:t>
            </a:r>
            <a:endParaRPr lang="en-US" sz="3900" u="sng" dirty="0" smtClean="0">
              <a:solidFill>
                <a:srgbClr val="FF0000"/>
              </a:solidFill>
            </a:endParaRPr>
          </a:p>
          <a:p>
            <a:pPr marL="0" indent="0">
              <a:buNone/>
            </a:pPr>
            <a:endParaRPr lang="en-US" sz="2600" u="sng" dirty="0" smtClean="0">
              <a:solidFill>
                <a:srgbClr val="FF0000"/>
              </a:solidFill>
            </a:endParaRPr>
          </a:p>
          <a:p>
            <a:pPr>
              <a:buFont typeface="Wingdings" panose="05000000000000000000" pitchFamily="2" charset="2"/>
              <a:buChar char="q"/>
            </a:pPr>
            <a:r>
              <a:rPr lang="en-GB" sz="5800" dirty="0"/>
              <a:t>Stored Program </a:t>
            </a:r>
            <a:r>
              <a:rPr lang="en-GB" sz="5800" dirty="0" smtClean="0"/>
              <a:t>concept</a:t>
            </a:r>
          </a:p>
          <a:p>
            <a:pPr>
              <a:buFont typeface="Wingdings" panose="05000000000000000000" pitchFamily="2" charset="2"/>
              <a:buChar char="q"/>
            </a:pPr>
            <a:r>
              <a:rPr lang="en-GB" sz="5800" dirty="0"/>
              <a:t>Main memory storing programs and </a:t>
            </a:r>
            <a:r>
              <a:rPr lang="en-GB" sz="5800" dirty="0" smtClean="0"/>
              <a:t>data</a:t>
            </a:r>
          </a:p>
          <a:p>
            <a:pPr>
              <a:buFont typeface="Wingdings" panose="05000000000000000000" pitchFamily="2" charset="2"/>
              <a:buChar char="q"/>
            </a:pPr>
            <a:r>
              <a:rPr lang="en-GB" sz="5800" dirty="0"/>
              <a:t>ALU operating on binary </a:t>
            </a:r>
            <a:r>
              <a:rPr lang="en-GB" sz="5800" dirty="0" smtClean="0"/>
              <a:t>data</a:t>
            </a:r>
          </a:p>
          <a:p>
            <a:pPr>
              <a:buFont typeface="Wingdings" panose="05000000000000000000" pitchFamily="2" charset="2"/>
              <a:buChar char="q"/>
            </a:pPr>
            <a:r>
              <a:rPr lang="en-GB" sz="5800" dirty="0"/>
              <a:t>Control unit interpreting instructions from memory and </a:t>
            </a:r>
            <a:r>
              <a:rPr lang="en-GB" sz="5800" dirty="0" smtClean="0"/>
              <a:t>executing</a:t>
            </a:r>
          </a:p>
          <a:p>
            <a:pPr>
              <a:buFont typeface="Wingdings" panose="05000000000000000000" pitchFamily="2" charset="2"/>
              <a:buChar char="q"/>
            </a:pPr>
            <a:r>
              <a:rPr lang="en-GB" sz="5800" dirty="0"/>
              <a:t>Input and output equipment operated by control </a:t>
            </a:r>
            <a:r>
              <a:rPr lang="en-GB" sz="5800" dirty="0" smtClean="0"/>
              <a:t>unit</a:t>
            </a:r>
          </a:p>
          <a:p>
            <a:pPr>
              <a:buFont typeface="Wingdings" panose="05000000000000000000" pitchFamily="2" charset="2"/>
              <a:buChar char="q"/>
            </a:pPr>
            <a:r>
              <a:rPr lang="en-GB" sz="5800" dirty="0"/>
              <a:t>Princeton Institute for Advanced Studies </a:t>
            </a:r>
            <a:endParaRPr lang="en-GB" sz="5800" dirty="0" smtClean="0"/>
          </a:p>
          <a:p>
            <a:pPr marL="0" indent="0">
              <a:buNone/>
            </a:pPr>
            <a:r>
              <a:rPr lang="en-GB" sz="5800" dirty="0"/>
              <a:t> </a:t>
            </a:r>
            <a:r>
              <a:rPr lang="en-GB" sz="5800" dirty="0" smtClean="0"/>
              <a:t>    ----IAS</a:t>
            </a:r>
          </a:p>
          <a:p>
            <a:pPr>
              <a:buFont typeface="Wingdings" panose="05000000000000000000" pitchFamily="2" charset="2"/>
              <a:buChar char="q"/>
            </a:pPr>
            <a:r>
              <a:rPr lang="en-GB" sz="5800" dirty="0" smtClean="0"/>
              <a:t>Completed 1952</a:t>
            </a:r>
            <a:br>
              <a:rPr lang="en-GB" sz="5800" dirty="0" smtClean="0"/>
            </a:br>
            <a:r>
              <a:rPr lang="en-GB" sz="2600" dirty="0" smtClean="0"/>
              <a:t/>
            </a:r>
            <a:br>
              <a:rPr lang="en-GB" sz="2600" dirty="0" smtClean="0"/>
            </a:br>
            <a:r>
              <a:rPr lang="en-US" sz="2600" u="sng" dirty="0" smtClean="0"/>
              <a:t/>
            </a:r>
            <a:br>
              <a:rPr lang="en-US" sz="2600" u="sng" dirty="0" smtClean="0"/>
            </a:br>
            <a:r>
              <a:rPr lang="en-GB" sz="2600" dirty="0" smtClean="0"/>
              <a:t/>
            </a:r>
            <a:br>
              <a:rPr lang="en-GB" sz="2600" dirty="0" smtClean="0"/>
            </a:br>
            <a:r>
              <a:rPr lang="en-GB" sz="2600" dirty="0" smtClean="0"/>
              <a:t/>
            </a:r>
            <a:br>
              <a:rPr lang="en-GB" sz="2600" dirty="0" smtClean="0"/>
            </a:br>
            <a:r>
              <a:rPr lang="en-GB" dirty="0" smtClean="0"/>
              <a:t/>
            </a:r>
            <a:br>
              <a:rPr lang="en-GB" dirty="0" smtClean="0"/>
            </a:br>
            <a:r>
              <a:rPr lang="en-GB" dirty="0" smtClean="0"/>
              <a:t/>
            </a:r>
            <a:br>
              <a:rPr lang="en-GB" dirty="0" smtClean="0"/>
            </a:br>
            <a:r>
              <a:rPr lang="en-GB" dirty="0" smtClean="0"/>
              <a:t/>
            </a:r>
            <a:br>
              <a:rPr lang="en-GB" dirty="0" smtClean="0"/>
            </a:br>
            <a:r>
              <a:rPr lang="en-US" u="sng" dirty="0" smtClean="0"/>
              <a:t/>
            </a:r>
            <a:br>
              <a:rPr lang="en-US" u="sng" dirty="0" smtClean="0"/>
            </a:br>
            <a:endParaRPr lang="en-US" u="sng" dirty="0" smtClean="0"/>
          </a:p>
          <a:p>
            <a:endParaRPr lang="en-US" dirty="0"/>
          </a:p>
        </p:txBody>
      </p:sp>
    </p:spTree>
    <p:extLst>
      <p:ext uri="{BB962C8B-B14F-4D97-AF65-F5344CB8AC3E}">
        <p14:creationId xmlns:p14="http://schemas.microsoft.com/office/powerpoint/2010/main" val="2250546374"/>
      </p:ext>
    </p:extLst>
  </p:cSld>
  <p:clrMapOvr>
    <a:masterClrMapping/>
  </p:clrMapOvr>
  <mc:AlternateContent xmlns:mc="http://schemas.openxmlformats.org/markup-compatibility/2006" xmlns:p14="http://schemas.microsoft.com/office/powerpoint/2010/main">
    <mc:Choice Requires="p14">
      <p:transition spd="slow" p14:dur="2000" advTm="5300"/>
    </mc:Choice>
    <mc:Fallback xmlns="">
      <p:transition spd="slow" advTm="53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lgerian" panose="04020705040A02060702" pitchFamily="82" charset="0"/>
              </a:rPr>
              <a:t>Serial Communication</a:t>
            </a:r>
          </a:p>
        </p:txBody>
      </p:sp>
      <p:sp>
        <p:nvSpPr>
          <p:cNvPr id="3" name="Content Placeholder 2"/>
          <p:cNvSpPr>
            <a:spLocks noGrp="1"/>
          </p:cNvSpPr>
          <p:nvPr>
            <p:ph idx="1"/>
          </p:nvPr>
        </p:nvSpPr>
        <p:spPr/>
        <p:txBody>
          <a:bodyPr/>
          <a:lstStyle/>
          <a:p>
            <a:r>
              <a:rPr lang="en-IN" dirty="0"/>
              <a:t>Serial communication is a communication method that uses one or two transmission lines to send and receive data, and that data is continuously sent and received one bit at a </a:t>
            </a:r>
            <a:r>
              <a:rPr lang="en-IN" dirty="0" err="1"/>
              <a:t>time.Since</a:t>
            </a:r>
            <a:r>
              <a:rPr lang="en-IN" dirty="0"/>
              <a:t> it allows for connections with few signal wires, one of its merits is its ability to hold down on wiring material and relaying equipment costs.</a:t>
            </a:r>
          </a:p>
          <a:p>
            <a:pPr marL="0" indent="0">
              <a:buNone/>
            </a:pPr>
            <a:r>
              <a:rPr lang="en-IN" dirty="0"/>
              <a:t/>
            </a:r>
            <a:br>
              <a:rPr lang="en-IN" dirty="0"/>
            </a:br>
            <a:endParaRPr lang="en-US" dirty="0"/>
          </a:p>
        </p:txBody>
      </p:sp>
    </p:spTree>
    <p:extLst>
      <p:ext uri="{BB962C8B-B14F-4D97-AF65-F5344CB8AC3E}">
        <p14:creationId xmlns:p14="http://schemas.microsoft.com/office/powerpoint/2010/main" val="305440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lgerian" panose="04020705040A02060702" pitchFamily="82" charset="0"/>
              </a:rPr>
              <a:t>Synchronous data transfer</a:t>
            </a:r>
          </a:p>
        </p:txBody>
      </p:sp>
      <p:sp>
        <p:nvSpPr>
          <p:cNvPr id="3" name="Content Placeholder 2"/>
          <p:cNvSpPr>
            <a:spLocks noGrp="1"/>
          </p:cNvSpPr>
          <p:nvPr>
            <p:ph idx="1"/>
          </p:nvPr>
        </p:nvSpPr>
        <p:spPr/>
        <p:txBody>
          <a:bodyPr/>
          <a:lstStyle/>
          <a:p>
            <a:r>
              <a:rPr lang="en-IN" dirty="0"/>
              <a:t>In 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p>
          <a:p>
            <a:endParaRPr lang="en-US" dirty="0"/>
          </a:p>
        </p:txBody>
      </p:sp>
    </p:spTree>
    <p:extLst>
      <p:ext uri="{BB962C8B-B14F-4D97-AF65-F5344CB8AC3E}">
        <p14:creationId xmlns:p14="http://schemas.microsoft.com/office/powerpoint/2010/main" val="943010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Algerian" panose="04020705040A02060702" pitchFamily="82" charset="0"/>
              </a:rPr>
              <a:t>Asynchronous data transfer</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IN" dirty="0"/>
              <a:t>This Scheme is used when speed of I/O devices do not match with microprocessor, </a:t>
            </a:r>
            <a:r>
              <a:rPr lang="en-IN" dirty="0" smtClean="0"/>
              <a:t>and timing </a:t>
            </a:r>
            <a:r>
              <a:rPr lang="en-IN" dirty="0"/>
              <a:t>characteristics of I/O devices is not predictable. In this method, process initiates </a:t>
            </a:r>
            <a:r>
              <a:rPr lang="en-IN" dirty="0" smtClean="0"/>
              <a:t>the device </a:t>
            </a:r>
            <a:r>
              <a:rPr lang="en-IN" dirty="0"/>
              <a:t>and check its status. As a result, CPU has to wait till I/O device is ready to transfer</a:t>
            </a:r>
          </a:p>
          <a:p>
            <a:r>
              <a:rPr lang="en-IN" dirty="0"/>
              <a:t>data. When device is ready CPU issues instruction for I/O transfer. In this method two </a:t>
            </a:r>
            <a:r>
              <a:rPr lang="en-IN" dirty="0" smtClean="0"/>
              <a:t>types of </a:t>
            </a:r>
            <a:r>
              <a:rPr lang="en-IN" dirty="0"/>
              <a:t>techniques are used based on signals before data transfer.</a:t>
            </a:r>
          </a:p>
          <a:p>
            <a:r>
              <a:rPr lang="en-IN" dirty="0" smtClean="0"/>
              <a:t> </a:t>
            </a:r>
            <a:r>
              <a:rPr lang="en-IN" dirty="0" err="1" smtClean="0"/>
              <a:t>i</a:t>
            </a:r>
            <a:r>
              <a:rPr lang="en-IN" dirty="0" smtClean="0"/>
              <a:t>. </a:t>
            </a:r>
            <a:r>
              <a:rPr lang="en-IN" dirty="0" smtClean="0">
                <a:solidFill>
                  <a:srgbClr val="92D050"/>
                </a:solidFill>
              </a:rPr>
              <a:t>Strobe </a:t>
            </a:r>
            <a:r>
              <a:rPr lang="en-IN" dirty="0">
                <a:solidFill>
                  <a:srgbClr val="92D050"/>
                </a:solidFill>
              </a:rPr>
              <a:t>Control</a:t>
            </a:r>
          </a:p>
          <a:p>
            <a:r>
              <a:rPr lang="en-IN" dirty="0">
                <a:solidFill>
                  <a:srgbClr val="92D050"/>
                </a:solidFill>
              </a:rPr>
              <a:t>ii. Handshaking</a:t>
            </a:r>
            <a:endParaRPr lang="en-IN" dirty="0">
              <a:solidFill>
                <a:srgbClr val="92D050"/>
              </a:solidFill>
            </a:endParaRPr>
          </a:p>
        </p:txBody>
      </p:sp>
    </p:spTree>
    <p:extLst>
      <p:ext uri="{BB962C8B-B14F-4D97-AF65-F5344CB8AC3E}">
        <p14:creationId xmlns:p14="http://schemas.microsoft.com/office/powerpoint/2010/main" val="18625703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30" y="83114"/>
            <a:ext cx="10515600" cy="1325563"/>
          </a:xfrm>
        </p:spPr>
        <p:txBody>
          <a:bodyPr/>
          <a:lstStyle/>
          <a:p>
            <a:r>
              <a:rPr lang="en-US" b="1" dirty="0">
                <a:solidFill>
                  <a:srgbClr val="FF0000"/>
                </a:solidFill>
                <a:latin typeface="Algerian" panose="04020705040A02060702" pitchFamily="82" charset="0"/>
              </a:rPr>
              <a:t>Strobe Control</a:t>
            </a:r>
          </a:p>
        </p:txBody>
      </p:sp>
      <p:sp>
        <p:nvSpPr>
          <p:cNvPr id="3" name="Content Placeholder 2"/>
          <p:cNvSpPr>
            <a:spLocks noGrp="1"/>
          </p:cNvSpPr>
          <p:nvPr>
            <p:ph idx="1"/>
          </p:nvPr>
        </p:nvSpPr>
        <p:spPr>
          <a:xfrm>
            <a:off x="838200" y="1569250"/>
            <a:ext cx="10515600" cy="4623859"/>
          </a:xfrm>
        </p:spPr>
        <p:txBody>
          <a:bodyPr/>
          <a:lstStyle/>
          <a:p>
            <a:r>
              <a:rPr lang="en-IN" dirty="0"/>
              <a:t>The strobe control method of Asynchronous data transfer employs a single control line to</a:t>
            </a:r>
          </a:p>
          <a:p>
            <a:r>
              <a:rPr lang="en-IN" dirty="0"/>
              <a:t>time each transfer. The strobe may be activated by either the source or the destination unit.</a:t>
            </a:r>
          </a:p>
          <a:p>
            <a:r>
              <a:rPr lang="en-IN" dirty="0"/>
              <a:t>Data Transfer Initiated by Source Unit:</a:t>
            </a:r>
          </a:p>
          <a:p>
            <a:endParaRPr lang="en-US" dirty="0"/>
          </a:p>
          <a:p>
            <a:endParaRPr lang="en-US" dirty="0"/>
          </a:p>
        </p:txBody>
      </p:sp>
      <p:pic>
        <p:nvPicPr>
          <p:cNvPr id="4" name="Picture 3" descr="strobe-destination-control.png"/>
          <p:cNvPicPr>
            <a:picLocks noChangeAspect="1"/>
          </p:cNvPicPr>
          <p:nvPr/>
        </p:nvPicPr>
        <p:blipFill>
          <a:blip r:embed="rId2"/>
          <a:stretch>
            <a:fillRect/>
          </a:stretch>
        </p:blipFill>
        <p:spPr>
          <a:xfrm>
            <a:off x="3973793" y="3881179"/>
            <a:ext cx="4681489" cy="2122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7228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Handshaking</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r>
              <a:rPr lang="en-IN" dirty="0" smtClean="0"/>
              <a:t>The </a:t>
            </a:r>
            <a:r>
              <a:rPr lang="en-IN" dirty="0"/>
              <a:t>handshaking method solves the problem of strobe method by introducing a </a:t>
            </a:r>
            <a:r>
              <a:rPr lang="en-IN" dirty="0" smtClean="0"/>
              <a:t>second</a:t>
            </a:r>
          </a:p>
          <a:p>
            <a:pPr marL="0" indent="0">
              <a:buNone/>
            </a:pPr>
            <a:r>
              <a:rPr lang="en-IN" dirty="0"/>
              <a:t> </a:t>
            </a:r>
            <a:r>
              <a:rPr lang="en-IN" dirty="0" smtClean="0"/>
              <a:t>   control </a:t>
            </a:r>
            <a:r>
              <a:rPr lang="en-IN" dirty="0"/>
              <a:t>signal that provides a reply to the unit that initiates the transfer.</a:t>
            </a:r>
          </a:p>
          <a:p>
            <a:r>
              <a:rPr lang="en-IN" dirty="0"/>
              <a:t>Principle of Handshaking:</a:t>
            </a:r>
          </a:p>
          <a:p>
            <a:r>
              <a:rPr lang="en-IN" dirty="0"/>
              <a:t>The basic principle of the two-wire handshaking method of data transfer is as follow:</a:t>
            </a:r>
          </a:p>
          <a:p>
            <a:r>
              <a:rPr lang="en-IN" dirty="0"/>
              <a:t>One control line is in the same direction as the data flows in the bus from the source </a:t>
            </a:r>
            <a:r>
              <a:rPr lang="en-IN" dirty="0" smtClean="0"/>
              <a:t>to destination. </a:t>
            </a:r>
          </a:p>
          <a:p>
            <a:r>
              <a:rPr lang="en-IN" dirty="0" smtClean="0"/>
              <a:t>It </a:t>
            </a:r>
            <a:r>
              <a:rPr lang="en-IN" dirty="0"/>
              <a:t>is used by source unit to inform the destination unit whether there a valid </a:t>
            </a:r>
            <a:r>
              <a:rPr lang="en-IN" dirty="0" smtClean="0"/>
              <a:t>data in </a:t>
            </a:r>
            <a:r>
              <a:rPr lang="en-IN" dirty="0"/>
              <a:t>the bus. </a:t>
            </a:r>
            <a:endParaRPr lang="en-IN" dirty="0" smtClean="0"/>
          </a:p>
          <a:p>
            <a:r>
              <a:rPr lang="en-IN" dirty="0" smtClean="0"/>
              <a:t>The </a:t>
            </a:r>
            <a:r>
              <a:rPr lang="en-IN" dirty="0"/>
              <a:t>other control line is in the other direction from the destination to the source. </a:t>
            </a:r>
            <a:r>
              <a:rPr lang="en-IN" dirty="0" smtClean="0"/>
              <a:t>It is </a:t>
            </a:r>
          </a:p>
          <a:p>
            <a:pPr marL="0" indent="0">
              <a:buNone/>
            </a:pPr>
            <a:r>
              <a:rPr lang="en-IN" dirty="0"/>
              <a:t> </a:t>
            </a:r>
            <a:r>
              <a:rPr lang="en-IN" dirty="0" smtClean="0"/>
              <a:t>   used </a:t>
            </a:r>
            <a:r>
              <a:rPr lang="en-IN" dirty="0"/>
              <a:t>by the destination unit to inform the source whether it can accept the data. The</a:t>
            </a:r>
          </a:p>
          <a:p>
            <a:pPr marL="0" indent="0">
              <a:buNone/>
            </a:pPr>
            <a:r>
              <a:rPr lang="en-IN" dirty="0" smtClean="0"/>
              <a:t>    sequence </a:t>
            </a:r>
            <a:r>
              <a:rPr lang="en-IN" dirty="0"/>
              <a:t>of control during the transfer depends on the unit that initiates the transfer</a:t>
            </a:r>
            <a:r>
              <a:rPr lang="en-IN" dirty="0" smtClean="0"/>
              <a:t>.</a:t>
            </a:r>
            <a:endParaRPr lang="en-IN" dirty="0"/>
          </a:p>
        </p:txBody>
      </p:sp>
    </p:spTree>
    <p:extLst>
      <p:ext uri="{BB962C8B-B14F-4D97-AF65-F5344CB8AC3E}">
        <p14:creationId xmlns:p14="http://schemas.microsoft.com/office/powerpoint/2010/main" val="5716628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Algerian" panose="04020705040A02060702" pitchFamily="82" charset="0"/>
              </a:rPr>
              <a:t>Source Initiated Transfer using Handshaking</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IN" dirty="0"/>
              <a:t>The sequence of events shows four possible states that the system can be at any given time.</a:t>
            </a:r>
          </a:p>
          <a:p>
            <a:r>
              <a:rPr lang="en-IN" dirty="0"/>
              <a:t>The source unit initiates the transfer by placing the data on the bus and enabling its </a:t>
            </a:r>
            <a:r>
              <a:rPr lang="en-IN" i="1" dirty="0"/>
              <a:t>data valid</a:t>
            </a:r>
          </a:p>
          <a:p>
            <a:r>
              <a:rPr lang="en-IN" dirty="0"/>
              <a:t>signal. The </a:t>
            </a:r>
            <a:r>
              <a:rPr lang="en-IN" i="1" dirty="0"/>
              <a:t>data accepted signal is activated by the destination unit after it accepts the data</a:t>
            </a:r>
          </a:p>
          <a:p>
            <a:r>
              <a:rPr lang="en-IN" dirty="0"/>
              <a:t>from the bus. The source unit then disables its </a:t>
            </a:r>
            <a:r>
              <a:rPr lang="en-IN" i="1" dirty="0"/>
              <a:t>data accepted signal and the system goes into</a:t>
            </a:r>
          </a:p>
          <a:p>
            <a:r>
              <a:rPr lang="en-IN" dirty="0"/>
              <a:t>its initial state.</a:t>
            </a:r>
          </a:p>
          <a:p>
            <a:endParaRPr lang="en-US" dirty="0"/>
          </a:p>
        </p:txBody>
      </p:sp>
    </p:spTree>
    <p:extLst>
      <p:ext uri="{BB962C8B-B14F-4D97-AF65-F5344CB8AC3E}">
        <p14:creationId xmlns:p14="http://schemas.microsoft.com/office/powerpoint/2010/main" val="18023051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Algerian" panose="04020705040A02060702" pitchFamily="82" charset="0"/>
              </a:rPr>
              <a:t>WORKING MECHANISM OF PERIPHERALS</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a:buNone/>
            </a:pPr>
            <a:r>
              <a:rPr lang="en-IN" dirty="0"/>
              <a:t>Working Principle of a Keyboard:-</a:t>
            </a:r>
          </a:p>
          <a:p>
            <a:pPr>
              <a:buNone/>
            </a:pPr>
            <a:r>
              <a:rPr lang="en-IN" dirty="0" smtClean="0"/>
              <a:t>   Inside </a:t>
            </a:r>
            <a:r>
              <a:rPr lang="en-IN" dirty="0"/>
              <a:t>the keyboard, there are </a:t>
            </a:r>
            <a:r>
              <a:rPr lang="en-IN" dirty="0" smtClean="0"/>
              <a:t>metallic plate</a:t>
            </a:r>
            <a:r>
              <a:rPr lang="en-IN" dirty="0"/>
              <a:t>, circuit board and processor, which are responsible </a:t>
            </a:r>
            <a:r>
              <a:rPr lang="en-IN" dirty="0" smtClean="0"/>
              <a:t>for transferring information </a:t>
            </a:r>
            <a:r>
              <a:rPr lang="en-IN" dirty="0"/>
              <a:t>from the keyboard to the computer. Depending upon </a:t>
            </a:r>
            <a:r>
              <a:rPr lang="en-IN" dirty="0" smtClean="0"/>
              <a:t>the working </a:t>
            </a:r>
            <a:r>
              <a:rPr lang="en-IN" dirty="0"/>
              <a:t>principle, there are two main types of keys, namely, capacitive </a:t>
            </a:r>
            <a:r>
              <a:rPr lang="en-IN" dirty="0" smtClean="0"/>
              <a:t>and hard-contact.</a:t>
            </a:r>
          </a:p>
          <a:p>
            <a:r>
              <a:rPr lang="en-IN" dirty="0" smtClean="0"/>
              <a:t> </a:t>
            </a:r>
            <a:r>
              <a:rPr lang="en-IN" dirty="0"/>
              <a:t>Let's discuss in brief about the functioning of capacitive </a:t>
            </a:r>
            <a:r>
              <a:rPr lang="en-IN" dirty="0" smtClean="0"/>
              <a:t>and hard </a:t>
            </a:r>
            <a:r>
              <a:rPr lang="en-IN" dirty="0"/>
              <a:t>contact </a:t>
            </a:r>
            <a:r>
              <a:rPr lang="en-IN" dirty="0" smtClean="0"/>
              <a:t>key . When </a:t>
            </a:r>
            <a:r>
              <a:rPr lang="en-IN" dirty="0"/>
              <a:t>a capacitive key is pressed, the metal plunger </a:t>
            </a:r>
            <a:r>
              <a:rPr lang="en-IN" dirty="0" smtClean="0"/>
              <a:t>applies a </a:t>
            </a:r>
            <a:r>
              <a:rPr lang="en-IN" dirty="0"/>
              <a:t>gentle pressure to the circuit board. The pressure is identified by </a:t>
            </a:r>
            <a:r>
              <a:rPr lang="en-IN" dirty="0" smtClean="0"/>
              <a:t>the computer </a:t>
            </a:r>
            <a:r>
              <a:rPr lang="en-IN" dirty="0"/>
              <a:t>and the circuit flow is initiated, resulting in the transfer </a:t>
            </a:r>
            <a:r>
              <a:rPr lang="en-IN" dirty="0" smtClean="0"/>
              <a:t>of information </a:t>
            </a:r>
            <a:r>
              <a:rPr lang="en-IN" dirty="0"/>
              <a:t>from the circuit to the currently installed software.</a:t>
            </a:r>
          </a:p>
          <a:p>
            <a:r>
              <a:rPr lang="en-IN" dirty="0"/>
              <a:t>The key identifying to computer is identified using a keyboard driver </a:t>
            </a:r>
            <a:r>
              <a:rPr lang="en-IN" dirty="0" smtClean="0"/>
              <a:t>and finding </a:t>
            </a:r>
            <a:r>
              <a:rPr lang="en-IN" dirty="0"/>
              <a:t>the preferred key </a:t>
            </a:r>
            <a:r>
              <a:rPr lang="en-IN" dirty="0" err="1" smtClean="0"/>
              <a:t>calledsource</a:t>
            </a:r>
            <a:r>
              <a:rPr lang="en-IN" dirty="0" smtClean="0"/>
              <a:t> </a:t>
            </a:r>
            <a:r>
              <a:rPr lang="en-IN" dirty="0"/>
              <a:t>code.</a:t>
            </a:r>
            <a:endParaRPr lang="en-IN" dirty="0"/>
          </a:p>
        </p:txBody>
      </p:sp>
    </p:spTree>
    <p:extLst>
      <p:ext uri="{BB962C8B-B14F-4D97-AF65-F5344CB8AC3E}">
        <p14:creationId xmlns:p14="http://schemas.microsoft.com/office/powerpoint/2010/main" val="2712038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Algerian" panose="04020705040A02060702" pitchFamily="82" charset="0"/>
              </a:rPr>
              <a:t>WORKING MECHANISM OF MOUSE</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IN" dirty="0"/>
              <a:t>With most of the system you will find mechanical </a:t>
            </a:r>
            <a:r>
              <a:rPr lang="en-IN" dirty="0" smtClean="0"/>
              <a:t>mouse . The </a:t>
            </a:r>
            <a:r>
              <a:rPr lang="en-IN" dirty="0"/>
              <a:t>primary mechanical part of </a:t>
            </a:r>
            <a:r>
              <a:rPr lang="en-IN" dirty="0" smtClean="0"/>
              <a:t>a mouse </a:t>
            </a:r>
            <a:r>
              <a:rPr lang="en-IN" dirty="0"/>
              <a:t>is a ball on the bottom of the mouse. There are these little wheels which </a:t>
            </a:r>
            <a:r>
              <a:rPr lang="en-IN" dirty="0" smtClean="0"/>
              <a:t>turn/rotate when </a:t>
            </a:r>
            <a:r>
              <a:rPr lang="en-IN" dirty="0"/>
              <a:t>the ball moves against them. The wheels are monitored electronically. When they </a:t>
            </a:r>
            <a:r>
              <a:rPr lang="en-IN" dirty="0" smtClean="0"/>
              <a:t>turn or </a:t>
            </a:r>
            <a:r>
              <a:rPr lang="en-IN" dirty="0"/>
              <a:t>rotate they transmit how much they have turned to the computer. Out of these three </a:t>
            </a:r>
            <a:r>
              <a:rPr lang="en-IN" dirty="0" smtClean="0"/>
              <a:t>wheels the </a:t>
            </a:r>
            <a:r>
              <a:rPr lang="en-IN" dirty="0"/>
              <a:t>two wheels perpendicular to each other are used for tracking the motion on X-axis and </a:t>
            </a:r>
            <a:r>
              <a:rPr lang="en-IN" dirty="0" smtClean="0"/>
              <a:t>Y-axis</a:t>
            </a:r>
            <a:r>
              <a:rPr lang="en-IN" dirty="0"/>
              <a:t>. The third one just balances the two</a:t>
            </a:r>
            <a:r>
              <a:rPr lang="en-IN" dirty="0" smtClean="0"/>
              <a:t>.</a:t>
            </a:r>
            <a:endParaRPr lang="en-IN" dirty="0"/>
          </a:p>
          <a:p>
            <a:r>
              <a:rPr lang="en-IN" dirty="0"/>
              <a:t>When the mouse is moved on a flat surface the roller ball moves in the locking ring. When </a:t>
            </a:r>
            <a:r>
              <a:rPr lang="en-IN" dirty="0" smtClean="0"/>
              <a:t>the mouse </a:t>
            </a:r>
            <a:r>
              <a:rPr lang="en-IN" dirty="0"/>
              <a:t>is positioned on the desktop the actuators register the mouse balls movement in </a:t>
            </a:r>
            <a:r>
              <a:rPr lang="en-IN" dirty="0" smtClean="0"/>
              <a:t>X-axis and </a:t>
            </a:r>
            <a:r>
              <a:rPr lang="en-IN" dirty="0"/>
              <a:t>Y-axis direction. The sensors attached to it generate a series of pulses </a:t>
            </a:r>
            <a:r>
              <a:rPr lang="en-IN" dirty="0" smtClean="0"/>
              <a:t>representing movement </a:t>
            </a:r>
            <a:r>
              <a:rPr lang="en-IN" dirty="0"/>
              <a:t>on both axis. </a:t>
            </a:r>
          </a:p>
          <a:p>
            <a:endParaRPr lang="en-IN" dirty="0"/>
          </a:p>
        </p:txBody>
      </p:sp>
    </p:spTree>
    <p:extLst>
      <p:ext uri="{BB962C8B-B14F-4D97-AF65-F5344CB8AC3E}">
        <p14:creationId xmlns:p14="http://schemas.microsoft.com/office/powerpoint/2010/main" val="22065056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36" y="118677"/>
            <a:ext cx="10515600" cy="1120464"/>
          </a:xfrm>
        </p:spPr>
        <p:txBody>
          <a:bodyPr/>
          <a:lstStyle/>
          <a:p>
            <a:r>
              <a:rPr lang="en-IN" b="1" dirty="0">
                <a:solidFill>
                  <a:srgbClr val="FF0000"/>
                </a:solidFill>
                <a:latin typeface="Algerian" panose="04020705040A02060702" pitchFamily="82" charset="0"/>
              </a:rPr>
              <a:t>WORKING OF SCANNER</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38200" y="1444239"/>
            <a:ext cx="10515600" cy="5332576"/>
          </a:xfrm>
        </p:spPr>
        <p:txBody>
          <a:bodyPr>
            <a:normAutofit fontScale="77500" lnSpcReduction="20000"/>
          </a:bodyPr>
          <a:lstStyle/>
          <a:p>
            <a:r>
              <a:rPr lang="en-IN" dirty="0"/>
              <a:t>A scanner is a device that is used for producing an exact digital </a:t>
            </a:r>
            <a:r>
              <a:rPr lang="en-IN" dirty="0" smtClean="0"/>
              <a:t>image replica </a:t>
            </a:r>
            <a:r>
              <a:rPr lang="en-IN" dirty="0"/>
              <a:t>of a photo, text written in paper, or even an object. This </a:t>
            </a:r>
            <a:r>
              <a:rPr lang="en-IN" dirty="0" smtClean="0"/>
              <a:t>digital  image </a:t>
            </a:r>
            <a:r>
              <a:rPr lang="en-IN" dirty="0"/>
              <a:t>can be saved as a file to your computer and can be used </a:t>
            </a:r>
            <a:r>
              <a:rPr lang="en-IN" dirty="0" smtClean="0"/>
              <a:t>to alter/enhance </a:t>
            </a:r>
            <a:r>
              <a:rPr lang="en-IN" dirty="0"/>
              <a:t>the image or apply it to the web. The most </a:t>
            </a:r>
            <a:r>
              <a:rPr lang="en-IN" dirty="0" smtClean="0"/>
              <a:t>commonly used </a:t>
            </a:r>
            <a:r>
              <a:rPr lang="en-IN" dirty="0"/>
              <a:t>scanner is the flatbed scanner, in which you keep the object </a:t>
            </a:r>
            <a:r>
              <a:rPr lang="en-IN" dirty="0" smtClean="0"/>
              <a:t>on top </a:t>
            </a:r>
            <a:r>
              <a:rPr lang="en-IN" dirty="0"/>
              <a:t>of the glass window. The scanned output will be obtained in </a:t>
            </a:r>
            <a:r>
              <a:rPr lang="en-IN" dirty="0" smtClean="0"/>
              <a:t>your computer</a:t>
            </a:r>
            <a:r>
              <a:rPr lang="en-IN" dirty="0"/>
              <a:t>. The image and text are obtained exactly through </a:t>
            </a:r>
            <a:r>
              <a:rPr lang="en-IN" dirty="0" smtClean="0"/>
              <a:t>the process </a:t>
            </a:r>
            <a:r>
              <a:rPr lang="en-IN" dirty="0"/>
              <a:t>of optical character recognition [OCR].</a:t>
            </a:r>
          </a:p>
          <a:p>
            <a:r>
              <a:rPr lang="en-IN" dirty="0"/>
              <a:t>Handheld scanners use the same basic technology as a flatbed scanner, but rely on the user to move </a:t>
            </a:r>
            <a:r>
              <a:rPr lang="en-IN" dirty="0" smtClean="0"/>
              <a:t>them instead </a:t>
            </a:r>
            <a:r>
              <a:rPr lang="en-IN" dirty="0"/>
              <a:t>of a motorized belt. This type of scanner typically does not provide good image quality. However, it </a:t>
            </a:r>
            <a:r>
              <a:rPr lang="en-IN" dirty="0" smtClean="0"/>
              <a:t>can be </a:t>
            </a:r>
            <a:r>
              <a:rPr lang="en-IN" dirty="0"/>
              <a:t>useful for quickly capturing text.</a:t>
            </a:r>
          </a:p>
          <a:p>
            <a:pPr marL="0" indent="0">
              <a:buNone/>
            </a:pPr>
            <a:r>
              <a:rPr lang="en-IN" dirty="0"/>
              <a:t>• </a:t>
            </a:r>
            <a:r>
              <a:rPr lang="en-IN" dirty="0" smtClean="0"/>
              <a:t> Drum </a:t>
            </a:r>
            <a:r>
              <a:rPr lang="en-IN" dirty="0"/>
              <a:t>scanners are used by the publishing industry to capture incredibly detailed images. </a:t>
            </a:r>
            <a:r>
              <a:rPr lang="en-IN" dirty="0" smtClean="0"/>
              <a:t>                        They </a:t>
            </a:r>
            <a:r>
              <a:rPr lang="en-IN" dirty="0"/>
              <a:t>use </a:t>
            </a:r>
            <a:r>
              <a:rPr lang="en-IN" dirty="0" smtClean="0"/>
              <a:t>a technology </a:t>
            </a:r>
            <a:r>
              <a:rPr lang="en-IN" dirty="0"/>
              <a:t>called a photomultiplier tube (PMT). In PMT, the document to be scanned is mounted on a </a:t>
            </a:r>
            <a:r>
              <a:rPr lang="en-IN" dirty="0" smtClean="0"/>
              <a:t>glass cylinder</a:t>
            </a:r>
            <a:r>
              <a:rPr lang="en-IN" dirty="0"/>
              <a:t>. At the </a:t>
            </a:r>
            <a:r>
              <a:rPr lang="en-IN" dirty="0" smtClean="0"/>
              <a:t>centre </a:t>
            </a:r>
            <a:r>
              <a:rPr lang="en-IN" dirty="0"/>
              <a:t>of the cylinder is a sensor that splits light bounced from the document into three beams.</a:t>
            </a:r>
          </a:p>
          <a:p>
            <a:r>
              <a:rPr lang="en-IN" dirty="0"/>
              <a:t>Each beam is sent through a </a:t>
            </a:r>
            <a:r>
              <a:rPr lang="en-IN" dirty="0" smtClean="0"/>
              <a:t>colour </a:t>
            </a:r>
            <a:r>
              <a:rPr lang="en-IN" dirty="0"/>
              <a:t>filter into a photomultiplier tube where the light is changed into an </a:t>
            </a:r>
            <a:r>
              <a:rPr lang="en-IN" dirty="0" smtClean="0"/>
              <a:t>electrical signal</a:t>
            </a:r>
            <a:r>
              <a:rPr lang="en-IN" dirty="0"/>
              <a:t>.</a:t>
            </a:r>
          </a:p>
          <a:p>
            <a:pPr marL="0" indent="0">
              <a:buNone/>
            </a:pPr>
            <a:r>
              <a:rPr lang="en-IN" dirty="0"/>
              <a:t>• The basic principle of a scanner is to </a:t>
            </a:r>
            <a:r>
              <a:rPr lang="en-IN" dirty="0" err="1" smtClean="0"/>
              <a:t>analyze</a:t>
            </a:r>
            <a:r>
              <a:rPr lang="en-IN" dirty="0" smtClean="0"/>
              <a:t> </a:t>
            </a:r>
            <a:r>
              <a:rPr lang="en-IN" dirty="0"/>
              <a:t>an image and process it in some way. Image and text </a:t>
            </a:r>
            <a:r>
              <a:rPr lang="en-IN" dirty="0" smtClean="0"/>
              <a:t>capture (optical </a:t>
            </a:r>
            <a:r>
              <a:rPr lang="en-IN" dirty="0"/>
              <a:t>character recognition or OCR) allow you to save information to a file on your computer.</a:t>
            </a:r>
            <a:endParaRPr lang="en-IN" dirty="0"/>
          </a:p>
        </p:txBody>
      </p:sp>
    </p:spTree>
    <p:extLst>
      <p:ext uri="{BB962C8B-B14F-4D97-AF65-F5344CB8AC3E}">
        <p14:creationId xmlns:p14="http://schemas.microsoft.com/office/powerpoint/2010/main" val="9371477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216"/>
            <a:ext cx="10515600" cy="1325563"/>
          </a:xfrm>
        </p:spPr>
        <p:txBody>
          <a:bodyPr/>
          <a:lstStyle/>
          <a:p>
            <a:r>
              <a:rPr lang="en-IN" b="1" dirty="0">
                <a:solidFill>
                  <a:srgbClr val="FF0000"/>
                </a:solidFill>
                <a:latin typeface="Algerian" panose="04020705040A02060702" pitchFamily="82" charset="0"/>
              </a:rPr>
              <a:t>WORKING OF VIDEO DISPLAY</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numCol="1">
            <a:normAutofit fontScale="85000" lnSpcReduction="20000"/>
          </a:bodyPr>
          <a:lstStyle/>
          <a:p>
            <a:pPr algn="just"/>
            <a:r>
              <a:rPr lang="en-IN" dirty="0"/>
              <a:t>Video display device means an electronic device with an output surface </a:t>
            </a:r>
            <a:r>
              <a:rPr lang="en-IN" dirty="0" smtClean="0"/>
              <a:t>that displays</a:t>
            </a:r>
            <a:r>
              <a:rPr lang="en-IN" dirty="0"/>
              <a:t>, or is capable of displaying, moving graphical images or a </a:t>
            </a:r>
            <a:r>
              <a:rPr lang="en-IN" dirty="0" smtClean="0"/>
              <a:t>visual representation </a:t>
            </a:r>
            <a:r>
              <a:rPr lang="en-IN" dirty="0"/>
              <a:t>of image sequences or pictures, showing a number of </a:t>
            </a:r>
            <a:r>
              <a:rPr lang="en-IN" dirty="0" smtClean="0"/>
              <a:t>quickly changing </a:t>
            </a:r>
            <a:r>
              <a:rPr lang="en-IN" dirty="0"/>
              <a:t>images on a screen in fast succession to create the illusion of </a:t>
            </a:r>
            <a:r>
              <a:rPr lang="en-IN" dirty="0" smtClean="0"/>
              <a:t>motion, including</a:t>
            </a:r>
            <a:r>
              <a:rPr lang="en-IN" dirty="0"/>
              <a:t>, if applicable, a device that is an integral part of the display, in that </a:t>
            </a:r>
            <a:r>
              <a:rPr lang="en-IN" dirty="0" smtClean="0"/>
              <a:t>it cannot </a:t>
            </a:r>
            <a:r>
              <a:rPr lang="en-IN" dirty="0"/>
              <a:t>be easily removed from the display by the consumer, that produces </a:t>
            </a:r>
            <a:r>
              <a:rPr lang="en-IN" dirty="0" smtClean="0"/>
              <a:t>the moving </a:t>
            </a:r>
            <a:r>
              <a:rPr lang="en-IN" dirty="0"/>
              <a:t>image on the screen. </a:t>
            </a:r>
            <a:endParaRPr lang="en-IN" dirty="0" smtClean="0"/>
          </a:p>
          <a:p>
            <a:pPr algn="just"/>
            <a:r>
              <a:rPr lang="en-IN" dirty="0" smtClean="0"/>
              <a:t>A </a:t>
            </a:r>
            <a:r>
              <a:rPr lang="en-IN" dirty="0"/>
              <a:t>video display device may use, but is not limited to, </a:t>
            </a:r>
            <a:r>
              <a:rPr lang="en-IN" dirty="0" smtClean="0"/>
              <a:t>a cathode </a:t>
            </a:r>
            <a:r>
              <a:rPr lang="en-IN" dirty="0"/>
              <a:t>ray tube (CRT), liquid crystal display (LCD), gas plasma, digital </a:t>
            </a:r>
            <a:r>
              <a:rPr lang="en-IN" dirty="0" smtClean="0"/>
              <a:t>light processing</a:t>
            </a:r>
            <a:r>
              <a:rPr lang="en-IN" dirty="0"/>
              <a:t>, or other image projection </a:t>
            </a:r>
            <a:r>
              <a:rPr lang="en-IN" dirty="0" smtClean="0"/>
              <a:t>technology. device </a:t>
            </a:r>
            <a:r>
              <a:rPr lang="en-IN" dirty="0"/>
              <a:t>means a printer or a unit capable of presenting </a:t>
            </a:r>
            <a:r>
              <a:rPr lang="en-IN" dirty="0" smtClean="0"/>
              <a:t>images electronically </a:t>
            </a:r>
            <a:r>
              <a:rPr lang="en-IN" dirty="0"/>
              <a:t>on a screen, with a video display greater than four </a:t>
            </a:r>
            <a:r>
              <a:rPr lang="en-IN" dirty="0" smtClean="0"/>
              <a:t>inches when </a:t>
            </a:r>
            <a:r>
              <a:rPr lang="en-IN" dirty="0"/>
              <a:t>measured diagonally, that are viewed by the user, and </a:t>
            </a:r>
            <a:r>
              <a:rPr lang="en-IN" dirty="0" smtClean="0"/>
              <a:t>include televisions</a:t>
            </a:r>
            <a:r>
              <a:rPr lang="en-IN" dirty="0"/>
              <a:t>, computer monitors, laptop computers, cathode ray </a:t>
            </a:r>
            <a:r>
              <a:rPr lang="en-IN" dirty="0" smtClean="0"/>
              <a:t>tubes, plasma </a:t>
            </a:r>
            <a:r>
              <a:rPr lang="en-IN" dirty="0"/>
              <a:t>displays, liquid crystal displays, rear and front enclosed </a:t>
            </a:r>
            <a:r>
              <a:rPr lang="en-IN" dirty="0" smtClean="0"/>
              <a:t>projection devices</a:t>
            </a:r>
            <a:r>
              <a:rPr lang="en-IN" dirty="0"/>
              <a:t>, and other similar displays that may be developed.</a:t>
            </a:r>
            <a:endParaRPr lang="en-IN" dirty="0"/>
          </a:p>
        </p:txBody>
      </p:sp>
    </p:spTree>
    <p:extLst>
      <p:ext uri="{BB962C8B-B14F-4D97-AF65-F5344CB8AC3E}">
        <p14:creationId xmlns:p14="http://schemas.microsoft.com/office/powerpoint/2010/main" val="2596565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308"/>
            <a:ext cx="10515600" cy="1325563"/>
          </a:xfrm>
        </p:spPr>
        <p:txBody>
          <a:bodyPr/>
          <a:lstStyle/>
          <a:p>
            <a:r>
              <a:rPr lang="en-US" b="1" u="sng" dirty="0" smtClean="0">
                <a:solidFill>
                  <a:srgbClr val="FF0000"/>
                </a:solidFill>
                <a:latin typeface="Algerian" panose="04020705040A02060702" pitchFamily="82" charset="0"/>
              </a:rPr>
              <a:t>Characteristics of IAS</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The memory of he IAS consists of 1000 storage locations called </a:t>
            </a:r>
            <a:r>
              <a:rPr lang="en-US" i="1" dirty="0" smtClean="0"/>
              <a:t>words, </a:t>
            </a:r>
            <a:r>
              <a:rPr lang="en-US" dirty="0" smtClean="0"/>
              <a:t>of 40 binary digits each.</a:t>
            </a:r>
          </a:p>
          <a:p>
            <a:r>
              <a:rPr lang="en-US" dirty="0" smtClean="0"/>
              <a:t>Both data and instructions are stored there.</a:t>
            </a:r>
          </a:p>
          <a:p>
            <a:r>
              <a:rPr lang="en-US" dirty="0" smtClean="0"/>
              <a:t>Numbers and instruction are represented in binary form.</a:t>
            </a:r>
          </a:p>
          <a:p>
            <a:r>
              <a:rPr lang="en-US" dirty="0" smtClean="0"/>
              <a:t>Each number is represented by a sign bit and a 39 bit value.</a:t>
            </a:r>
          </a:p>
          <a:p>
            <a:r>
              <a:rPr lang="en-US" dirty="0" smtClean="0"/>
              <a:t>A word also contain two 20 bit instruction with 8 bit </a:t>
            </a:r>
            <a:r>
              <a:rPr lang="en-US" dirty="0" err="1" smtClean="0"/>
              <a:t>opcode</a:t>
            </a:r>
            <a:r>
              <a:rPr lang="en-US" dirty="0" smtClean="0"/>
              <a:t> and 12 bit of address.</a:t>
            </a:r>
          </a:p>
          <a:p>
            <a:r>
              <a:rPr lang="en-US" dirty="0" smtClean="0"/>
              <a:t>The CU fetch instruction from memory and execute them one at a time.</a:t>
            </a:r>
          </a:p>
        </p:txBody>
      </p:sp>
    </p:spTree>
    <p:extLst>
      <p:ext uri="{BB962C8B-B14F-4D97-AF65-F5344CB8AC3E}">
        <p14:creationId xmlns:p14="http://schemas.microsoft.com/office/powerpoint/2010/main" val="1807116153"/>
      </p:ext>
    </p:extLst>
  </p:cSld>
  <p:clrMapOvr>
    <a:masterClrMapping/>
  </p:clrMapOvr>
  <mc:AlternateContent xmlns:mc="http://schemas.openxmlformats.org/markup-compatibility/2006" xmlns:p14="http://schemas.microsoft.com/office/powerpoint/2010/main">
    <mc:Choice Requires="p14">
      <p:transition spd="slow" p14:dur="2000" advTm="4431"/>
    </mc:Choice>
    <mc:Fallback xmlns="">
      <p:transition spd="slow" advTm="4431"/>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solidFill>
                  <a:srgbClr val="FF0000"/>
                </a:solidFill>
                <a:latin typeface="Algerian" panose="04020705040A02060702" pitchFamily="82" charset="0"/>
              </a:rPr>
              <a:t>Unit-</a:t>
            </a:r>
            <a:r>
              <a:rPr lang="en-US" sz="6000" b="1" dirty="0" smtClean="0">
                <a:solidFill>
                  <a:srgbClr val="92D050"/>
                </a:solidFill>
              </a:rPr>
              <a:t>3</a:t>
            </a:r>
            <a:endParaRPr lang="en-US" sz="6000" b="1" dirty="0">
              <a:solidFill>
                <a:srgbClr val="92D050"/>
              </a:solidFill>
            </a:endParaRPr>
          </a:p>
        </p:txBody>
      </p:sp>
      <p:sp>
        <p:nvSpPr>
          <p:cNvPr id="3" name="Content Placeholder 2"/>
          <p:cNvSpPr>
            <a:spLocks noGrp="1"/>
          </p:cNvSpPr>
          <p:nvPr>
            <p:ph idx="1"/>
          </p:nvPr>
        </p:nvSpPr>
        <p:spPr/>
        <p:txBody>
          <a:bodyPr/>
          <a:lstStyle/>
          <a:p>
            <a:r>
              <a:rPr lang="en-US" dirty="0" smtClean="0">
                <a:solidFill>
                  <a:schemeClr val="accent1">
                    <a:lumMod val="50000"/>
                  </a:schemeClr>
                </a:solidFill>
              </a:rPr>
              <a:t>Memory organization:</a:t>
            </a:r>
          </a:p>
          <a:p>
            <a:r>
              <a:rPr lang="en-US" dirty="0" smtClean="0">
                <a:solidFill>
                  <a:srgbClr val="00B050"/>
                </a:solidFill>
              </a:rPr>
              <a:t>Memory hierarchy</a:t>
            </a:r>
          </a:p>
          <a:p>
            <a:r>
              <a:rPr lang="en-US" dirty="0" smtClean="0">
                <a:solidFill>
                  <a:srgbClr val="00B050"/>
                </a:solidFill>
              </a:rPr>
              <a:t>Types of memory</a:t>
            </a:r>
          </a:p>
          <a:p>
            <a:r>
              <a:rPr lang="en-US" dirty="0" smtClean="0">
                <a:solidFill>
                  <a:srgbClr val="00B050"/>
                </a:solidFill>
              </a:rPr>
              <a:t>Cache memory</a:t>
            </a:r>
          </a:p>
          <a:p>
            <a:r>
              <a:rPr lang="en-US" dirty="0" smtClean="0">
                <a:solidFill>
                  <a:srgbClr val="00B050"/>
                </a:solidFill>
              </a:rPr>
              <a:t>Virtual memory</a:t>
            </a:r>
          </a:p>
          <a:p>
            <a:r>
              <a:rPr lang="en-US" dirty="0" smtClean="0">
                <a:solidFill>
                  <a:srgbClr val="00B050"/>
                </a:solidFill>
              </a:rPr>
              <a:t>RAM and ROM with types</a:t>
            </a:r>
            <a:endParaRPr lang="en-US" dirty="0">
              <a:solidFill>
                <a:srgbClr val="00B050"/>
              </a:solidFill>
            </a:endParaRPr>
          </a:p>
        </p:txBody>
      </p:sp>
    </p:spTree>
    <p:extLst>
      <p:ext uri="{BB962C8B-B14F-4D97-AF65-F5344CB8AC3E}">
        <p14:creationId xmlns:p14="http://schemas.microsoft.com/office/powerpoint/2010/main" val="2239959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Algerian" panose="04020705040A02060702" pitchFamily="82" charset="0"/>
              </a:rPr>
              <a:t>Computer </a:t>
            </a:r>
            <a:r>
              <a:rPr lang="en-US" b="1" dirty="0">
                <a:solidFill>
                  <a:srgbClr val="FF0000"/>
                </a:solidFill>
                <a:latin typeface="Algerian" panose="04020705040A02060702" pitchFamily="82" charset="0"/>
              </a:rPr>
              <a:t>Memory Systems</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a:t>Computer memory is organized into a hierarchy. </a:t>
            </a:r>
            <a:endParaRPr lang="en-US" dirty="0"/>
          </a:p>
        </p:txBody>
      </p:sp>
      <p:pic>
        <p:nvPicPr>
          <p:cNvPr id="4" name="Picture 3"/>
          <p:cNvPicPr>
            <a:picLocks noChangeAspect="1"/>
          </p:cNvPicPr>
          <p:nvPr/>
        </p:nvPicPr>
        <p:blipFill>
          <a:blip r:embed="rId2"/>
          <a:stretch>
            <a:fillRect/>
          </a:stretch>
        </p:blipFill>
        <p:spPr>
          <a:xfrm>
            <a:off x="2476233" y="2325390"/>
            <a:ext cx="5581650" cy="4429125"/>
          </a:xfrm>
          <a:prstGeom prst="rect">
            <a:avLst/>
          </a:prstGeom>
        </p:spPr>
      </p:pic>
    </p:spTree>
    <p:extLst>
      <p:ext uri="{BB962C8B-B14F-4D97-AF65-F5344CB8AC3E}">
        <p14:creationId xmlns:p14="http://schemas.microsoft.com/office/powerpoint/2010/main" val="1882386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latin typeface="Algerian" panose="04020705040A02060702" pitchFamily="82" charset="0"/>
              </a:rPr>
              <a:t>MEMORY</a:t>
            </a:r>
            <a:r>
              <a:rPr lang="en-IN" b="1" dirty="0">
                <a:solidFill>
                  <a:srgbClr val="FF0000"/>
                </a:solidFill>
                <a:latin typeface="Algerian" panose="04020705040A02060702" pitchFamily="82" charset="0"/>
              </a:rPr>
              <a:t> </a:t>
            </a:r>
            <a:r>
              <a:rPr lang="en-IN" b="1" u="sng" dirty="0">
                <a:solidFill>
                  <a:srgbClr val="FF0000"/>
                </a:solidFill>
                <a:latin typeface="Algerian" panose="04020705040A02060702" pitchFamily="82" charset="0"/>
              </a:rPr>
              <a:t>HIERARCHY</a:t>
            </a: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latin typeface="Bahnschrift SemiBold SemiConden" panose="020B0502040204020203" pitchFamily="34" charset="0"/>
              </a:rPr>
              <a:t>The memory in a computer can be divided into five hierarchies based on the speed as well as use. The processor can move from one level to another based on its requirements:-</a:t>
            </a:r>
          </a:p>
          <a:p>
            <a:pPr marL="342900" indent="-342900">
              <a:buSzPct val="132000"/>
              <a:buFont typeface="Wingdings" panose="05000000000000000000" pitchFamily="2" charset="2"/>
              <a:buChar char="Ø"/>
            </a:pPr>
            <a:r>
              <a:rPr lang="en-US" b="1" u="sng" dirty="0"/>
              <a:t>PRIMARY</a:t>
            </a:r>
            <a:r>
              <a:rPr lang="en-US" b="1" dirty="0"/>
              <a:t> </a:t>
            </a:r>
            <a:r>
              <a:rPr lang="en-US" b="1" u="sng" dirty="0"/>
              <a:t>MEMORY</a:t>
            </a:r>
            <a:r>
              <a:rPr lang="en-US" b="1" u="sng" dirty="0" smtClean="0"/>
              <a:t>:-</a:t>
            </a:r>
            <a:endParaRPr lang="en-US" dirty="0"/>
          </a:p>
          <a:p>
            <a:pPr marL="0" indent="0">
              <a:buSzPct val="132000"/>
              <a:buNone/>
            </a:pPr>
            <a:r>
              <a:rPr lang="en-US" dirty="0" smtClean="0">
                <a:latin typeface="Bahnschrift SemiBold SemiConden" panose="020B0502040204020203" pitchFamily="34" charset="0"/>
              </a:rPr>
              <a:t>   It </a:t>
            </a:r>
            <a:r>
              <a:rPr lang="en-US" dirty="0">
                <a:latin typeface="Bahnschrift SemiBold SemiConden" panose="020B0502040204020203" pitchFamily="34" charset="0"/>
              </a:rPr>
              <a:t>is also called as internal memory. It includes main memory, </a:t>
            </a:r>
            <a:r>
              <a:rPr lang="en-US" dirty="0" smtClean="0">
                <a:latin typeface="Bahnschrift SemiBold SemiConden" panose="020B0502040204020203" pitchFamily="34" charset="0"/>
              </a:rPr>
              <a:t>cache &amp; </a:t>
            </a:r>
            <a:r>
              <a:rPr lang="en-US" dirty="0">
                <a:latin typeface="Bahnschrift SemiBold SemiConden" panose="020B0502040204020203" pitchFamily="34" charset="0"/>
              </a:rPr>
              <a:t>registers.</a:t>
            </a:r>
          </a:p>
          <a:p>
            <a:pPr marL="342900" indent="-342900">
              <a:buSzPct val="132000"/>
              <a:buFont typeface="Wingdings" panose="05000000000000000000" pitchFamily="2" charset="2"/>
              <a:buChar char="Ø"/>
            </a:pPr>
            <a:r>
              <a:rPr lang="en-US" b="1" u="sng" dirty="0"/>
              <a:t>SECONDARY</a:t>
            </a:r>
            <a:r>
              <a:rPr lang="en-US" b="1" dirty="0"/>
              <a:t> </a:t>
            </a:r>
            <a:r>
              <a:rPr lang="en-US" b="1" u="sng" dirty="0"/>
              <a:t>MEMORY</a:t>
            </a:r>
            <a:r>
              <a:rPr lang="en-US" b="1" dirty="0"/>
              <a:t>:-</a:t>
            </a:r>
          </a:p>
          <a:p>
            <a:pPr marL="0" indent="0">
              <a:buSzPct val="132000"/>
              <a:buNone/>
            </a:pPr>
            <a:r>
              <a:rPr lang="en-US" dirty="0" smtClean="0"/>
              <a:t>   </a:t>
            </a:r>
            <a:r>
              <a:rPr lang="en-US" dirty="0" smtClean="0">
                <a:latin typeface="Bahnschrift SemiBold SemiConden" panose="020B0502040204020203" pitchFamily="34" charset="0"/>
              </a:rPr>
              <a:t>It </a:t>
            </a:r>
            <a:r>
              <a:rPr lang="en-US" dirty="0">
                <a:latin typeface="Bahnschrift SemiBold SemiConden" panose="020B0502040204020203" pitchFamily="34" charset="0"/>
              </a:rPr>
              <a:t>is also called external memory and this is accessible by the processor through an input/output module. This memory includes an optical disk, magnetic disk, and magnetic tape</a:t>
            </a:r>
            <a:endParaRPr lang="en-US" dirty="0"/>
          </a:p>
        </p:txBody>
      </p:sp>
    </p:spTree>
    <p:extLst>
      <p:ext uri="{BB962C8B-B14F-4D97-AF65-F5344CB8AC3E}">
        <p14:creationId xmlns:p14="http://schemas.microsoft.com/office/powerpoint/2010/main" val="34486201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Algerian" panose="04020705040A02060702" pitchFamily="82" charset="0"/>
              </a:rPr>
              <a:t>The </a:t>
            </a:r>
            <a:r>
              <a:rPr lang="en-US" b="1" dirty="0">
                <a:solidFill>
                  <a:srgbClr val="FF0000"/>
                </a:solidFill>
                <a:latin typeface="Algerian" panose="04020705040A02060702" pitchFamily="82" charset="0"/>
              </a:rPr>
              <a:t>Memory Hierarchy</a:t>
            </a:r>
            <a:endParaRPr lang="en-US" b="1" dirty="0">
              <a:solidFill>
                <a:srgbClr val="FF0000"/>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xmlns="" id="{D5B14BEE-7ABE-4515-9B9F-C18608441E1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10000"/>
                    </a14:imgEffect>
                    <a14:imgEffect>
                      <a14:colorTemperature colorTemp="5900"/>
                    </a14:imgEffect>
                    <a14:imgEffect>
                      <a14:saturation sat="135000"/>
                    </a14:imgEffect>
                    <a14:imgEffect>
                      <a14:brightnessContrast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p:blipFill>
        <p:spPr>
          <a:xfrm>
            <a:off x="7101555" y="2264636"/>
            <a:ext cx="4584122" cy="4057606"/>
          </a:xfrm>
          <a:prstGeom prst="rect">
            <a:avLst/>
          </a:prstGeom>
          <a:pattFill prst="dashHorz">
            <a:fgClr>
              <a:schemeClr val="tx1"/>
            </a:fgClr>
            <a:bgClr>
              <a:schemeClr val="tx2">
                <a:lumMod val="40000"/>
                <a:lumOff val="60000"/>
              </a:schemeClr>
            </a:bgClr>
          </a:pattFill>
          <a:effectLst>
            <a:outerShdw blurRad="50800" dist="50800" dir="5400000" algn="ctr" rotWithShape="0">
              <a:schemeClr val="tx1"/>
            </a:outerShdw>
            <a:reflection stA="0" endPos="65000" dist="50800" dir="5400000" sy="-100000" algn="bl" rotWithShape="0"/>
          </a:effectLst>
        </p:spPr>
      </p:pic>
      <p:sp>
        <p:nvSpPr>
          <p:cNvPr id="5" name="Rectangle 4"/>
          <p:cNvSpPr/>
          <p:nvPr/>
        </p:nvSpPr>
        <p:spPr>
          <a:xfrm>
            <a:off x="838200" y="1690688"/>
            <a:ext cx="6096000" cy="2677656"/>
          </a:xfrm>
          <a:prstGeom prst="rect">
            <a:avLst/>
          </a:prstGeom>
        </p:spPr>
        <p:txBody>
          <a:bodyPr>
            <a:spAutoFit/>
          </a:bodyPr>
          <a:lstStyle/>
          <a:p>
            <a:r>
              <a:rPr lang="en-US" sz="2800" dirty="0" smtClean="0">
                <a:latin typeface="Times New Roman" panose="02020603050405020304" pitchFamily="18" charset="0"/>
              </a:rPr>
              <a:t>Three </a:t>
            </a:r>
            <a:r>
              <a:rPr lang="en-US" sz="2800" dirty="0">
                <a:latin typeface="Times New Roman" panose="02020603050405020304" pitchFamily="18" charset="0"/>
              </a:rPr>
              <a:t>key </a:t>
            </a:r>
            <a:r>
              <a:rPr lang="en-US" sz="2800" dirty="0" smtClean="0">
                <a:latin typeface="Times New Roman" panose="02020603050405020304" pitchFamily="18" charset="0"/>
              </a:rPr>
              <a:t>characteristics of memory namely: </a:t>
            </a:r>
            <a:r>
              <a:rPr lang="en-US" sz="2800" dirty="0">
                <a:latin typeface="Times New Roman" panose="02020603050405020304" pitchFamily="18" charset="0"/>
              </a:rPr>
              <a:t>capacity, access time, and cost</a:t>
            </a:r>
            <a:r>
              <a:rPr lang="en-US" sz="2800" dirty="0" smtClean="0">
                <a:latin typeface="Times New Roman" panose="02020603050405020304" pitchFamily="18" charset="0"/>
              </a:rPr>
              <a:t>.</a:t>
            </a:r>
          </a:p>
          <a:p>
            <a:r>
              <a:rPr lang="en-US" sz="2800" dirty="0" smtClean="0"/>
              <a:t>Relationships:</a:t>
            </a:r>
            <a:r>
              <a:rPr lang="en-US" sz="2800" dirty="0" smtClean="0">
                <a:latin typeface="Times New Roman" panose="02020603050405020304" pitchFamily="18" charset="0"/>
              </a:rPr>
              <a:t> </a:t>
            </a:r>
          </a:p>
          <a:p>
            <a:r>
              <a:rPr lang="en-US" sz="2800" b="1" dirty="0"/>
              <a:t>Faster access time, greater cost per </a:t>
            </a:r>
            <a:r>
              <a:rPr lang="en-US" sz="2800" b="1" dirty="0" smtClean="0"/>
              <a:t>bit</a:t>
            </a:r>
          </a:p>
          <a:p>
            <a:r>
              <a:rPr lang="en-US" sz="2800" b="1" dirty="0" smtClean="0"/>
              <a:t>Greater </a:t>
            </a:r>
            <a:r>
              <a:rPr lang="en-US" sz="2800" b="1" dirty="0"/>
              <a:t>capacity, smaller cost per </a:t>
            </a:r>
            <a:r>
              <a:rPr lang="en-US" sz="2800" b="1" dirty="0" smtClean="0"/>
              <a:t>bit </a:t>
            </a:r>
          </a:p>
          <a:p>
            <a:r>
              <a:rPr lang="en-US" sz="2800" b="1" dirty="0" smtClean="0"/>
              <a:t>Greater </a:t>
            </a:r>
            <a:r>
              <a:rPr lang="en-US" sz="2800" b="1" dirty="0"/>
              <a:t>capacity, slower access time</a:t>
            </a:r>
            <a:endParaRPr lang="en-US" sz="2800" b="1" dirty="0"/>
          </a:p>
        </p:txBody>
      </p:sp>
    </p:spTree>
    <p:extLst>
      <p:ext uri="{BB962C8B-B14F-4D97-AF65-F5344CB8AC3E}">
        <p14:creationId xmlns:p14="http://schemas.microsoft.com/office/powerpoint/2010/main" val="1440329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latin typeface="Algerian" panose="04020705040A02060702" pitchFamily="82" charset="0"/>
              </a:rPr>
              <a:t>Characteristics</a:t>
            </a:r>
            <a:r>
              <a:rPr lang="en-IN" b="1" dirty="0">
                <a:solidFill>
                  <a:srgbClr val="FF0000"/>
                </a:solidFill>
                <a:latin typeface="Algerian" panose="04020705040A02060702" pitchFamily="82" charset="0"/>
              </a:rPr>
              <a:t> </a:t>
            </a:r>
            <a:r>
              <a:rPr lang="en-IN" b="1" u="sng" dirty="0">
                <a:solidFill>
                  <a:srgbClr val="FF0000"/>
                </a:solidFill>
                <a:latin typeface="Algerian" panose="04020705040A02060702" pitchFamily="82" charset="0"/>
              </a:rPr>
              <a:t>of</a:t>
            </a:r>
            <a:r>
              <a:rPr lang="en-IN" b="1" dirty="0">
                <a:solidFill>
                  <a:srgbClr val="FF0000"/>
                </a:solidFill>
                <a:latin typeface="Algerian" panose="04020705040A02060702" pitchFamily="82" charset="0"/>
              </a:rPr>
              <a:t> </a:t>
            </a:r>
            <a:r>
              <a:rPr lang="en-IN" b="1" u="sng" dirty="0">
                <a:solidFill>
                  <a:srgbClr val="FF0000"/>
                </a:solidFill>
                <a:latin typeface="Algerian" panose="04020705040A02060702" pitchFamily="82" charset="0"/>
              </a:rPr>
              <a:t>memory</a:t>
            </a:r>
            <a:r>
              <a:rPr lang="en-IN" b="1" dirty="0">
                <a:solidFill>
                  <a:srgbClr val="FF0000"/>
                </a:solidFill>
                <a:latin typeface="Algerian" panose="04020705040A02060702" pitchFamily="82" charset="0"/>
              </a:rPr>
              <a:t> </a:t>
            </a:r>
            <a:r>
              <a:rPr lang="en-IN" b="1" u="sng" dirty="0">
                <a:solidFill>
                  <a:srgbClr val="FF0000"/>
                </a:solidFill>
                <a:latin typeface="Algerian" panose="04020705040A02060702" pitchFamily="82" charset="0"/>
              </a:rPr>
              <a:t>hierarchy</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fontAlgn="base"/>
            <a:r>
              <a:rPr lang="en-IN" u="sng" dirty="0">
                <a:latin typeface="Arial Black" panose="020B0A04020102020204" pitchFamily="34" charset="0"/>
              </a:rPr>
              <a:t>PERFORMANCE</a:t>
            </a:r>
            <a:r>
              <a:rPr lang="en-IN" b="1" u="sng" dirty="0"/>
              <a:t>:-</a:t>
            </a:r>
          </a:p>
          <a:p>
            <a:pPr fontAlgn="base">
              <a:buFont typeface="Wingdings" panose="05000000000000000000" pitchFamily="2" charset="2"/>
              <a:buChar char="Ø"/>
            </a:pPr>
            <a:r>
              <a:rPr lang="en-US" dirty="0">
                <a:latin typeface="Bahnschrift SemiBold SemiConden" panose="020B0502040204020203" pitchFamily="34" charset="0"/>
              </a:rPr>
              <a:t>Previously, the designing of a computer system was done without memory hierarchy, and the speed gap among the main memory as well as the CPU registers enhances because of the huge disparity in access time, which will cause the lower performance of the system. So, the enhancement was mandatory. The enhancement of this was designed in the memory hierarchy model due to the system’s performance increase.</a:t>
            </a:r>
          </a:p>
          <a:p>
            <a:pPr fontAlgn="base"/>
            <a:r>
              <a:rPr lang="en-US" b="1" u="sng" dirty="0">
                <a:latin typeface="Arial Black" panose="020B0A04020102020204" pitchFamily="34" charset="0"/>
              </a:rPr>
              <a:t>Ability:-</a:t>
            </a:r>
            <a:endParaRPr lang="en-US" u="sng" dirty="0">
              <a:latin typeface="Arial Black" panose="020B0A04020102020204" pitchFamily="34" charset="0"/>
            </a:endParaRPr>
          </a:p>
          <a:p>
            <a:pPr>
              <a:buFont typeface="Wingdings" panose="05000000000000000000" pitchFamily="2" charset="2"/>
              <a:buChar char="Ø"/>
            </a:pPr>
            <a:r>
              <a:rPr lang="en-US" dirty="0">
                <a:latin typeface="Bahnschrift SemiBold SemiConden" panose="020B0502040204020203" pitchFamily="34" charset="0"/>
              </a:rPr>
              <a:t>The ability of the memory hierarchy is the total amount of data the memory can store. Because whenever we shift from top to bottom inside the memory hierarchy, then the capacity will increase.</a:t>
            </a:r>
            <a:endParaRPr lang="en-US" dirty="0"/>
          </a:p>
        </p:txBody>
      </p:sp>
    </p:spTree>
    <p:extLst>
      <p:ext uri="{BB962C8B-B14F-4D97-AF65-F5344CB8AC3E}">
        <p14:creationId xmlns:p14="http://schemas.microsoft.com/office/powerpoint/2010/main" val="34440833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0929" y="595031"/>
            <a:ext cx="10515600" cy="4351338"/>
          </a:xfrm>
        </p:spPr>
        <p:txBody>
          <a:bodyPr/>
          <a:lstStyle/>
          <a:p>
            <a:pPr>
              <a:buFont typeface="Century Gothic" panose="020B0604020202020204" pitchFamily="34" charset="0"/>
              <a:buChar char="►"/>
            </a:pPr>
            <a:r>
              <a:rPr lang="en-IN" u="sng" dirty="0">
                <a:latin typeface="Arial Black" panose="020B0A04020102020204" pitchFamily="34" charset="0"/>
              </a:rPr>
              <a:t>ACCESS</a:t>
            </a:r>
            <a:r>
              <a:rPr lang="en-IN" dirty="0">
                <a:latin typeface="Arial Black" panose="020B0A04020102020204" pitchFamily="34" charset="0"/>
              </a:rPr>
              <a:t> </a:t>
            </a:r>
            <a:r>
              <a:rPr lang="en-IN" u="sng" dirty="0">
                <a:latin typeface="Arial Black" panose="020B0A04020102020204" pitchFamily="34" charset="0"/>
              </a:rPr>
              <a:t>TIME:-</a:t>
            </a:r>
          </a:p>
          <a:p>
            <a:pPr>
              <a:buFont typeface="Wingdings" panose="05000000000000000000" pitchFamily="2" charset="2"/>
              <a:buChar char="Ø"/>
            </a:pPr>
            <a:r>
              <a:rPr lang="en-US" dirty="0">
                <a:latin typeface="Bahnschrift SemiBold SemiConden" panose="020B0502040204020203" pitchFamily="34" charset="0"/>
              </a:rPr>
              <a:t>The access time in the memory hierarchy is the interval of the time among the data availability as well as request to read or write. Because whenever we shift from top to bottom inside the memory hierarchy, then the access time will increase</a:t>
            </a:r>
          </a:p>
          <a:p>
            <a:pPr marL="285750" indent="-285750">
              <a:buFont typeface="Arial Black" panose="020B0A04020102020204" pitchFamily="34" charset="0"/>
              <a:buChar char="►"/>
            </a:pPr>
            <a:r>
              <a:rPr lang="en-IN" u="sng" dirty="0">
                <a:latin typeface="Arial Black" panose="020B0A04020102020204" pitchFamily="34" charset="0"/>
              </a:rPr>
              <a:t>COST</a:t>
            </a:r>
            <a:r>
              <a:rPr lang="en-IN" dirty="0">
                <a:latin typeface="Arial Black" panose="020B0A04020102020204" pitchFamily="34" charset="0"/>
              </a:rPr>
              <a:t> </a:t>
            </a:r>
            <a:r>
              <a:rPr lang="en-IN" u="sng" dirty="0">
                <a:latin typeface="Arial Black" panose="020B0A04020102020204" pitchFamily="34" charset="0"/>
              </a:rPr>
              <a:t>PER</a:t>
            </a:r>
            <a:r>
              <a:rPr lang="en-IN" dirty="0">
                <a:latin typeface="Arial Black" panose="020B0A04020102020204" pitchFamily="34" charset="0"/>
              </a:rPr>
              <a:t> </a:t>
            </a:r>
            <a:r>
              <a:rPr lang="en-IN" u="sng" dirty="0">
                <a:latin typeface="Arial Black" panose="020B0A04020102020204" pitchFamily="34" charset="0"/>
              </a:rPr>
              <a:t>BIT:-</a:t>
            </a:r>
          </a:p>
          <a:p>
            <a:pPr marL="342900" indent="-342900">
              <a:buFont typeface="Wingdings" panose="05000000000000000000" pitchFamily="2" charset="2"/>
              <a:buChar char="Ø"/>
            </a:pPr>
            <a:r>
              <a:rPr lang="en-US" dirty="0">
                <a:latin typeface="Bahnschrift SemiBold SemiConden" panose="020B0502040204020203" pitchFamily="34" charset="0"/>
              </a:rPr>
              <a:t> When we shift from bottom to top inside the memory hierarchy, then the cost    for each bit will increase which means an internal Memory is expensive  compared with external memory.</a:t>
            </a:r>
          </a:p>
          <a:p>
            <a:endParaRPr lang="en-US" sz="4400" u="sng" dirty="0">
              <a:latin typeface="Bahnschrift SemiBold SemiConden" panose="020B0502040204020203" pitchFamily="34" charset="0"/>
            </a:endParaRPr>
          </a:p>
          <a:p>
            <a:endParaRPr lang="en-US" dirty="0"/>
          </a:p>
        </p:txBody>
      </p:sp>
    </p:spTree>
    <p:extLst>
      <p:ext uri="{BB962C8B-B14F-4D97-AF65-F5344CB8AC3E}">
        <p14:creationId xmlns:p14="http://schemas.microsoft.com/office/powerpoint/2010/main" val="10881552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295" y="518118"/>
            <a:ext cx="10515600" cy="4351338"/>
          </a:xfrm>
        </p:spPr>
        <p:txBody>
          <a:bodyPr>
            <a:normAutofit/>
          </a:bodyPr>
          <a:lstStyle/>
          <a:p>
            <a:pPr marL="342900" indent="-342900">
              <a:buFont typeface="Wingdings" panose="05000000000000000000" pitchFamily="2" charset="2"/>
              <a:buChar char="Ø"/>
            </a:pPr>
            <a:r>
              <a:rPr lang="en-IN" sz="3200" u="sng" dirty="0">
                <a:latin typeface="Bahnschrift SemiBold SemiConden" panose="020B0502040204020203" pitchFamily="34" charset="0"/>
              </a:rPr>
              <a:t>CACHE</a:t>
            </a:r>
            <a:r>
              <a:rPr lang="en-IN" sz="3200" dirty="0">
                <a:latin typeface="Bahnschrift SemiBold SemiConden" panose="020B0502040204020203" pitchFamily="34" charset="0"/>
              </a:rPr>
              <a:t> </a:t>
            </a:r>
            <a:r>
              <a:rPr lang="en-IN" sz="3200" u="sng" dirty="0">
                <a:latin typeface="Bahnschrift SemiBold SemiConden" panose="020B0502040204020203" pitchFamily="34" charset="0"/>
              </a:rPr>
              <a:t>MEMORY</a:t>
            </a:r>
            <a:r>
              <a:rPr lang="en-IN" sz="3200" dirty="0">
                <a:latin typeface="Bahnschrift SemiBold SemiConden" panose="020B0502040204020203" pitchFamily="34" charset="0"/>
              </a:rPr>
              <a:t>:-</a:t>
            </a:r>
            <a:r>
              <a:rPr lang="en-US" dirty="0"/>
              <a:t>Cache memory can also be found in the processor, however rarely it may be another </a:t>
            </a:r>
            <a:r>
              <a:rPr lang="en-US" b="1" dirty="0">
                <a:hlinkClick r:id="rId2"/>
              </a:rPr>
              <a:t>IC (integrated circuit)</a:t>
            </a:r>
            <a:r>
              <a:rPr lang="en-US" dirty="0"/>
              <a:t> which is separated into levels. The cache holds the chunk of data which are frequently used from main memory.</a:t>
            </a:r>
            <a:endParaRPr lang="en-IN" sz="3200" dirty="0">
              <a:latin typeface="Bahnschrift SemiBold SemiConden" panose="020B0502040204020203" pitchFamily="34" charset="0"/>
            </a:endParaRPr>
          </a:p>
          <a:p>
            <a:pPr marL="285750" indent="-285750">
              <a:buFont typeface="Wingdings" panose="05000000000000000000" pitchFamily="2" charset="2"/>
              <a:buChar char="Ø"/>
            </a:pPr>
            <a:endParaRPr lang="en-IN" sz="3200" u="sng" dirty="0">
              <a:solidFill>
                <a:schemeClr val="bg2"/>
              </a:solidFill>
              <a:latin typeface="Arial Black" panose="020B0A04020102020204" pitchFamily="34" charset="0"/>
            </a:endParaRPr>
          </a:p>
          <a:p>
            <a:pPr marL="342900" indent="-342900">
              <a:buFont typeface="Wingdings" panose="05000000000000000000" pitchFamily="2" charset="2"/>
              <a:buChar char="Ø"/>
            </a:pPr>
            <a:r>
              <a:rPr lang="en-IN" sz="3200" u="sng" dirty="0">
                <a:latin typeface="Bahnschrift SemiBold SemiConden" panose="020B0502040204020203" pitchFamily="34" charset="0"/>
              </a:rPr>
              <a:t>MAIN</a:t>
            </a:r>
            <a:r>
              <a:rPr lang="en-IN" sz="3200" dirty="0">
                <a:latin typeface="Bahnschrift SemiBold SemiConden" panose="020B0502040204020203" pitchFamily="34" charset="0"/>
              </a:rPr>
              <a:t> </a:t>
            </a:r>
            <a:r>
              <a:rPr lang="en-IN" sz="3200" u="sng" dirty="0">
                <a:latin typeface="Bahnschrift SemiBold SemiConden" panose="020B0502040204020203" pitchFamily="34" charset="0"/>
              </a:rPr>
              <a:t>MEMORY</a:t>
            </a:r>
            <a:r>
              <a:rPr lang="en-IN" sz="3200" dirty="0">
                <a:latin typeface="Bahnschrift SemiBold SemiConden" panose="020B0502040204020203" pitchFamily="34" charset="0"/>
              </a:rPr>
              <a:t>:-</a:t>
            </a:r>
            <a:r>
              <a:rPr lang="en-US" dirty="0"/>
              <a:t>The main memory in the computer is nothing but, the memory unit in the CPU that communicates directly. It is the main storage unit of the computer. This memory is fast as well as large memory used for storing the data throughout the operations of the computer. This memory is made up of RAM as well as ROM.</a:t>
            </a:r>
          </a:p>
          <a:p>
            <a:pPr marL="342900" indent="-342900">
              <a:buFont typeface="Wingdings" panose="05000000000000000000" pitchFamily="2" charset="2"/>
              <a:buChar char="Ø"/>
            </a:pPr>
            <a:endParaRPr lang="en-US" u="sng" dirty="0">
              <a:latin typeface="Bahnschrift SemiBold SemiConden" panose="020B0502040204020203" pitchFamily="34" charset="0"/>
            </a:endParaRPr>
          </a:p>
        </p:txBody>
      </p:sp>
    </p:spTree>
    <p:extLst>
      <p:ext uri="{BB962C8B-B14F-4D97-AF65-F5344CB8AC3E}">
        <p14:creationId xmlns:p14="http://schemas.microsoft.com/office/powerpoint/2010/main" val="28780362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475" y="783038"/>
            <a:ext cx="10515600" cy="4351338"/>
          </a:xfrm>
        </p:spPr>
        <p:txBody>
          <a:bodyPr>
            <a:normAutofit fontScale="92500" lnSpcReduction="10000"/>
          </a:bodyPr>
          <a:lstStyle/>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DISKS</a:t>
            </a:r>
            <a:r>
              <a:rPr lang="en-US" dirty="0">
                <a:latin typeface="Bahnschrift SemiBold SemiConden" panose="020B0502040204020203" pitchFamily="34" charset="0"/>
              </a:rPr>
              <a:t>:-</a:t>
            </a:r>
            <a:r>
              <a:rPr lang="en-US" dirty="0"/>
              <a:t>The magnetic disks in the computer are circular plates fabricated of plastic otherwise metal by magnetized material. All the disks in computer turn jointly at high speed. The tracks in the computer are nothing but bits which are stored within the magnetized plane in spots next to concentric circles. These are usually separated into sections which are named as sectors.</a:t>
            </a:r>
          </a:p>
          <a:p>
            <a:pPr marL="342900" indent="-342900">
              <a:buFont typeface="Wingdings" panose="05000000000000000000" pitchFamily="2" charset="2"/>
              <a:buChar char="Ø"/>
            </a:pPr>
            <a:endParaRPr lang="en-US" dirty="0">
              <a:latin typeface="Bahnschrift SemiBold SemiConden" panose="020B0502040204020203" pitchFamily="34" charset="0"/>
            </a:endParaRPr>
          </a:p>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TAPE</a:t>
            </a:r>
            <a:r>
              <a:rPr lang="en-US" dirty="0">
                <a:latin typeface="Bahnschrift SemiBold SemiConden" panose="020B0502040204020203" pitchFamily="34" charset="0"/>
              </a:rPr>
              <a:t>:-</a:t>
            </a:r>
            <a:r>
              <a:rPr lang="en-US" dirty="0"/>
              <a:t>This tape is a normal magnetic recording which is designed with a slender </a:t>
            </a:r>
            <a:r>
              <a:rPr lang="en-US" dirty="0" err="1"/>
              <a:t>magnetizable</a:t>
            </a:r>
            <a:r>
              <a:rPr lang="en-US" dirty="0"/>
              <a:t> covering on an extended, plastic film of the thin strip. This is mainly used to back up huge data. The access time of memory will be slower within magnetic strip as well as it will take a few minutes for accessing a strip.</a:t>
            </a:r>
            <a:endParaRPr lang="en-US" dirty="0">
              <a:latin typeface="Bahnschrift SemiBold SemiConden" panose="020B0502040204020203" pitchFamily="34" charset="0"/>
            </a:endParaRPr>
          </a:p>
          <a:p>
            <a:pPr marL="342900" indent="-342900">
              <a:buFont typeface="Wingdings" panose="05000000000000000000" pitchFamily="2" charset="2"/>
              <a:buChar char="Ø"/>
            </a:pPr>
            <a:endParaRPr lang="en-US" dirty="0">
              <a:latin typeface="Bahnschrift SemiBold SemiConden" panose="020B0502040204020203" pitchFamily="34" charset="0"/>
            </a:endParaRPr>
          </a:p>
          <a:p>
            <a:endParaRPr lang="en-US" dirty="0"/>
          </a:p>
        </p:txBody>
      </p:sp>
    </p:spTree>
    <p:extLst>
      <p:ext uri="{BB962C8B-B14F-4D97-AF65-F5344CB8AC3E}">
        <p14:creationId xmlns:p14="http://schemas.microsoft.com/office/powerpoint/2010/main" val="36305034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fontAlgn="base"/>
            <a:r>
              <a:rPr lang="en-US" b="1" dirty="0">
                <a:solidFill>
                  <a:srgbClr val="00B050"/>
                </a:solidFill>
              </a:rPr>
              <a:t>Advantages of Memory Hierarchy</a:t>
            </a:r>
            <a:endParaRPr lang="en-US" b="1" dirty="0">
              <a:solidFill>
                <a:srgbClr val="00B050"/>
              </a:solidFill>
            </a:endParaRPr>
          </a:p>
        </p:txBody>
      </p:sp>
      <p:sp>
        <p:nvSpPr>
          <p:cNvPr id="3" name="Content Placeholder 2"/>
          <p:cNvSpPr>
            <a:spLocks noGrp="1"/>
          </p:cNvSpPr>
          <p:nvPr>
            <p:ph idx="1"/>
          </p:nvPr>
        </p:nvSpPr>
        <p:spPr/>
        <p:txBody>
          <a:bodyPr/>
          <a:lstStyle/>
          <a:p>
            <a:pPr marL="285750" indent="-285750" fontAlgn="base">
              <a:buFont typeface="Wingdings" panose="05000000000000000000" pitchFamily="2" charset="2"/>
              <a:buChar char="q"/>
            </a:pPr>
            <a:r>
              <a:rPr lang="en-US" dirty="0" smtClean="0"/>
              <a:t>The </a:t>
            </a:r>
            <a:r>
              <a:rPr lang="en-US" dirty="0"/>
              <a:t>need for a memory hierarchy includes the following.</a:t>
            </a:r>
          </a:p>
          <a:p>
            <a:pPr marL="285750" indent="-285750" fontAlgn="base">
              <a:buFont typeface="Wingdings" panose="05000000000000000000" pitchFamily="2" charset="2"/>
              <a:buChar char="ü"/>
            </a:pPr>
            <a:r>
              <a:rPr lang="en-US" dirty="0" smtClean="0">
                <a:latin typeface="Bahnschrift SemiBold SemiConden" panose="020B0502040204020203" pitchFamily="34" charset="0"/>
              </a:rPr>
              <a:t>Memory </a:t>
            </a:r>
            <a:r>
              <a:rPr lang="en-US" dirty="0">
                <a:latin typeface="Bahnschrift SemiBold SemiConden" panose="020B0502040204020203" pitchFamily="34" charset="0"/>
              </a:rPr>
              <a:t>distributing is simple and economical.</a:t>
            </a:r>
          </a:p>
          <a:p>
            <a:pPr marL="285750" indent="-285750" fontAlgn="base">
              <a:buFont typeface="Wingdings" panose="05000000000000000000" pitchFamily="2" charset="2"/>
              <a:buChar char="ü"/>
            </a:pPr>
            <a:r>
              <a:rPr lang="en-US" dirty="0">
                <a:latin typeface="Bahnschrift SemiBold SemiConden" panose="020B0502040204020203" pitchFamily="34" charset="0"/>
              </a:rPr>
              <a:t>Removes external destruction.</a:t>
            </a:r>
          </a:p>
          <a:p>
            <a:pPr marL="285750" indent="-285750" fontAlgn="base">
              <a:buFont typeface="Wingdings" panose="05000000000000000000" pitchFamily="2" charset="2"/>
              <a:buChar char="ü"/>
            </a:pPr>
            <a:r>
              <a:rPr lang="en-US" dirty="0">
                <a:latin typeface="Bahnschrift SemiBold SemiConden" panose="020B0502040204020203" pitchFamily="34" charset="0"/>
              </a:rPr>
              <a:t>Data can be spread all over.</a:t>
            </a:r>
          </a:p>
          <a:p>
            <a:pPr marL="285750" indent="-285750" fontAlgn="base">
              <a:buFont typeface="Wingdings" panose="05000000000000000000" pitchFamily="2" charset="2"/>
              <a:buChar char="ü"/>
            </a:pPr>
            <a:r>
              <a:rPr lang="en-US" dirty="0">
                <a:latin typeface="Bahnschrift SemiBold SemiConden" panose="020B0502040204020203" pitchFamily="34" charset="0"/>
              </a:rPr>
              <a:t>Permits demand paging &amp; pre-paging.</a:t>
            </a:r>
          </a:p>
          <a:p>
            <a:pPr marL="285750" indent="-285750" fontAlgn="base">
              <a:buFont typeface="Wingdings" panose="05000000000000000000" pitchFamily="2" charset="2"/>
              <a:buChar char="ü"/>
            </a:pPr>
            <a:r>
              <a:rPr lang="en-US" dirty="0">
                <a:latin typeface="Bahnschrift SemiBold SemiConden" panose="020B0502040204020203" pitchFamily="34" charset="0"/>
              </a:rPr>
              <a:t>Swapping will be more proficient</a:t>
            </a:r>
            <a:r>
              <a:rPr lang="en-US" dirty="0"/>
              <a:t>.</a:t>
            </a:r>
          </a:p>
          <a:p>
            <a:endParaRPr lang="en-IN" dirty="0"/>
          </a:p>
          <a:p>
            <a:endParaRPr lang="en-US" dirty="0"/>
          </a:p>
        </p:txBody>
      </p:sp>
    </p:spTree>
    <p:extLst>
      <p:ext uri="{BB962C8B-B14F-4D97-AF65-F5344CB8AC3E}">
        <p14:creationId xmlns:p14="http://schemas.microsoft.com/office/powerpoint/2010/main" val="35732435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Internal</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Memory</a:t>
            </a:r>
            <a:b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b="1"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Ø"/>
            </a:pPr>
            <a:r>
              <a:rPr lang="en-IN" dirty="0"/>
              <a:t>In computer, all of the storage spaces that are accessible by a processor without the use of computer input/output channels.</a:t>
            </a:r>
          </a:p>
          <a:p>
            <a:pPr marL="285750" indent="-285750">
              <a:buFont typeface="Wingdings" panose="05000000000000000000" pitchFamily="2" charset="2"/>
              <a:buChar char="Ø"/>
            </a:pPr>
            <a:r>
              <a:rPr lang="en-IN" dirty="0" smtClean="0"/>
              <a:t>Internal </a:t>
            </a:r>
            <a:r>
              <a:rPr lang="en-IN" dirty="0"/>
              <a:t>Memory usually includes several types of storage such as main storage, cache storage, cache memory and special registers, all of which can be directly accessed by the processor.</a:t>
            </a:r>
          </a:p>
          <a:p>
            <a:pPr marL="285750" indent="-285750">
              <a:buFont typeface="Wingdings" panose="05000000000000000000" pitchFamily="2" charset="2"/>
              <a:buChar char="Ø"/>
            </a:pPr>
            <a:r>
              <a:rPr lang="en-IN" dirty="0" smtClean="0"/>
              <a:t>It </a:t>
            </a:r>
            <a:r>
              <a:rPr lang="en-IN" dirty="0"/>
              <a:t>typically refers to the main memory(RAM) but may also refer to ROM and Flash Memory. In either case, internal memory generally refers to chips rather than disks or tapes.</a:t>
            </a:r>
          </a:p>
          <a:p>
            <a:pPr marL="285750" indent="-285750">
              <a:buFont typeface="Wingdings" panose="05000000000000000000" pitchFamily="2" charset="2"/>
              <a:buChar char="Ø"/>
            </a:pPr>
            <a:r>
              <a:rPr lang="en-IN" dirty="0" smtClean="0"/>
              <a:t>It </a:t>
            </a:r>
            <a:r>
              <a:rPr lang="en-IN" dirty="0"/>
              <a:t>often refers to simply as memory, is the only one directly accessible to the CPU.</a:t>
            </a:r>
          </a:p>
          <a:p>
            <a:pPr marL="285750" indent="-285750">
              <a:buFont typeface="Wingdings" panose="05000000000000000000" pitchFamily="2" charset="2"/>
              <a:buChar char="Ø"/>
            </a:pPr>
            <a:endParaRPr lang="en-IN" dirty="0"/>
          </a:p>
          <a:p>
            <a:endParaRPr lang="en-US" dirty="0"/>
          </a:p>
        </p:txBody>
      </p:sp>
    </p:spTree>
    <p:extLst>
      <p:ext uri="{BB962C8B-B14F-4D97-AF65-F5344CB8AC3E}">
        <p14:creationId xmlns:p14="http://schemas.microsoft.com/office/powerpoint/2010/main" val="2463630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69" y="322397"/>
            <a:ext cx="11929929" cy="1325563"/>
          </a:xfrm>
        </p:spPr>
        <p:txBody>
          <a:bodyPr>
            <a:normAutofit/>
          </a:bodyPr>
          <a:lstStyle/>
          <a:p>
            <a:r>
              <a:rPr lang="en-GB" sz="4000" dirty="0" smtClean="0">
                <a:solidFill>
                  <a:srgbClr val="FF0000"/>
                </a:solidFill>
              </a:rPr>
              <a:t>      </a:t>
            </a:r>
            <a:r>
              <a:rPr lang="en-GB" sz="4000" b="1" dirty="0" smtClean="0">
                <a:solidFill>
                  <a:srgbClr val="FF0000"/>
                </a:solidFill>
                <a:latin typeface="Algerian" panose="04020705040A02060702" pitchFamily="82" charset="0"/>
              </a:rPr>
              <a:t>Structure </a:t>
            </a:r>
            <a:r>
              <a:rPr lang="en-GB" sz="4000" b="1" dirty="0">
                <a:solidFill>
                  <a:srgbClr val="FF0000"/>
                </a:solidFill>
                <a:latin typeface="Algerian" panose="04020705040A02060702" pitchFamily="82" charset="0"/>
              </a:rPr>
              <a:t>of von Neumann </a:t>
            </a:r>
            <a:r>
              <a:rPr lang="en-GB" sz="4000" b="1" dirty="0" smtClean="0">
                <a:solidFill>
                  <a:srgbClr val="FF0000"/>
                </a:solidFill>
                <a:latin typeface="Algerian" panose="04020705040A02060702" pitchFamily="82" charset="0"/>
              </a:rPr>
              <a:t>machine</a:t>
            </a:r>
            <a:endParaRPr lang="en-US" sz="4000" b="1" dirty="0">
              <a:solidFill>
                <a:srgbClr val="FF0000"/>
              </a:solidFill>
              <a:latin typeface="Algerian" panose="04020705040A02060702" pitchFamily="82" charset="0"/>
            </a:endParaRPr>
          </a:p>
        </p:txBody>
      </p:sp>
      <p:pic>
        <p:nvPicPr>
          <p:cNvPr id="4" name="Picture 22"/>
          <p:cNvPicPr>
            <a:picLocks noGrp="1" noChangeAspect="1" noChangeArrowheads="1"/>
          </p:cNvPicPr>
          <p:nvPr>
            <p:ph idx="1"/>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l="19698" t="17647" r="28030" b="30392"/>
          <a:stretch>
            <a:fillRect/>
          </a:stretch>
        </p:blipFill>
        <p:spPr bwMode="auto">
          <a:xfrm>
            <a:off x="3467465" y="1982238"/>
            <a:ext cx="5257070" cy="40381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29119055"/>
      </p:ext>
    </p:extLst>
  </p:cSld>
  <p:clrMapOvr>
    <a:masterClrMapping/>
  </p:clrMapOvr>
  <mc:AlternateContent xmlns:mc="http://schemas.openxmlformats.org/markup-compatibility/2006" xmlns:p14="http://schemas.microsoft.com/office/powerpoint/2010/main">
    <mc:Choice Requires="p14">
      <p:transition spd="slow" p14:dur="2000" advTm="1806"/>
    </mc:Choice>
    <mc:Fallback xmlns="">
      <p:transition spd="slow" advTm="1806"/>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387" y="16128"/>
            <a:ext cx="10515600" cy="1111918"/>
          </a:xfrm>
        </p:spPr>
        <p:txBody>
          <a:bodyPr>
            <a:normAutofit fontScale="90000"/>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Secondary</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memory</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types</a:t>
            </a:r>
            <a:r>
              <a:rPr lang="en-US" u="sng" dirty="0">
                <a:ln w="0"/>
                <a:effectLst>
                  <a:outerShdw blurRad="38100" dist="19050" dir="2700000" algn="tl" rotWithShape="0">
                    <a:schemeClr val="dk1">
                      <a:alpha val="40000"/>
                    </a:schemeClr>
                  </a:outerShdw>
                </a:effectLst>
              </a:rPr>
              <a:t/>
            </a:r>
            <a:br>
              <a:rPr lang="en-US" u="sng" dirty="0">
                <a:ln w="0"/>
                <a:effectLst>
                  <a:outerShdw blurRad="38100" dist="19050" dir="2700000" algn="tl" rotWithShape="0">
                    <a:schemeClr val="dk1">
                      <a:alpha val="40000"/>
                    </a:schemeClr>
                  </a:outerShdw>
                </a:effectLst>
              </a:rPr>
            </a:br>
            <a:endParaRPr lang="en-US" dirty="0"/>
          </a:p>
        </p:txBody>
      </p:sp>
      <p:pic>
        <p:nvPicPr>
          <p:cNvPr id="4" name="table">
            <a:extLst>
              <a:ext uri="{FF2B5EF4-FFF2-40B4-BE49-F238E27FC236}">
                <a16:creationId xmlns:a16="http://schemas.microsoft.com/office/drawing/2014/main" xmlns="" id="{BC5393CD-2A22-42F0-9488-2C087F3F73CB}"/>
              </a:ext>
            </a:extLst>
          </p:cNvPr>
          <p:cNvPicPr>
            <a:picLocks noGrp="1" noChangeAspect="1"/>
          </p:cNvPicPr>
          <p:nvPr>
            <p:ph idx="1"/>
          </p:nvPr>
        </p:nvPicPr>
        <p:blipFill>
          <a:blip r:embed="rId2"/>
          <a:stretch>
            <a:fillRect/>
          </a:stretch>
        </p:blipFill>
        <p:spPr>
          <a:xfrm>
            <a:off x="838200" y="1341690"/>
            <a:ext cx="8853353" cy="4835273"/>
          </a:xfrm>
          <a:prstGeom prst="rect">
            <a:avLst/>
          </a:prstGeom>
          <a:solidFill>
            <a:srgbClr val="CCFFCC"/>
          </a:solidFill>
        </p:spPr>
      </p:pic>
    </p:spTree>
    <p:extLst>
      <p:ext uri="{BB962C8B-B14F-4D97-AF65-F5344CB8AC3E}">
        <p14:creationId xmlns:p14="http://schemas.microsoft.com/office/powerpoint/2010/main" val="33333377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RAM</a:t>
            </a:r>
            <a:r>
              <a:rPr lang="en-US" sz="4800"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RANDOM ACCESS MEMORY</a:t>
            </a:r>
            <a:r>
              <a:rPr lang="en-US" sz="4800"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a:t>
            </a:r>
            <a:br>
              <a:rPr lang="en-US" sz="4800"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pPr marL="742950" lvl="1" indent="-285750">
              <a:buFont typeface="Wingdings" panose="05000000000000000000" pitchFamily="2" charset="2"/>
              <a:buChar char="Ø"/>
            </a:pPr>
            <a:r>
              <a:rPr lang="en-GB" altLang="en-US" dirty="0"/>
              <a:t>Misnamed as all semiconductor memory is random access</a:t>
            </a:r>
          </a:p>
          <a:p>
            <a:pPr marL="742950" lvl="1" indent="-285750">
              <a:buFont typeface="Wingdings" panose="05000000000000000000" pitchFamily="2" charset="2"/>
              <a:buChar char="Ø"/>
            </a:pPr>
            <a:r>
              <a:rPr lang="en-GB" altLang="en-US" dirty="0" smtClean="0"/>
              <a:t>Read/Write</a:t>
            </a:r>
            <a:endParaRPr lang="en-GB" altLang="en-US" dirty="0"/>
          </a:p>
          <a:p>
            <a:pPr marL="742950" lvl="1" indent="-285750">
              <a:buFont typeface="Wingdings" panose="05000000000000000000" pitchFamily="2" charset="2"/>
              <a:buChar char="Ø"/>
            </a:pPr>
            <a:r>
              <a:rPr lang="en-GB" altLang="en-US" dirty="0" smtClean="0"/>
              <a:t>Volatile</a:t>
            </a:r>
            <a:endParaRPr lang="en-GB" altLang="en-US" dirty="0"/>
          </a:p>
          <a:p>
            <a:pPr marL="742950" lvl="1" indent="-285750">
              <a:buFont typeface="Wingdings" panose="05000000000000000000" pitchFamily="2" charset="2"/>
              <a:buChar char="Ø"/>
            </a:pPr>
            <a:r>
              <a:rPr lang="en-GB" altLang="en-US" dirty="0" smtClean="0"/>
              <a:t>Temporary </a:t>
            </a:r>
            <a:r>
              <a:rPr lang="en-GB" altLang="en-US" dirty="0"/>
              <a:t>storage</a:t>
            </a:r>
          </a:p>
          <a:p>
            <a:pPr marL="742950" lvl="1" indent="-285750">
              <a:buFont typeface="Wingdings" panose="05000000000000000000" pitchFamily="2" charset="2"/>
              <a:buChar char="Ø"/>
            </a:pPr>
            <a:r>
              <a:rPr lang="en-GB" altLang="en-US" dirty="0" smtClean="0"/>
              <a:t>Static </a:t>
            </a:r>
            <a:r>
              <a:rPr lang="en-GB" altLang="en-US" dirty="0"/>
              <a:t>or dynamic</a:t>
            </a:r>
            <a:endParaRPr lang="en-GB" altLang="en-US" dirty="0"/>
          </a:p>
        </p:txBody>
      </p:sp>
    </p:spTree>
    <p:extLst>
      <p:ext uri="{BB962C8B-B14F-4D97-AF65-F5344CB8AC3E}">
        <p14:creationId xmlns:p14="http://schemas.microsoft.com/office/powerpoint/2010/main" val="28291855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Dynamic RAM</a:t>
            </a:r>
            <a:endPar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endParaRPr>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Ø"/>
            </a:pPr>
            <a:r>
              <a:rPr lang="en-GB" altLang="en-US" sz="2000" dirty="0"/>
              <a:t>Bits stored as charge in capacitors</a:t>
            </a:r>
          </a:p>
          <a:p>
            <a:pPr marL="342900" indent="-342900">
              <a:buFont typeface="Wingdings" panose="05000000000000000000" pitchFamily="2" charset="2"/>
              <a:buChar char="Ø"/>
            </a:pPr>
            <a:r>
              <a:rPr lang="en-GB" altLang="en-US" sz="2000" dirty="0" smtClean="0"/>
              <a:t>Charges </a:t>
            </a:r>
            <a:r>
              <a:rPr lang="en-GB" altLang="en-US" sz="2000" dirty="0"/>
              <a:t>leak</a:t>
            </a:r>
            <a:r>
              <a:rPr lang="en-GB" altLang="en-US" sz="2000" dirty="0" smtClean="0"/>
              <a:t>. </a:t>
            </a:r>
            <a:endParaRPr lang="en-GB" altLang="en-US" sz="2000" dirty="0"/>
          </a:p>
          <a:p>
            <a:pPr marL="342900" indent="-342900">
              <a:buFont typeface="Wingdings" panose="05000000000000000000" pitchFamily="2" charset="2"/>
              <a:buChar char="Ø"/>
            </a:pPr>
            <a:r>
              <a:rPr lang="en-GB" altLang="en-US" sz="2000" dirty="0" smtClean="0"/>
              <a:t>Need </a:t>
            </a:r>
            <a:r>
              <a:rPr lang="en-GB" altLang="en-US" sz="2000" dirty="0"/>
              <a:t>refreshing even when powered</a:t>
            </a:r>
          </a:p>
          <a:p>
            <a:pPr marL="342900" indent="-342900">
              <a:buFont typeface="Wingdings" panose="05000000000000000000" pitchFamily="2" charset="2"/>
              <a:buChar char="Ø"/>
            </a:pPr>
            <a:r>
              <a:rPr lang="en-GB" altLang="en-US" sz="2000" dirty="0" smtClean="0"/>
              <a:t>Simpler </a:t>
            </a:r>
            <a:r>
              <a:rPr lang="en-GB" altLang="en-US" sz="2000" dirty="0"/>
              <a:t>construction</a:t>
            </a:r>
          </a:p>
          <a:p>
            <a:pPr marL="342900" indent="-342900">
              <a:buFont typeface="Wingdings" panose="05000000000000000000" pitchFamily="2" charset="2"/>
              <a:buChar char="Ø"/>
            </a:pPr>
            <a:r>
              <a:rPr lang="en-GB" altLang="en-US" sz="2000" dirty="0" smtClean="0"/>
              <a:t>Smaller </a:t>
            </a:r>
            <a:r>
              <a:rPr lang="en-GB" altLang="en-US" sz="2000" dirty="0"/>
              <a:t>per bit</a:t>
            </a:r>
          </a:p>
          <a:p>
            <a:pPr marL="342900" indent="-342900">
              <a:buFont typeface="Wingdings" panose="05000000000000000000" pitchFamily="2" charset="2"/>
              <a:buChar char="Ø"/>
            </a:pPr>
            <a:r>
              <a:rPr lang="en-GB" altLang="en-US" sz="2000" dirty="0" smtClean="0"/>
              <a:t>Less </a:t>
            </a:r>
            <a:r>
              <a:rPr lang="en-GB" altLang="en-US" sz="2000" dirty="0"/>
              <a:t>expensive</a:t>
            </a:r>
          </a:p>
          <a:p>
            <a:pPr marL="342900" indent="-342900">
              <a:buFont typeface="Wingdings" panose="05000000000000000000" pitchFamily="2" charset="2"/>
              <a:buChar char="Ø"/>
            </a:pPr>
            <a:r>
              <a:rPr lang="en-GB" altLang="en-US" sz="2000" dirty="0" smtClean="0"/>
              <a:t>Need </a:t>
            </a:r>
            <a:r>
              <a:rPr lang="en-GB" altLang="en-US" sz="2000" dirty="0"/>
              <a:t>refresh circuits</a:t>
            </a:r>
          </a:p>
          <a:p>
            <a:pPr marL="342900" indent="-342900">
              <a:buFont typeface="Wingdings" panose="05000000000000000000" pitchFamily="2" charset="2"/>
              <a:buChar char="Ø"/>
            </a:pPr>
            <a:r>
              <a:rPr lang="en-GB" altLang="en-US" sz="2000" dirty="0" smtClean="0"/>
              <a:t>Slower</a:t>
            </a:r>
            <a:endParaRPr lang="en-GB" altLang="en-US" sz="2000" dirty="0"/>
          </a:p>
          <a:p>
            <a:pPr marL="342900" indent="-342900">
              <a:buFont typeface="Wingdings" panose="05000000000000000000" pitchFamily="2" charset="2"/>
              <a:buChar char="Ø"/>
            </a:pPr>
            <a:r>
              <a:rPr lang="en-GB" altLang="en-US" sz="2000" dirty="0" smtClean="0"/>
              <a:t>Main </a:t>
            </a:r>
            <a:r>
              <a:rPr lang="en-GB" altLang="en-US" sz="2000" dirty="0"/>
              <a:t>memory</a:t>
            </a:r>
          </a:p>
          <a:p>
            <a:pPr marL="342900" indent="-342900">
              <a:buFont typeface="Wingdings" panose="05000000000000000000" pitchFamily="2" charset="2"/>
              <a:buChar char="Ø"/>
            </a:pPr>
            <a:r>
              <a:rPr lang="en-GB" altLang="en-US" sz="2000" dirty="0" smtClean="0"/>
              <a:t>Essentially </a:t>
            </a:r>
            <a:r>
              <a:rPr lang="en-GB" altLang="en-US" sz="2000" dirty="0"/>
              <a:t>analogue</a:t>
            </a:r>
          </a:p>
          <a:p>
            <a:pPr marL="800100" lvl="1" indent="-342900"/>
            <a:r>
              <a:rPr lang="en-GB" altLang="en-US" sz="2000" dirty="0"/>
              <a:t>Level of charge determines value</a:t>
            </a:r>
            <a:endParaRPr lang="en-GB" altLang="en-US" sz="2000" dirty="0"/>
          </a:p>
        </p:txBody>
      </p:sp>
    </p:spTree>
    <p:extLst>
      <p:ext uri="{BB962C8B-B14F-4D97-AF65-F5344CB8AC3E}">
        <p14:creationId xmlns:p14="http://schemas.microsoft.com/office/powerpoint/2010/main" val="37639827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848" y="50310"/>
            <a:ext cx="10515600" cy="1137555"/>
          </a:xfrm>
        </p:spPr>
        <p:txBody>
          <a:bodyPr>
            <a:normAutofit fontScale="90000"/>
          </a:bodyPr>
          <a:lstStyle/>
          <a:p>
            <a: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Structure</a:t>
            </a:r>
            <a:r>
              <a:rPr lang="en-US"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of</a:t>
            </a:r>
            <a:r>
              <a:rPr lang="en-US"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Dynamic</a:t>
            </a:r>
            <a:r>
              <a:rPr lang="en-US"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RAM</a:t>
            </a:r>
            <a:b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dirty="0">
              <a:solidFill>
                <a:srgbClr val="FF0000"/>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xmlns="" id="{2DC46726-FD4D-4667-90F9-1FE2991C30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9607" r="67038" b="33951"/>
          <a:stretch>
            <a:fillRect/>
          </a:stretch>
        </p:blipFill>
        <p:spPr bwMode="auto">
          <a:xfrm>
            <a:off x="2110811" y="1375873"/>
            <a:ext cx="5585288" cy="4742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5295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STATIC</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RAM</a:t>
            </a:r>
            <a:endPar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endParaRPr>
          </a:p>
        </p:txBody>
      </p:sp>
      <p:sp>
        <p:nvSpPr>
          <p:cNvPr id="3" name="Content Placeholder 2"/>
          <p:cNvSpPr>
            <a:spLocks noGrp="1"/>
          </p:cNvSpPr>
          <p:nvPr>
            <p:ph idx="1"/>
          </p:nvPr>
        </p:nvSpPr>
        <p:spPr/>
        <p:txBody>
          <a:bodyPr>
            <a:normAutofit/>
          </a:bodyPr>
          <a:lstStyle/>
          <a:p>
            <a:pPr marL="342900" indent="-342900">
              <a:buFont typeface="Wingdings" panose="05000000000000000000" pitchFamily="2" charset="2"/>
              <a:buChar char="Ø"/>
            </a:pPr>
            <a:r>
              <a:rPr lang="en-GB" altLang="en-US" sz="2000" dirty="0"/>
              <a:t>Bits stored as on/off switches</a:t>
            </a:r>
          </a:p>
          <a:p>
            <a:pPr marL="342900" indent="-342900">
              <a:buFont typeface="Wingdings" panose="05000000000000000000" pitchFamily="2" charset="2"/>
              <a:buChar char="Ø"/>
            </a:pPr>
            <a:r>
              <a:rPr lang="en-GB" altLang="en-US" sz="2000" dirty="0" smtClean="0"/>
              <a:t>No </a:t>
            </a:r>
            <a:r>
              <a:rPr lang="en-GB" altLang="en-US" sz="2000" dirty="0"/>
              <a:t>charges to leak</a:t>
            </a:r>
          </a:p>
          <a:p>
            <a:pPr marL="342900" indent="-342900">
              <a:buFont typeface="Wingdings" panose="05000000000000000000" pitchFamily="2" charset="2"/>
              <a:buChar char="Ø"/>
            </a:pPr>
            <a:r>
              <a:rPr lang="en-GB" altLang="en-US" sz="2000" dirty="0" smtClean="0"/>
              <a:t>No </a:t>
            </a:r>
            <a:r>
              <a:rPr lang="en-GB" altLang="en-US" sz="2000" dirty="0"/>
              <a:t>refreshing needed when powered</a:t>
            </a:r>
          </a:p>
          <a:p>
            <a:pPr marL="342900" indent="-342900">
              <a:buFont typeface="Wingdings" panose="05000000000000000000" pitchFamily="2" charset="2"/>
              <a:buChar char="Ø"/>
            </a:pPr>
            <a:r>
              <a:rPr lang="en-GB" altLang="en-US" sz="2000" dirty="0" smtClean="0"/>
              <a:t>More </a:t>
            </a:r>
            <a:r>
              <a:rPr lang="en-GB" altLang="en-US" sz="2000" dirty="0"/>
              <a:t>complex construction</a:t>
            </a:r>
          </a:p>
          <a:p>
            <a:pPr marL="342900" indent="-342900">
              <a:buFont typeface="Wingdings" panose="05000000000000000000" pitchFamily="2" charset="2"/>
              <a:buChar char="Ø"/>
            </a:pPr>
            <a:r>
              <a:rPr lang="en-GB" altLang="en-US" sz="2000" dirty="0" smtClean="0"/>
              <a:t>Larger </a:t>
            </a:r>
            <a:r>
              <a:rPr lang="en-GB" altLang="en-US" sz="2000" dirty="0"/>
              <a:t>per bit</a:t>
            </a:r>
          </a:p>
          <a:p>
            <a:pPr marL="342900" indent="-342900">
              <a:buFont typeface="Wingdings" panose="05000000000000000000" pitchFamily="2" charset="2"/>
              <a:buChar char="Ø"/>
            </a:pPr>
            <a:r>
              <a:rPr lang="en-GB" altLang="en-US" sz="2000" dirty="0" smtClean="0"/>
              <a:t>More </a:t>
            </a:r>
            <a:r>
              <a:rPr lang="en-GB" altLang="en-US" sz="2000" dirty="0"/>
              <a:t>expensive</a:t>
            </a:r>
          </a:p>
          <a:p>
            <a:pPr marL="342900" indent="-342900">
              <a:buFont typeface="Wingdings" panose="05000000000000000000" pitchFamily="2" charset="2"/>
              <a:buChar char="Ø"/>
            </a:pPr>
            <a:r>
              <a:rPr lang="en-GB" altLang="en-US" sz="2000" dirty="0" smtClean="0"/>
              <a:t>Does </a:t>
            </a:r>
            <a:r>
              <a:rPr lang="en-GB" altLang="en-US" sz="2000" dirty="0"/>
              <a:t>not need refresh circuits</a:t>
            </a:r>
          </a:p>
          <a:p>
            <a:pPr marL="342900" indent="-342900">
              <a:buFont typeface="Wingdings" panose="05000000000000000000" pitchFamily="2" charset="2"/>
              <a:buChar char="Ø"/>
            </a:pPr>
            <a:r>
              <a:rPr lang="en-GB" altLang="en-US" sz="2000" dirty="0" smtClean="0"/>
              <a:t>Faster</a:t>
            </a:r>
            <a:endParaRPr lang="en-GB" altLang="en-US" sz="2000" dirty="0"/>
          </a:p>
          <a:p>
            <a:pPr marL="342900" indent="-342900">
              <a:buFont typeface="Wingdings" panose="05000000000000000000" pitchFamily="2" charset="2"/>
              <a:buChar char="Ø"/>
            </a:pPr>
            <a:r>
              <a:rPr lang="en-GB" altLang="en-US" sz="2000" dirty="0" smtClean="0"/>
              <a:t>Cache</a:t>
            </a:r>
            <a:endParaRPr lang="en-GB" altLang="en-US" sz="2000" dirty="0"/>
          </a:p>
          <a:p>
            <a:pPr marL="342900" indent="-342900">
              <a:buFont typeface="Wingdings" panose="05000000000000000000" pitchFamily="2" charset="2"/>
              <a:buChar char="Ø"/>
            </a:pPr>
            <a:r>
              <a:rPr lang="en-GB" altLang="en-US" sz="2000" dirty="0"/>
              <a:t>Digital</a:t>
            </a:r>
          </a:p>
          <a:p>
            <a:pPr lvl="1"/>
            <a:r>
              <a:rPr lang="en-GB" altLang="en-US" sz="2000" dirty="0"/>
              <a:t>Uses flip-flops</a:t>
            </a:r>
            <a:endParaRPr lang="en-IN" sz="2000" dirty="0"/>
          </a:p>
        </p:txBody>
      </p:sp>
    </p:spTree>
    <p:extLst>
      <p:ext uri="{BB962C8B-B14F-4D97-AF65-F5344CB8AC3E}">
        <p14:creationId xmlns:p14="http://schemas.microsoft.com/office/powerpoint/2010/main" val="1094254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Structure</a:t>
            </a:r>
            <a:r>
              <a:rPr lang="en-US"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of</a:t>
            </a:r>
            <a:r>
              <a:rPr lang="en-US"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Static</a:t>
            </a:r>
            <a:r>
              <a:rPr lang="en-US"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RAM</a:t>
            </a:r>
            <a:endParaRPr lang="en-US"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4" name="Content Placeholder 3">
            <a:extLst>
              <a:ext uri="{FF2B5EF4-FFF2-40B4-BE49-F238E27FC236}">
                <a16:creationId xmlns:a16="http://schemas.microsoft.com/office/drawing/2014/main" xmlns="" id="{36173CA9-3E54-433D-986D-82746B690A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8659" b="23567"/>
          <a:stretch>
            <a:fillRect/>
          </a:stretch>
        </p:blipFill>
        <p:spPr bwMode="auto">
          <a:xfrm>
            <a:off x="1965534" y="2167456"/>
            <a:ext cx="635810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4675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Synchronous</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DRAM</a:t>
            </a:r>
            <a:r>
              <a:rPr lang="en-US"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(SDRAM)</a:t>
            </a:r>
            <a:r>
              <a:rPr lang="en-US" dirty="0">
                <a:ln w="0"/>
                <a:effectLst>
                  <a:outerShdw blurRad="38100" dist="19050" dir="2700000" algn="tl" rotWithShape="0">
                    <a:schemeClr val="dk1">
                      <a:alpha val="40000"/>
                    </a:schemeClr>
                  </a:outerShdw>
                </a:effectLst>
              </a:rPr>
              <a:t/>
            </a:r>
            <a:br>
              <a:rPr lang="en-US" dirty="0">
                <a:ln w="0"/>
                <a:effectLst>
                  <a:outerShdw blurRad="38100" dist="19050" dir="2700000" algn="tl" rotWithShape="0">
                    <a:schemeClr val="dk1">
                      <a:alpha val="40000"/>
                    </a:schemeClr>
                  </a:outerShdw>
                </a:effectLst>
              </a:rPr>
            </a:br>
            <a:endParaRPr lang="en-US" dirty="0"/>
          </a:p>
        </p:txBody>
      </p:sp>
      <p:sp>
        <p:nvSpPr>
          <p:cNvPr id="3" name="Content Placeholder 2"/>
          <p:cNvSpPr>
            <a:spLocks noGrp="1"/>
          </p:cNvSpPr>
          <p:nvPr>
            <p:ph idx="1"/>
          </p:nvPr>
        </p:nvSpPr>
        <p:spPr/>
        <p:txBody>
          <a:bodyPr>
            <a:normAutofit lnSpcReduction="10000"/>
          </a:bodyPr>
          <a:lstStyle/>
          <a:p>
            <a:pPr marL="342900" indent="-342900">
              <a:buFont typeface="Wingdings" panose="05000000000000000000" pitchFamily="2" charset="2"/>
              <a:buChar char="Ø"/>
            </a:pPr>
            <a:r>
              <a:rPr lang="en-US" altLang="en-US" dirty="0"/>
              <a:t>Access is synchronized with an external clock.</a:t>
            </a:r>
          </a:p>
          <a:p>
            <a:pPr marL="342900" indent="-342900">
              <a:buFont typeface="Wingdings" panose="05000000000000000000" pitchFamily="2" charset="2"/>
              <a:buChar char="Ø"/>
            </a:pPr>
            <a:r>
              <a:rPr lang="en-US" altLang="en-US" dirty="0" smtClean="0"/>
              <a:t>Address </a:t>
            </a:r>
            <a:r>
              <a:rPr lang="en-US" altLang="en-US" dirty="0"/>
              <a:t>is presented to RAM.</a:t>
            </a:r>
          </a:p>
          <a:p>
            <a:pPr marL="342900" indent="-342900">
              <a:buFont typeface="Wingdings" panose="05000000000000000000" pitchFamily="2" charset="2"/>
              <a:buChar char="Ø"/>
            </a:pPr>
            <a:r>
              <a:rPr lang="en-US" altLang="en-US" dirty="0" smtClean="0"/>
              <a:t>RAM </a:t>
            </a:r>
            <a:r>
              <a:rPr lang="en-US" altLang="en-US" dirty="0"/>
              <a:t>finds data (CPU waits in conventional DRAM)</a:t>
            </a:r>
          </a:p>
          <a:p>
            <a:pPr marL="342900" indent="-342900">
              <a:buFont typeface="Wingdings" panose="05000000000000000000" pitchFamily="2" charset="2"/>
              <a:buChar char="Ø"/>
            </a:pPr>
            <a:r>
              <a:rPr lang="en-US" altLang="en-US" dirty="0" smtClean="0"/>
              <a:t>Since </a:t>
            </a:r>
            <a:r>
              <a:rPr lang="en-US" altLang="en-US" dirty="0"/>
              <a:t>SDRAM moves data in time with system clock, CPU knows when data will be ready</a:t>
            </a:r>
          </a:p>
          <a:p>
            <a:pPr marL="342900" indent="-342900">
              <a:buFont typeface="Wingdings" panose="05000000000000000000" pitchFamily="2" charset="2"/>
              <a:buChar char="Ø"/>
            </a:pPr>
            <a:r>
              <a:rPr lang="en-US" altLang="en-US" dirty="0" smtClean="0"/>
              <a:t> CPU </a:t>
            </a:r>
            <a:r>
              <a:rPr lang="en-US" altLang="en-US" dirty="0"/>
              <a:t>does not have to wait, it can do something else</a:t>
            </a:r>
          </a:p>
          <a:p>
            <a:pPr marL="342900" indent="-342900">
              <a:buFont typeface="Wingdings" panose="05000000000000000000" pitchFamily="2" charset="2"/>
              <a:buChar char="Ø"/>
            </a:pPr>
            <a:r>
              <a:rPr lang="en-US" altLang="en-US" dirty="0" smtClean="0"/>
              <a:t>Burst </a:t>
            </a:r>
            <a:r>
              <a:rPr lang="en-US" altLang="en-US" dirty="0"/>
              <a:t>mode allows SDRAM to set up stream of data and fire it out in block</a:t>
            </a:r>
          </a:p>
          <a:p>
            <a:pPr marL="342900" indent="-342900">
              <a:buFont typeface="Wingdings" panose="05000000000000000000" pitchFamily="2" charset="2"/>
              <a:buChar char="Ø"/>
            </a:pPr>
            <a:r>
              <a:rPr lang="en-US" altLang="en-US" dirty="0" smtClean="0"/>
              <a:t>DDR-SDRAM </a:t>
            </a:r>
            <a:r>
              <a:rPr lang="en-US" altLang="en-US" dirty="0"/>
              <a:t>sends data twice per clock cycle (leading &amp; trailing edge)</a:t>
            </a:r>
          </a:p>
          <a:p>
            <a:endParaRPr lang="en-US" dirty="0"/>
          </a:p>
        </p:txBody>
      </p:sp>
    </p:spTree>
    <p:extLst>
      <p:ext uri="{BB962C8B-B14F-4D97-AF65-F5344CB8AC3E}">
        <p14:creationId xmlns:p14="http://schemas.microsoft.com/office/powerpoint/2010/main" val="11138581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Structure</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of</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SDRAM</a:t>
            </a:r>
            <a:r>
              <a:rPr lang="en-US" b="1" u="sng" dirty="0">
                <a:ln w="0"/>
                <a:effectLst>
                  <a:outerShdw blurRad="38100" dist="19050" dir="2700000" algn="tl" rotWithShape="0">
                    <a:schemeClr val="dk1">
                      <a:alpha val="40000"/>
                    </a:schemeClr>
                  </a:outerShdw>
                </a:effectLst>
              </a:rPr>
              <a:t/>
            </a:r>
            <a:br>
              <a:rPr lang="en-US" b="1" u="sng" dirty="0">
                <a:ln w="0"/>
                <a:effectLst>
                  <a:outerShdw blurRad="38100" dist="19050" dir="2700000" algn="tl" rotWithShape="0">
                    <a:schemeClr val="dk1">
                      <a:alpha val="40000"/>
                    </a:schemeClr>
                  </a:outerShdw>
                </a:effectLst>
              </a:rPr>
            </a:br>
            <a:endParaRPr lang="en-US" dirty="0"/>
          </a:p>
        </p:txBody>
      </p:sp>
      <p:pic>
        <p:nvPicPr>
          <p:cNvPr id="4" name="Content Placeholder 3">
            <a:extLst>
              <a:ext uri="{FF2B5EF4-FFF2-40B4-BE49-F238E27FC236}">
                <a16:creationId xmlns:a16="http://schemas.microsoft.com/office/drawing/2014/main" xmlns="" id="{C6792798-8969-4C6E-ADED-B96ACD5BA3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428" t="6650" r="6648" b="9842"/>
          <a:stretch>
            <a:fillRect/>
          </a:stretch>
        </p:blipFill>
        <p:spPr bwMode="auto">
          <a:xfrm>
            <a:off x="2385448" y="2013631"/>
            <a:ext cx="7681498" cy="460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8814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u="sng" dirty="0">
                <a:ln w="0"/>
                <a:solidFill>
                  <a:srgbClr val="FF0000"/>
                </a:solidFill>
                <a:effectLst>
                  <a:outerShdw blurRad="38100" dist="38100" dir="2700000" algn="tl">
                    <a:srgbClr val="000000">
                      <a:alpha val="43137"/>
                    </a:srgbClr>
                  </a:outerShdw>
                </a:effectLst>
                <a:latin typeface="Algerian" panose="04020705040A02060702" pitchFamily="82" charset="0"/>
              </a:rPr>
              <a:t>ROM</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(READ ONLY MEMORY)</a:t>
            </a:r>
            <a:b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altLang="en-US" sz="3200" dirty="0"/>
              <a:t>Permanent storage.</a:t>
            </a:r>
          </a:p>
          <a:p>
            <a:pPr marL="914400" lvl="1" indent="-457200"/>
            <a:r>
              <a:rPr lang="en-US" altLang="en-US" sz="3200" dirty="0"/>
              <a:t>Nonvolatile.</a:t>
            </a:r>
          </a:p>
          <a:p>
            <a:pPr marL="514350" indent="-514350">
              <a:buFont typeface="Wingdings" panose="05000000000000000000" pitchFamily="2" charset="2"/>
              <a:buChar char="Ø"/>
            </a:pPr>
            <a:r>
              <a:rPr lang="en-US" altLang="en-US" sz="3200" dirty="0" smtClean="0"/>
              <a:t>Retain </a:t>
            </a:r>
            <a:r>
              <a:rPr lang="en-US" altLang="en-US" sz="3200" dirty="0"/>
              <a:t>data even without electricity flow i.e. power off. </a:t>
            </a:r>
          </a:p>
          <a:p>
            <a:pPr marL="457200" indent="-457200">
              <a:buFont typeface="Wingdings" panose="05000000000000000000" pitchFamily="2" charset="2"/>
              <a:buChar char="Ø"/>
            </a:pPr>
            <a:r>
              <a:rPr lang="en-US" altLang="en-US" sz="3200" dirty="0" smtClean="0"/>
              <a:t>Pre-written(holds </a:t>
            </a:r>
            <a:r>
              <a:rPr lang="en-US" altLang="en-US" sz="3200" dirty="0"/>
              <a:t>code for booting-up the computer).</a:t>
            </a:r>
          </a:p>
          <a:p>
            <a:pPr marL="457200" indent="-457200">
              <a:buFont typeface="Wingdings" panose="05000000000000000000" pitchFamily="2" charset="2"/>
              <a:buChar char="Ø"/>
            </a:pPr>
            <a:r>
              <a:rPr lang="en-US" altLang="en-US" sz="3200" dirty="0" smtClean="0"/>
              <a:t>Systems </a:t>
            </a:r>
            <a:r>
              <a:rPr lang="en-US" altLang="en-US" sz="3200" dirty="0"/>
              <a:t>programs (BIOS).</a:t>
            </a:r>
          </a:p>
          <a:p>
            <a:pPr marL="457200" indent="-457200">
              <a:buFont typeface="Wingdings" panose="05000000000000000000" pitchFamily="2" charset="2"/>
              <a:buChar char="Ø"/>
            </a:pPr>
            <a:r>
              <a:rPr lang="en-US" altLang="en-US" sz="3200" dirty="0" smtClean="0"/>
              <a:t>Data </a:t>
            </a:r>
            <a:r>
              <a:rPr lang="en-US" altLang="en-US" sz="3200" dirty="0"/>
              <a:t>in unchangeable in this.</a:t>
            </a:r>
          </a:p>
          <a:p>
            <a:endParaRPr lang="en-US" altLang="en-US" dirty="0"/>
          </a:p>
          <a:p>
            <a:endParaRPr lang="en-US" dirty="0"/>
          </a:p>
        </p:txBody>
      </p:sp>
    </p:spTree>
    <p:extLst>
      <p:ext uri="{BB962C8B-B14F-4D97-AF65-F5344CB8AC3E}">
        <p14:creationId xmlns:p14="http://schemas.microsoft.com/office/powerpoint/2010/main" val="37428634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Types</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of</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ROM</a:t>
            </a:r>
            <a:endPar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endParaRP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dirty="0">
                <a:latin typeface="arial" panose="020B0604020202020204" pitchFamily="34" charset="0"/>
              </a:rPr>
              <a:t>ROM.</a:t>
            </a:r>
          </a:p>
          <a:p>
            <a:pPr marL="457200" indent="-457200">
              <a:buFont typeface="Wingdings" panose="05000000000000000000" pitchFamily="2" charset="2"/>
              <a:buChar char="Ø"/>
            </a:pPr>
            <a:r>
              <a:rPr lang="en-US" dirty="0">
                <a:latin typeface="arial" panose="020B0604020202020204" pitchFamily="34" charset="0"/>
              </a:rPr>
              <a:t>PROM.</a:t>
            </a:r>
          </a:p>
          <a:p>
            <a:pPr marL="457200" indent="-457200">
              <a:buFont typeface="Wingdings" panose="05000000000000000000" pitchFamily="2" charset="2"/>
              <a:buChar char="Ø"/>
            </a:pPr>
            <a:r>
              <a:rPr lang="en-US" dirty="0">
                <a:latin typeface="arial" panose="020B0604020202020204" pitchFamily="34" charset="0"/>
              </a:rPr>
              <a:t>EPROM.</a:t>
            </a:r>
          </a:p>
          <a:p>
            <a:pPr marL="457200" indent="-457200">
              <a:buFont typeface="Wingdings" panose="05000000000000000000" pitchFamily="2" charset="2"/>
              <a:buChar char="Ø"/>
            </a:pPr>
            <a:r>
              <a:rPr lang="en-US" dirty="0">
                <a:latin typeface="arial" panose="020B0604020202020204" pitchFamily="34" charset="0"/>
              </a:rPr>
              <a:t>EEPROM.</a:t>
            </a:r>
          </a:p>
          <a:p>
            <a:pPr marL="457200" indent="-457200">
              <a:buFont typeface="Wingdings" panose="05000000000000000000" pitchFamily="2" charset="2"/>
              <a:buChar char="Ø"/>
            </a:pPr>
            <a:r>
              <a:rPr lang="en-US" dirty="0">
                <a:latin typeface="arial" panose="020B0604020202020204" pitchFamily="34" charset="0"/>
              </a:rPr>
              <a:t>Flash </a:t>
            </a:r>
            <a:r>
              <a:rPr lang="en-US" dirty="0" smtClean="0">
                <a:latin typeface="arial" panose="020B0604020202020204" pitchFamily="34" charset="0"/>
              </a:rPr>
              <a:t>memory</a:t>
            </a:r>
            <a:r>
              <a:rPr lang="en-US" dirty="0">
                <a:latin typeface="arial" panose="020B0604020202020204" pitchFamily="34" charset="0"/>
              </a:rPr>
              <a:t>.</a:t>
            </a:r>
            <a:endParaRPr lang="en-US" dirty="0">
              <a:solidFill>
                <a:srgbClr val="FF0000"/>
              </a:solidFill>
              <a:latin typeface="arial" panose="020B0604020202020204" pitchFamily="34" charset="0"/>
            </a:endParaRPr>
          </a:p>
          <a:p>
            <a:endParaRPr lang="en-US" dirty="0"/>
          </a:p>
        </p:txBody>
      </p:sp>
    </p:spTree>
    <p:extLst>
      <p:ext uri="{BB962C8B-B14F-4D97-AF65-F5344CB8AC3E}">
        <p14:creationId xmlns:p14="http://schemas.microsoft.com/office/powerpoint/2010/main" val="4178680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C</a:t>
            </a:r>
            <a:r>
              <a:rPr lang="en-US" b="1" u="sng" dirty="0" smtClean="0">
                <a:solidFill>
                  <a:srgbClr val="FF0000"/>
                </a:solidFill>
                <a:latin typeface="Algerian" panose="04020705040A02060702" pitchFamily="82" charset="0"/>
              </a:rPr>
              <a:t>omponents</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GB" dirty="0"/>
              <a:t>The Control Unit and the Arithmetic and Logic Unit constitute the </a:t>
            </a:r>
            <a:r>
              <a:rPr lang="en-GB" b="1" i="1" dirty="0"/>
              <a:t>Central Processing Unit</a:t>
            </a:r>
          </a:p>
          <a:p>
            <a:r>
              <a:rPr lang="en-US" dirty="0" smtClean="0"/>
              <a:t>To feed data and instruction into the system we have </a:t>
            </a:r>
            <a:r>
              <a:rPr lang="en-US" b="1" i="1" dirty="0" smtClean="0"/>
              <a:t>input module</a:t>
            </a:r>
            <a:r>
              <a:rPr lang="en-US" i="1" dirty="0" smtClean="0"/>
              <a:t>.</a:t>
            </a:r>
          </a:p>
          <a:p>
            <a:r>
              <a:rPr lang="en-US" dirty="0" smtClean="0"/>
              <a:t>To display result we have </a:t>
            </a:r>
            <a:r>
              <a:rPr lang="en-US" b="1" i="1" dirty="0" smtClean="0"/>
              <a:t>output module</a:t>
            </a:r>
            <a:r>
              <a:rPr lang="en-US" dirty="0" smtClean="0"/>
              <a:t>.</a:t>
            </a:r>
          </a:p>
          <a:p>
            <a:r>
              <a:rPr lang="en-US" dirty="0" smtClean="0"/>
              <a:t>To  store data and instruction temporarily we have </a:t>
            </a:r>
            <a:r>
              <a:rPr lang="en-US" b="1" i="1" dirty="0" smtClean="0"/>
              <a:t>memory or main memory.</a:t>
            </a:r>
            <a:endParaRPr lang="en-US" b="1" i="1" dirty="0"/>
          </a:p>
        </p:txBody>
      </p:sp>
    </p:spTree>
    <p:extLst>
      <p:ext uri="{BB962C8B-B14F-4D97-AF65-F5344CB8AC3E}">
        <p14:creationId xmlns:p14="http://schemas.microsoft.com/office/powerpoint/2010/main" val="2731905673"/>
      </p:ext>
    </p:extLst>
  </p:cSld>
  <p:clrMapOvr>
    <a:masterClrMapping/>
  </p:clrMapOvr>
  <mc:AlternateContent xmlns:mc="http://schemas.openxmlformats.org/markup-compatibility/2006" xmlns:p14="http://schemas.microsoft.com/office/powerpoint/2010/main">
    <mc:Choice Requires="p14">
      <p:transition spd="slow" p14:dur="2000" advTm="3540"/>
    </mc:Choice>
    <mc:Fallback xmlns="">
      <p:transition spd="slow" advTm="354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567" y="227560"/>
            <a:ext cx="10515600" cy="5156289"/>
          </a:xfrm>
        </p:spPr>
        <p:txBody>
          <a:bodyPr>
            <a:normAutofit fontScale="92500" lnSpcReduction="20000"/>
          </a:bodyPr>
          <a:lstStyle/>
          <a:p>
            <a:r>
              <a:rPr lang="en-US" sz="3200" b="1" u="sng" dirty="0">
                <a:solidFill>
                  <a:srgbClr val="92D050"/>
                </a:solidFill>
                <a:latin typeface="arial" panose="020B0604020202020204" pitchFamily="34" charset="0"/>
              </a:rPr>
              <a:t>PROM</a:t>
            </a:r>
            <a:r>
              <a:rPr lang="en-US" sz="3200" b="1" dirty="0">
                <a:solidFill>
                  <a:srgbClr val="92D050"/>
                </a:solidFill>
                <a:latin typeface="arial" panose="020B0604020202020204" pitchFamily="34" charset="0"/>
              </a:rPr>
              <a:t> </a:t>
            </a:r>
            <a:r>
              <a:rPr lang="en-US" b="1" dirty="0">
                <a:solidFill>
                  <a:srgbClr val="92D050"/>
                </a:solidFill>
                <a:latin typeface="arial" panose="020B0604020202020204" pitchFamily="34" charset="0"/>
              </a:rPr>
              <a:t>:</a:t>
            </a:r>
            <a:r>
              <a:rPr lang="en-US" dirty="0">
                <a:solidFill>
                  <a:schemeClr val="bg2">
                    <a:lumMod val="75000"/>
                  </a:schemeClr>
                </a:solidFill>
                <a:latin typeface="Bahnschrift SemiBold SemiConden" panose="020B0502040204020203" pitchFamily="34" charset="0"/>
              </a:rPr>
              <a:t> </a:t>
            </a:r>
            <a:r>
              <a:rPr lang="en-US" dirty="0">
                <a:latin typeface="Bahnschrift SemiBold SemiConden" panose="020B0502040204020203" pitchFamily="34" charset="0"/>
              </a:rPr>
              <a:t>Short for programmable read-only memory, a memory chip on which data can be written only once. Once a program has been written onto a PROM, it remains there forever. Unlike RAM, PROMs retain their contents when the computer is turned off. The difference between a PROM and a ROM (read-only memory) is that a PROM is manufactured as blank memory, whereas a ROM is programmed during the manufacturing process. To write data onto a PROM chip, you need a special device called a PROM programmer or PROM burner. The process of programming a PROM is sometimes called burning the PROM</a:t>
            </a:r>
            <a:r>
              <a:rPr lang="en-US" dirty="0" smtClean="0">
                <a:latin typeface="Bahnschrift SemiBold SemiConden" panose="020B0502040204020203" pitchFamily="34" charset="0"/>
              </a:rPr>
              <a:t>.</a:t>
            </a:r>
          </a:p>
          <a:p>
            <a:r>
              <a:rPr lang="en-US" sz="3200" b="1" u="sng" dirty="0" smtClean="0">
                <a:solidFill>
                  <a:srgbClr val="92D050"/>
                </a:solidFill>
                <a:latin typeface="Arial" panose="020B0604020202020204" pitchFamily="34" charset="0"/>
              </a:rPr>
              <a:t>EPROM</a:t>
            </a:r>
            <a:r>
              <a:rPr lang="en-US" b="1" dirty="0" smtClean="0">
                <a:solidFill>
                  <a:srgbClr val="92D050"/>
                </a:solidFill>
                <a:latin typeface="Arial" panose="020B0604020202020204" pitchFamily="34" charset="0"/>
              </a:rPr>
              <a:t> :</a:t>
            </a:r>
            <a:r>
              <a:rPr lang="en-US" dirty="0" smtClean="0">
                <a:latin typeface="Bahnschrift SemiBold SemiConden" panose="020B0502040204020203" pitchFamily="34" charset="0"/>
              </a:rPr>
              <a:t> Acronym for erasable programmable read-only memory, and pronounced </a:t>
            </a:r>
            <a:r>
              <a:rPr lang="en-US" dirty="0" err="1" smtClean="0">
                <a:latin typeface="Bahnschrift SemiBold SemiConden" panose="020B0502040204020203" pitchFamily="34" charset="0"/>
              </a:rPr>
              <a:t>eeprom</a:t>
            </a:r>
            <a:r>
              <a:rPr lang="en-US" dirty="0" smtClean="0">
                <a:latin typeface="Bahnschrift SemiBold SemiConden" panose="020B0502040204020203" pitchFamily="34" charset="0"/>
              </a:rPr>
              <a:t> , EPROM is a special type of memory that retains its contents until it is exposed to ultraviolet light. The ultraviolet light clears its contents, making it possible to reprogram the memory. To write to and erase an EPROM, you need a special device called a PROM programmer or PROM burner.</a:t>
            </a:r>
            <a:br>
              <a:rPr lang="en-US" dirty="0" smtClean="0">
                <a:latin typeface="Bahnschrift SemiBold SemiConden" panose="020B0502040204020203" pitchFamily="34" charset="0"/>
              </a:rPr>
            </a:br>
            <a:endParaRPr lang="en-US" dirty="0">
              <a:latin typeface="Bahnschrift SemiBold SemiConden" panose="020B0502040204020203" pitchFamily="34" charset="0"/>
            </a:endParaRPr>
          </a:p>
        </p:txBody>
      </p:sp>
    </p:spTree>
    <p:extLst>
      <p:ext uri="{BB962C8B-B14F-4D97-AF65-F5344CB8AC3E}">
        <p14:creationId xmlns:p14="http://schemas.microsoft.com/office/powerpoint/2010/main" val="4847899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1" u="sng" dirty="0">
                <a:solidFill>
                  <a:srgbClr val="92D050"/>
                </a:solidFill>
                <a:latin typeface="arial" panose="020B0604020202020204" pitchFamily="34" charset="0"/>
              </a:rPr>
              <a:t>EEPROM</a:t>
            </a:r>
            <a:r>
              <a:rPr lang="en-US" b="1" dirty="0">
                <a:solidFill>
                  <a:srgbClr val="92D050"/>
                </a:solidFill>
                <a:latin typeface="arial" panose="020B0604020202020204" pitchFamily="34" charset="0"/>
              </a:rPr>
              <a:t> :</a:t>
            </a:r>
            <a:r>
              <a:rPr lang="en-US" dirty="0">
                <a:solidFill>
                  <a:schemeClr val="bg2">
                    <a:lumMod val="75000"/>
                  </a:schemeClr>
                </a:solidFill>
                <a:latin typeface="arial" panose="020B0604020202020204" pitchFamily="34" charset="0"/>
              </a:rPr>
              <a:t> </a:t>
            </a:r>
            <a:r>
              <a:rPr lang="en-US" dirty="0">
                <a:latin typeface="Bahnschrift SemiBold SemiConden" panose="020B0502040204020203" pitchFamily="34" charset="0"/>
              </a:rPr>
              <a:t>Short form of electrically erasable programmable read-only memory. EEPROM is a special type of PROM that can be erased by exposing it to an electrical charge. Like other types of PROM, EEPROM retains its contents even when the power is turned off. Also like other types of ROM, EEPROM is not as fast as RAM.</a:t>
            </a:r>
            <a:endParaRPr lang="en-US" dirty="0">
              <a:latin typeface="Bahnschrift SemiBold SemiConden" panose="020B0502040204020203" pitchFamily="34" charset="0"/>
            </a:endParaRPr>
          </a:p>
        </p:txBody>
      </p:sp>
    </p:spTree>
    <p:extLst>
      <p:ext uri="{BB962C8B-B14F-4D97-AF65-F5344CB8AC3E}">
        <p14:creationId xmlns:p14="http://schemas.microsoft.com/office/powerpoint/2010/main" val="40894977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External</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Memory</a:t>
            </a:r>
            <a:b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85000" lnSpcReduction="20000"/>
          </a:bodyPr>
          <a:lstStyle/>
          <a:p>
            <a:r>
              <a:rPr lang="en-US" dirty="0">
                <a:latin typeface="Arial" panose="020B0604020202020204" pitchFamily="34" charset="0"/>
              </a:rPr>
              <a:t>An external storage device, also referred to as auxiliary storage and secondary storage, is a device that contains all the addressable data storage that is not inside a computer's main storage or memory. An external storage device can be removable or non-removable, temporary or permanent, and accessible over a wired or wireless network.</a:t>
            </a:r>
            <a:endParaRPr lang="en-IN" dirty="0"/>
          </a:p>
          <a:p>
            <a:r>
              <a:rPr lang="en-US" dirty="0" smtClean="0"/>
              <a:t>Types:</a:t>
            </a:r>
          </a:p>
          <a:p>
            <a:r>
              <a:rPr lang="en-GB" altLang="en-US" sz="2000" dirty="0"/>
              <a:t>Magnetic Disk</a:t>
            </a:r>
          </a:p>
          <a:p>
            <a:pPr marL="800100" lvl="1" indent="-342900">
              <a:buFont typeface="Wingdings" panose="05000000000000000000" pitchFamily="2" charset="2"/>
              <a:buChar char="ü"/>
            </a:pPr>
            <a:r>
              <a:rPr lang="en-GB" altLang="en-US" sz="2000" dirty="0"/>
              <a:t>RAID</a:t>
            </a:r>
          </a:p>
          <a:p>
            <a:pPr marL="800100" lvl="1" indent="-342900">
              <a:buFont typeface="Wingdings" panose="05000000000000000000" pitchFamily="2" charset="2"/>
              <a:buChar char="ü"/>
            </a:pPr>
            <a:r>
              <a:rPr lang="en-GB" altLang="en-US" sz="2000" dirty="0"/>
              <a:t>Removable</a:t>
            </a:r>
          </a:p>
          <a:p>
            <a:r>
              <a:rPr lang="en-GB" altLang="en-US" sz="2000" dirty="0"/>
              <a:t>Optical</a:t>
            </a:r>
          </a:p>
          <a:p>
            <a:pPr marL="800100" lvl="1" indent="-342900">
              <a:buFont typeface="Wingdings" panose="05000000000000000000" pitchFamily="2" charset="2"/>
              <a:buChar char="ü"/>
            </a:pPr>
            <a:r>
              <a:rPr lang="en-GB" altLang="en-US" sz="2000" dirty="0"/>
              <a:t>CD-ROM</a:t>
            </a:r>
          </a:p>
          <a:p>
            <a:pPr marL="800100" lvl="1" indent="-342900">
              <a:buFont typeface="Wingdings" panose="05000000000000000000" pitchFamily="2" charset="2"/>
              <a:buChar char="ü"/>
            </a:pPr>
            <a:r>
              <a:rPr lang="en-GB" altLang="en-US" sz="2000" dirty="0"/>
              <a:t>CD-Recordable (CD-R)</a:t>
            </a:r>
          </a:p>
          <a:p>
            <a:pPr marL="800100" lvl="1" indent="-342900">
              <a:buFont typeface="Wingdings" panose="05000000000000000000" pitchFamily="2" charset="2"/>
              <a:buChar char="ü"/>
            </a:pPr>
            <a:r>
              <a:rPr lang="en-GB" altLang="en-US" sz="2000" dirty="0"/>
              <a:t>CD-R/W</a:t>
            </a:r>
          </a:p>
          <a:p>
            <a:pPr marL="800100" lvl="1" indent="-342900">
              <a:buFont typeface="Wingdings" panose="05000000000000000000" pitchFamily="2" charset="2"/>
              <a:buChar char="ü"/>
            </a:pPr>
            <a:r>
              <a:rPr lang="en-GB" altLang="en-US" sz="2000" dirty="0"/>
              <a:t>DVD</a:t>
            </a:r>
          </a:p>
          <a:p>
            <a:r>
              <a:rPr lang="en-GB" altLang="en-US" sz="2000" dirty="0"/>
              <a:t>Magnetic Tape</a:t>
            </a:r>
          </a:p>
          <a:p>
            <a:pPr marL="0" indent="0">
              <a:buNone/>
            </a:pPr>
            <a:endParaRPr lang="en-US" dirty="0"/>
          </a:p>
        </p:txBody>
      </p:sp>
    </p:spTree>
    <p:extLst>
      <p:ext uri="{BB962C8B-B14F-4D97-AF65-F5344CB8AC3E}">
        <p14:creationId xmlns:p14="http://schemas.microsoft.com/office/powerpoint/2010/main" val="3848303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849" y="0"/>
            <a:ext cx="3904716" cy="1027840"/>
          </a:xfrm>
        </p:spPr>
        <p:txBody>
          <a:bodyPr>
            <a:normAutofit fontScale="90000"/>
          </a:bodyPr>
          <a:lstStyle/>
          <a:p>
            <a:r>
              <a:rPr lang="en-IN" b="1" u="sng" dirty="0">
                <a:solidFill>
                  <a:srgbClr val="FF0000"/>
                </a:solidFill>
                <a:latin typeface="Algerian" panose="04020705040A02060702" pitchFamily="82" charset="0"/>
              </a:rPr>
              <a:t>MAGNETIC</a:t>
            </a:r>
            <a:r>
              <a:rPr lang="en-IN" b="1" dirty="0">
                <a:solidFill>
                  <a:srgbClr val="FF0000"/>
                </a:solidFill>
                <a:latin typeface="Algerian" panose="04020705040A02060702" pitchFamily="82" charset="0"/>
              </a:rPr>
              <a:t> </a:t>
            </a:r>
            <a:r>
              <a:rPr lang="en-IN" b="1" u="sng" dirty="0" smtClean="0">
                <a:solidFill>
                  <a:srgbClr val="FF0000"/>
                </a:solidFill>
                <a:latin typeface="Algerian" panose="04020705040A02060702" pitchFamily="82" charset="0"/>
              </a:rPr>
              <a:t>DISK</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316907" y="1027840"/>
            <a:ext cx="8083609" cy="5994875"/>
          </a:xfrm>
        </p:spPr>
        <p:txBody>
          <a:bodyPr>
            <a:normAutofit fontScale="92500" lnSpcReduction="10000"/>
          </a:bodyPr>
          <a:lstStyle/>
          <a:p>
            <a:r>
              <a:rPr lang="en-US" altLang="en-US" dirty="0" smtClean="0">
                <a:solidFill>
                  <a:schemeClr val="accent1"/>
                </a:solidFill>
                <a:latin typeface="Open-sans"/>
              </a:rPr>
              <a:t>A </a:t>
            </a:r>
            <a:r>
              <a:rPr lang="en-US" altLang="en-US" dirty="0">
                <a:solidFill>
                  <a:schemeClr val="accent1"/>
                </a:solidFill>
                <a:latin typeface="Open-sans"/>
              </a:rPr>
              <a:t>magnetic disk is a storage device that uses a magnetization process to write, rewrite and access data. It is covered with a magnetic coating and stores data in the form of tracks, spots and sectors. Hard disks, zip disks and floppy disks are common examples of magnetic disks.</a:t>
            </a:r>
            <a:endParaRPr lang="en-US" altLang="en-US" dirty="0">
              <a:solidFill>
                <a:schemeClr val="accent1"/>
              </a:solidFill>
            </a:endParaRPr>
          </a:p>
          <a:p>
            <a:pPr>
              <a:lnSpc>
                <a:spcPct val="100000"/>
              </a:lnSpc>
            </a:pPr>
            <a:r>
              <a:rPr lang="en-IN" b="1" dirty="0" smtClean="0"/>
              <a:t>-</a:t>
            </a:r>
            <a:r>
              <a:rPr lang="en-IN" dirty="0"/>
              <a:t>The </a:t>
            </a:r>
            <a:r>
              <a:rPr lang="en-GB" altLang="en-US" dirty="0"/>
              <a:t>Disk substrate coated with </a:t>
            </a:r>
            <a:r>
              <a:rPr lang="en-GB" altLang="en-US" dirty="0" err="1"/>
              <a:t>magnetizable</a:t>
            </a:r>
            <a:r>
              <a:rPr lang="en-GB" altLang="en-US" dirty="0"/>
              <a:t> material (iron oxide…rust). </a:t>
            </a:r>
          </a:p>
          <a:p>
            <a:pPr>
              <a:lnSpc>
                <a:spcPct val="100000"/>
              </a:lnSpc>
            </a:pPr>
            <a:r>
              <a:rPr lang="en-GB" altLang="en-US" dirty="0"/>
              <a:t>-Before, the Substrate used to be aluminium but now its glass.</a:t>
            </a:r>
          </a:p>
          <a:p>
            <a:pPr>
              <a:lnSpc>
                <a:spcPct val="100000"/>
              </a:lnSpc>
            </a:pPr>
            <a:r>
              <a:rPr lang="en-GB" altLang="en-US" dirty="0"/>
              <a:t>-The surface uniformity is improved which increases reliability.</a:t>
            </a:r>
          </a:p>
          <a:p>
            <a:pPr>
              <a:lnSpc>
                <a:spcPct val="100000"/>
              </a:lnSpc>
            </a:pPr>
            <a:r>
              <a:rPr lang="en-GB" altLang="en-US" dirty="0"/>
              <a:t>-Reduction in surface defects(Reduced read/write errors).</a:t>
            </a:r>
          </a:p>
          <a:p>
            <a:pPr>
              <a:lnSpc>
                <a:spcPct val="100000"/>
              </a:lnSpc>
            </a:pPr>
            <a:r>
              <a:rPr lang="en-GB" altLang="en-US" dirty="0"/>
              <a:t>-Lower flight heights</a:t>
            </a:r>
            <a:endParaRPr lang="en-US" dirty="0"/>
          </a:p>
        </p:txBody>
      </p:sp>
      <p:pic>
        <p:nvPicPr>
          <p:cNvPr id="4" name="Picture 3">
            <a:extLst>
              <a:ext uri="{FF2B5EF4-FFF2-40B4-BE49-F238E27FC236}">
                <a16:creationId xmlns:a16="http://schemas.microsoft.com/office/drawing/2014/main" xmlns="" id="{78503BE3-2C62-4A53-95A9-4484C915F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20" t="9837" r="10632" b="35889"/>
          <a:stretch>
            <a:fillRect/>
          </a:stretch>
        </p:blipFill>
        <p:spPr bwMode="auto">
          <a:xfrm>
            <a:off x="8537249" y="2662222"/>
            <a:ext cx="3654751" cy="323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05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u="sng" dirty="0">
                <a:solidFill>
                  <a:srgbClr val="FF0000"/>
                </a:solidFill>
                <a:effectLst>
                  <a:outerShdw blurRad="38100" dist="38100" dir="2700000" algn="tl">
                    <a:srgbClr val="000000">
                      <a:alpha val="43137"/>
                    </a:srgbClr>
                  </a:outerShdw>
                </a:effectLst>
                <a:latin typeface="Algerian" panose="04020705040A02060702" pitchFamily="82" charset="0"/>
              </a:rPr>
              <a:t>RAID</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GB" altLang="en-US" dirty="0"/>
              <a:t>Redundant Array of Independent Disks </a:t>
            </a:r>
          </a:p>
          <a:p>
            <a:r>
              <a:rPr lang="en-GB" altLang="en-US" dirty="0"/>
              <a:t>Redundant Array of Inexpensive Disks</a:t>
            </a:r>
          </a:p>
          <a:p>
            <a:r>
              <a:rPr lang="en-GB" altLang="en-US" dirty="0"/>
              <a:t>6 levels in common use</a:t>
            </a:r>
          </a:p>
          <a:p>
            <a:r>
              <a:rPr lang="en-GB" altLang="en-US" dirty="0"/>
              <a:t>Not a hierarchy</a:t>
            </a:r>
          </a:p>
          <a:p>
            <a:r>
              <a:rPr lang="en-GB" altLang="en-US" dirty="0"/>
              <a:t>Set of physical disks viewed as single logical drive by O/S</a:t>
            </a:r>
          </a:p>
          <a:p>
            <a:r>
              <a:rPr lang="en-GB" altLang="en-US" dirty="0"/>
              <a:t>Data distributed across physical drives</a:t>
            </a:r>
          </a:p>
          <a:p>
            <a:r>
              <a:rPr lang="en-GB" altLang="en-US" dirty="0"/>
              <a:t>Can use redundant capacity to store parity information</a:t>
            </a:r>
          </a:p>
          <a:p>
            <a:endParaRPr lang="en-GB" altLang="en-US" dirty="0"/>
          </a:p>
        </p:txBody>
      </p:sp>
    </p:spTree>
    <p:extLst>
      <p:ext uri="{BB962C8B-B14F-4D97-AF65-F5344CB8AC3E}">
        <p14:creationId xmlns:p14="http://schemas.microsoft.com/office/powerpoint/2010/main" val="36084626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xmlns="" id="{166F6EE3-0365-41A6-9388-09FDCDA05251}"/>
              </a:ext>
            </a:extLst>
          </p:cNvPr>
          <p:cNvSpPr>
            <a:spLocks noGrp="1" noChangeArrowheads="1"/>
          </p:cNvSpPr>
          <p:nvPr>
            <p:ph type="title"/>
          </p:nvPr>
        </p:nvSpPr>
        <p:spPr>
          <a:xfrm>
            <a:off x="0" y="2822136"/>
            <a:ext cx="3040711" cy="827595"/>
          </a:xfrm>
        </p:spPr>
        <p:txBody>
          <a:bodyPr/>
          <a:lstStyle/>
          <a:p>
            <a:r>
              <a:rPr lang="en-GB" altLang="en-US" b="1" u="sng" dirty="0"/>
              <a:t>RAID</a:t>
            </a:r>
            <a:r>
              <a:rPr lang="en-GB" altLang="en-US" b="1" dirty="0"/>
              <a:t> 3 &amp; 4</a:t>
            </a:r>
          </a:p>
        </p:txBody>
      </p:sp>
      <p:pic>
        <p:nvPicPr>
          <p:cNvPr id="99332" name="Picture 4">
            <a:extLst>
              <a:ext uri="{FF2B5EF4-FFF2-40B4-BE49-F238E27FC236}">
                <a16:creationId xmlns:a16="http://schemas.microsoft.com/office/drawing/2014/main" xmlns="" id="{12E662B7-C4B1-4768-A691-8E741C840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10" t="3935" r="25615" b="54071"/>
          <a:stretch>
            <a:fillRect/>
          </a:stretch>
        </p:blipFill>
        <p:spPr bwMode="auto">
          <a:xfrm>
            <a:off x="0" y="3622066"/>
            <a:ext cx="3818878" cy="323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a:extLst>
              <a:ext uri="{FF2B5EF4-FFF2-40B4-BE49-F238E27FC236}">
                <a16:creationId xmlns:a16="http://schemas.microsoft.com/office/drawing/2014/main" xmlns="" id="{7A8E47F6-EDEF-467E-BA7E-E73699122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6744" r="13509" b="7191"/>
          <a:stretch>
            <a:fillRect/>
          </a:stretch>
        </p:blipFill>
        <p:spPr bwMode="auto">
          <a:xfrm>
            <a:off x="6806213" y="3595364"/>
            <a:ext cx="5462727" cy="326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E455EC79-F1EE-435A-B10E-24F55DF0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24" r="8820" b="11423"/>
          <a:stretch>
            <a:fillRect/>
          </a:stretch>
        </p:blipFill>
        <p:spPr bwMode="auto">
          <a:xfrm>
            <a:off x="2485748" y="347331"/>
            <a:ext cx="6391922" cy="33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a:extLst>
              <a:ext uri="{FF2B5EF4-FFF2-40B4-BE49-F238E27FC236}">
                <a16:creationId xmlns:a16="http://schemas.microsoft.com/office/drawing/2014/main" xmlns="" id="{CCBFCE56-AB4D-42CE-B063-899271C9D6FB}"/>
              </a:ext>
            </a:extLst>
          </p:cNvPr>
          <p:cNvSpPr txBox="1">
            <a:spLocks noChangeArrowheads="1"/>
          </p:cNvSpPr>
          <p:nvPr/>
        </p:nvSpPr>
        <p:spPr>
          <a:xfrm>
            <a:off x="9602461" y="2848838"/>
            <a:ext cx="3040711" cy="8275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b="1" u="sng" dirty="0"/>
              <a:t>RAID</a:t>
            </a:r>
            <a:r>
              <a:rPr lang="en-GB" altLang="en-US" b="1" dirty="0"/>
              <a:t> 5 &amp; 6</a:t>
            </a:r>
          </a:p>
        </p:txBody>
      </p:sp>
      <p:sp>
        <p:nvSpPr>
          <p:cNvPr id="7" name="Rectangle 2">
            <a:extLst>
              <a:ext uri="{FF2B5EF4-FFF2-40B4-BE49-F238E27FC236}">
                <a16:creationId xmlns:a16="http://schemas.microsoft.com/office/drawing/2014/main" xmlns="" id="{AA333AC6-4F0F-49D6-9A3A-4A0BF8F9C693}"/>
              </a:ext>
            </a:extLst>
          </p:cNvPr>
          <p:cNvSpPr txBox="1">
            <a:spLocks noChangeArrowheads="1"/>
          </p:cNvSpPr>
          <p:nvPr/>
        </p:nvSpPr>
        <p:spPr>
          <a:xfrm>
            <a:off x="-1" y="115927"/>
            <a:ext cx="3040711" cy="8275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b="1" u="sng" dirty="0"/>
              <a:t>RAID</a:t>
            </a:r>
            <a:r>
              <a:rPr lang="en-GB" altLang="en-US" b="1" dirty="0"/>
              <a:t> 1 &amp; 2</a:t>
            </a:r>
          </a:p>
        </p:txBody>
      </p:sp>
    </p:spTree>
    <p:extLst>
      <p:ext uri="{BB962C8B-B14F-4D97-AF65-F5344CB8AC3E}">
        <p14:creationId xmlns:p14="http://schemas.microsoft.com/office/powerpoint/2010/main" val="1711710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Optical</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CD-ROM</a:t>
            </a:r>
            <a:b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r>
              <a:rPr lang="en-GB" altLang="en-US" dirty="0"/>
              <a:t>It is originally for audio</a:t>
            </a:r>
          </a:p>
          <a:p>
            <a:pPr marL="285750" indent="-285750">
              <a:buFont typeface="Wingdings" panose="05000000000000000000" pitchFamily="2" charset="2"/>
              <a:buChar char="Ø"/>
            </a:pPr>
            <a:r>
              <a:rPr lang="en-GB" altLang="en-US" dirty="0"/>
              <a:t>650Mbytes giving over 70 minutes audio</a:t>
            </a:r>
          </a:p>
          <a:p>
            <a:pPr marL="285750" indent="-285750">
              <a:buFont typeface="Wingdings" panose="05000000000000000000" pitchFamily="2" charset="2"/>
              <a:buChar char="Ø"/>
            </a:pPr>
            <a:r>
              <a:rPr lang="en-GB" altLang="en-US" dirty="0"/>
              <a:t>It is Polycarbonate coated with highly reflective coat, usually aluminium.</a:t>
            </a:r>
          </a:p>
          <a:p>
            <a:pPr marL="285750" indent="-285750">
              <a:buFont typeface="Wingdings" panose="05000000000000000000" pitchFamily="2" charset="2"/>
              <a:buChar char="Ø"/>
            </a:pPr>
            <a:r>
              <a:rPr lang="en-GB" altLang="en-US" dirty="0"/>
              <a:t>Data stored as pits.</a:t>
            </a:r>
          </a:p>
          <a:p>
            <a:pPr marL="285750" indent="-285750">
              <a:buFont typeface="Wingdings" panose="05000000000000000000" pitchFamily="2" charset="2"/>
              <a:buChar char="Ø"/>
            </a:pPr>
            <a:r>
              <a:rPr lang="en-GB" altLang="en-US" dirty="0"/>
              <a:t>Read by reflecting laser.</a:t>
            </a:r>
          </a:p>
          <a:p>
            <a:pPr marL="285750" indent="-285750">
              <a:buFont typeface="Wingdings" panose="05000000000000000000" pitchFamily="2" charset="2"/>
              <a:buChar char="Ø"/>
            </a:pPr>
            <a:r>
              <a:rPr lang="en-GB" altLang="en-US" dirty="0"/>
              <a:t>Constant packing density.</a:t>
            </a:r>
          </a:p>
          <a:p>
            <a:pPr marL="285750" indent="-285750">
              <a:buFont typeface="Wingdings" panose="05000000000000000000" pitchFamily="2" charset="2"/>
              <a:buChar char="Ø"/>
            </a:pPr>
            <a:r>
              <a:rPr lang="en-GB" altLang="en-US" dirty="0"/>
              <a:t>Constant linear velocity.</a:t>
            </a:r>
          </a:p>
          <a:p>
            <a:endParaRPr lang="en-US" dirty="0"/>
          </a:p>
        </p:txBody>
      </p:sp>
    </p:spTree>
    <p:extLst>
      <p:ext uri="{BB962C8B-B14F-4D97-AF65-F5344CB8AC3E}">
        <p14:creationId xmlns:p14="http://schemas.microsoft.com/office/powerpoint/2010/main" val="2676565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753" y="355749"/>
            <a:ext cx="10515600" cy="4351338"/>
          </a:xfrm>
        </p:spPr>
        <p:txBody>
          <a:bodyPr>
            <a:normAutofit fontScale="92500" lnSpcReduction="20000"/>
          </a:bodyPr>
          <a:lstStyle/>
          <a:p>
            <a:r>
              <a:rPr lang="en-GB" altLang="en-US" sz="3200" b="1" u="sng" dirty="0">
                <a:effectLst>
                  <a:outerShdw blurRad="38100" dist="38100" dir="2700000" algn="tl">
                    <a:srgbClr val="000000">
                      <a:alpha val="43137"/>
                    </a:srgbClr>
                  </a:outerShdw>
                </a:effectLst>
                <a:latin typeface="Arial Black" panose="020B0A04020102020204" pitchFamily="34" charset="0"/>
              </a:rPr>
              <a:t>CD-Recordable</a:t>
            </a:r>
            <a:r>
              <a:rPr lang="en-GB" altLang="en-US" sz="3200" b="1" dirty="0">
                <a:effectLst>
                  <a:outerShdw blurRad="38100" dist="38100" dir="2700000" algn="tl">
                    <a:srgbClr val="000000">
                      <a:alpha val="43137"/>
                    </a:srgbClr>
                  </a:outerShdw>
                </a:effectLst>
                <a:latin typeface="Arial Black" panose="020B0A04020102020204" pitchFamily="34" charset="0"/>
              </a:rPr>
              <a:t> (CD-R)</a:t>
            </a:r>
          </a:p>
          <a:p>
            <a:pPr marL="800100" lvl="1" indent="-342900">
              <a:buFont typeface="Wingdings" panose="05000000000000000000" pitchFamily="2" charset="2"/>
              <a:buChar char="Ø"/>
            </a:pPr>
            <a:r>
              <a:rPr lang="en-GB" altLang="en-US" dirty="0"/>
              <a:t>WORM.</a:t>
            </a:r>
          </a:p>
          <a:p>
            <a:pPr marL="800100" lvl="1" indent="-342900">
              <a:buFont typeface="Wingdings" panose="05000000000000000000" pitchFamily="2" charset="2"/>
              <a:buChar char="Ø"/>
            </a:pPr>
            <a:r>
              <a:rPr lang="en-GB" altLang="en-US" dirty="0"/>
              <a:t>Now affordable.</a:t>
            </a:r>
          </a:p>
          <a:p>
            <a:pPr marL="800100" lvl="1" indent="-342900">
              <a:buFont typeface="Wingdings" panose="05000000000000000000" pitchFamily="2" charset="2"/>
              <a:buChar char="Ø"/>
            </a:pPr>
            <a:r>
              <a:rPr lang="en-GB" altLang="en-US" dirty="0"/>
              <a:t>Compatible with CD-ROM drives.</a:t>
            </a:r>
          </a:p>
          <a:p>
            <a:pPr marL="342900" indent="-342900">
              <a:buFont typeface="Wingdings" panose="05000000000000000000" pitchFamily="2" charset="2"/>
              <a:buChar char="Ø"/>
            </a:pPr>
            <a:endParaRPr lang="en-GB" altLang="en-US" sz="2400" dirty="0"/>
          </a:p>
          <a:p>
            <a:endParaRPr lang="en-GB" altLang="en-US" sz="2400" dirty="0"/>
          </a:p>
          <a:p>
            <a:r>
              <a:rPr lang="en-GB" altLang="en-US" sz="3200" b="1" u="sng" dirty="0">
                <a:effectLst>
                  <a:outerShdw blurRad="38100" dist="38100" dir="2700000" algn="tl">
                    <a:srgbClr val="000000">
                      <a:alpha val="43137"/>
                    </a:srgbClr>
                  </a:outerShdw>
                </a:effectLst>
                <a:latin typeface="Arial Black" panose="020B0A04020102020204" pitchFamily="34" charset="0"/>
              </a:rPr>
              <a:t>CD-RW</a:t>
            </a:r>
          </a:p>
          <a:p>
            <a:pPr marL="914400" lvl="1" indent="-457200">
              <a:buFont typeface="Wingdings" panose="05000000000000000000" pitchFamily="2" charset="2"/>
              <a:buChar char="Ø"/>
            </a:pPr>
            <a:r>
              <a:rPr lang="en-GB" altLang="en-US" sz="2800" dirty="0"/>
              <a:t>Erasable.</a:t>
            </a:r>
          </a:p>
          <a:p>
            <a:pPr marL="914400" lvl="1" indent="-457200">
              <a:buFont typeface="Wingdings" panose="05000000000000000000" pitchFamily="2" charset="2"/>
              <a:buChar char="Ø"/>
            </a:pPr>
            <a:r>
              <a:rPr lang="en-GB" altLang="en-US" sz="2800" dirty="0"/>
              <a:t>Getting cheaper.</a:t>
            </a:r>
          </a:p>
          <a:p>
            <a:pPr marL="914400" lvl="1" indent="-457200">
              <a:buFont typeface="Wingdings" panose="05000000000000000000" pitchFamily="2" charset="2"/>
              <a:buChar char="Ø"/>
            </a:pPr>
            <a:r>
              <a:rPr lang="en-GB" altLang="en-US" sz="2800" dirty="0"/>
              <a:t>Mostly CD-ROM drive is compatible.</a:t>
            </a:r>
          </a:p>
          <a:p>
            <a:pPr marL="914400" lvl="1" indent="-457200">
              <a:buFont typeface="Wingdings" panose="05000000000000000000" pitchFamily="2" charset="2"/>
              <a:buChar char="Ø"/>
            </a:pPr>
            <a:r>
              <a:rPr lang="en-GB" altLang="en-US" sz="2800" dirty="0"/>
              <a:t>Phase change.</a:t>
            </a:r>
          </a:p>
          <a:p>
            <a:pPr marL="1371600" lvl="2" indent="-457200">
              <a:buFont typeface="Wingdings" panose="05000000000000000000" pitchFamily="2" charset="2"/>
              <a:buChar char="§"/>
            </a:pPr>
            <a:r>
              <a:rPr lang="en-GB" altLang="en-US" sz="2800" dirty="0"/>
              <a:t>Material has two different </a:t>
            </a:r>
            <a:r>
              <a:rPr lang="en-GB" altLang="en-US" sz="2800" dirty="0" err="1"/>
              <a:t>reflectivities</a:t>
            </a:r>
            <a:r>
              <a:rPr lang="en-GB" altLang="en-US" sz="2800" dirty="0"/>
              <a:t> in different phase states.</a:t>
            </a:r>
          </a:p>
          <a:p>
            <a:endParaRPr lang="en-US" dirty="0"/>
          </a:p>
        </p:txBody>
      </p:sp>
    </p:spTree>
    <p:extLst>
      <p:ext uri="{BB962C8B-B14F-4D97-AF65-F5344CB8AC3E}">
        <p14:creationId xmlns:p14="http://schemas.microsoft.com/office/powerpoint/2010/main" val="38708578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DVD</a:t>
            </a:r>
            <a:br>
              <a:rPr lang="en-IN"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v"/>
            </a:pPr>
            <a:r>
              <a:rPr lang="en-US" dirty="0">
                <a:solidFill>
                  <a:srgbClr val="002060"/>
                </a:solidFill>
                <a:latin typeface="arial" panose="020B0604020202020204" pitchFamily="34" charset="0"/>
              </a:rPr>
              <a:t>A </a:t>
            </a:r>
            <a:r>
              <a:rPr lang="en-US" b="1" dirty="0">
                <a:solidFill>
                  <a:srgbClr val="002060"/>
                </a:solidFill>
                <a:latin typeface="arial" panose="020B0604020202020204" pitchFamily="34" charset="0"/>
              </a:rPr>
              <a:t>DVD</a:t>
            </a:r>
            <a:r>
              <a:rPr lang="en-US" dirty="0">
                <a:solidFill>
                  <a:srgbClr val="002060"/>
                </a:solidFill>
                <a:latin typeface="arial" panose="020B0604020202020204" pitchFamily="34" charset="0"/>
              </a:rPr>
              <a:t> is a type of optical media used for storing digital data. It is the same size as a CD, but has a larger storage capacity. Some </a:t>
            </a:r>
            <a:r>
              <a:rPr lang="en-US" b="1" dirty="0">
                <a:solidFill>
                  <a:srgbClr val="002060"/>
                </a:solidFill>
                <a:latin typeface="arial" panose="020B0604020202020204" pitchFamily="34" charset="0"/>
              </a:rPr>
              <a:t>DVDs</a:t>
            </a:r>
            <a:r>
              <a:rPr lang="en-US" dirty="0">
                <a:solidFill>
                  <a:srgbClr val="002060"/>
                </a:solidFill>
                <a:latin typeface="arial" panose="020B0604020202020204" pitchFamily="34" charset="0"/>
              </a:rPr>
              <a:t> are formatted specifically for video playback, while others may contain different types of data, such as software programs </a:t>
            </a:r>
            <a:r>
              <a:rPr lang="en-US" dirty="0" smtClean="0">
                <a:solidFill>
                  <a:srgbClr val="002060"/>
                </a:solidFill>
                <a:latin typeface="arial" panose="020B0604020202020204" pitchFamily="34" charset="0"/>
              </a:rPr>
              <a:t>and</a:t>
            </a:r>
            <a:r>
              <a:rPr lang="en-US" dirty="0">
                <a:solidFill>
                  <a:srgbClr val="002060"/>
                </a:solidFill>
                <a:latin typeface="arial" panose="020B0604020202020204" pitchFamily="34" charset="0"/>
              </a:rPr>
              <a:t> computer files.</a:t>
            </a:r>
            <a:r>
              <a:rPr lang="en-US" dirty="0" smtClean="0">
                <a:solidFill>
                  <a:srgbClr val="002060"/>
                </a:solidFill>
                <a:latin typeface="arial" panose="020B0604020202020204" pitchFamily="34" charset="0"/>
              </a:rPr>
              <a:t> </a:t>
            </a:r>
          </a:p>
          <a:p>
            <a:pPr marL="285750" indent="-285750">
              <a:buFont typeface="Wingdings" panose="05000000000000000000" pitchFamily="2" charset="2"/>
              <a:buChar char="v"/>
            </a:pPr>
            <a:r>
              <a:rPr lang="en-GB" altLang="en-US" dirty="0" smtClean="0">
                <a:solidFill>
                  <a:srgbClr val="92D050"/>
                </a:solidFill>
              </a:rPr>
              <a:t>Digital </a:t>
            </a:r>
            <a:r>
              <a:rPr lang="en-GB" altLang="en-US" dirty="0">
                <a:solidFill>
                  <a:srgbClr val="92D050"/>
                </a:solidFill>
              </a:rPr>
              <a:t>Video Disk</a:t>
            </a:r>
          </a:p>
          <a:p>
            <a:pPr marL="742950" lvl="1" indent="-285750">
              <a:buFont typeface="Wingdings" panose="05000000000000000000" pitchFamily="2" charset="2"/>
              <a:buChar char="ü"/>
            </a:pPr>
            <a:r>
              <a:rPr lang="en-GB" altLang="en-US" dirty="0">
                <a:solidFill>
                  <a:srgbClr val="92D050"/>
                </a:solidFill>
              </a:rPr>
              <a:t>Used to indicate a player for movies</a:t>
            </a:r>
          </a:p>
          <a:p>
            <a:pPr marL="1200150" lvl="2" indent="-285750">
              <a:buFont typeface="Wingdings" panose="05000000000000000000" pitchFamily="2" charset="2"/>
              <a:buChar char="ü"/>
            </a:pPr>
            <a:r>
              <a:rPr lang="en-GB" altLang="en-US" dirty="0">
                <a:solidFill>
                  <a:srgbClr val="92D050"/>
                </a:solidFill>
              </a:rPr>
              <a:t>Only plays video disks</a:t>
            </a:r>
          </a:p>
          <a:p>
            <a:pPr marL="285750" indent="-285750">
              <a:buFont typeface="Wingdings" panose="05000000000000000000" pitchFamily="2" charset="2"/>
              <a:buChar char="v"/>
            </a:pPr>
            <a:r>
              <a:rPr lang="en-GB" altLang="en-US" dirty="0">
                <a:solidFill>
                  <a:srgbClr val="92D050"/>
                </a:solidFill>
              </a:rPr>
              <a:t>Digital Versatile Disk</a:t>
            </a:r>
          </a:p>
          <a:p>
            <a:pPr marL="742950" lvl="1" indent="-285750">
              <a:buFont typeface="Wingdings" panose="05000000000000000000" pitchFamily="2" charset="2"/>
              <a:buChar char="ü"/>
            </a:pPr>
            <a:r>
              <a:rPr lang="en-GB" altLang="en-US" dirty="0">
                <a:solidFill>
                  <a:srgbClr val="92D050"/>
                </a:solidFill>
              </a:rPr>
              <a:t>Used to indicate a computer </a:t>
            </a:r>
            <a:r>
              <a:rPr lang="en-GB" altLang="en-US" dirty="0" smtClean="0">
                <a:solidFill>
                  <a:srgbClr val="92D050"/>
                </a:solidFill>
              </a:rPr>
              <a:t>drive</a:t>
            </a:r>
            <a:endParaRPr lang="en-GB" altLang="en-US" dirty="0">
              <a:solidFill>
                <a:srgbClr val="92D050"/>
              </a:solidFill>
            </a:endParaRPr>
          </a:p>
        </p:txBody>
      </p:sp>
    </p:spTree>
    <p:extLst>
      <p:ext uri="{BB962C8B-B14F-4D97-AF65-F5344CB8AC3E}">
        <p14:creationId xmlns:p14="http://schemas.microsoft.com/office/powerpoint/2010/main" val="15410296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u="sng" dirty="0" smtClean="0">
                <a:solidFill>
                  <a:srgbClr val="FF0000"/>
                </a:solidFill>
                <a:latin typeface="Algerian" panose="04020705040A02060702" pitchFamily="82" charset="0"/>
              </a:rPr>
              <a:t>PROPERTIES</a:t>
            </a:r>
            <a:r>
              <a:rPr lang="en-GB" altLang="en-US" b="1" u="sng" dirty="0">
                <a:solidFill>
                  <a:srgbClr val="FF0000"/>
                </a:solidFill>
                <a:latin typeface="Algerian" panose="04020705040A02060702" pitchFamily="82" charset="0"/>
              </a:rPr>
              <a:t> </a:t>
            </a:r>
            <a:r>
              <a:rPr lang="en-GB" altLang="en-US" b="1" u="sng" dirty="0" smtClean="0">
                <a:solidFill>
                  <a:srgbClr val="FF0000"/>
                </a:solidFill>
                <a:latin typeface="Algerian" panose="04020705040A02060702" pitchFamily="82" charset="0"/>
              </a:rPr>
              <a:t>OF DVD</a:t>
            </a:r>
            <a:endParaRPr lang="en-GB" altLang="en-US"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r>
              <a:rPr lang="en-GB" altLang="en-US" dirty="0">
                <a:solidFill>
                  <a:srgbClr val="7030A0"/>
                </a:solidFill>
              </a:rPr>
              <a:t>It is Multi-layer</a:t>
            </a:r>
          </a:p>
          <a:p>
            <a:pPr marL="285750" indent="-285750">
              <a:buFont typeface="Wingdings" panose="05000000000000000000" pitchFamily="2" charset="2"/>
              <a:buChar char="Ø"/>
            </a:pPr>
            <a:r>
              <a:rPr lang="en-GB" altLang="en-US" dirty="0">
                <a:solidFill>
                  <a:srgbClr val="7030A0"/>
                </a:solidFill>
              </a:rPr>
              <a:t>Very high capacity (4.7G per layer)</a:t>
            </a:r>
          </a:p>
          <a:p>
            <a:pPr marL="285750" indent="-285750">
              <a:buFont typeface="Wingdings" panose="05000000000000000000" pitchFamily="2" charset="2"/>
              <a:buChar char="Ø"/>
            </a:pPr>
            <a:r>
              <a:rPr lang="en-GB" altLang="en-US" dirty="0">
                <a:solidFill>
                  <a:srgbClr val="7030A0"/>
                </a:solidFill>
              </a:rPr>
              <a:t>Full length movie on single disk.</a:t>
            </a:r>
          </a:p>
          <a:p>
            <a:pPr marL="742950" lvl="1" indent="-285750">
              <a:buFont typeface="Wingdings" panose="05000000000000000000" pitchFamily="2" charset="2"/>
              <a:buChar char="Ø"/>
            </a:pPr>
            <a:r>
              <a:rPr lang="en-GB" altLang="en-US" dirty="0">
                <a:solidFill>
                  <a:srgbClr val="7030A0"/>
                </a:solidFill>
              </a:rPr>
              <a:t>Using MPEG compression.</a:t>
            </a:r>
          </a:p>
          <a:p>
            <a:pPr marL="285750" indent="-285750">
              <a:buFont typeface="Wingdings" panose="05000000000000000000" pitchFamily="2" charset="2"/>
              <a:buChar char="Ø"/>
            </a:pPr>
            <a:r>
              <a:rPr lang="en-GB" altLang="en-US" dirty="0">
                <a:solidFill>
                  <a:srgbClr val="7030A0"/>
                </a:solidFill>
              </a:rPr>
              <a:t>Finally standardized.</a:t>
            </a:r>
          </a:p>
          <a:p>
            <a:pPr marL="285750" indent="-285750">
              <a:buFont typeface="Wingdings" panose="05000000000000000000" pitchFamily="2" charset="2"/>
              <a:buChar char="Ø"/>
            </a:pPr>
            <a:r>
              <a:rPr lang="en-GB" altLang="en-US" dirty="0">
                <a:solidFill>
                  <a:srgbClr val="7030A0"/>
                </a:solidFill>
              </a:rPr>
              <a:t>Movies carry regional coding.</a:t>
            </a:r>
          </a:p>
          <a:p>
            <a:pPr marL="285750" indent="-285750">
              <a:buFont typeface="Wingdings" panose="05000000000000000000" pitchFamily="2" charset="2"/>
              <a:buChar char="Ø"/>
            </a:pPr>
            <a:r>
              <a:rPr lang="en-GB" altLang="en-US" dirty="0">
                <a:solidFill>
                  <a:srgbClr val="7030A0"/>
                </a:solidFill>
              </a:rPr>
              <a:t>Players only play correct region films.</a:t>
            </a:r>
          </a:p>
          <a:p>
            <a:pPr marL="285750" indent="-285750">
              <a:buFont typeface="Wingdings" panose="05000000000000000000" pitchFamily="2" charset="2"/>
              <a:buChar char="Ø"/>
            </a:pPr>
            <a:r>
              <a:rPr lang="en-GB" altLang="en-US" dirty="0">
                <a:solidFill>
                  <a:srgbClr val="7030A0"/>
                </a:solidFill>
              </a:rPr>
              <a:t>Can be “fixed”.</a:t>
            </a:r>
          </a:p>
          <a:p>
            <a:endParaRPr lang="en-US" dirty="0">
              <a:solidFill>
                <a:srgbClr val="7030A0"/>
              </a:solidFill>
            </a:endParaRPr>
          </a:p>
        </p:txBody>
      </p:sp>
    </p:spTree>
    <p:extLst>
      <p:ext uri="{BB962C8B-B14F-4D97-AF65-F5344CB8AC3E}">
        <p14:creationId xmlns:p14="http://schemas.microsoft.com/office/powerpoint/2010/main" val="355544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Top level view of computer components</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38200" y="1427148"/>
            <a:ext cx="11353800" cy="622988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a:p>
        </p:txBody>
      </p:sp>
      <p:sp>
        <p:nvSpPr>
          <p:cNvPr id="11" name="Rectangle 10"/>
          <p:cNvSpPr/>
          <p:nvPr/>
        </p:nvSpPr>
        <p:spPr>
          <a:xfrm>
            <a:off x="1683522" y="1773252"/>
            <a:ext cx="2589375" cy="2315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77525" y="2038588"/>
            <a:ext cx="794759" cy="3332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PC</a:t>
            </a:r>
            <a:endParaRPr lang="en-US" dirty="0"/>
          </a:p>
        </p:txBody>
      </p:sp>
      <p:sp>
        <p:nvSpPr>
          <p:cNvPr id="15" name="Rectangle 14"/>
          <p:cNvSpPr/>
          <p:nvPr/>
        </p:nvSpPr>
        <p:spPr>
          <a:xfrm>
            <a:off x="1747614" y="2780767"/>
            <a:ext cx="854579" cy="324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IR</a:t>
            </a:r>
            <a:endParaRPr lang="en-US" dirty="0"/>
          </a:p>
        </p:txBody>
      </p:sp>
      <p:sp>
        <p:nvSpPr>
          <p:cNvPr id="17" name="Rectangle 16"/>
          <p:cNvSpPr/>
          <p:nvPr/>
        </p:nvSpPr>
        <p:spPr>
          <a:xfrm>
            <a:off x="3204673" y="2073801"/>
            <a:ext cx="914400" cy="3418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MAR</a:t>
            </a:r>
            <a:endParaRPr lang="en-US" dirty="0"/>
          </a:p>
        </p:txBody>
      </p:sp>
      <p:sp>
        <p:nvSpPr>
          <p:cNvPr id="18" name="Rectangle 17"/>
          <p:cNvSpPr/>
          <p:nvPr/>
        </p:nvSpPr>
        <p:spPr>
          <a:xfrm>
            <a:off x="3204673" y="2482903"/>
            <a:ext cx="914400" cy="324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MBR</a:t>
            </a:r>
            <a:endParaRPr lang="en-US" dirty="0"/>
          </a:p>
        </p:txBody>
      </p:sp>
      <p:sp>
        <p:nvSpPr>
          <p:cNvPr id="19" name="Rectangle 18"/>
          <p:cNvSpPr/>
          <p:nvPr/>
        </p:nvSpPr>
        <p:spPr>
          <a:xfrm>
            <a:off x="3194348" y="2988201"/>
            <a:ext cx="914400" cy="35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AR</a:t>
            </a:r>
            <a:endParaRPr lang="en-US" dirty="0"/>
          </a:p>
        </p:txBody>
      </p:sp>
      <p:sp>
        <p:nvSpPr>
          <p:cNvPr id="20" name="Rectangle 19"/>
          <p:cNvSpPr/>
          <p:nvPr/>
        </p:nvSpPr>
        <p:spPr>
          <a:xfrm>
            <a:off x="3222121" y="3517293"/>
            <a:ext cx="914400" cy="35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BR</a:t>
            </a:r>
            <a:endParaRPr lang="en-US" dirty="0"/>
          </a:p>
        </p:txBody>
      </p:sp>
      <p:sp>
        <p:nvSpPr>
          <p:cNvPr id="22" name="Rectangle 21"/>
          <p:cNvSpPr/>
          <p:nvPr/>
        </p:nvSpPr>
        <p:spPr>
          <a:xfrm>
            <a:off x="6536820" y="1796480"/>
            <a:ext cx="3315769" cy="41129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a:t>
            </a:r>
          </a:p>
        </p:txBody>
      </p:sp>
      <p:sp>
        <p:nvSpPr>
          <p:cNvPr id="23" name="Rectangle 22"/>
          <p:cNvSpPr/>
          <p:nvPr/>
        </p:nvSpPr>
        <p:spPr>
          <a:xfrm>
            <a:off x="1632246" y="4498055"/>
            <a:ext cx="2640651" cy="1854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Straight Connector 24"/>
          <p:cNvCxnSpPr/>
          <p:nvPr/>
        </p:nvCxnSpPr>
        <p:spPr>
          <a:xfrm>
            <a:off x="6580262" y="2709017"/>
            <a:ext cx="3332859"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571716" y="2415633"/>
            <a:ext cx="3332859"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588807" y="2988201"/>
            <a:ext cx="3332859"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580261" y="3347124"/>
            <a:ext cx="3332859"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6571717" y="4378296"/>
            <a:ext cx="3332859"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571715" y="4089162"/>
            <a:ext cx="3332859"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588807" y="4707309"/>
            <a:ext cx="3332859"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588807" y="5074777"/>
            <a:ext cx="3332859"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920313" y="2407512"/>
            <a:ext cx="1786071" cy="369332"/>
          </a:xfrm>
          <a:prstGeom prst="rect">
            <a:avLst/>
          </a:prstGeom>
          <a:noFill/>
        </p:spPr>
        <p:txBody>
          <a:bodyPr wrap="square" rtlCol="0">
            <a:spAutoFit/>
          </a:bodyPr>
          <a:lstStyle/>
          <a:p>
            <a:r>
              <a:rPr lang="en-US" dirty="0" smtClean="0"/>
              <a:t>       Instruction</a:t>
            </a:r>
            <a:endParaRPr lang="en-US" dirty="0"/>
          </a:p>
        </p:txBody>
      </p:sp>
      <p:sp>
        <p:nvSpPr>
          <p:cNvPr id="34" name="TextBox 33"/>
          <p:cNvSpPr txBox="1"/>
          <p:nvPr/>
        </p:nvSpPr>
        <p:spPr>
          <a:xfrm>
            <a:off x="7304873" y="2666660"/>
            <a:ext cx="2221907" cy="369332"/>
          </a:xfrm>
          <a:prstGeom prst="rect">
            <a:avLst/>
          </a:prstGeom>
          <a:noFill/>
        </p:spPr>
        <p:txBody>
          <a:bodyPr wrap="square" rtlCol="0">
            <a:spAutoFit/>
          </a:bodyPr>
          <a:lstStyle/>
          <a:p>
            <a:r>
              <a:rPr lang="en-US" dirty="0" smtClean="0"/>
              <a:t>Instruction</a:t>
            </a:r>
            <a:endParaRPr lang="en-US" dirty="0"/>
          </a:p>
        </p:txBody>
      </p:sp>
      <p:sp>
        <p:nvSpPr>
          <p:cNvPr id="35" name="TextBox 34"/>
          <p:cNvSpPr txBox="1"/>
          <p:nvPr/>
        </p:nvSpPr>
        <p:spPr>
          <a:xfrm>
            <a:off x="7287783" y="2993656"/>
            <a:ext cx="1266559" cy="369332"/>
          </a:xfrm>
          <a:prstGeom prst="rect">
            <a:avLst/>
          </a:prstGeom>
          <a:noFill/>
        </p:spPr>
        <p:txBody>
          <a:bodyPr wrap="square" rtlCol="0">
            <a:spAutoFit/>
          </a:bodyPr>
          <a:lstStyle/>
          <a:p>
            <a:r>
              <a:rPr lang="en-US" dirty="0" smtClean="0"/>
              <a:t>Instruction</a:t>
            </a:r>
            <a:endParaRPr lang="en-US" dirty="0"/>
          </a:p>
        </p:txBody>
      </p:sp>
      <p:sp>
        <p:nvSpPr>
          <p:cNvPr id="36" name="TextBox 35"/>
          <p:cNvSpPr txBox="1"/>
          <p:nvPr/>
        </p:nvSpPr>
        <p:spPr>
          <a:xfrm>
            <a:off x="7296328" y="4026844"/>
            <a:ext cx="864906" cy="369332"/>
          </a:xfrm>
          <a:prstGeom prst="rect">
            <a:avLst/>
          </a:prstGeom>
          <a:noFill/>
        </p:spPr>
        <p:txBody>
          <a:bodyPr wrap="square" rtlCol="0">
            <a:spAutoFit/>
          </a:bodyPr>
          <a:lstStyle/>
          <a:p>
            <a:r>
              <a:rPr lang="en-US" dirty="0" smtClean="0"/>
              <a:t>Data</a:t>
            </a:r>
            <a:endParaRPr lang="en-US" dirty="0"/>
          </a:p>
        </p:txBody>
      </p:sp>
      <p:sp>
        <p:nvSpPr>
          <p:cNvPr id="37" name="TextBox 36"/>
          <p:cNvSpPr txBox="1"/>
          <p:nvPr/>
        </p:nvSpPr>
        <p:spPr>
          <a:xfrm>
            <a:off x="7304873" y="4396176"/>
            <a:ext cx="933271" cy="369332"/>
          </a:xfrm>
          <a:prstGeom prst="rect">
            <a:avLst/>
          </a:prstGeom>
          <a:noFill/>
        </p:spPr>
        <p:txBody>
          <a:bodyPr wrap="square" rtlCol="0">
            <a:spAutoFit/>
          </a:bodyPr>
          <a:lstStyle/>
          <a:p>
            <a:r>
              <a:rPr lang="en-US" dirty="0" smtClean="0"/>
              <a:t>Data</a:t>
            </a:r>
            <a:endParaRPr lang="en-US" dirty="0"/>
          </a:p>
        </p:txBody>
      </p:sp>
      <p:sp>
        <p:nvSpPr>
          <p:cNvPr id="38" name="TextBox 37"/>
          <p:cNvSpPr txBox="1"/>
          <p:nvPr/>
        </p:nvSpPr>
        <p:spPr>
          <a:xfrm>
            <a:off x="7287783" y="4765508"/>
            <a:ext cx="950361" cy="369332"/>
          </a:xfrm>
          <a:prstGeom prst="rect">
            <a:avLst/>
          </a:prstGeom>
          <a:noFill/>
        </p:spPr>
        <p:txBody>
          <a:bodyPr wrap="square" rtlCol="0">
            <a:spAutoFit/>
          </a:bodyPr>
          <a:lstStyle/>
          <a:p>
            <a:r>
              <a:rPr lang="en-US" dirty="0" smtClean="0"/>
              <a:t>Data</a:t>
            </a:r>
            <a:endParaRPr lang="en-US" dirty="0"/>
          </a:p>
        </p:txBody>
      </p:sp>
      <p:sp>
        <p:nvSpPr>
          <p:cNvPr id="39" name="TextBox 38"/>
          <p:cNvSpPr txBox="1"/>
          <p:nvPr/>
        </p:nvSpPr>
        <p:spPr>
          <a:xfrm>
            <a:off x="7400658" y="1773252"/>
            <a:ext cx="615297" cy="923330"/>
          </a:xfrm>
          <a:prstGeom prst="rect">
            <a:avLst/>
          </a:prstGeom>
          <a:noFill/>
        </p:spPr>
        <p:txBody>
          <a:bodyPr wrap="square" rtlCol="0">
            <a:spAutoFit/>
          </a:bodyPr>
          <a:lstStyle/>
          <a:p>
            <a:r>
              <a:rPr lang="en-US" dirty="0" smtClean="0"/>
              <a:t>.</a:t>
            </a:r>
          </a:p>
          <a:p>
            <a:r>
              <a:rPr lang="en-US" dirty="0" smtClean="0"/>
              <a:t>.</a:t>
            </a:r>
          </a:p>
          <a:p>
            <a:endParaRPr lang="en-US" dirty="0"/>
          </a:p>
        </p:txBody>
      </p:sp>
      <p:sp>
        <p:nvSpPr>
          <p:cNvPr id="40" name="TextBox 39"/>
          <p:cNvSpPr txBox="1"/>
          <p:nvPr/>
        </p:nvSpPr>
        <p:spPr>
          <a:xfrm>
            <a:off x="7287783" y="3347124"/>
            <a:ext cx="1047925" cy="646331"/>
          </a:xfrm>
          <a:prstGeom prst="rect">
            <a:avLst/>
          </a:prstGeom>
          <a:noFill/>
        </p:spPr>
        <p:txBody>
          <a:bodyPr wrap="square" rtlCol="0">
            <a:spAutoFit/>
          </a:bodyPr>
          <a:lstStyle/>
          <a:p>
            <a:r>
              <a:rPr lang="en-US" dirty="0" smtClean="0"/>
              <a:t>.</a:t>
            </a:r>
          </a:p>
          <a:p>
            <a:r>
              <a:rPr lang="en-US" dirty="0"/>
              <a:t>.</a:t>
            </a:r>
          </a:p>
        </p:txBody>
      </p:sp>
      <p:sp>
        <p:nvSpPr>
          <p:cNvPr id="41" name="TextBox 40"/>
          <p:cNvSpPr txBox="1"/>
          <p:nvPr/>
        </p:nvSpPr>
        <p:spPr>
          <a:xfrm>
            <a:off x="7304873" y="5066232"/>
            <a:ext cx="742598" cy="923330"/>
          </a:xfrm>
          <a:prstGeom prst="rect">
            <a:avLst/>
          </a:prstGeom>
          <a:noFill/>
        </p:spPr>
        <p:txBody>
          <a:bodyPr wrap="square" rtlCol="0">
            <a:spAutoFit/>
          </a:bodyPr>
          <a:lstStyle/>
          <a:p>
            <a:r>
              <a:rPr lang="en-US" dirty="0" smtClean="0"/>
              <a:t>.</a:t>
            </a:r>
          </a:p>
          <a:p>
            <a:r>
              <a:rPr lang="en-US" dirty="0" smtClean="0"/>
              <a:t>.</a:t>
            </a:r>
          </a:p>
          <a:p>
            <a:r>
              <a:rPr lang="en-US" dirty="0"/>
              <a:t>.</a:t>
            </a:r>
          </a:p>
        </p:txBody>
      </p:sp>
      <p:sp>
        <p:nvSpPr>
          <p:cNvPr id="42" name="Rectangle 41"/>
          <p:cNvSpPr/>
          <p:nvPr/>
        </p:nvSpPr>
        <p:spPr>
          <a:xfrm>
            <a:off x="2978209" y="4977876"/>
            <a:ext cx="1003245" cy="12348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 name="Straight Connector 43"/>
          <p:cNvCxnSpPr/>
          <p:nvPr/>
        </p:nvCxnSpPr>
        <p:spPr>
          <a:xfrm>
            <a:off x="2978209" y="5190822"/>
            <a:ext cx="10032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978207" y="5326130"/>
            <a:ext cx="10032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78208" y="5435919"/>
            <a:ext cx="10032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978206" y="5588836"/>
            <a:ext cx="1003245"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734654" y="4505472"/>
            <a:ext cx="1306619" cy="369332"/>
          </a:xfrm>
          <a:prstGeom prst="rect">
            <a:avLst/>
          </a:prstGeom>
          <a:noFill/>
        </p:spPr>
        <p:txBody>
          <a:bodyPr wrap="square" rtlCol="0">
            <a:spAutoFit/>
          </a:bodyPr>
          <a:lstStyle/>
          <a:p>
            <a:r>
              <a:rPr lang="en-US" dirty="0" smtClean="0"/>
              <a:t>    Buffers</a:t>
            </a:r>
            <a:endParaRPr lang="en-US" dirty="0"/>
          </a:p>
        </p:txBody>
      </p:sp>
      <p:sp>
        <p:nvSpPr>
          <p:cNvPr id="50" name="TextBox 49"/>
          <p:cNvSpPr txBox="1"/>
          <p:nvPr/>
        </p:nvSpPr>
        <p:spPr>
          <a:xfrm>
            <a:off x="2008262" y="1427148"/>
            <a:ext cx="1973189" cy="369332"/>
          </a:xfrm>
          <a:prstGeom prst="rect">
            <a:avLst/>
          </a:prstGeom>
          <a:noFill/>
        </p:spPr>
        <p:txBody>
          <a:bodyPr wrap="square" rtlCol="0">
            <a:spAutoFit/>
          </a:bodyPr>
          <a:lstStyle/>
          <a:p>
            <a:r>
              <a:rPr lang="en-US" dirty="0" smtClean="0"/>
              <a:t>         CPU</a:t>
            </a:r>
            <a:endParaRPr lang="en-US" dirty="0"/>
          </a:p>
        </p:txBody>
      </p:sp>
      <p:sp>
        <p:nvSpPr>
          <p:cNvPr id="51" name="TextBox 50"/>
          <p:cNvSpPr txBox="1"/>
          <p:nvPr/>
        </p:nvSpPr>
        <p:spPr>
          <a:xfrm>
            <a:off x="2205172" y="4130159"/>
            <a:ext cx="1931349" cy="369332"/>
          </a:xfrm>
          <a:prstGeom prst="rect">
            <a:avLst/>
          </a:prstGeom>
          <a:noFill/>
        </p:spPr>
        <p:txBody>
          <a:bodyPr wrap="square" rtlCol="0">
            <a:spAutoFit/>
          </a:bodyPr>
          <a:lstStyle/>
          <a:p>
            <a:r>
              <a:rPr lang="en-US" dirty="0" smtClean="0"/>
              <a:t>I/O Module</a:t>
            </a:r>
            <a:endParaRPr lang="en-US" dirty="0"/>
          </a:p>
        </p:txBody>
      </p:sp>
      <p:sp>
        <p:nvSpPr>
          <p:cNvPr id="52" name="TextBox 51"/>
          <p:cNvSpPr txBox="1"/>
          <p:nvPr/>
        </p:nvSpPr>
        <p:spPr>
          <a:xfrm>
            <a:off x="7178467" y="1307507"/>
            <a:ext cx="1888621" cy="369332"/>
          </a:xfrm>
          <a:prstGeom prst="rect">
            <a:avLst/>
          </a:prstGeom>
          <a:noFill/>
        </p:spPr>
        <p:txBody>
          <a:bodyPr wrap="square" rtlCol="0">
            <a:spAutoFit/>
          </a:bodyPr>
          <a:lstStyle/>
          <a:p>
            <a:r>
              <a:rPr lang="en-US" dirty="0" smtClean="0"/>
              <a:t>Memory</a:t>
            </a:r>
            <a:endParaRPr lang="en-US" dirty="0"/>
          </a:p>
        </p:txBody>
      </p:sp>
      <p:sp>
        <p:nvSpPr>
          <p:cNvPr id="53" name="TextBox 52"/>
          <p:cNvSpPr txBox="1"/>
          <p:nvPr/>
        </p:nvSpPr>
        <p:spPr>
          <a:xfrm>
            <a:off x="3102123" y="5527897"/>
            <a:ext cx="709301" cy="923330"/>
          </a:xfrm>
          <a:prstGeom prst="rect">
            <a:avLst/>
          </a:prstGeom>
          <a:noFill/>
        </p:spPr>
        <p:txBody>
          <a:bodyPr wrap="square" rtlCol="0">
            <a:spAutoFit/>
          </a:bodyPr>
          <a:lstStyle/>
          <a:p>
            <a:r>
              <a:rPr lang="en-US" dirty="0" smtClean="0"/>
              <a:t>.</a:t>
            </a:r>
          </a:p>
          <a:p>
            <a:r>
              <a:rPr lang="en-US" dirty="0" smtClean="0"/>
              <a:t>.</a:t>
            </a:r>
          </a:p>
          <a:p>
            <a:endParaRPr lang="en-US" dirty="0"/>
          </a:p>
        </p:txBody>
      </p:sp>
      <p:sp>
        <p:nvSpPr>
          <p:cNvPr id="54" name="TextBox 53"/>
          <p:cNvSpPr txBox="1"/>
          <p:nvPr/>
        </p:nvSpPr>
        <p:spPr>
          <a:xfrm>
            <a:off x="9911340" y="1970061"/>
            <a:ext cx="4035395" cy="3139321"/>
          </a:xfrm>
          <a:prstGeom prst="rect">
            <a:avLst/>
          </a:prstGeom>
          <a:noFill/>
        </p:spPr>
        <p:txBody>
          <a:bodyPr wrap="square" rtlCol="0">
            <a:spAutoFit/>
          </a:bodyPr>
          <a:lstStyle/>
          <a:p>
            <a:r>
              <a:rPr lang="en-US" dirty="0" smtClean="0"/>
              <a:t>PC=Program counter</a:t>
            </a:r>
          </a:p>
          <a:p>
            <a:r>
              <a:rPr lang="en-US" dirty="0" smtClean="0"/>
              <a:t>IR=Instruction register</a:t>
            </a:r>
          </a:p>
          <a:p>
            <a:r>
              <a:rPr lang="en-US" dirty="0" smtClean="0"/>
              <a:t>MAR=Memory address</a:t>
            </a:r>
          </a:p>
          <a:p>
            <a:r>
              <a:rPr lang="en-US" dirty="0"/>
              <a:t> </a:t>
            </a:r>
            <a:r>
              <a:rPr lang="en-US" dirty="0" smtClean="0"/>
              <a:t>          register</a:t>
            </a:r>
          </a:p>
          <a:p>
            <a:r>
              <a:rPr lang="en-US" dirty="0" smtClean="0"/>
              <a:t>MBR=Memory buffer </a:t>
            </a:r>
          </a:p>
          <a:p>
            <a:r>
              <a:rPr lang="en-US" dirty="0"/>
              <a:t> </a:t>
            </a:r>
            <a:r>
              <a:rPr lang="en-US" dirty="0" smtClean="0"/>
              <a:t>          register</a:t>
            </a:r>
          </a:p>
          <a:p>
            <a:r>
              <a:rPr lang="en-US" dirty="0" smtClean="0"/>
              <a:t>I/O AR=I/O address </a:t>
            </a:r>
          </a:p>
          <a:p>
            <a:r>
              <a:rPr lang="en-US" dirty="0"/>
              <a:t> </a:t>
            </a:r>
            <a:r>
              <a:rPr lang="en-US" dirty="0" smtClean="0"/>
              <a:t>             register</a:t>
            </a:r>
          </a:p>
          <a:p>
            <a:r>
              <a:rPr lang="en-US" dirty="0" smtClean="0"/>
              <a:t>I/O BR=I/O buffer </a:t>
            </a:r>
          </a:p>
          <a:p>
            <a:r>
              <a:rPr lang="en-US" dirty="0"/>
              <a:t> </a:t>
            </a:r>
            <a:r>
              <a:rPr lang="en-US" dirty="0" smtClean="0"/>
              <a:t>         register</a:t>
            </a:r>
          </a:p>
          <a:p>
            <a:endParaRPr lang="en-US" dirty="0"/>
          </a:p>
        </p:txBody>
      </p:sp>
      <p:sp>
        <p:nvSpPr>
          <p:cNvPr id="56" name="Left Arrow 55"/>
          <p:cNvSpPr/>
          <p:nvPr/>
        </p:nvSpPr>
        <p:spPr>
          <a:xfrm>
            <a:off x="4297822" y="2312604"/>
            <a:ext cx="820397" cy="76795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Left Arrow 56"/>
          <p:cNvSpPr/>
          <p:nvPr/>
        </p:nvSpPr>
        <p:spPr>
          <a:xfrm>
            <a:off x="4289987" y="5021979"/>
            <a:ext cx="828232" cy="69363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122491" y="2485936"/>
            <a:ext cx="312636" cy="31028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ight Arrow 60"/>
          <p:cNvSpPr/>
          <p:nvPr/>
        </p:nvSpPr>
        <p:spPr>
          <a:xfrm>
            <a:off x="5435127" y="3362988"/>
            <a:ext cx="1059678" cy="7261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49296692"/>
      </p:ext>
    </p:extLst>
  </p:cSld>
  <p:clrMapOvr>
    <a:masterClrMapping/>
  </p:clrMapOvr>
  <mc:AlternateContent xmlns:mc="http://schemas.openxmlformats.org/markup-compatibility/2006" xmlns:p14="http://schemas.microsoft.com/office/powerpoint/2010/main">
    <mc:Choice Requires="p14">
      <p:transition spd="slow" p14:dur="2000" advTm="2656"/>
    </mc:Choice>
    <mc:Fallback xmlns="">
      <p:transition spd="slow" advTm="2656"/>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Cache</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Memory</a:t>
            </a:r>
            <a:b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Ø"/>
            </a:pPr>
            <a:r>
              <a:rPr lang="en-IN" dirty="0"/>
              <a:t>It is very special high speed memory. It is used to speed up and synchronizing with high speed CPU.</a:t>
            </a:r>
          </a:p>
          <a:p>
            <a:pPr marL="285750" indent="-285750">
              <a:buFont typeface="Wingdings" panose="05000000000000000000" pitchFamily="2" charset="2"/>
              <a:buChar char="Ø"/>
            </a:pPr>
            <a:r>
              <a:rPr lang="en-IN" dirty="0" smtClean="0"/>
              <a:t>Cache </a:t>
            </a:r>
            <a:r>
              <a:rPr lang="en-IN" dirty="0"/>
              <a:t>memory is costlier than main memory or disk memory but economical than CPU registers.</a:t>
            </a:r>
          </a:p>
          <a:p>
            <a:pPr marL="285750" indent="-285750">
              <a:buFont typeface="Wingdings" panose="05000000000000000000" pitchFamily="2" charset="2"/>
              <a:buChar char="Ø"/>
            </a:pPr>
            <a:r>
              <a:rPr lang="en-IN" dirty="0" smtClean="0"/>
              <a:t>Cache </a:t>
            </a:r>
            <a:r>
              <a:rPr lang="en-IN" dirty="0"/>
              <a:t>memory is an extremely fast memory type that acts as a buffer between RAM and the CPU.</a:t>
            </a:r>
          </a:p>
          <a:p>
            <a:pPr marL="285750" indent="-285750">
              <a:buFont typeface="Wingdings" panose="05000000000000000000" pitchFamily="2" charset="2"/>
              <a:buChar char="Ø"/>
            </a:pPr>
            <a:r>
              <a:rPr lang="en-IN" dirty="0" smtClean="0"/>
              <a:t>It </a:t>
            </a:r>
            <a:r>
              <a:rPr lang="en-IN" dirty="0"/>
              <a:t>holds frequently requested data and instruction so that they are immediately available to the CPU when needed.</a:t>
            </a:r>
          </a:p>
          <a:p>
            <a:endParaRPr lang="en-US" dirty="0"/>
          </a:p>
        </p:txBody>
      </p:sp>
    </p:spTree>
    <p:extLst>
      <p:ext uri="{BB962C8B-B14F-4D97-AF65-F5344CB8AC3E}">
        <p14:creationId xmlns:p14="http://schemas.microsoft.com/office/powerpoint/2010/main" val="18070984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664"/>
            <a:ext cx="10515600" cy="213644"/>
          </a:xfrm>
        </p:spPr>
        <p:txBody>
          <a:bodyPr>
            <a:normAutofit fontScale="90000"/>
          </a:bodyPr>
          <a:lstStyle/>
          <a:p>
            <a:r>
              <a:rPr lang="en-US" b="1" dirty="0">
                <a:ln w="12700" cmpd="sng">
                  <a:solidFill>
                    <a:schemeClr val="accent4"/>
                  </a:solidFill>
                  <a:prstDash val="solid"/>
                </a:ln>
                <a:solidFill>
                  <a:srgbClr val="FF0000"/>
                </a:solidFill>
                <a:latin typeface="Algerian" panose="04020705040A02060702" pitchFamily="82" charset="0"/>
              </a:rPr>
              <a:t>Characteristics of cache memory</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r>
            <a:b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r>
              <a:rPr lang="en-US" b="1" dirty="0">
                <a:ln w="12700" cmpd="sng">
                  <a:solidFill>
                    <a:schemeClr val="accent4"/>
                  </a:solidFill>
                  <a:prstDash val="solid"/>
                </a:ln>
                <a:solidFill>
                  <a:srgbClr val="FF0000"/>
                </a:solidFill>
                <a:latin typeface="Algerian" panose="04020705040A02060702" pitchFamily="82" charset="0"/>
              </a:rPr>
              <a:t/>
            </a:r>
            <a:br>
              <a:rPr lang="en-US" b="1" dirty="0">
                <a:ln w="12700" cmpd="sng">
                  <a:solidFill>
                    <a:schemeClr val="accent4"/>
                  </a:solidFill>
                  <a:prstDash val="solid"/>
                </a:ln>
                <a:solidFill>
                  <a:srgbClr val="FF0000"/>
                </a:solidFill>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38200" y="1008404"/>
            <a:ext cx="11125912" cy="6046149"/>
          </a:xfrm>
        </p:spPr>
        <p:txBody>
          <a:bodyPr numCol="2">
            <a:normAutofit fontScale="92500" lnSpcReduction="10000"/>
          </a:bodyPr>
          <a:lstStyle/>
          <a:p>
            <a:r>
              <a:rPr lang="en-IN" b="1" u="sng" dirty="0">
                <a:latin typeface="Arial Black" panose="020B0A04020102020204" pitchFamily="34" charset="0"/>
              </a:rPr>
              <a:t>LOCATION</a:t>
            </a:r>
            <a:r>
              <a:rPr lang="en-IN" b="1" dirty="0"/>
              <a:t>:-</a:t>
            </a:r>
          </a:p>
          <a:p>
            <a:pPr marL="285750" indent="-285750">
              <a:buFont typeface="Wingdings" panose="05000000000000000000" pitchFamily="2" charset="2"/>
              <a:buChar char="Ø"/>
            </a:pPr>
            <a:r>
              <a:rPr lang="en-GB" altLang="en-US" dirty="0"/>
              <a:t>CPU</a:t>
            </a:r>
          </a:p>
          <a:p>
            <a:pPr marL="285750" indent="-285750">
              <a:buFont typeface="Wingdings" panose="05000000000000000000" pitchFamily="2" charset="2"/>
              <a:buChar char="Ø"/>
            </a:pPr>
            <a:r>
              <a:rPr lang="en-GB" altLang="en-US" dirty="0"/>
              <a:t>Internal</a:t>
            </a:r>
          </a:p>
          <a:p>
            <a:pPr marL="285750" indent="-285750">
              <a:buFont typeface="Wingdings" panose="05000000000000000000" pitchFamily="2" charset="2"/>
              <a:buChar char="Ø"/>
            </a:pPr>
            <a:r>
              <a:rPr lang="en-GB" altLang="en-US" dirty="0"/>
              <a:t>External</a:t>
            </a:r>
            <a:endParaRPr lang="en-IN" b="1" dirty="0"/>
          </a:p>
          <a:p>
            <a:r>
              <a:rPr lang="en-IN" b="1" u="sng" dirty="0">
                <a:latin typeface="Arial Black" panose="020B0A04020102020204" pitchFamily="34" charset="0"/>
              </a:rPr>
              <a:t>CAPACITY</a:t>
            </a:r>
            <a:r>
              <a:rPr lang="en-IN" b="1" dirty="0"/>
              <a:t>:-</a:t>
            </a:r>
          </a:p>
          <a:p>
            <a:pPr marL="285750" indent="-285750">
              <a:buFont typeface="Wingdings" panose="05000000000000000000" pitchFamily="2" charset="2"/>
              <a:buChar char="Ø"/>
            </a:pPr>
            <a:r>
              <a:rPr lang="en-GB" altLang="en-US" dirty="0"/>
              <a:t>Word size</a:t>
            </a:r>
          </a:p>
          <a:p>
            <a:pPr marL="742950" lvl="1" indent="-285750">
              <a:buFont typeface="Wingdings" panose="05000000000000000000" pitchFamily="2" charset="2"/>
              <a:buChar char="ü"/>
            </a:pPr>
            <a:r>
              <a:rPr lang="en-GB" altLang="en-US" dirty="0"/>
              <a:t>The natural unit of organisation.</a:t>
            </a:r>
          </a:p>
          <a:p>
            <a:pPr marL="285750" indent="-285750">
              <a:buFont typeface="Wingdings" panose="05000000000000000000" pitchFamily="2" charset="2"/>
              <a:buChar char="Ø"/>
            </a:pPr>
            <a:r>
              <a:rPr lang="en-GB" altLang="en-US" dirty="0"/>
              <a:t>Number of words</a:t>
            </a:r>
            <a:r>
              <a:rPr lang="en-IN" altLang="en-US" dirty="0"/>
              <a:t>(or bytes).</a:t>
            </a:r>
            <a:endParaRPr lang="en-GB" altLang="en-US" dirty="0"/>
          </a:p>
          <a:p>
            <a:r>
              <a:rPr lang="en-IN" b="1" u="sng" dirty="0">
                <a:latin typeface="Arial Black" panose="020B0A04020102020204" pitchFamily="34" charset="0"/>
              </a:rPr>
              <a:t>UNIT</a:t>
            </a:r>
            <a:r>
              <a:rPr lang="en-IN" b="1" dirty="0">
                <a:latin typeface="Arial Black" panose="020B0A04020102020204" pitchFamily="34" charset="0"/>
              </a:rPr>
              <a:t> </a:t>
            </a:r>
            <a:r>
              <a:rPr lang="en-IN" b="1" u="sng" dirty="0">
                <a:latin typeface="Arial Black" panose="020B0A04020102020204" pitchFamily="34" charset="0"/>
              </a:rPr>
              <a:t>OF</a:t>
            </a:r>
            <a:r>
              <a:rPr lang="en-IN" b="1" dirty="0">
                <a:latin typeface="Arial Black" panose="020B0A04020102020204" pitchFamily="34" charset="0"/>
              </a:rPr>
              <a:t> </a:t>
            </a:r>
            <a:r>
              <a:rPr lang="en-IN" b="1" u="sng" dirty="0">
                <a:latin typeface="Arial Black" panose="020B0A04020102020204" pitchFamily="34" charset="0"/>
              </a:rPr>
              <a:t>TRANSFER</a:t>
            </a:r>
            <a:r>
              <a:rPr lang="en-IN" b="1" dirty="0"/>
              <a:t>:-</a:t>
            </a:r>
          </a:p>
          <a:p>
            <a:pPr marL="285750" indent="-285750">
              <a:buFont typeface="Wingdings" panose="05000000000000000000" pitchFamily="2" charset="2"/>
              <a:buChar char="Ø"/>
            </a:pPr>
            <a:r>
              <a:rPr lang="en-GB" altLang="en-US" dirty="0"/>
              <a:t>Internal</a:t>
            </a:r>
          </a:p>
          <a:p>
            <a:pPr marL="742950" lvl="1" indent="-285750">
              <a:buFont typeface="Wingdings" panose="05000000000000000000" pitchFamily="2" charset="2"/>
              <a:buChar char="ü"/>
            </a:pPr>
            <a:r>
              <a:rPr lang="en-GB" altLang="en-US" dirty="0"/>
              <a:t>Usually governed by data bus width</a:t>
            </a:r>
          </a:p>
          <a:p>
            <a:pPr marL="285750" indent="-285750">
              <a:buFont typeface="Wingdings" panose="05000000000000000000" pitchFamily="2" charset="2"/>
              <a:buChar char="Ø"/>
            </a:pPr>
            <a:r>
              <a:rPr lang="en-GB" altLang="en-US" dirty="0"/>
              <a:t>External</a:t>
            </a:r>
          </a:p>
          <a:p>
            <a:pPr marL="742950" lvl="1" indent="-285750">
              <a:buFont typeface="Wingdings" panose="05000000000000000000" pitchFamily="2" charset="2"/>
              <a:buChar char="ü"/>
            </a:pPr>
            <a:r>
              <a:rPr lang="en-GB" altLang="en-US" dirty="0"/>
              <a:t>Usually a block which is much larger than a word</a:t>
            </a:r>
          </a:p>
          <a:p>
            <a:pPr marL="285750" indent="-285750">
              <a:buFont typeface="Wingdings" panose="05000000000000000000" pitchFamily="2" charset="2"/>
              <a:buChar char="Ø"/>
            </a:pPr>
            <a:r>
              <a:rPr lang="en-GB" altLang="en-US" dirty="0"/>
              <a:t>Addressable unit</a:t>
            </a:r>
          </a:p>
          <a:p>
            <a:pPr marL="742950" lvl="1" indent="-285750">
              <a:buFont typeface="Wingdings" panose="05000000000000000000" pitchFamily="2" charset="2"/>
              <a:buChar char="ü"/>
            </a:pPr>
            <a:r>
              <a:rPr lang="en-GB" altLang="en-US" dirty="0"/>
              <a:t>Smallest location which can be uniquely addressed</a:t>
            </a:r>
          </a:p>
          <a:p>
            <a:r>
              <a:rPr lang="en-IN" b="1" u="sng" dirty="0">
                <a:latin typeface="Arial Black" panose="020B0A04020102020204" pitchFamily="34" charset="0"/>
              </a:rPr>
              <a:t>ACCESS</a:t>
            </a:r>
            <a:r>
              <a:rPr lang="en-IN" b="1" dirty="0">
                <a:latin typeface="Arial Black" panose="020B0A04020102020204" pitchFamily="34" charset="0"/>
              </a:rPr>
              <a:t> </a:t>
            </a:r>
            <a:r>
              <a:rPr lang="en-IN" b="1" u="sng" dirty="0">
                <a:latin typeface="Arial Black" panose="020B0A04020102020204" pitchFamily="34" charset="0"/>
              </a:rPr>
              <a:t>METHOD</a:t>
            </a:r>
            <a:r>
              <a:rPr lang="en-IN" b="1" dirty="0"/>
              <a:t>:-</a:t>
            </a:r>
          </a:p>
          <a:p>
            <a:pPr marL="285750" indent="-285750">
              <a:buFont typeface="Wingdings" panose="05000000000000000000" pitchFamily="2" charset="2"/>
              <a:buChar char="Ø"/>
            </a:pPr>
            <a:r>
              <a:rPr lang="en-GB" altLang="en-US" dirty="0"/>
              <a:t>Sequential                         </a:t>
            </a:r>
          </a:p>
          <a:p>
            <a:pPr marL="285750" indent="-285750">
              <a:buFont typeface="Wingdings" panose="05000000000000000000" pitchFamily="2" charset="2"/>
              <a:buChar char="ü"/>
            </a:pPr>
            <a:r>
              <a:rPr lang="en-GB" altLang="en-US" dirty="0"/>
              <a:t> </a:t>
            </a:r>
            <a:r>
              <a:rPr lang="en-GB" altLang="en-US" dirty="0" err="1" smtClean="0"/>
              <a:t>eg</a:t>
            </a:r>
            <a:r>
              <a:rPr lang="en-GB" altLang="en-US" dirty="0" smtClean="0"/>
              <a:t>:-</a:t>
            </a:r>
            <a:r>
              <a:rPr lang="en-GB" altLang="en-US" dirty="0"/>
              <a:t>Tape</a:t>
            </a:r>
          </a:p>
          <a:p>
            <a:pPr marL="285750" indent="-285750">
              <a:buFont typeface="Wingdings" panose="05000000000000000000" pitchFamily="2" charset="2"/>
              <a:buChar char="Ø"/>
            </a:pPr>
            <a:r>
              <a:rPr lang="en-GB" altLang="en-US" dirty="0"/>
              <a:t>Direct</a:t>
            </a:r>
          </a:p>
          <a:p>
            <a:pPr marL="285750" indent="-285750">
              <a:buFont typeface="Wingdings" panose="05000000000000000000" pitchFamily="2" charset="2"/>
              <a:buChar char="ü"/>
            </a:pPr>
            <a:r>
              <a:rPr lang="en-GB" altLang="en-US" dirty="0"/>
              <a:t>    </a:t>
            </a:r>
            <a:r>
              <a:rPr lang="en-GB" altLang="en-US" dirty="0" err="1"/>
              <a:t>eg</a:t>
            </a:r>
            <a:r>
              <a:rPr lang="en-GB" altLang="en-US" dirty="0"/>
              <a:t>:-Disk</a:t>
            </a:r>
          </a:p>
          <a:p>
            <a:pPr marL="285750" indent="-285750">
              <a:buFont typeface="Wingdings" panose="05000000000000000000" pitchFamily="2" charset="2"/>
              <a:buChar char="Ø"/>
            </a:pPr>
            <a:r>
              <a:rPr lang="en-GB" altLang="en-US" dirty="0"/>
              <a:t>Random</a:t>
            </a:r>
          </a:p>
          <a:p>
            <a:pPr marL="285750" indent="-285750">
              <a:buFont typeface="Wingdings" panose="05000000000000000000" pitchFamily="2" charset="2"/>
              <a:buChar char="ü"/>
            </a:pPr>
            <a:r>
              <a:rPr lang="en-GB" altLang="en-US" dirty="0"/>
              <a:t>    </a:t>
            </a:r>
            <a:r>
              <a:rPr lang="en-GB" altLang="en-US" dirty="0" err="1" smtClean="0"/>
              <a:t>eg</a:t>
            </a:r>
            <a:r>
              <a:rPr lang="en-GB" altLang="en-US" dirty="0" smtClean="0"/>
              <a:t>:-</a:t>
            </a:r>
            <a:r>
              <a:rPr lang="en-GB" altLang="en-US" dirty="0"/>
              <a:t>RAM</a:t>
            </a:r>
          </a:p>
          <a:p>
            <a:pPr marL="285750" indent="-285750">
              <a:buFont typeface="Wingdings" panose="05000000000000000000" pitchFamily="2" charset="2"/>
              <a:buChar char="Ø"/>
            </a:pPr>
            <a:r>
              <a:rPr lang="en-GB" altLang="en-US" dirty="0"/>
              <a:t>Associative</a:t>
            </a:r>
          </a:p>
          <a:p>
            <a:pPr marL="285750" indent="-285750">
              <a:buFont typeface="Wingdings" panose="05000000000000000000" pitchFamily="2" charset="2"/>
              <a:buChar char="ü"/>
            </a:pPr>
            <a:r>
              <a:rPr lang="en-GB" altLang="en-US" dirty="0"/>
              <a:t>    </a:t>
            </a:r>
            <a:r>
              <a:rPr lang="en-GB" altLang="en-US" dirty="0" err="1"/>
              <a:t>eg</a:t>
            </a:r>
            <a:r>
              <a:rPr lang="en-GB" altLang="en-US" dirty="0"/>
              <a:t>:-CACHE</a:t>
            </a:r>
          </a:p>
          <a:p>
            <a:endParaRPr lang="en-US" dirty="0"/>
          </a:p>
        </p:txBody>
      </p:sp>
    </p:spTree>
    <p:extLst>
      <p:ext uri="{BB962C8B-B14F-4D97-AF65-F5344CB8AC3E}">
        <p14:creationId xmlns:p14="http://schemas.microsoft.com/office/powerpoint/2010/main" val="13578923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Cache</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and</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Memory</a:t>
            </a:r>
            <a:b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br>
            <a:endParaRPr lang="en-US" dirty="0">
              <a:solidFill>
                <a:srgbClr val="FF0000"/>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xmlns="" id="{30355C91-36E6-413A-8B5C-B25DC592D3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1432"/>
          <a:stretch>
            <a:fillRect/>
          </a:stretch>
        </p:blipFill>
        <p:spPr bwMode="auto">
          <a:xfrm>
            <a:off x="1632247" y="1825625"/>
            <a:ext cx="6953409"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4035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Cache</a:t>
            </a:r>
            <a:r>
              <a:rPr lang="en-US"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 </a:t>
            </a:r>
            <a:r>
              <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organization</a:t>
            </a:r>
            <a:endParaRPr lang="en-US" b="1" u="sng" dirty="0">
              <a:ln w="0"/>
              <a:solidFill>
                <a:srgbClr val="FF0000"/>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4" name="Content Placeholder 3">
            <a:extLst>
              <a:ext uri="{FF2B5EF4-FFF2-40B4-BE49-F238E27FC236}">
                <a16:creationId xmlns:a16="http://schemas.microsoft.com/office/drawing/2014/main" xmlns="" id="{9BF2467F-269F-4EC3-B125-C058B34D5B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239" y="1825625"/>
            <a:ext cx="786368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3058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solidFill>
                  <a:srgbClr val="FF0000"/>
                </a:solidFill>
                <a:latin typeface="Algerian" panose="04020705040A02060702" pitchFamily="82" charset="0"/>
              </a:rPr>
              <a:t>Unit-</a:t>
            </a:r>
            <a:r>
              <a:rPr lang="en-US" sz="6000" dirty="0" smtClean="0">
                <a:solidFill>
                  <a:srgbClr val="92D050"/>
                </a:solidFill>
              </a:rPr>
              <a:t> </a:t>
            </a:r>
            <a:r>
              <a:rPr lang="en-US" sz="6000" b="1" dirty="0" smtClean="0">
                <a:solidFill>
                  <a:srgbClr val="92D050"/>
                </a:solidFill>
              </a:rPr>
              <a:t>4</a:t>
            </a:r>
            <a:endParaRPr lang="en-US" sz="6000" b="1" dirty="0">
              <a:solidFill>
                <a:srgbClr val="92D050"/>
              </a:solidFill>
            </a:endParaRPr>
          </a:p>
        </p:txBody>
      </p:sp>
      <p:sp>
        <p:nvSpPr>
          <p:cNvPr id="3" name="Content Placeholder 2"/>
          <p:cNvSpPr>
            <a:spLocks noGrp="1"/>
          </p:cNvSpPr>
          <p:nvPr>
            <p:ph idx="1"/>
          </p:nvPr>
        </p:nvSpPr>
        <p:spPr/>
        <p:txBody>
          <a:bodyPr/>
          <a:lstStyle/>
          <a:p>
            <a:r>
              <a:rPr lang="en-US" b="1" dirty="0" smtClean="0">
                <a:solidFill>
                  <a:srgbClr val="92D050"/>
                </a:solidFill>
              </a:rPr>
              <a:t>CPU organization</a:t>
            </a:r>
            <a:r>
              <a:rPr lang="en-US" dirty="0" smtClean="0">
                <a:solidFill>
                  <a:srgbClr val="C00000"/>
                </a:solidFill>
              </a:rPr>
              <a:t>:</a:t>
            </a:r>
          </a:p>
          <a:p>
            <a:r>
              <a:rPr lang="en-US" dirty="0">
                <a:solidFill>
                  <a:srgbClr val="C00000"/>
                </a:solidFill>
              </a:rPr>
              <a:t>G</a:t>
            </a:r>
            <a:r>
              <a:rPr lang="en-US" dirty="0" smtClean="0">
                <a:solidFill>
                  <a:srgbClr val="C00000"/>
                </a:solidFill>
              </a:rPr>
              <a:t>eneral register , stack , accumulator</a:t>
            </a:r>
            <a:r>
              <a:rPr lang="en-US" dirty="0">
                <a:solidFill>
                  <a:srgbClr val="C00000"/>
                </a:solidFill>
              </a:rPr>
              <a:t> </a:t>
            </a:r>
            <a:r>
              <a:rPr lang="en-US" dirty="0" smtClean="0">
                <a:solidFill>
                  <a:srgbClr val="C00000"/>
                </a:solidFill>
              </a:rPr>
              <a:t>.</a:t>
            </a:r>
          </a:p>
          <a:p>
            <a:r>
              <a:rPr lang="en-US" dirty="0" smtClean="0">
                <a:solidFill>
                  <a:srgbClr val="C00000"/>
                </a:solidFill>
              </a:rPr>
              <a:t>Instruction formats-three , two , one and zero address.</a:t>
            </a:r>
          </a:p>
          <a:p>
            <a:r>
              <a:rPr lang="en-US" dirty="0" smtClean="0">
                <a:solidFill>
                  <a:srgbClr val="C00000"/>
                </a:solidFill>
              </a:rPr>
              <a:t>Instruction set</a:t>
            </a:r>
          </a:p>
          <a:p>
            <a:r>
              <a:rPr lang="en-US" dirty="0" smtClean="0">
                <a:solidFill>
                  <a:srgbClr val="C00000"/>
                </a:solidFill>
              </a:rPr>
              <a:t>Addressing modes </a:t>
            </a:r>
            <a:endParaRPr lang="en-US" dirty="0">
              <a:solidFill>
                <a:srgbClr val="C00000"/>
              </a:solidFill>
            </a:endParaRPr>
          </a:p>
        </p:txBody>
      </p:sp>
    </p:spTree>
    <p:extLst>
      <p:ext uri="{BB962C8B-B14F-4D97-AF65-F5344CB8AC3E}">
        <p14:creationId xmlns:p14="http://schemas.microsoft.com/office/powerpoint/2010/main" val="18458235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39" y="-299103"/>
            <a:ext cx="3349952" cy="1264778"/>
          </a:xfrm>
        </p:spPr>
        <p:txBody>
          <a:bodyPr>
            <a:normAutofit fontScale="90000"/>
          </a:bodyPr>
          <a:lstStyle/>
          <a:p>
            <a:r>
              <a:rPr lang="en-US" b="1" u="sng" dirty="0">
                <a:solidFill>
                  <a:srgbClr val="FF0000"/>
                </a:solidFill>
                <a:latin typeface="Algerian" panose="04020705040A02060702" pitchFamily="82" charset="0"/>
              </a:rPr>
              <a:t>ADDRESSING</a:t>
            </a:r>
          </a:p>
        </p:txBody>
      </p:sp>
      <p:sp>
        <p:nvSpPr>
          <p:cNvPr id="3" name="Content Placeholder 2"/>
          <p:cNvSpPr>
            <a:spLocks noGrp="1"/>
          </p:cNvSpPr>
          <p:nvPr>
            <p:ph idx="1"/>
          </p:nvPr>
        </p:nvSpPr>
        <p:spPr>
          <a:xfrm>
            <a:off x="983478" y="740308"/>
            <a:ext cx="10515600" cy="5985231"/>
          </a:xfrm>
        </p:spPr>
        <p:txBody>
          <a:bodyPr>
            <a:normAutofit fontScale="32500" lnSpcReduction="20000"/>
          </a:bodyPr>
          <a:lstStyle/>
          <a:p>
            <a:r>
              <a:rPr lang="en-US" sz="7400" dirty="0" smtClean="0"/>
              <a:t>The </a:t>
            </a:r>
            <a:r>
              <a:rPr lang="en-US" sz="7400" dirty="0"/>
              <a:t>address field or fields in a typical instruction format are relatively small. </a:t>
            </a:r>
            <a:endParaRPr lang="en-US" sz="7400" dirty="0" smtClean="0"/>
          </a:p>
          <a:p>
            <a:r>
              <a:rPr lang="en-US" sz="7400" dirty="0" smtClean="0"/>
              <a:t>We would </a:t>
            </a:r>
            <a:r>
              <a:rPr lang="en-US" sz="7400" dirty="0"/>
              <a:t>like to be able to reference a large range of locations in main memory or, </a:t>
            </a:r>
            <a:r>
              <a:rPr lang="en-US" sz="7400" dirty="0" smtClean="0"/>
              <a:t>for some </a:t>
            </a:r>
            <a:r>
              <a:rPr lang="en-US" sz="7400" dirty="0"/>
              <a:t>systems, virtual memory. </a:t>
            </a:r>
            <a:endParaRPr lang="en-US" sz="7400" dirty="0" smtClean="0"/>
          </a:p>
          <a:p>
            <a:r>
              <a:rPr lang="en-US" sz="7400" dirty="0" smtClean="0"/>
              <a:t>To </a:t>
            </a:r>
            <a:r>
              <a:rPr lang="en-US" sz="7400" dirty="0"/>
              <a:t>achieve this objective, a variety of </a:t>
            </a:r>
            <a:r>
              <a:rPr lang="en-US" sz="7400" dirty="0" smtClean="0"/>
              <a:t>addressing techniques </a:t>
            </a:r>
            <a:r>
              <a:rPr lang="en-US" sz="7400" dirty="0"/>
              <a:t>has been employed. </a:t>
            </a:r>
            <a:endParaRPr lang="en-US" sz="7400" dirty="0" smtClean="0"/>
          </a:p>
          <a:p>
            <a:r>
              <a:rPr lang="en-US" sz="7400" dirty="0" smtClean="0"/>
              <a:t>They </a:t>
            </a:r>
            <a:r>
              <a:rPr lang="en-US" sz="7400" dirty="0"/>
              <a:t>all involve some trade-off between </a:t>
            </a:r>
            <a:r>
              <a:rPr lang="en-US" sz="7400" dirty="0" smtClean="0"/>
              <a:t>address range </a:t>
            </a:r>
            <a:r>
              <a:rPr lang="en-US" sz="7400" dirty="0"/>
              <a:t>and/or addressing flexibility, on the one hand, and the number of memory </a:t>
            </a:r>
            <a:r>
              <a:rPr lang="en-US" sz="7400" dirty="0" smtClean="0"/>
              <a:t>references </a:t>
            </a:r>
            <a:r>
              <a:rPr lang="en-US" sz="7400" dirty="0"/>
              <a:t>in the instruction and/or the complexity of address calculation, on the </a:t>
            </a:r>
            <a:r>
              <a:rPr lang="en-US" sz="7400" dirty="0" smtClean="0"/>
              <a:t>other . </a:t>
            </a:r>
          </a:p>
          <a:p>
            <a:r>
              <a:rPr lang="en-US" sz="7400" dirty="0" smtClean="0"/>
              <a:t>In </a:t>
            </a:r>
            <a:r>
              <a:rPr lang="en-US" sz="7400" dirty="0"/>
              <a:t>this section, we examine the most common addressing techniques</a:t>
            </a:r>
            <a:r>
              <a:rPr lang="en-US" sz="7400" dirty="0" smtClean="0"/>
              <a:t>:</a:t>
            </a:r>
          </a:p>
          <a:p>
            <a:pPr marL="0" indent="0">
              <a:buNone/>
            </a:pPr>
            <a:r>
              <a:rPr lang="en-US" sz="7400" dirty="0" smtClean="0"/>
              <a:t>•</a:t>
            </a:r>
            <a:r>
              <a:rPr lang="en-US" sz="7400" dirty="0" smtClean="0">
                <a:solidFill>
                  <a:srgbClr val="92D050"/>
                </a:solidFill>
              </a:rPr>
              <a:t>Immediate</a:t>
            </a:r>
          </a:p>
          <a:p>
            <a:pPr marL="0" indent="0">
              <a:buNone/>
            </a:pPr>
            <a:r>
              <a:rPr lang="en-US" sz="7400" dirty="0" smtClean="0">
                <a:solidFill>
                  <a:srgbClr val="92D050"/>
                </a:solidFill>
              </a:rPr>
              <a:t>•Direct</a:t>
            </a:r>
          </a:p>
          <a:p>
            <a:pPr marL="0" indent="0">
              <a:buNone/>
            </a:pPr>
            <a:r>
              <a:rPr lang="en-US" sz="7400" dirty="0" smtClean="0">
                <a:solidFill>
                  <a:srgbClr val="92D050"/>
                </a:solidFill>
              </a:rPr>
              <a:t>•Indirect</a:t>
            </a:r>
          </a:p>
          <a:p>
            <a:pPr marL="0" indent="0">
              <a:buNone/>
            </a:pPr>
            <a:r>
              <a:rPr lang="en-US" sz="7400" dirty="0" smtClean="0">
                <a:solidFill>
                  <a:srgbClr val="92D050"/>
                </a:solidFill>
              </a:rPr>
              <a:t>•Register</a:t>
            </a:r>
          </a:p>
          <a:p>
            <a:pPr marL="0" indent="0">
              <a:buNone/>
            </a:pPr>
            <a:r>
              <a:rPr lang="en-US" sz="7400" dirty="0" smtClean="0">
                <a:solidFill>
                  <a:srgbClr val="92D050"/>
                </a:solidFill>
              </a:rPr>
              <a:t>• Register indirect</a:t>
            </a:r>
          </a:p>
          <a:p>
            <a:pPr marL="0" indent="0">
              <a:buNone/>
            </a:pPr>
            <a:r>
              <a:rPr lang="en-US" sz="7400" dirty="0" smtClean="0">
                <a:solidFill>
                  <a:srgbClr val="92D050"/>
                </a:solidFill>
              </a:rPr>
              <a:t>•Displacement</a:t>
            </a:r>
          </a:p>
          <a:p>
            <a:pPr marL="0" indent="0">
              <a:buNone/>
            </a:pPr>
            <a:r>
              <a:rPr lang="en-US" sz="7400" dirty="0" smtClean="0">
                <a:solidFill>
                  <a:srgbClr val="92D050"/>
                </a:solidFill>
              </a:rPr>
              <a:t>•Stack</a:t>
            </a:r>
            <a:endParaRPr lang="en-US" sz="7400" dirty="0">
              <a:solidFill>
                <a:srgbClr val="92D050"/>
              </a:solidFill>
            </a:endParaRPr>
          </a:p>
          <a:p>
            <a:endParaRPr lang="en-US" dirty="0">
              <a:solidFill>
                <a:srgbClr val="92D050"/>
              </a:solidFill>
            </a:endParaRPr>
          </a:p>
        </p:txBody>
      </p:sp>
    </p:spTree>
    <p:extLst>
      <p:ext uri="{BB962C8B-B14F-4D97-AF65-F5344CB8AC3E}">
        <p14:creationId xmlns:p14="http://schemas.microsoft.com/office/powerpoint/2010/main" val="6797321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6232" y="1281869"/>
            <a:ext cx="4948015" cy="5469309"/>
          </a:xfrm>
          <a:prstGeom prst="rect">
            <a:avLst/>
          </a:prstGeom>
        </p:spPr>
      </p:pic>
      <p:sp>
        <p:nvSpPr>
          <p:cNvPr id="3" name="TextBox 2"/>
          <p:cNvSpPr txBox="1"/>
          <p:nvPr/>
        </p:nvSpPr>
        <p:spPr>
          <a:xfrm>
            <a:off x="1572426" y="0"/>
            <a:ext cx="3743058" cy="1200329"/>
          </a:xfrm>
          <a:prstGeom prst="rect">
            <a:avLst/>
          </a:prstGeom>
          <a:noFill/>
        </p:spPr>
        <p:txBody>
          <a:bodyPr wrap="square" rtlCol="0">
            <a:spAutoFit/>
          </a:bodyPr>
          <a:lstStyle/>
          <a:p>
            <a:r>
              <a:rPr lang="en-US" sz="3600" b="1" u="sng" dirty="0" smtClean="0">
                <a:solidFill>
                  <a:srgbClr val="92D050"/>
                </a:solidFill>
                <a:latin typeface="Algerian" panose="04020705040A02060702" pitchFamily="82" charset="0"/>
              </a:rPr>
              <a:t>Addressing Modes</a:t>
            </a:r>
            <a:endParaRPr lang="en-US" sz="3600" b="1" u="sng" dirty="0">
              <a:solidFill>
                <a:srgbClr val="92D050"/>
              </a:solidFill>
              <a:latin typeface="Algerian" panose="04020705040A02060702" pitchFamily="82" charset="0"/>
            </a:endParaRPr>
          </a:p>
        </p:txBody>
      </p:sp>
      <p:sp>
        <p:nvSpPr>
          <p:cNvPr id="4" name="TextBox 3"/>
          <p:cNvSpPr txBox="1"/>
          <p:nvPr/>
        </p:nvSpPr>
        <p:spPr>
          <a:xfrm>
            <a:off x="6776815" y="945434"/>
            <a:ext cx="4896740" cy="1754326"/>
          </a:xfrm>
          <a:prstGeom prst="rect">
            <a:avLst/>
          </a:prstGeom>
          <a:noFill/>
        </p:spPr>
        <p:txBody>
          <a:bodyPr wrap="square" rtlCol="0">
            <a:spAutoFit/>
          </a:bodyPr>
          <a:lstStyle/>
          <a:p>
            <a:r>
              <a:rPr lang="en-US" dirty="0" smtClean="0"/>
              <a:t>(</a:t>
            </a:r>
            <a:r>
              <a:rPr lang="en-US" dirty="0"/>
              <a:t>X)=</a:t>
            </a:r>
            <a:r>
              <a:rPr lang="en-US" dirty="0" smtClean="0"/>
              <a:t>contents of memory location X or register X </a:t>
            </a:r>
            <a:r>
              <a:rPr lang="en-US" dirty="0"/>
              <a:t>EA=actual(effective</a:t>
            </a:r>
            <a:r>
              <a:rPr lang="en-US" dirty="0" smtClean="0"/>
              <a:t>) address of the location containing the referenced operand </a:t>
            </a:r>
          </a:p>
          <a:p>
            <a:r>
              <a:rPr lang="en-US" dirty="0" smtClean="0"/>
              <a:t>R=contents of an address field in the instruction that refers to a register</a:t>
            </a:r>
          </a:p>
          <a:p>
            <a:r>
              <a:rPr lang="en-US" dirty="0" smtClean="0"/>
              <a:t> A=contents of an address field in the instruction</a:t>
            </a:r>
            <a:endParaRPr lang="en-US" dirty="0"/>
          </a:p>
        </p:txBody>
      </p:sp>
      <p:pic>
        <p:nvPicPr>
          <p:cNvPr id="5" name="Picture 4"/>
          <p:cNvPicPr>
            <a:picLocks noChangeAspect="1"/>
          </p:cNvPicPr>
          <p:nvPr/>
        </p:nvPicPr>
        <p:blipFill>
          <a:blip r:embed="rId3"/>
          <a:stretch>
            <a:fillRect/>
          </a:stretch>
        </p:blipFill>
        <p:spPr>
          <a:xfrm>
            <a:off x="6267450" y="3348854"/>
            <a:ext cx="5924550" cy="1781175"/>
          </a:xfrm>
          <a:prstGeom prst="rect">
            <a:avLst/>
          </a:prstGeom>
        </p:spPr>
      </p:pic>
      <p:sp>
        <p:nvSpPr>
          <p:cNvPr id="6" name="TextBox 5"/>
          <p:cNvSpPr txBox="1"/>
          <p:nvPr/>
        </p:nvSpPr>
        <p:spPr>
          <a:xfrm>
            <a:off x="7947589" y="2839641"/>
            <a:ext cx="4708733" cy="369332"/>
          </a:xfrm>
          <a:prstGeom prst="rect">
            <a:avLst/>
          </a:prstGeom>
          <a:noFill/>
        </p:spPr>
        <p:txBody>
          <a:bodyPr wrap="square" rtlCol="0">
            <a:spAutoFit/>
          </a:bodyPr>
          <a:lstStyle/>
          <a:p>
            <a:r>
              <a:rPr lang="en-US" b="1" u="sng" dirty="0" smtClean="0">
                <a:solidFill>
                  <a:srgbClr val="00B0F0"/>
                </a:solidFill>
              </a:rPr>
              <a:t>Basic addressing modes</a:t>
            </a:r>
            <a:endParaRPr lang="en-US" b="1" u="sng" dirty="0">
              <a:solidFill>
                <a:srgbClr val="00B0F0"/>
              </a:solidFill>
            </a:endParaRPr>
          </a:p>
        </p:txBody>
      </p:sp>
    </p:spTree>
    <p:extLst>
      <p:ext uri="{BB962C8B-B14F-4D97-AF65-F5344CB8AC3E}">
        <p14:creationId xmlns:p14="http://schemas.microsoft.com/office/powerpoint/2010/main" val="31414816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290" y="1305342"/>
            <a:ext cx="10220770" cy="3139321"/>
          </a:xfrm>
          <a:prstGeom prst="rect">
            <a:avLst/>
          </a:prstGeom>
        </p:spPr>
        <p:txBody>
          <a:bodyPr wrap="square">
            <a:spAutoFit/>
          </a:bodyPr>
          <a:lstStyle/>
          <a:p>
            <a:r>
              <a:rPr lang="en-US" dirty="0" smtClean="0">
                <a:latin typeface="Times New Roman" panose="02020603050405020304" pitchFamily="18" charset="0"/>
              </a:rPr>
              <a:t>    The </a:t>
            </a:r>
            <a:r>
              <a:rPr lang="en-US" dirty="0">
                <a:latin typeface="Times New Roman" panose="02020603050405020304" pitchFamily="18" charset="0"/>
              </a:rPr>
              <a:t>simplest form of addressing is immediate addressing, in which the </a:t>
            </a:r>
            <a:r>
              <a:rPr lang="en-US" dirty="0" smtClean="0">
                <a:latin typeface="Times New Roman" panose="02020603050405020304" pitchFamily="18" charset="0"/>
              </a:rPr>
              <a:t>operand value </a:t>
            </a:r>
            <a:r>
              <a:rPr lang="en-US" dirty="0">
                <a:latin typeface="Times New Roman" panose="02020603050405020304" pitchFamily="18" charset="0"/>
              </a:rPr>
              <a:t>is present in the </a:t>
            </a:r>
            <a:r>
              <a:rPr lang="en-US" dirty="0" smtClean="0">
                <a:latin typeface="Times New Roman" panose="02020603050405020304" pitchFamily="18" charset="0"/>
              </a:rPr>
              <a:t>instruction</a:t>
            </a:r>
          </a:p>
          <a:p>
            <a:r>
              <a:rPr lang="en-US" dirty="0" smtClean="0">
                <a:latin typeface="Times New Roman" panose="02020603050405020304" pitchFamily="18" charset="0"/>
              </a:rPr>
              <a:t>                         Operand=A</a:t>
            </a:r>
            <a:endParaRPr lang="en-US" dirty="0">
              <a:latin typeface="Times New Roman" panose="02020603050405020304" pitchFamily="18" charset="0"/>
            </a:endParaRPr>
          </a:p>
          <a:p>
            <a:r>
              <a:rPr lang="en-US" dirty="0" smtClean="0">
                <a:latin typeface="Times New Roman" panose="02020603050405020304" pitchFamily="18" charset="0"/>
              </a:rPr>
              <a:t>    This </a:t>
            </a:r>
            <a:r>
              <a:rPr lang="en-US" dirty="0">
                <a:latin typeface="Times New Roman" panose="02020603050405020304" pitchFamily="18" charset="0"/>
              </a:rPr>
              <a:t>mode can be used to define and use constants or set initial values </a:t>
            </a:r>
            <a:r>
              <a:rPr lang="en-US" dirty="0" smtClean="0">
                <a:latin typeface="Times New Roman" panose="02020603050405020304" pitchFamily="18" charset="0"/>
              </a:rPr>
              <a:t>of variables</a:t>
            </a:r>
            <a:r>
              <a:rPr lang="en-US" dirty="0">
                <a:latin typeface="Times New Roman" panose="02020603050405020304" pitchFamily="18" charset="0"/>
              </a:rPr>
              <a:t>. Typically, the number will be stored in twos complement form; the left-most bit of the operand field is used as a sign bit. When the operand is </a:t>
            </a:r>
            <a:r>
              <a:rPr lang="en-US" dirty="0" smtClean="0">
                <a:latin typeface="Times New Roman" panose="02020603050405020304" pitchFamily="18" charset="0"/>
              </a:rPr>
              <a:t>loaded into </a:t>
            </a:r>
            <a:r>
              <a:rPr lang="en-US" dirty="0">
                <a:latin typeface="Times New Roman" panose="02020603050405020304" pitchFamily="18" charset="0"/>
              </a:rPr>
              <a:t>a data register, the sign bit is extended to the left to the full data word </a:t>
            </a:r>
            <a:r>
              <a:rPr lang="en-US" dirty="0" smtClean="0">
                <a:latin typeface="Times New Roman" panose="02020603050405020304" pitchFamily="18" charset="0"/>
              </a:rPr>
              <a:t>size . In </a:t>
            </a:r>
            <a:r>
              <a:rPr lang="en-US" dirty="0">
                <a:latin typeface="Times New Roman" panose="02020603050405020304" pitchFamily="18" charset="0"/>
              </a:rPr>
              <a:t>some cases, the immediate binary value is interpreted as an unsigned </a:t>
            </a:r>
            <a:r>
              <a:rPr lang="en-US" dirty="0" smtClean="0">
                <a:latin typeface="Times New Roman" panose="02020603050405020304" pitchFamily="18" charset="0"/>
              </a:rPr>
              <a:t>non negative integer . </a:t>
            </a:r>
          </a:p>
          <a:p>
            <a:r>
              <a:rPr lang="en-US" dirty="0">
                <a:latin typeface="Times New Roman" panose="02020603050405020304" pitchFamily="18" charset="0"/>
              </a:rPr>
              <a:t> </a:t>
            </a:r>
            <a:r>
              <a:rPr lang="en-US" dirty="0" smtClean="0">
                <a:latin typeface="Times New Roman" panose="02020603050405020304" pitchFamily="18" charset="0"/>
              </a:rPr>
              <a:t>   The </a:t>
            </a:r>
            <a:r>
              <a:rPr lang="en-US" dirty="0">
                <a:latin typeface="Times New Roman" panose="02020603050405020304" pitchFamily="18" charset="0"/>
              </a:rPr>
              <a:t>advantage of immediate addressing is that no memory reference </a:t>
            </a:r>
            <a:r>
              <a:rPr lang="en-US" dirty="0" smtClean="0">
                <a:latin typeface="Times New Roman" panose="02020603050405020304" pitchFamily="18" charset="0"/>
              </a:rPr>
              <a:t>other than </a:t>
            </a:r>
            <a:r>
              <a:rPr lang="en-US" dirty="0">
                <a:latin typeface="Times New Roman" panose="02020603050405020304" pitchFamily="18" charset="0"/>
              </a:rPr>
              <a:t>the instruction fetch is required to obtain the operand, thus saving one </a:t>
            </a:r>
            <a:r>
              <a:rPr lang="en-US" dirty="0" smtClean="0">
                <a:latin typeface="Times New Roman" panose="02020603050405020304" pitchFamily="18" charset="0"/>
              </a:rPr>
              <a:t>memory or </a:t>
            </a:r>
            <a:r>
              <a:rPr lang="en-US" dirty="0">
                <a:latin typeface="Times New Roman" panose="02020603050405020304" pitchFamily="18" charset="0"/>
              </a:rPr>
              <a:t>cache cycle in the instruction cycle. The disadvantage is that the size of the </a:t>
            </a:r>
            <a:r>
              <a:rPr lang="en-US" dirty="0" smtClean="0">
                <a:latin typeface="Times New Roman" panose="02020603050405020304" pitchFamily="18" charset="0"/>
              </a:rPr>
              <a:t>number </a:t>
            </a:r>
            <a:r>
              <a:rPr lang="en-US" dirty="0">
                <a:latin typeface="Times New Roman" panose="02020603050405020304" pitchFamily="18" charset="0"/>
              </a:rPr>
              <a:t>is restricted to the size of the address field, which, in most instruction sets, </a:t>
            </a:r>
            <a:r>
              <a:rPr lang="en-US" dirty="0" smtClean="0">
                <a:latin typeface="Times New Roman" panose="02020603050405020304" pitchFamily="18" charset="0"/>
              </a:rPr>
              <a:t>is small </a:t>
            </a:r>
            <a:r>
              <a:rPr lang="en-US" dirty="0">
                <a:latin typeface="Times New Roman" panose="02020603050405020304" pitchFamily="18" charset="0"/>
              </a:rPr>
              <a:t>compared with the word length.</a:t>
            </a:r>
            <a:endParaRPr lang="en-US" dirty="0"/>
          </a:p>
        </p:txBody>
      </p:sp>
      <p:sp>
        <p:nvSpPr>
          <p:cNvPr id="3" name="TextBox 2"/>
          <p:cNvSpPr txBox="1"/>
          <p:nvPr/>
        </p:nvSpPr>
        <p:spPr>
          <a:xfrm>
            <a:off x="1350235" y="76912"/>
            <a:ext cx="6785361" cy="707886"/>
          </a:xfrm>
          <a:prstGeom prst="rect">
            <a:avLst/>
          </a:prstGeom>
          <a:noFill/>
        </p:spPr>
        <p:txBody>
          <a:bodyPr wrap="square" rtlCol="0">
            <a:spAutoFit/>
          </a:bodyPr>
          <a:lstStyle/>
          <a:p>
            <a:r>
              <a:rPr lang="en-US" sz="4000" b="1" u="sng" dirty="0">
                <a:solidFill>
                  <a:srgbClr val="FF0000"/>
                </a:solidFill>
                <a:latin typeface="Algerian" panose="04020705040A02060702" pitchFamily="82" charset="0"/>
              </a:rPr>
              <a:t>Immediate Addressing</a:t>
            </a:r>
          </a:p>
        </p:txBody>
      </p:sp>
    </p:spTree>
    <p:extLst>
      <p:ext uri="{BB962C8B-B14F-4D97-AF65-F5344CB8AC3E}">
        <p14:creationId xmlns:p14="http://schemas.microsoft.com/office/powerpoint/2010/main" val="334808521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Direct Addressing</a:t>
            </a:r>
          </a:p>
        </p:txBody>
      </p:sp>
      <p:sp>
        <p:nvSpPr>
          <p:cNvPr id="3" name="Content Placeholder 2"/>
          <p:cNvSpPr>
            <a:spLocks noGrp="1"/>
          </p:cNvSpPr>
          <p:nvPr>
            <p:ph idx="1"/>
          </p:nvPr>
        </p:nvSpPr>
        <p:spPr/>
        <p:txBody>
          <a:bodyPr/>
          <a:lstStyle/>
          <a:p>
            <a:r>
              <a:rPr lang="en-US" dirty="0"/>
              <a:t>A very simple form of addressing is direct addressing, in which the address field </a:t>
            </a:r>
            <a:r>
              <a:rPr lang="en-US" dirty="0" smtClean="0"/>
              <a:t>contains </a:t>
            </a:r>
            <a:r>
              <a:rPr lang="en-US" dirty="0"/>
              <a:t>the effective address of the </a:t>
            </a:r>
            <a:r>
              <a:rPr lang="en-US" dirty="0" smtClean="0"/>
              <a:t>operand :</a:t>
            </a:r>
          </a:p>
          <a:p>
            <a:pPr marL="0" indent="0">
              <a:buNone/>
            </a:pPr>
            <a:r>
              <a:rPr lang="en-US" dirty="0" smtClean="0"/>
              <a:t>                                EA=A</a:t>
            </a:r>
            <a:endParaRPr lang="en-US" dirty="0"/>
          </a:p>
          <a:p>
            <a:r>
              <a:rPr lang="en-US" dirty="0" smtClean="0"/>
              <a:t>The </a:t>
            </a:r>
            <a:r>
              <a:rPr lang="en-US" dirty="0"/>
              <a:t>technique was common in earlier generations of computers but is not </a:t>
            </a:r>
            <a:r>
              <a:rPr lang="en-US" dirty="0" smtClean="0"/>
              <a:t>common on </a:t>
            </a:r>
            <a:r>
              <a:rPr lang="en-US" dirty="0"/>
              <a:t>contemporary architectures. It requires only one memory reference and </a:t>
            </a:r>
            <a:r>
              <a:rPr lang="en-US" dirty="0" smtClean="0"/>
              <a:t>no special </a:t>
            </a:r>
            <a:r>
              <a:rPr lang="en-US" dirty="0"/>
              <a:t>calculation. The obvious limitation is that it provides only a limited </a:t>
            </a:r>
            <a:r>
              <a:rPr lang="en-US" dirty="0" smtClean="0"/>
              <a:t>address space</a:t>
            </a:r>
            <a:r>
              <a:rPr lang="en-US" dirty="0"/>
              <a:t>.</a:t>
            </a:r>
          </a:p>
        </p:txBody>
      </p:sp>
    </p:spTree>
    <p:extLst>
      <p:ext uri="{BB962C8B-B14F-4D97-AF65-F5344CB8AC3E}">
        <p14:creationId xmlns:p14="http://schemas.microsoft.com/office/powerpoint/2010/main" val="14173291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Indirect </a:t>
            </a:r>
            <a:r>
              <a:rPr lang="en-US" b="1" u="sng" dirty="0" smtClean="0">
                <a:solidFill>
                  <a:srgbClr val="FF0000"/>
                </a:solidFill>
                <a:latin typeface="Algerian" panose="04020705040A02060702" pitchFamily="82" charset="0"/>
              </a:rPr>
              <a:t>Addressing</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r>
              <a:rPr lang="en-US" dirty="0"/>
              <a:t>With direct addressing, the length of the address field is usually less than the </a:t>
            </a:r>
            <a:r>
              <a:rPr lang="en-US" dirty="0" smtClean="0"/>
              <a:t>word length</a:t>
            </a:r>
            <a:r>
              <a:rPr lang="en-US" dirty="0"/>
              <a:t>, thus limiting the address range. One solution is to have the address </a:t>
            </a:r>
            <a:r>
              <a:rPr lang="en-US" dirty="0" smtClean="0"/>
              <a:t>field refer </a:t>
            </a:r>
            <a:r>
              <a:rPr lang="en-US" dirty="0"/>
              <a:t>to the address of a word in memory, which in turn contains a </a:t>
            </a:r>
            <a:r>
              <a:rPr lang="en-US" dirty="0" smtClean="0"/>
              <a:t>full-length address </a:t>
            </a:r>
            <a:r>
              <a:rPr lang="en-US" dirty="0"/>
              <a:t>of the operand. This is known as indirect addressing</a:t>
            </a:r>
            <a:r>
              <a:rPr lang="en-US" dirty="0" smtClean="0"/>
              <a:t>:</a:t>
            </a:r>
          </a:p>
          <a:p>
            <a:pPr marL="0" indent="0">
              <a:buNone/>
            </a:pPr>
            <a:r>
              <a:rPr lang="en-US" dirty="0"/>
              <a:t> </a:t>
            </a:r>
            <a:r>
              <a:rPr lang="en-US" dirty="0" smtClean="0"/>
              <a:t>                   EA=(A)</a:t>
            </a:r>
          </a:p>
          <a:p>
            <a:r>
              <a:rPr lang="en-US" dirty="0" smtClean="0"/>
              <a:t>As </a:t>
            </a:r>
            <a:r>
              <a:rPr lang="en-US" dirty="0"/>
              <a:t>defined earlier, the parentheses are to be interpreted as meaning </a:t>
            </a:r>
            <a:r>
              <a:rPr lang="en-US" dirty="0" smtClean="0"/>
              <a:t>contents of . The obvious </a:t>
            </a:r>
            <a:r>
              <a:rPr lang="en-US" dirty="0"/>
              <a:t>advantage of this approach is that for a word length of </a:t>
            </a:r>
            <a:r>
              <a:rPr lang="en-US" dirty="0" smtClean="0"/>
              <a:t>N , an address space </a:t>
            </a:r>
            <a:r>
              <a:rPr lang="en-US" dirty="0"/>
              <a:t>of </a:t>
            </a:r>
            <a:r>
              <a:rPr lang="en-US" dirty="0" smtClean="0"/>
              <a:t>2^n is </a:t>
            </a:r>
            <a:r>
              <a:rPr lang="en-US" dirty="0"/>
              <a:t>now available. The disadvantage is that instruction execution </a:t>
            </a:r>
            <a:r>
              <a:rPr lang="en-US" dirty="0" smtClean="0"/>
              <a:t>requires two </a:t>
            </a:r>
            <a:r>
              <a:rPr lang="en-US" dirty="0"/>
              <a:t>memory references to fetch the operand: one to get its address and a second </a:t>
            </a:r>
            <a:r>
              <a:rPr lang="en-US" dirty="0" smtClean="0"/>
              <a:t>to get </a:t>
            </a:r>
            <a:r>
              <a:rPr lang="en-US" dirty="0"/>
              <a:t>its value.</a:t>
            </a:r>
          </a:p>
        </p:txBody>
      </p:sp>
    </p:spTree>
    <p:extLst>
      <p:ext uri="{BB962C8B-B14F-4D97-AF65-F5344CB8AC3E}">
        <p14:creationId xmlns:p14="http://schemas.microsoft.com/office/powerpoint/2010/main" val="3251607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Purpose of registers</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b="1" i="1" dirty="0" smtClean="0"/>
              <a:t>MAR</a:t>
            </a:r>
            <a:r>
              <a:rPr lang="en-US" dirty="0" smtClean="0"/>
              <a:t>- It specifies the address in memory for the next read or write.</a:t>
            </a:r>
          </a:p>
          <a:p>
            <a:r>
              <a:rPr lang="en-US" b="1" i="1" dirty="0" smtClean="0"/>
              <a:t>MBR</a:t>
            </a:r>
            <a:r>
              <a:rPr lang="en-US" dirty="0" smtClean="0"/>
              <a:t>- It contains the data  to be written in memory or receive from                     memory.               </a:t>
            </a:r>
          </a:p>
          <a:p>
            <a:r>
              <a:rPr lang="en-US" b="1" i="1" dirty="0" smtClean="0"/>
              <a:t>I/O AR</a:t>
            </a:r>
            <a:r>
              <a:rPr lang="en-US" dirty="0" smtClean="0"/>
              <a:t>- It specifies a particular I/O device.</a:t>
            </a:r>
          </a:p>
          <a:p>
            <a:r>
              <a:rPr lang="en-US" b="1" i="1" dirty="0" smtClean="0"/>
              <a:t>I/O BR</a:t>
            </a:r>
            <a:r>
              <a:rPr lang="en-US" dirty="0" smtClean="0"/>
              <a:t>-It is used for the exchange of data b/w I/O module and CPU. </a:t>
            </a:r>
            <a:endParaRPr lang="en-US" dirty="0"/>
          </a:p>
        </p:txBody>
      </p:sp>
    </p:spTree>
    <p:extLst>
      <p:ext uri="{BB962C8B-B14F-4D97-AF65-F5344CB8AC3E}">
        <p14:creationId xmlns:p14="http://schemas.microsoft.com/office/powerpoint/2010/main" val="4119476505"/>
      </p:ext>
    </p:extLst>
  </p:cSld>
  <p:clrMapOvr>
    <a:masterClrMapping/>
  </p:clrMapOvr>
  <mc:AlternateContent xmlns:mc="http://schemas.openxmlformats.org/markup-compatibility/2006" xmlns:p14="http://schemas.microsoft.com/office/powerpoint/2010/main">
    <mc:Choice Requires="p14">
      <p:transition spd="slow" p14:dur="2000" advTm="2673"/>
    </mc:Choice>
    <mc:Fallback xmlns="">
      <p:transition spd="slow" advTm="2673"/>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Register Addressing</a:t>
            </a:r>
          </a:p>
        </p:txBody>
      </p:sp>
      <p:sp>
        <p:nvSpPr>
          <p:cNvPr id="3" name="Content Placeholder 2"/>
          <p:cNvSpPr>
            <a:spLocks noGrp="1"/>
          </p:cNvSpPr>
          <p:nvPr>
            <p:ph idx="1"/>
          </p:nvPr>
        </p:nvSpPr>
        <p:spPr/>
        <p:txBody>
          <a:bodyPr>
            <a:normAutofit fontScale="85000" lnSpcReduction="20000"/>
          </a:bodyPr>
          <a:lstStyle/>
          <a:p>
            <a:r>
              <a:rPr lang="en-US" dirty="0"/>
              <a:t>Register addressing is similar to direct addressing. The only difference is that </a:t>
            </a:r>
            <a:r>
              <a:rPr lang="en-US" dirty="0" smtClean="0"/>
              <a:t>the address </a:t>
            </a:r>
            <a:r>
              <a:rPr lang="en-US" dirty="0"/>
              <a:t>field refers to a register rather than a main memory address</a:t>
            </a:r>
            <a:r>
              <a:rPr lang="en-US" dirty="0" smtClean="0"/>
              <a:t>:</a:t>
            </a:r>
          </a:p>
          <a:p>
            <a:pPr marL="0" indent="0">
              <a:buNone/>
            </a:pPr>
            <a:r>
              <a:rPr lang="en-US" dirty="0"/>
              <a:t> </a:t>
            </a:r>
            <a:r>
              <a:rPr lang="en-US" dirty="0" smtClean="0"/>
              <a:t>                  EA=R</a:t>
            </a:r>
          </a:p>
          <a:p>
            <a:pPr marL="0" indent="0">
              <a:buNone/>
            </a:pPr>
            <a:r>
              <a:rPr lang="en-US" b="1" u="sng" dirty="0">
                <a:solidFill>
                  <a:srgbClr val="FF0000"/>
                </a:solidFill>
                <a:latin typeface="Algerian" panose="04020705040A02060702" pitchFamily="82" charset="0"/>
              </a:rPr>
              <a:t>Register Indirect Addressing</a:t>
            </a:r>
            <a:endParaRPr lang="en-US" b="1" u="sng" dirty="0" smtClean="0">
              <a:solidFill>
                <a:srgbClr val="FF0000"/>
              </a:solidFill>
              <a:latin typeface="Algerian" panose="04020705040A02060702" pitchFamily="82" charset="0"/>
            </a:endParaRPr>
          </a:p>
          <a:p>
            <a:pPr marL="0" indent="0">
              <a:buNone/>
            </a:pPr>
            <a:r>
              <a:rPr lang="en-US" dirty="0"/>
              <a:t>Just as register addressing is </a:t>
            </a:r>
            <a:r>
              <a:rPr lang="en-US" dirty="0" smtClean="0"/>
              <a:t>an analogous </a:t>
            </a:r>
            <a:r>
              <a:rPr lang="en-US" dirty="0"/>
              <a:t>to direct addressing, register indirect </a:t>
            </a:r>
            <a:r>
              <a:rPr lang="en-US" dirty="0" smtClean="0"/>
              <a:t>addressing is </a:t>
            </a:r>
            <a:r>
              <a:rPr lang="en-US" dirty="0"/>
              <a:t>analogous to indirect addressing. In both cases, the only difference is whether </a:t>
            </a:r>
            <a:r>
              <a:rPr lang="en-US" dirty="0" smtClean="0"/>
              <a:t>the address </a:t>
            </a:r>
            <a:r>
              <a:rPr lang="en-US" dirty="0"/>
              <a:t>field refers to a memory location or a register. Thus, for register indirect </a:t>
            </a:r>
            <a:r>
              <a:rPr lang="en-US" dirty="0" smtClean="0"/>
              <a:t>address , </a:t>
            </a:r>
          </a:p>
          <a:p>
            <a:pPr marL="0" indent="0">
              <a:buNone/>
            </a:pPr>
            <a:r>
              <a:rPr lang="en-US" dirty="0" smtClean="0"/>
              <a:t>                       EA=(R)</a:t>
            </a:r>
            <a:endParaRPr lang="en-US" dirty="0"/>
          </a:p>
          <a:p>
            <a:pPr marL="0" indent="0">
              <a:buNone/>
            </a:pPr>
            <a:r>
              <a:rPr lang="en-US" dirty="0" smtClean="0"/>
              <a:t>The </a:t>
            </a:r>
            <a:r>
              <a:rPr lang="en-US" dirty="0"/>
              <a:t>advantages and limitations of register indirect addressing are basically the </a:t>
            </a:r>
            <a:r>
              <a:rPr lang="en-US" dirty="0" smtClean="0"/>
              <a:t>same as </a:t>
            </a:r>
            <a:r>
              <a:rPr lang="en-US" dirty="0"/>
              <a:t>for indirect addressing. In both cases, the address space limitation (limited </a:t>
            </a:r>
            <a:r>
              <a:rPr lang="en-US" dirty="0" smtClean="0"/>
              <a:t>range of </a:t>
            </a:r>
            <a:r>
              <a:rPr lang="en-US" dirty="0"/>
              <a:t>addresses) of the address field is overcome by having that field refer to a word-length location containing an address. In addition, register indirect addressing </a:t>
            </a:r>
            <a:r>
              <a:rPr lang="en-US" dirty="0" smtClean="0"/>
              <a:t>uses one </a:t>
            </a:r>
            <a:r>
              <a:rPr lang="en-US" dirty="0"/>
              <a:t>less memory reference than indirect addressing.</a:t>
            </a:r>
          </a:p>
        </p:txBody>
      </p:sp>
    </p:spTree>
    <p:extLst>
      <p:ext uri="{BB962C8B-B14F-4D97-AF65-F5344CB8AC3E}">
        <p14:creationId xmlns:p14="http://schemas.microsoft.com/office/powerpoint/2010/main" val="21743257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Displacement Addressing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 very powerful mode of addressing combines the capabilities of direct addressing </a:t>
            </a:r>
            <a:r>
              <a:rPr lang="en-US" dirty="0" smtClean="0"/>
              <a:t>and register </a:t>
            </a:r>
            <a:r>
              <a:rPr lang="en-US" dirty="0"/>
              <a:t>indirect addressing. It is known by a variety of names depending on the </a:t>
            </a:r>
            <a:r>
              <a:rPr lang="en-US" dirty="0" smtClean="0"/>
              <a:t>context of </a:t>
            </a:r>
            <a:r>
              <a:rPr lang="en-US" dirty="0"/>
              <a:t>its use, but the basic mechanism is the same. We will refer to this as </a:t>
            </a:r>
            <a:r>
              <a:rPr lang="en-US" dirty="0" smtClean="0"/>
              <a:t>displacement addressing:</a:t>
            </a:r>
          </a:p>
          <a:p>
            <a:pPr marL="0" indent="0">
              <a:buNone/>
            </a:pPr>
            <a:r>
              <a:rPr lang="en-US" dirty="0"/>
              <a:t> </a:t>
            </a:r>
            <a:r>
              <a:rPr lang="en-US" dirty="0" smtClean="0"/>
              <a:t>                               EA=A+(R)</a:t>
            </a:r>
          </a:p>
          <a:p>
            <a:pPr marL="0" indent="0">
              <a:buNone/>
            </a:pPr>
            <a:r>
              <a:rPr lang="en-US" dirty="0"/>
              <a:t>Displacement addressing requires that the instruction have two address fields, </a:t>
            </a:r>
            <a:r>
              <a:rPr lang="en-US" dirty="0" smtClean="0"/>
              <a:t>at least </a:t>
            </a:r>
            <a:r>
              <a:rPr lang="en-US" dirty="0"/>
              <a:t>one of which is explicit. The value contained in one address field (value=A</a:t>
            </a:r>
            <a:r>
              <a:rPr lang="en-US" dirty="0" smtClean="0"/>
              <a:t>)</a:t>
            </a:r>
          </a:p>
          <a:p>
            <a:pPr marL="0" indent="0">
              <a:buNone/>
            </a:pPr>
            <a:r>
              <a:rPr lang="en-US" dirty="0"/>
              <a:t>is used directly. The other address field, or an implicit reference based on </a:t>
            </a:r>
            <a:r>
              <a:rPr lang="en-US" dirty="0" err="1" smtClean="0"/>
              <a:t>opcode</a:t>
            </a:r>
            <a:r>
              <a:rPr lang="en-US" dirty="0" smtClean="0"/>
              <a:t> , refers </a:t>
            </a:r>
            <a:r>
              <a:rPr lang="en-US" dirty="0"/>
              <a:t>to a register whose contents are added to A to produce the </a:t>
            </a:r>
            <a:r>
              <a:rPr lang="en-US" dirty="0" smtClean="0"/>
              <a:t>effective address . We </a:t>
            </a:r>
            <a:r>
              <a:rPr lang="en-US" dirty="0"/>
              <a:t>will describe three of the most common uses of displacement addressing</a:t>
            </a:r>
            <a:r>
              <a:rPr lang="en-US" dirty="0" smtClean="0"/>
              <a:t>:</a:t>
            </a:r>
          </a:p>
          <a:p>
            <a:pPr marL="0" indent="0">
              <a:buNone/>
            </a:pPr>
            <a:r>
              <a:rPr lang="en-US" dirty="0" smtClean="0"/>
              <a:t>•</a:t>
            </a:r>
            <a:r>
              <a:rPr lang="en-US" dirty="0"/>
              <a:t>Relative </a:t>
            </a:r>
            <a:r>
              <a:rPr lang="en-US" dirty="0" smtClean="0"/>
              <a:t>addressing</a:t>
            </a:r>
          </a:p>
          <a:p>
            <a:pPr marL="0" indent="0">
              <a:buNone/>
            </a:pPr>
            <a:r>
              <a:rPr lang="en-US" dirty="0" smtClean="0"/>
              <a:t>•</a:t>
            </a:r>
            <a:r>
              <a:rPr lang="en-US" dirty="0"/>
              <a:t>Base-register </a:t>
            </a:r>
            <a:r>
              <a:rPr lang="en-US" dirty="0" smtClean="0"/>
              <a:t>addressing</a:t>
            </a:r>
          </a:p>
          <a:p>
            <a:pPr marL="0" indent="0">
              <a:buNone/>
            </a:pPr>
            <a:r>
              <a:rPr lang="en-US" dirty="0" smtClean="0"/>
              <a:t>• Indexing</a:t>
            </a:r>
            <a:endParaRPr lang="en-US" dirty="0"/>
          </a:p>
        </p:txBody>
      </p:sp>
    </p:spTree>
    <p:extLst>
      <p:ext uri="{BB962C8B-B14F-4D97-AF65-F5344CB8AC3E}">
        <p14:creationId xmlns:p14="http://schemas.microsoft.com/office/powerpoint/2010/main" val="10919976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Number of Addresses</a:t>
            </a:r>
          </a:p>
        </p:txBody>
      </p:sp>
      <p:sp>
        <p:nvSpPr>
          <p:cNvPr id="3" name="Content Placeholder 2"/>
          <p:cNvSpPr>
            <a:spLocks noGrp="1"/>
          </p:cNvSpPr>
          <p:nvPr>
            <p:ph idx="1"/>
          </p:nvPr>
        </p:nvSpPr>
        <p:spPr/>
        <p:txBody>
          <a:bodyPr/>
          <a:lstStyle/>
          <a:p>
            <a:r>
              <a:rPr lang="en-US" dirty="0"/>
              <a:t>One of the traditional ways of describing processor architecture is in terms of </a:t>
            </a:r>
            <a:r>
              <a:rPr lang="en-US" dirty="0" smtClean="0"/>
              <a:t>the number </a:t>
            </a:r>
            <a:r>
              <a:rPr lang="en-US" dirty="0"/>
              <a:t>of addresses contained in each instruction. This dimension has become </a:t>
            </a:r>
            <a:r>
              <a:rPr lang="en-US" dirty="0" smtClean="0"/>
              <a:t>less significant </a:t>
            </a:r>
            <a:r>
              <a:rPr lang="en-US" dirty="0"/>
              <a:t>with the increasing complexity of processor </a:t>
            </a:r>
            <a:r>
              <a:rPr lang="en-US" dirty="0" smtClean="0"/>
              <a:t>design.</a:t>
            </a:r>
          </a:p>
          <a:p>
            <a:r>
              <a:rPr lang="en-US" dirty="0" smtClean="0"/>
              <a:t>we </a:t>
            </a:r>
            <a:r>
              <a:rPr lang="en-US" dirty="0"/>
              <a:t>would need a maximum of two ad-dresses to reference source operands. The result of an operation must be </a:t>
            </a:r>
            <a:r>
              <a:rPr lang="en-US" dirty="0" smtClean="0"/>
              <a:t>stored , suggesting </a:t>
            </a:r>
            <a:r>
              <a:rPr lang="en-US" dirty="0"/>
              <a:t>a third address, which defines a destination operand. Finally, </a:t>
            </a:r>
            <a:r>
              <a:rPr lang="en-US" dirty="0" smtClean="0"/>
              <a:t>after completion </a:t>
            </a:r>
            <a:r>
              <a:rPr lang="en-US" dirty="0"/>
              <a:t>of an instruction, the next instruction must be fetched, and its </a:t>
            </a:r>
            <a:r>
              <a:rPr lang="en-US" dirty="0" smtClean="0"/>
              <a:t>address is </a:t>
            </a:r>
            <a:r>
              <a:rPr lang="en-US" dirty="0"/>
              <a:t>needed</a:t>
            </a:r>
          </a:p>
        </p:txBody>
      </p:sp>
    </p:spTree>
    <p:extLst>
      <p:ext uri="{BB962C8B-B14F-4D97-AF65-F5344CB8AC3E}">
        <p14:creationId xmlns:p14="http://schemas.microsoft.com/office/powerpoint/2010/main" val="27366683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044" y="85457"/>
            <a:ext cx="9870392" cy="6771084"/>
          </a:xfrm>
          <a:prstGeom prst="rect">
            <a:avLst/>
          </a:prstGeom>
        </p:spPr>
        <p:txBody>
          <a:bodyPr wrap="square">
            <a:spAutoFit/>
          </a:bodyPr>
          <a:lstStyle/>
          <a:p>
            <a:pPr marL="342900" indent="-342900">
              <a:buFont typeface="Wingdings" panose="05000000000000000000" pitchFamily="2" charset="2"/>
              <a:buChar char="v"/>
            </a:pPr>
            <a:r>
              <a:rPr lang="en-US" sz="2000" dirty="0" smtClean="0">
                <a:latin typeface="Times New Roman" panose="02020603050405020304" pitchFamily="18" charset="0"/>
              </a:rPr>
              <a:t>Below figure compares </a:t>
            </a:r>
            <a:r>
              <a:rPr lang="en-US" sz="2000" dirty="0">
                <a:latin typeface="Times New Roman" panose="02020603050405020304" pitchFamily="18" charset="0"/>
              </a:rPr>
              <a:t>typical one-, two-, and three-address instructions </a:t>
            </a:r>
            <a:r>
              <a:rPr lang="en-US" sz="2000" dirty="0" smtClean="0">
                <a:latin typeface="Times New Roman" panose="02020603050405020304" pitchFamily="18" charset="0"/>
              </a:rPr>
              <a:t>that could </a:t>
            </a:r>
            <a:r>
              <a:rPr lang="en-US" sz="2000" dirty="0">
                <a:latin typeface="Times New Roman" panose="02020603050405020304" pitchFamily="18" charset="0"/>
              </a:rPr>
              <a:t>be used to </a:t>
            </a:r>
            <a:r>
              <a:rPr lang="en-US" sz="2000" dirty="0" smtClean="0">
                <a:latin typeface="Times New Roman" panose="02020603050405020304" pitchFamily="18" charset="0"/>
              </a:rPr>
              <a:t>compute </a:t>
            </a:r>
          </a:p>
          <a:p>
            <a:r>
              <a:rPr lang="en-US" sz="2000" dirty="0"/>
              <a:t>Y=(A-B</a:t>
            </a:r>
            <a:r>
              <a:rPr lang="en-US" sz="2000" dirty="0" smtClean="0"/>
              <a:t>)/[</a:t>
            </a:r>
            <a:r>
              <a:rPr lang="en-US" sz="2000" dirty="0"/>
              <a:t>C+(D*E</a:t>
            </a:r>
            <a:r>
              <a:rPr lang="en-US" sz="2000" dirty="0" smtClean="0"/>
              <a:t>)].</a:t>
            </a:r>
            <a:r>
              <a:rPr lang="en-US" sz="2000" dirty="0" smtClean="0">
                <a:latin typeface="Times New Roman" panose="02020603050405020304" pitchFamily="18" charset="0"/>
              </a:rPr>
              <a:t>With </a:t>
            </a:r>
            <a:r>
              <a:rPr lang="en-US" sz="2000" dirty="0">
                <a:latin typeface="Times New Roman" panose="02020603050405020304" pitchFamily="18" charset="0"/>
              </a:rPr>
              <a:t>three </a:t>
            </a:r>
            <a:r>
              <a:rPr lang="en-US" sz="2000" dirty="0" smtClean="0">
                <a:latin typeface="Times New Roman" panose="02020603050405020304" pitchFamily="18" charset="0"/>
              </a:rPr>
              <a:t>addresses , each </a:t>
            </a:r>
            <a:r>
              <a:rPr lang="en-US" sz="2000" dirty="0">
                <a:latin typeface="Times New Roman" panose="02020603050405020304" pitchFamily="18" charset="0"/>
              </a:rPr>
              <a:t>instruction specifies two source operand locations and a destination </a:t>
            </a:r>
            <a:r>
              <a:rPr lang="en-US" sz="2000" dirty="0" smtClean="0">
                <a:latin typeface="Times New Roman" panose="02020603050405020304" pitchFamily="18" charset="0"/>
              </a:rPr>
              <a:t>operand location</a:t>
            </a:r>
            <a:r>
              <a:rPr lang="en-US" sz="2000" dirty="0">
                <a:latin typeface="Times New Roman" panose="02020603050405020304" pitchFamily="18" charset="0"/>
              </a:rPr>
              <a:t>. Because we choose not to alter the value of any of the operand locations, </a:t>
            </a:r>
            <a:r>
              <a:rPr lang="en-US" sz="2000" dirty="0" smtClean="0">
                <a:latin typeface="Times New Roman" panose="02020603050405020304" pitchFamily="18" charset="0"/>
              </a:rPr>
              <a:t>a temporary </a:t>
            </a:r>
            <a:r>
              <a:rPr lang="en-US" sz="2000" dirty="0">
                <a:latin typeface="Times New Roman" panose="02020603050405020304" pitchFamily="18" charset="0"/>
              </a:rPr>
              <a:t>location, T, is used to store some intermediate results. </a:t>
            </a:r>
            <a:r>
              <a:rPr lang="en-US" sz="2000" dirty="0" smtClean="0">
                <a:latin typeface="Times New Roman" panose="02020603050405020304" pitchFamily="18" charset="0"/>
              </a:rPr>
              <a:t> </a:t>
            </a:r>
            <a:r>
              <a:rPr lang="en-US" sz="2000" dirty="0">
                <a:latin typeface="Times New Roman" panose="02020603050405020304" pitchFamily="18" charset="0"/>
              </a:rPr>
              <a:t>N</a:t>
            </a:r>
            <a:r>
              <a:rPr lang="en-US" sz="2000" dirty="0" smtClean="0">
                <a:latin typeface="Times New Roman" panose="02020603050405020304" pitchFamily="18" charset="0"/>
              </a:rPr>
              <a:t>ote </a:t>
            </a:r>
            <a:r>
              <a:rPr lang="en-US" sz="2000" dirty="0">
                <a:latin typeface="Times New Roman" panose="02020603050405020304" pitchFamily="18" charset="0"/>
              </a:rPr>
              <a:t>that there </a:t>
            </a:r>
            <a:r>
              <a:rPr lang="en-US" sz="2000" dirty="0" smtClean="0">
                <a:latin typeface="Times New Roman" panose="02020603050405020304" pitchFamily="18" charset="0"/>
              </a:rPr>
              <a:t>are four </a:t>
            </a:r>
            <a:r>
              <a:rPr lang="en-US" sz="2000" dirty="0">
                <a:latin typeface="Times New Roman" panose="02020603050405020304" pitchFamily="18" charset="0"/>
              </a:rPr>
              <a:t>instructions and that the original expression had five </a:t>
            </a:r>
            <a:r>
              <a:rPr lang="en-US" sz="2000" dirty="0" smtClean="0">
                <a:latin typeface="Times New Roman" panose="02020603050405020304" pitchFamily="18" charset="0"/>
              </a:rPr>
              <a:t>operands . Three-address </a:t>
            </a:r>
            <a:r>
              <a:rPr lang="en-US" sz="2000" dirty="0">
                <a:latin typeface="Times New Roman" panose="02020603050405020304" pitchFamily="18" charset="0"/>
              </a:rPr>
              <a:t>instruction formats are not common because they require a </a:t>
            </a:r>
            <a:r>
              <a:rPr lang="en-US" sz="2000" dirty="0" smtClean="0">
                <a:latin typeface="Times New Roman" panose="02020603050405020304" pitchFamily="18" charset="0"/>
              </a:rPr>
              <a:t>relatively </a:t>
            </a:r>
            <a:r>
              <a:rPr lang="en-US" sz="2000" dirty="0">
                <a:latin typeface="Times New Roman" panose="02020603050405020304" pitchFamily="18" charset="0"/>
              </a:rPr>
              <a:t>long instruction format to hold the three address references. </a:t>
            </a:r>
            <a:endParaRPr lang="en-US" sz="2000" dirty="0" smtClean="0">
              <a:latin typeface="Times New Roman" panose="02020603050405020304" pitchFamily="18" charset="0"/>
            </a:endParaRPr>
          </a:p>
          <a:p>
            <a:endParaRPr lang="en-US" sz="2000" dirty="0">
              <a:latin typeface="Times New Roman" panose="02020603050405020304" pitchFamily="18" charset="0"/>
            </a:endParaRPr>
          </a:p>
          <a:p>
            <a:endParaRPr lang="en-US" sz="2000" dirty="0" smtClean="0">
              <a:latin typeface="Times New Roman" panose="02020603050405020304" pitchFamily="18" charset="0"/>
            </a:endParaRPr>
          </a:p>
          <a:p>
            <a:endParaRPr lang="en-US" dirty="0">
              <a:latin typeface="Times New Roman" panose="02020603050405020304" pitchFamily="18" charset="0"/>
            </a:endParaRPr>
          </a:p>
          <a:p>
            <a:endParaRPr lang="en-US" dirty="0" smtClean="0">
              <a:latin typeface="Times New Roman" panose="02020603050405020304" pitchFamily="18" charset="0"/>
            </a:endParaRPr>
          </a:p>
          <a:p>
            <a:endParaRPr lang="en-US" dirty="0">
              <a:latin typeface="Times New Roman" panose="02020603050405020304" pitchFamily="18" charset="0"/>
            </a:endParaRPr>
          </a:p>
          <a:p>
            <a:endParaRPr lang="en-US" dirty="0" smtClean="0">
              <a:latin typeface="Times New Roman" panose="02020603050405020304" pitchFamily="18" charset="0"/>
            </a:endParaRPr>
          </a:p>
          <a:p>
            <a:endParaRPr lang="en-US" dirty="0">
              <a:latin typeface="Times New Roman" panose="02020603050405020304" pitchFamily="18" charset="0"/>
            </a:endParaRPr>
          </a:p>
          <a:p>
            <a:endParaRPr lang="en-US" dirty="0" smtClean="0">
              <a:latin typeface="Times New Roman" panose="02020603050405020304" pitchFamily="18" charset="0"/>
            </a:endParaRPr>
          </a:p>
          <a:p>
            <a:endParaRPr lang="en-US" dirty="0">
              <a:latin typeface="Times New Roman" panose="02020603050405020304" pitchFamily="18" charset="0"/>
            </a:endParaRPr>
          </a:p>
          <a:p>
            <a:endParaRPr lang="en-US" dirty="0" smtClean="0">
              <a:latin typeface="Times New Roman" panose="02020603050405020304" pitchFamily="18" charset="0"/>
            </a:endParaRPr>
          </a:p>
          <a:p>
            <a:endParaRPr lang="en-US" dirty="0">
              <a:latin typeface="Times New Roman" panose="02020603050405020304" pitchFamily="18" charset="0"/>
            </a:endParaRPr>
          </a:p>
          <a:p>
            <a:endParaRPr lang="en-US" dirty="0" smtClean="0">
              <a:latin typeface="Times New Roman" panose="02020603050405020304" pitchFamily="18" charset="0"/>
            </a:endParaRPr>
          </a:p>
          <a:p>
            <a:endParaRPr lang="en-US" dirty="0">
              <a:latin typeface="Times New Roman" panose="02020603050405020304" pitchFamily="18" charset="0"/>
            </a:endParaRPr>
          </a:p>
          <a:p>
            <a:endParaRPr lang="en-US" dirty="0" smtClean="0">
              <a:latin typeface="Times New Roman" panose="02020603050405020304" pitchFamily="18" charset="0"/>
            </a:endParaRPr>
          </a:p>
          <a:p>
            <a:endParaRPr lang="en-US" dirty="0"/>
          </a:p>
        </p:txBody>
      </p:sp>
      <p:pic>
        <p:nvPicPr>
          <p:cNvPr id="3" name="Picture 2"/>
          <p:cNvPicPr>
            <a:picLocks noChangeAspect="1"/>
          </p:cNvPicPr>
          <p:nvPr/>
        </p:nvPicPr>
        <p:blipFill>
          <a:blip r:embed="rId2"/>
          <a:stretch>
            <a:fillRect/>
          </a:stretch>
        </p:blipFill>
        <p:spPr>
          <a:xfrm>
            <a:off x="1756381" y="2681509"/>
            <a:ext cx="6867525" cy="4044031"/>
          </a:xfrm>
          <a:prstGeom prst="rect">
            <a:avLst/>
          </a:prstGeom>
        </p:spPr>
      </p:pic>
    </p:spTree>
    <p:extLst>
      <p:ext uri="{BB962C8B-B14F-4D97-AF65-F5344CB8AC3E}">
        <p14:creationId xmlns:p14="http://schemas.microsoft.com/office/powerpoint/2010/main" val="8965187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Three address </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a:t>Three-address instruction formats are not common because they require a </a:t>
            </a:r>
            <a:r>
              <a:rPr lang="en-US" dirty="0" smtClean="0"/>
              <a:t>relatively </a:t>
            </a:r>
            <a:r>
              <a:rPr lang="en-US" dirty="0"/>
              <a:t>long instruction format to hold the three address references. With two-address instructions, and for binary operations, one address must do double duty </a:t>
            </a:r>
            <a:r>
              <a:rPr lang="en-US" dirty="0" smtClean="0"/>
              <a:t>as both </a:t>
            </a:r>
            <a:r>
              <a:rPr lang="en-US" dirty="0"/>
              <a:t>an operand and a result. Thus, the instruction SUB Y, B carries out the </a:t>
            </a:r>
            <a:r>
              <a:rPr lang="en-US" dirty="0" smtClean="0"/>
              <a:t>calculation Y-B and stores the result  in Y.</a:t>
            </a:r>
            <a:endParaRPr lang="en-US" dirty="0"/>
          </a:p>
        </p:txBody>
      </p:sp>
    </p:spTree>
    <p:extLst>
      <p:ext uri="{BB962C8B-B14F-4D97-AF65-F5344CB8AC3E}">
        <p14:creationId xmlns:p14="http://schemas.microsoft.com/office/powerpoint/2010/main" val="34605705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Two address</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a:t>The two-address format reduces the space </a:t>
            </a:r>
            <a:r>
              <a:rPr lang="en-US" dirty="0" smtClean="0"/>
              <a:t>requirement </a:t>
            </a:r>
            <a:r>
              <a:rPr lang="en-US" dirty="0"/>
              <a:t>but also introduces some awkwardness. To avoid altering the value of </a:t>
            </a:r>
            <a:r>
              <a:rPr lang="en-US" dirty="0" smtClean="0"/>
              <a:t>an operand</a:t>
            </a:r>
            <a:r>
              <a:rPr lang="en-US" dirty="0"/>
              <a:t>, a MOVE instruction is used to move one of the values to a result or </a:t>
            </a:r>
            <a:r>
              <a:rPr lang="en-US" dirty="0" smtClean="0"/>
              <a:t>temporary </a:t>
            </a:r>
            <a:r>
              <a:rPr lang="en-US" dirty="0"/>
              <a:t>location before performing the operation. Our sample program expands </a:t>
            </a:r>
            <a:r>
              <a:rPr lang="en-US" dirty="0" smtClean="0"/>
              <a:t>to six </a:t>
            </a:r>
            <a:r>
              <a:rPr lang="en-US" dirty="0"/>
              <a:t>instructions.</a:t>
            </a:r>
          </a:p>
        </p:txBody>
      </p:sp>
    </p:spTree>
    <p:extLst>
      <p:ext uri="{BB962C8B-B14F-4D97-AF65-F5344CB8AC3E}">
        <p14:creationId xmlns:p14="http://schemas.microsoft.com/office/powerpoint/2010/main" val="11349518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One address and Accumulator</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a:t>T</a:t>
            </a:r>
            <a:r>
              <a:rPr lang="en-US" dirty="0" smtClean="0"/>
              <a:t>he </a:t>
            </a:r>
            <a:r>
              <a:rPr lang="en-US" dirty="0"/>
              <a:t>one-address </a:t>
            </a:r>
            <a:r>
              <a:rPr lang="en-US" dirty="0" smtClean="0"/>
              <a:t>instruction , for </a:t>
            </a:r>
            <a:r>
              <a:rPr lang="en-US" dirty="0"/>
              <a:t>this to work, a second </a:t>
            </a:r>
            <a:r>
              <a:rPr lang="en-US" dirty="0" smtClean="0"/>
              <a:t>address must </a:t>
            </a:r>
            <a:r>
              <a:rPr lang="en-US" dirty="0"/>
              <a:t>be implicit. This was common in earlier machines, with the implied </a:t>
            </a:r>
            <a:r>
              <a:rPr lang="en-US" dirty="0" smtClean="0"/>
              <a:t>address being </a:t>
            </a:r>
            <a:r>
              <a:rPr lang="en-US" dirty="0"/>
              <a:t>a processor register known as the </a:t>
            </a:r>
            <a:r>
              <a:rPr lang="en-US" b="1" i="1" dirty="0"/>
              <a:t>accumulator(AC)</a:t>
            </a:r>
            <a:r>
              <a:rPr lang="en-US" dirty="0"/>
              <a:t>. The accumulator </a:t>
            </a:r>
            <a:r>
              <a:rPr lang="en-US" dirty="0" smtClean="0"/>
              <a:t>contains </a:t>
            </a:r>
            <a:r>
              <a:rPr lang="en-US" dirty="0"/>
              <a:t>one of the operands and is used to store the result. In our example, eight </a:t>
            </a:r>
            <a:r>
              <a:rPr lang="en-US" dirty="0" smtClean="0"/>
              <a:t>instructions </a:t>
            </a:r>
            <a:r>
              <a:rPr lang="en-US" dirty="0"/>
              <a:t>are needed to accomplish the task.</a:t>
            </a:r>
          </a:p>
        </p:txBody>
      </p:sp>
    </p:spTree>
    <p:extLst>
      <p:ext uri="{BB962C8B-B14F-4D97-AF65-F5344CB8AC3E}">
        <p14:creationId xmlns:p14="http://schemas.microsoft.com/office/powerpoint/2010/main" val="4300430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Zero address and Stack</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a:t>Zero-address instructions are applicable to a special memory organization, </a:t>
            </a:r>
            <a:r>
              <a:rPr lang="en-US" dirty="0" smtClean="0"/>
              <a:t>called a stack . A </a:t>
            </a:r>
            <a:r>
              <a:rPr lang="en-US" dirty="0"/>
              <a:t>stack is a last-in-first-out set of locations. The stack is in a known </a:t>
            </a:r>
            <a:r>
              <a:rPr lang="en-US" dirty="0" smtClean="0"/>
              <a:t>location </a:t>
            </a:r>
            <a:r>
              <a:rPr lang="en-US" dirty="0"/>
              <a:t>and, often, at least the top two elements are in processor registers. Thus, zero-address instructions would reference the top two stack elements. </a:t>
            </a:r>
          </a:p>
        </p:txBody>
      </p:sp>
    </p:spTree>
    <p:extLst>
      <p:ext uri="{BB962C8B-B14F-4D97-AF65-F5344CB8AC3E}">
        <p14:creationId xmlns:p14="http://schemas.microsoft.com/office/powerpoint/2010/main" val="9717405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anose="04020705040A02060702" pitchFamily="82" charset="0"/>
              </a:rPr>
              <a:t>Utilization of Instruction </a:t>
            </a:r>
            <a:r>
              <a:rPr lang="en-US" b="1" u="sng" dirty="0" smtClean="0">
                <a:solidFill>
                  <a:srgbClr val="FF0000"/>
                </a:solidFill>
                <a:latin typeface="Algerian" panose="04020705040A02060702" pitchFamily="82" charset="0"/>
              </a:rPr>
              <a:t>Addresses</a:t>
            </a:r>
            <a:endParaRPr lang="en-US" b="1" u="sng" dirty="0">
              <a:solidFill>
                <a:srgbClr val="FF000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213013" y="2436701"/>
            <a:ext cx="7629525" cy="1676400"/>
          </a:xfrm>
          <a:prstGeom prst="rect">
            <a:avLst/>
          </a:prstGeom>
        </p:spPr>
      </p:pic>
      <p:sp>
        <p:nvSpPr>
          <p:cNvPr id="6" name="Rectangle 5"/>
          <p:cNvSpPr/>
          <p:nvPr/>
        </p:nvSpPr>
        <p:spPr>
          <a:xfrm>
            <a:off x="2239981" y="4244192"/>
            <a:ext cx="3501664" cy="1200329"/>
          </a:xfrm>
          <a:prstGeom prst="rect">
            <a:avLst/>
          </a:prstGeom>
        </p:spPr>
        <p:txBody>
          <a:bodyPr wrap="none">
            <a:spAutoFit/>
          </a:bodyPr>
          <a:lstStyle/>
          <a:p>
            <a:r>
              <a:rPr lang="en-US" dirty="0" smtClean="0">
                <a:latin typeface="Times New Roman" panose="02020603050405020304" pitchFamily="18" charset="0"/>
              </a:rPr>
              <a:t>AC</a:t>
            </a:r>
            <a:r>
              <a:rPr lang="en-US" dirty="0" smtClean="0">
                <a:latin typeface="Arial" panose="020B0604020202020204" pitchFamily="34" charset="0"/>
              </a:rPr>
              <a:t>=</a:t>
            </a:r>
            <a:r>
              <a:rPr lang="en-US" dirty="0" smtClean="0">
                <a:latin typeface="Times New Roman" panose="02020603050405020304" pitchFamily="18" charset="0"/>
              </a:rPr>
              <a:t>accumulator</a:t>
            </a:r>
          </a:p>
          <a:p>
            <a:r>
              <a:rPr lang="en-US" dirty="0"/>
              <a:t>T =</a:t>
            </a:r>
            <a:r>
              <a:rPr lang="en-US" dirty="0" smtClean="0"/>
              <a:t>top of stack</a:t>
            </a:r>
          </a:p>
          <a:p>
            <a:r>
              <a:rPr lang="en-US" dirty="0"/>
              <a:t>(T-1)=</a:t>
            </a:r>
            <a:r>
              <a:rPr lang="en-US" dirty="0" smtClean="0"/>
              <a:t>second element of stack</a:t>
            </a:r>
          </a:p>
          <a:p>
            <a:r>
              <a:rPr lang="en-US" dirty="0" smtClean="0"/>
              <a:t>A,B,C=memory or register locations</a:t>
            </a:r>
            <a:endParaRPr lang="en-US" dirty="0"/>
          </a:p>
        </p:txBody>
      </p:sp>
    </p:spTree>
    <p:extLst>
      <p:ext uri="{BB962C8B-B14F-4D97-AF65-F5344CB8AC3E}">
        <p14:creationId xmlns:p14="http://schemas.microsoft.com/office/powerpoint/2010/main" val="2245094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Algerian" panose="04020705040A02060702" pitchFamily="82" charset="0"/>
              </a:rPr>
              <a:t>Instruction set </a:t>
            </a:r>
            <a:endParaRPr lang="en-US" b="1" u="sng"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85000" lnSpcReduction="10000"/>
          </a:bodyPr>
          <a:lstStyle/>
          <a:p>
            <a:r>
              <a:rPr lang="en-US" dirty="0"/>
              <a:t>The instruction set is the programmer’s means of controlling the </a:t>
            </a:r>
            <a:r>
              <a:rPr lang="en-US" dirty="0" smtClean="0"/>
              <a:t>processor</a:t>
            </a:r>
            <a:r>
              <a:rPr lang="en-US" dirty="0"/>
              <a:t>. Thus, programmer requirements must be considered in designing the instruction </a:t>
            </a:r>
            <a:r>
              <a:rPr lang="en-US" dirty="0" smtClean="0"/>
              <a:t>set.</a:t>
            </a:r>
          </a:p>
          <a:p>
            <a:r>
              <a:rPr lang="en-US" dirty="0"/>
              <a:t>The most </a:t>
            </a:r>
            <a:r>
              <a:rPr lang="en-US" dirty="0" smtClean="0"/>
              <a:t>important </a:t>
            </a:r>
            <a:r>
              <a:rPr lang="en-US" dirty="0"/>
              <a:t>of these fundamental design issues include the following</a:t>
            </a:r>
            <a:r>
              <a:rPr lang="en-US" dirty="0" smtClean="0"/>
              <a:t>:</a:t>
            </a:r>
          </a:p>
          <a:p>
            <a:pPr marL="0" indent="0">
              <a:buNone/>
            </a:pPr>
            <a:r>
              <a:rPr lang="en-US" dirty="0" smtClean="0"/>
              <a:t>•</a:t>
            </a:r>
            <a:r>
              <a:rPr lang="en-US" dirty="0"/>
              <a:t>Operation </a:t>
            </a:r>
            <a:r>
              <a:rPr lang="en-US" dirty="0" smtClean="0"/>
              <a:t>repertoire : How </a:t>
            </a:r>
            <a:r>
              <a:rPr lang="en-US" dirty="0"/>
              <a:t>many and which operations to provide, and </a:t>
            </a:r>
            <a:r>
              <a:rPr lang="en-US" dirty="0" smtClean="0"/>
              <a:t>how complex </a:t>
            </a:r>
            <a:r>
              <a:rPr lang="en-US" dirty="0"/>
              <a:t>operations should </a:t>
            </a:r>
            <a:r>
              <a:rPr lang="en-US" dirty="0" smtClean="0"/>
              <a:t>be</a:t>
            </a:r>
          </a:p>
          <a:p>
            <a:pPr marL="0" indent="0">
              <a:buNone/>
            </a:pPr>
            <a:r>
              <a:rPr lang="en-US" dirty="0" smtClean="0"/>
              <a:t>•</a:t>
            </a:r>
            <a:r>
              <a:rPr lang="en-US" dirty="0"/>
              <a:t>Data </a:t>
            </a:r>
            <a:r>
              <a:rPr lang="en-US" dirty="0" smtClean="0"/>
              <a:t>types : The </a:t>
            </a:r>
            <a:r>
              <a:rPr lang="en-US" dirty="0"/>
              <a:t>various types of data upon which operations are </a:t>
            </a:r>
            <a:r>
              <a:rPr lang="en-US" dirty="0" smtClean="0"/>
              <a:t>performed</a:t>
            </a:r>
          </a:p>
          <a:p>
            <a:pPr marL="0" indent="0">
              <a:buNone/>
            </a:pPr>
            <a:r>
              <a:rPr lang="en-US" dirty="0" smtClean="0"/>
              <a:t>•</a:t>
            </a:r>
            <a:r>
              <a:rPr lang="en-US" dirty="0"/>
              <a:t>Instruction </a:t>
            </a:r>
            <a:r>
              <a:rPr lang="en-US" dirty="0" smtClean="0"/>
              <a:t>format : Instruction </a:t>
            </a:r>
            <a:r>
              <a:rPr lang="en-US" dirty="0"/>
              <a:t>length (in bits), number of addresses, size </a:t>
            </a:r>
            <a:r>
              <a:rPr lang="en-US" dirty="0" smtClean="0"/>
              <a:t>of various </a:t>
            </a:r>
            <a:r>
              <a:rPr lang="en-US" dirty="0"/>
              <a:t>fields, and </a:t>
            </a:r>
            <a:r>
              <a:rPr lang="en-US" dirty="0" smtClean="0"/>
              <a:t>so on</a:t>
            </a:r>
          </a:p>
          <a:p>
            <a:pPr marL="0" indent="0">
              <a:buNone/>
            </a:pPr>
            <a:r>
              <a:rPr lang="en-US" dirty="0"/>
              <a:t>•</a:t>
            </a:r>
            <a:r>
              <a:rPr lang="en-US" dirty="0" smtClean="0"/>
              <a:t>Registers : Number </a:t>
            </a:r>
            <a:r>
              <a:rPr lang="en-US" dirty="0"/>
              <a:t>of processor registers that can be referenced by </a:t>
            </a:r>
            <a:r>
              <a:rPr lang="en-US" dirty="0" smtClean="0"/>
              <a:t>instructions , and </a:t>
            </a:r>
            <a:r>
              <a:rPr lang="en-US" dirty="0"/>
              <a:t>their </a:t>
            </a:r>
            <a:r>
              <a:rPr lang="en-US" dirty="0" smtClean="0"/>
              <a:t>use</a:t>
            </a:r>
          </a:p>
          <a:p>
            <a:pPr marL="0" indent="0">
              <a:buNone/>
            </a:pPr>
            <a:r>
              <a:rPr lang="en-US" dirty="0" smtClean="0"/>
              <a:t>•Addressing : The </a:t>
            </a:r>
            <a:r>
              <a:rPr lang="en-US" dirty="0"/>
              <a:t>mode or modes by which the address of an operand is specified</a:t>
            </a:r>
          </a:p>
        </p:txBody>
      </p:sp>
    </p:spTree>
    <p:extLst>
      <p:ext uri="{BB962C8B-B14F-4D97-AF65-F5344CB8AC3E}">
        <p14:creationId xmlns:p14="http://schemas.microsoft.com/office/powerpoint/2010/main" val="416618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6051</Words>
  <Application>Microsoft Office PowerPoint</Application>
  <PresentationFormat>Widescreen</PresentationFormat>
  <Paragraphs>636</Paragraphs>
  <Slides>107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107</vt:i4>
      </vt:variant>
    </vt:vector>
  </HeadingPairs>
  <TitlesOfParts>
    <vt:vector size="119" baseType="lpstr">
      <vt:lpstr>Algerian</vt:lpstr>
      <vt:lpstr>Arial</vt:lpstr>
      <vt:lpstr>Arial</vt:lpstr>
      <vt:lpstr>Arial Black</vt:lpstr>
      <vt:lpstr>Bahnschrift SemiBold SemiConden</vt:lpstr>
      <vt:lpstr>Calibri</vt:lpstr>
      <vt:lpstr>Calibri Light</vt:lpstr>
      <vt:lpstr>Century Gothic</vt:lpstr>
      <vt:lpstr>Open-sans</vt:lpstr>
      <vt:lpstr>Times New Roman</vt:lpstr>
      <vt:lpstr>Wingdings</vt:lpstr>
      <vt:lpstr>Office Theme</vt:lpstr>
      <vt:lpstr>                       UNIT-1</vt:lpstr>
      <vt:lpstr>                     Computer architecture :-Architecture is those attributes visible to the programmer.                                         Example:-instruction set , number of bits used for data representation , i/o mechanism ,etc.  Computer organization:-Organization is how features are implemented.             Example:-control signals , interfaces , memory technology.     </vt:lpstr>
      <vt:lpstr>Generations of computer</vt:lpstr>
      <vt:lpstr>                       Von Neumann architecture</vt:lpstr>
      <vt:lpstr>Characteristics of IAS</vt:lpstr>
      <vt:lpstr>      Structure of von Neumann machine</vt:lpstr>
      <vt:lpstr>Components</vt:lpstr>
      <vt:lpstr>Top level view of computer components</vt:lpstr>
      <vt:lpstr>Purpose of registers</vt:lpstr>
      <vt:lpstr>Interconnection structures</vt:lpstr>
      <vt:lpstr>                       Bus Interconnection </vt:lpstr>
      <vt:lpstr>                  Bus structure </vt:lpstr>
      <vt:lpstr>Data bus </vt:lpstr>
      <vt:lpstr>Address bus</vt:lpstr>
      <vt:lpstr>Control bus </vt:lpstr>
      <vt:lpstr>           Bus Interconnection Scheme</vt:lpstr>
      <vt:lpstr>Physical Realization of Bus Architecture</vt:lpstr>
      <vt:lpstr>Traditional (ISA) (with cache)</vt:lpstr>
      <vt:lpstr>High Performance Bus</vt:lpstr>
      <vt:lpstr>Elements of bus design</vt:lpstr>
      <vt:lpstr>Bus types</vt:lpstr>
      <vt:lpstr>Bus arbitration</vt:lpstr>
      <vt:lpstr>Timing</vt:lpstr>
      <vt:lpstr>Synchronous Timing Diagram</vt:lpstr>
      <vt:lpstr>Asynchronous Timing – Read Diagram</vt:lpstr>
      <vt:lpstr>PCI Bus</vt:lpstr>
      <vt:lpstr>PCI Bus Lines</vt:lpstr>
      <vt:lpstr>PCI Read Timing Diagram</vt:lpstr>
      <vt:lpstr>UNIT -2</vt:lpstr>
      <vt:lpstr>INPUT-OUTPUT ORGANIZATION</vt:lpstr>
      <vt:lpstr>Input - Output Interface </vt:lpstr>
      <vt:lpstr>Interrupt driven I/O</vt:lpstr>
      <vt:lpstr>Advantages &amp; Disadvantages of Interrupt Drive I/O </vt:lpstr>
      <vt:lpstr>Interrupt-Driven I/O(Diagram)</vt:lpstr>
      <vt:lpstr>PRIORITY INTERRUPT</vt:lpstr>
      <vt:lpstr>DMA</vt:lpstr>
      <vt:lpstr>DMA Block Diagram</vt:lpstr>
      <vt:lpstr>I/O Processor and serial communication</vt:lpstr>
      <vt:lpstr>Block Diagram Of I/O Processor</vt:lpstr>
      <vt:lpstr>Serial Communication</vt:lpstr>
      <vt:lpstr>Synchronous data transfer</vt:lpstr>
      <vt:lpstr>Asynchronous data transfer</vt:lpstr>
      <vt:lpstr>Strobe Control</vt:lpstr>
      <vt:lpstr>Handshaking</vt:lpstr>
      <vt:lpstr>Source Initiated Transfer using Handshaking</vt:lpstr>
      <vt:lpstr>WORKING MECHANISM OF PERIPHERALS</vt:lpstr>
      <vt:lpstr>WORKING MECHANISM OF MOUSE</vt:lpstr>
      <vt:lpstr>WORKING OF SCANNER</vt:lpstr>
      <vt:lpstr>WORKING OF VIDEO DISPLAY</vt:lpstr>
      <vt:lpstr>Unit-3</vt:lpstr>
      <vt:lpstr>Computer Memory Systems</vt:lpstr>
      <vt:lpstr>MEMORY HIERARCHY</vt:lpstr>
      <vt:lpstr>The Memory Hierarchy</vt:lpstr>
      <vt:lpstr>Characteristics of memory hierarchy</vt:lpstr>
      <vt:lpstr>PowerPoint Presentation</vt:lpstr>
      <vt:lpstr>PowerPoint Presentation</vt:lpstr>
      <vt:lpstr>PowerPoint Presentation</vt:lpstr>
      <vt:lpstr>Advantages of Memory Hierarchy</vt:lpstr>
      <vt:lpstr>Internal Memory </vt:lpstr>
      <vt:lpstr>Secondary memory types </vt:lpstr>
      <vt:lpstr>RAM(RANDOM ACCESS MEMORY) </vt:lpstr>
      <vt:lpstr>Dynamic RAM</vt:lpstr>
      <vt:lpstr>Structure of Dynamic RAM </vt:lpstr>
      <vt:lpstr>STATIC RAM</vt:lpstr>
      <vt:lpstr>Structure of Static RAM</vt:lpstr>
      <vt:lpstr>Synchronous DRAM(SDRAM) </vt:lpstr>
      <vt:lpstr>Structure of SDRAM </vt:lpstr>
      <vt:lpstr>ROM(READ ONLY MEMORY) </vt:lpstr>
      <vt:lpstr>Types of ROM</vt:lpstr>
      <vt:lpstr>PowerPoint Presentation</vt:lpstr>
      <vt:lpstr>PowerPoint Presentation</vt:lpstr>
      <vt:lpstr>External Memory </vt:lpstr>
      <vt:lpstr>MAGNETIC DISK</vt:lpstr>
      <vt:lpstr>RAID</vt:lpstr>
      <vt:lpstr>RAID 3 &amp; 4</vt:lpstr>
      <vt:lpstr>Optical CD-ROM </vt:lpstr>
      <vt:lpstr>PowerPoint Presentation</vt:lpstr>
      <vt:lpstr>DVD </vt:lpstr>
      <vt:lpstr>PROPERTIES OF DVD</vt:lpstr>
      <vt:lpstr>Cache Memory </vt:lpstr>
      <vt:lpstr>Characteristics of cache memory  </vt:lpstr>
      <vt:lpstr>Cache and Memory </vt:lpstr>
      <vt:lpstr>Cache organization</vt:lpstr>
      <vt:lpstr>Unit- 4</vt:lpstr>
      <vt:lpstr>ADDRESSING</vt:lpstr>
      <vt:lpstr>PowerPoint Presentation</vt:lpstr>
      <vt:lpstr>PowerPoint Presentation</vt:lpstr>
      <vt:lpstr>Direct Addressing</vt:lpstr>
      <vt:lpstr>Indirect Addressing</vt:lpstr>
      <vt:lpstr>Register Addressing</vt:lpstr>
      <vt:lpstr>Displacement Addressing</vt:lpstr>
      <vt:lpstr>Number of Addresses</vt:lpstr>
      <vt:lpstr>PowerPoint Presentation</vt:lpstr>
      <vt:lpstr>Three address </vt:lpstr>
      <vt:lpstr>Two address</vt:lpstr>
      <vt:lpstr>One address and Accumulator</vt:lpstr>
      <vt:lpstr>Zero address and Stack</vt:lpstr>
      <vt:lpstr>Utilization of Instruction Addresses</vt:lpstr>
      <vt:lpstr>Instruction set </vt:lpstr>
      <vt:lpstr>Unit- 5</vt:lpstr>
      <vt:lpstr>MICROPROGRAMMING </vt:lpstr>
      <vt:lpstr>MICROPROGRAMMING </vt:lpstr>
      <vt:lpstr>                 Instruction cycle </vt:lpstr>
      <vt:lpstr>                   Fetch cycle</vt:lpstr>
      <vt:lpstr>Execute cycle</vt:lpstr>
      <vt:lpstr>        Instruction Cycle State Diagram</vt:lpstr>
      <vt:lpstr>Example of Program Execution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computer organization and architecture Computer architecture :-Architecture is those attributes visible to the programmer.                                        Example:-instruction set , number of bits used for data representation , i/o mechanism ,e</dc:title>
  <dc:creator>Windows User</dc:creator>
  <cp:lastModifiedBy>Windows User</cp:lastModifiedBy>
  <cp:revision>92</cp:revision>
  <dcterms:created xsi:type="dcterms:W3CDTF">2019-10-10T15:41:30Z</dcterms:created>
  <dcterms:modified xsi:type="dcterms:W3CDTF">2019-10-21T19:55:44Z</dcterms:modified>
</cp:coreProperties>
</file>