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3D12-4B5E-739C-FDEB-ACC7005DAB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32657C-2BEB-0CBE-0EFE-C9F4FE16D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C5EFFA-BB72-69BB-31AC-8DA18C0D5C95}"/>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5" name="Footer Placeholder 4">
            <a:extLst>
              <a:ext uri="{FF2B5EF4-FFF2-40B4-BE49-F238E27FC236}">
                <a16:creationId xmlns:a16="http://schemas.microsoft.com/office/drawing/2014/main" id="{88923CAE-C6EF-2284-97AF-FA43E979B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7DB66-BBEF-8D5D-63E3-566E956D184C}"/>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228365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5E1-8160-7274-CB0A-9BCD90E343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D27A3B-47A8-3A51-F233-26C9B48E8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DE9A4-FEA5-5649-0F7B-952327E02DA0}"/>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5" name="Footer Placeholder 4">
            <a:extLst>
              <a:ext uri="{FF2B5EF4-FFF2-40B4-BE49-F238E27FC236}">
                <a16:creationId xmlns:a16="http://schemas.microsoft.com/office/drawing/2014/main" id="{896E1425-EE87-BF7F-DD27-1010E8D53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72911-5429-38C6-058B-89DC2B6E71BE}"/>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24180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3EE36-EDB7-5F99-8C44-03CFDA12B4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A66171-6E3A-0292-FA6B-80BC0EDD4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9C492-DB20-9094-7123-ABF1CC189016}"/>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5" name="Footer Placeholder 4">
            <a:extLst>
              <a:ext uri="{FF2B5EF4-FFF2-40B4-BE49-F238E27FC236}">
                <a16:creationId xmlns:a16="http://schemas.microsoft.com/office/drawing/2014/main" id="{01793C00-B1C4-39DA-EA1F-4E4933DCD4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501D6B-9137-B52D-A980-F06AC268E0E9}"/>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373556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7589-FBAD-B295-8005-CFAB4FADDB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B90F59-6397-58BF-D539-B64601B19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847691-5300-3190-E2F7-DF88A8065548}"/>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5" name="Footer Placeholder 4">
            <a:extLst>
              <a:ext uri="{FF2B5EF4-FFF2-40B4-BE49-F238E27FC236}">
                <a16:creationId xmlns:a16="http://schemas.microsoft.com/office/drawing/2014/main" id="{A9873FB2-1080-05CB-E276-3E9F96168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8FFC1-AB29-308F-3DB0-9671430A1F70}"/>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424184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8736-FBEF-A2CE-69D7-934415406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9775A4-5DFB-260A-D7DE-8B367D88D3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0C7CA7-0D4B-8097-F542-2CBE548F0A27}"/>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5" name="Footer Placeholder 4">
            <a:extLst>
              <a:ext uri="{FF2B5EF4-FFF2-40B4-BE49-F238E27FC236}">
                <a16:creationId xmlns:a16="http://schemas.microsoft.com/office/drawing/2014/main" id="{F89D180E-A6C9-A207-6596-124475B68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EFB50-EB89-3649-B83B-5AE723D82E26}"/>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266727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0D7A-15DF-CBFD-22ED-D8C6AEC2E1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7D6BF0-9D35-5A7B-C24C-D17904DF0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BCEDB7-265B-C60B-729B-E410FAFB1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2C5FB5-54C6-EEE3-79F4-131F476E57CA}"/>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6" name="Footer Placeholder 5">
            <a:extLst>
              <a:ext uri="{FF2B5EF4-FFF2-40B4-BE49-F238E27FC236}">
                <a16:creationId xmlns:a16="http://schemas.microsoft.com/office/drawing/2014/main" id="{5EB30C2D-8435-06FA-7D8C-79386AE95E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19CCCB-28C0-CB51-97BD-D2B69385556C}"/>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278165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F7C2-28C8-3F9A-D826-467A75B977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939B9-9F3B-EDA8-F279-C3C580B76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4984AC-8706-914A-6098-C5AEEF82D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845FB4-4ED5-99F9-2CB7-61DA42B06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BA48D4-32EA-FD0D-54A0-1F03C5212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6AB64B-C7BC-D0A5-977B-337EA2E6D4F7}"/>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8" name="Footer Placeholder 7">
            <a:extLst>
              <a:ext uri="{FF2B5EF4-FFF2-40B4-BE49-F238E27FC236}">
                <a16:creationId xmlns:a16="http://schemas.microsoft.com/office/drawing/2014/main" id="{F0576D08-49DC-DE5E-CE13-26964E2891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B12A8C-814C-6C5A-32C6-9A9006AD3358}"/>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249058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0AFC-AB71-8093-2B16-992FBF6738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303753-0461-1642-55AD-39D7CE7C32B6}"/>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4" name="Footer Placeholder 3">
            <a:extLst>
              <a:ext uri="{FF2B5EF4-FFF2-40B4-BE49-F238E27FC236}">
                <a16:creationId xmlns:a16="http://schemas.microsoft.com/office/drawing/2014/main" id="{57A59536-B203-9270-2785-FB03A891A1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58FBD1-89B6-ED10-4AD3-B8567AF99E7C}"/>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127073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2A2AD-3B12-404D-58AE-AAD2541FFD9A}"/>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3" name="Footer Placeholder 2">
            <a:extLst>
              <a:ext uri="{FF2B5EF4-FFF2-40B4-BE49-F238E27FC236}">
                <a16:creationId xmlns:a16="http://schemas.microsoft.com/office/drawing/2014/main" id="{A605BB75-CD50-CE9C-AF74-A77AD129B5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731058-649A-4681-77D8-84F86C081A5C}"/>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339091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E986-E481-F3A0-B8FF-A7434A95C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0C8B46-41D5-46BE-2001-53C9B41ED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13D03D-2F95-ECED-841C-B7CA3FA0F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6B66B-A4FA-0B20-F77C-6D83D324D307}"/>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6" name="Footer Placeholder 5">
            <a:extLst>
              <a:ext uri="{FF2B5EF4-FFF2-40B4-BE49-F238E27FC236}">
                <a16:creationId xmlns:a16="http://schemas.microsoft.com/office/drawing/2014/main" id="{F79454A6-59AD-89BD-DF79-23FC88EAB7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3CB351-5376-414B-25B7-6C8B906B13BA}"/>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94124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E717-E9CA-34DE-F7D5-8C689734B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FE4D00-BD54-2329-702F-702C3ECD2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6F1E08-26E0-3FAB-541A-DF8D7137C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EBBB3-FE70-0A9E-7E5F-4E0EBED988B6}"/>
              </a:ext>
            </a:extLst>
          </p:cNvPr>
          <p:cNvSpPr>
            <a:spLocks noGrp="1"/>
          </p:cNvSpPr>
          <p:nvPr>
            <p:ph type="dt" sz="half" idx="10"/>
          </p:nvPr>
        </p:nvSpPr>
        <p:spPr/>
        <p:txBody>
          <a:bodyPr/>
          <a:lstStyle/>
          <a:p>
            <a:fld id="{F5E1B053-89D9-4927-BFC4-2DE6D414D7A4}" type="datetimeFigureOut">
              <a:rPr lang="en-IN" smtClean="0"/>
              <a:t>09-02-2024</a:t>
            </a:fld>
            <a:endParaRPr lang="en-IN"/>
          </a:p>
        </p:txBody>
      </p:sp>
      <p:sp>
        <p:nvSpPr>
          <p:cNvPr id="6" name="Footer Placeholder 5">
            <a:extLst>
              <a:ext uri="{FF2B5EF4-FFF2-40B4-BE49-F238E27FC236}">
                <a16:creationId xmlns:a16="http://schemas.microsoft.com/office/drawing/2014/main" id="{543036B5-E09A-0EA7-FABD-CB1DC40141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FDC0D3-CC7F-FC72-B1A1-F05C1A50850F}"/>
              </a:ext>
            </a:extLst>
          </p:cNvPr>
          <p:cNvSpPr>
            <a:spLocks noGrp="1"/>
          </p:cNvSpPr>
          <p:nvPr>
            <p:ph type="sldNum" sz="quarter" idx="12"/>
          </p:nvPr>
        </p:nvSpPr>
        <p:spPr/>
        <p:txBody>
          <a:bodyPr/>
          <a:lstStyle/>
          <a:p>
            <a:fld id="{102C7814-2710-41B7-B526-ACD8545A1BF7}" type="slidenum">
              <a:rPr lang="en-IN" smtClean="0"/>
              <a:t>‹#›</a:t>
            </a:fld>
            <a:endParaRPr lang="en-IN"/>
          </a:p>
        </p:txBody>
      </p:sp>
    </p:spTree>
    <p:extLst>
      <p:ext uri="{BB962C8B-B14F-4D97-AF65-F5344CB8AC3E}">
        <p14:creationId xmlns:p14="http://schemas.microsoft.com/office/powerpoint/2010/main" val="108246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D21D8-71D3-108D-D3D9-F1EEC80B0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C07404-A12A-CD5F-8D9A-5D2143EAC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49E32-7676-64AF-874C-0705AE159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1B053-89D9-4927-BFC4-2DE6D414D7A4}" type="datetimeFigureOut">
              <a:rPr lang="en-IN" smtClean="0"/>
              <a:t>09-02-2024</a:t>
            </a:fld>
            <a:endParaRPr lang="en-IN"/>
          </a:p>
        </p:txBody>
      </p:sp>
      <p:sp>
        <p:nvSpPr>
          <p:cNvPr id="5" name="Footer Placeholder 4">
            <a:extLst>
              <a:ext uri="{FF2B5EF4-FFF2-40B4-BE49-F238E27FC236}">
                <a16:creationId xmlns:a16="http://schemas.microsoft.com/office/drawing/2014/main" id="{8D0611FD-C276-BF12-EFCD-C418C8499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52B840-DC11-8B91-9686-9A6128BD9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C7814-2710-41B7-B526-ACD8545A1BF7}" type="slidenum">
              <a:rPr lang="en-IN" smtClean="0"/>
              <a:t>‹#›</a:t>
            </a:fld>
            <a:endParaRPr lang="en-IN"/>
          </a:p>
        </p:txBody>
      </p:sp>
    </p:spTree>
    <p:extLst>
      <p:ext uri="{BB962C8B-B14F-4D97-AF65-F5344CB8AC3E}">
        <p14:creationId xmlns:p14="http://schemas.microsoft.com/office/powerpoint/2010/main" val="250954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C4BB-949F-B1AE-2E83-652758C193A8}"/>
              </a:ext>
            </a:extLst>
          </p:cNvPr>
          <p:cNvSpPr>
            <a:spLocks noGrp="1"/>
          </p:cNvSpPr>
          <p:nvPr>
            <p:ph type="ctrTitle"/>
          </p:nvPr>
        </p:nvSpPr>
        <p:spPr>
          <a:xfrm>
            <a:off x="923365" y="324504"/>
            <a:ext cx="6355976" cy="912625"/>
          </a:xfrm>
        </p:spPr>
        <p:txBody>
          <a:bodyPr>
            <a:normAutofit fontScale="90000"/>
          </a:bodyPr>
          <a:lstStyle/>
          <a:p>
            <a:r>
              <a:rPr lang="en-IN" sz="3200" b="1" i="1" dirty="0">
                <a:solidFill>
                  <a:srgbClr val="C00000"/>
                </a:solidFill>
              </a:rPr>
              <a:t>Data Analytics in </a:t>
            </a:r>
            <a:br>
              <a:rPr lang="en-IN" sz="3200" b="1" i="1" dirty="0">
                <a:solidFill>
                  <a:srgbClr val="C00000"/>
                </a:solidFill>
              </a:rPr>
            </a:br>
            <a:r>
              <a:rPr lang="en-IN" sz="3200" b="1" i="1" dirty="0">
                <a:solidFill>
                  <a:srgbClr val="C00000"/>
                </a:solidFill>
              </a:rPr>
              <a:t>Telecommunication Industry</a:t>
            </a:r>
          </a:p>
        </p:txBody>
      </p:sp>
      <p:sp>
        <p:nvSpPr>
          <p:cNvPr id="3" name="Subtitle 2">
            <a:extLst>
              <a:ext uri="{FF2B5EF4-FFF2-40B4-BE49-F238E27FC236}">
                <a16:creationId xmlns:a16="http://schemas.microsoft.com/office/drawing/2014/main" id="{591AEED7-22BB-8E41-5CD3-70D73739A676}"/>
              </a:ext>
            </a:extLst>
          </p:cNvPr>
          <p:cNvSpPr>
            <a:spLocks noGrp="1"/>
          </p:cNvSpPr>
          <p:nvPr>
            <p:ph type="subTitle" idx="1"/>
          </p:nvPr>
        </p:nvSpPr>
        <p:spPr>
          <a:xfrm>
            <a:off x="1407459" y="1611871"/>
            <a:ext cx="6355976" cy="4824787"/>
          </a:xfrm>
        </p:spPr>
        <p:txBody>
          <a:bodyPr>
            <a:noAutofit/>
          </a:bodyPr>
          <a:lstStyle/>
          <a:p>
            <a:pPr marL="342900" indent="-342900" algn="l">
              <a:buFont typeface="Arial" panose="020B0604020202020204" pitchFamily="34" charset="0"/>
              <a:buChar char="•"/>
            </a:pPr>
            <a:r>
              <a:rPr lang="en-IN" sz="2000" dirty="0"/>
              <a:t>By </a:t>
            </a:r>
            <a:r>
              <a:rPr lang="en-IN" sz="2000" dirty="0" err="1"/>
              <a:t>Analyzing</a:t>
            </a:r>
            <a:r>
              <a:rPr lang="en-IN" sz="2000" dirty="0"/>
              <a:t> user </a:t>
            </a:r>
            <a:r>
              <a:rPr lang="en-IN" sz="2000" dirty="0" err="1"/>
              <a:t>Behavior</a:t>
            </a:r>
            <a:r>
              <a:rPr lang="en-IN" sz="2000" dirty="0"/>
              <a:t> preferences, and patterns, telecom companies can tailor their services to meet the specific needs of their customers. This data-driven approach allows for the optimization of network performance, personalized service offerings, and proactive issue resolution, ultimately leading to heightened customer satisfaction.</a:t>
            </a:r>
          </a:p>
          <a:p>
            <a:pPr marL="342900" indent="-342900" algn="l">
              <a:buFont typeface="Arial" panose="020B0604020202020204" pitchFamily="34" charset="0"/>
              <a:buChar char="•"/>
            </a:pPr>
            <a:r>
              <a:rPr lang="en-IN" sz="2000" dirty="0"/>
              <a:t>User analytics provides valuable insights into network usage patterns and trends. Telecom companies can leverage this information to optimize their network infrastructure, ensuring efficient resource allocation, reducing congestion, and enhancing overall network performance</a:t>
            </a:r>
          </a:p>
          <a:p>
            <a:pPr marL="342900" indent="-342900" algn="l">
              <a:buFont typeface="Arial" panose="020B0604020202020204" pitchFamily="34" charset="0"/>
              <a:buChar char="•"/>
            </a:pPr>
            <a:r>
              <a:rPr lang="en-IN" sz="2000" dirty="0"/>
              <a:t>Leveraging user analytics enables informed decision-making, helping telecom providers stay competitive, anticipate trends, and drive innovation.</a:t>
            </a:r>
          </a:p>
        </p:txBody>
      </p:sp>
      <p:pic>
        <p:nvPicPr>
          <p:cNvPr id="5" name="Picture 4">
            <a:extLst>
              <a:ext uri="{FF2B5EF4-FFF2-40B4-BE49-F238E27FC236}">
                <a16:creationId xmlns:a16="http://schemas.microsoft.com/office/drawing/2014/main" id="{EB95472A-073B-F3B4-3688-89BBD706F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164" y="1398493"/>
            <a:ext cx="4276165" cy="4949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6380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6148-237B-D6B3-E5BA-B9C5F33F55E4}"/>
              </a:ext>
            </a:extLst>
          </p:cNvPr>
          <p:cNvSpPr>
            <a:spLocks noGrp="1"/>
          </p:cNvSpPr>
          <p:nvPr>
            <p:ph type="title"/>
          </p:nvPr>
        </p:nvSpPr>
        <p:spPr/>
        <p:txBody>
          <a:bodyPr>
            <a:normAutofit/>
          </a:bodyPr>
          <a:lstStyle/>
          <a:p>
            <a:r>
              <a:rPr lang="en-IN" b="1" i="1" dirty="0"/>
              <a:t>CONCLUSION:</a:t>
            </a:r>
          </a:p>
        </p:txBody>
      </p:sp>
      <p:sp>
        <p:nvSpPr>
          <p:cNvPr id="3" name="TextBox 2">
            <a:extLst>
              <a:ext uri="{FF2B5EF4-FFF2-40B4-BE49-F238E27FC236}">
                <a16:creationId xmlns:a16="http://schemas.microsoft.com/office/drawing/2014/main" id="{41014585-73AC-A41D-451D-F9737AE4B73B}"/>
              </a:ext>
            </a:extLst>
          </p:cNvPr>
          <p:cNvSpPr txBox="1"/>
          <p:nvPr/>
        </p:nvSpPr>
        <p:spPr>
          <a:xfrm>
            <a:off x="838200" y="1413063"/>
            <a:ext cx="10425953" cy="4031873"/>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The telecommunication dataset analysis has provided valuable insights into customer </a:t>
            </a:r>
            <a:r>
              <a:rPr lang="en-IN" sz="3200" dirty="0" err="1">
                <a:latin typeface="Arial" panose="020B0604020202020204" pitchFamily="34" charset="0"/>
                <a:cs typeface="Arial" panose="020B0604020202020204" pitchFamily="34" charset="0"/>
              </a:rPr>
              <a:t>behavior</a:t>
            </a:r>
            <a:r>
              <a:rPr lang="en-IN" sz="3200" dirty="0">
                <a:latin typeface="Arial" panose="020B0604020202020204" pitchFamily="34" charset="0"/>
                <a:cs typeface="Arial" panose="020B0604020202020204" pitchFamily="34" charset="0"/>
              </a:rPr>
              <a:t>, network dynamics, and overall business performance. The combination of non-graphical and graphical analyses, along with dispersion metrics, contributes to a comprehensive understanding of the dataset, laying the foundation for strategic planning and decision-making in the telecommunications industry.</a:t>
            </a:r>
          </a:p>
        </p:txBody>
      </p:sp>
    </p:spTree>
    <p:extLst>
      <p:ext uri="{BB962C8B-B14F-4D97-AF65-F5344CB8AC3E}">
        <p14:creationId xmlns:p14="http://schemas.microsoft.com/office/powerpoint/2010/main" val="48549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B411-F247-D4A3-C8CA-A0C96FE8E34C}"/>
              </a:ext>
            </a:extLst>
          </p:cNvPr>
          <p:cNvSpPr>
            <a:spLocks noGrp="1"/>
          </p:cNvSpPr>
          <p:nvPr>
            <p:ph type="title"/>
          </p:nvPr>
        </p:nvSpPr>
        <p:spPr>
          <a:xfrm>
            <a:off x="524436" y="499597"/>
            <a:ext cx="10515600" cy="997510"/>
          </a:xfrm>
        </p:spPr>
        <p:txBody>
          <a:bodyPr>
            <a:normAutofit/>
          </a:bodyPr>
          <a:lstStyle/>
          <a:p>
            <a:r>
              <a:rPr lang="en-IN" dirty="0"/>
              <a:t> </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Non-graphical Univariate analysis</a:t>
            </a:r>
          </a:p>
        </p:txBody>
      </p:sp>
      <p:sp>
        <p:nvSpPr>
          <p:cNvPr id="3" name="TextBox 2">
            <a:extLst>
              <a:ext uri="{FF2B5EF4-FFF2-40B4-BE49-F238E27FC236}">
                <a16:creationId xmlns:a16="http://schemas.microsoft.com/office/drawing/2014/main" id="{E2BB71D3-96AC-328C-0566-1E2D54A70681}"/>
              </a:ext>
            </a:extLst>
          </p:cNvPr>
          <p:cNvSpPr txBox="1"/>
          <p:nvPr/>
        </p:nvSpPr>
        <p:spPr>
          <a:xfrm>
            <a:off x="681318" y="1497107"/>
            <a:ext cx="11098306" cy="4715435"/>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32CBD396-DD61-5653-AB88-001DD2B1E4DE}"/>
              </a:ext>
            </a:extLst>
          </p:cNvPr>
          <p:cNvSpPr txBox="1"/>
          <p:nvPr/>
        </p:nvSpPr>
        <p:spPr>
          <a:xfrm>
            <a:off x="681318" y="1872892"/>
            <a:ext cx="10425953" cy="4339650"/>
          </a:xfrm>
          <a:prstGeom prst="rect">
            <a:avLst/>
          </a:prstGeom>
          <a:noFill/>
        </p:spPr>
        <p:txBody>
          <a:bodyPr wrap="square" rtlCol="0">
            <a:spAutoFit/>
          </a:bodyPr>
          <a:lstStyle/>
          <a:p>
            <a:r>
              <a:rPr lang="en-IN" sz="3600" i="1" dirty="0"/>
              <a:t>Dispersion Parameter</a:t>
            </a:r>
          </a:p>
          <a:p>
            <a:endParaRPr lang="en-IN" sz="2000" b="1" i="1" dirty="0"/>
          </a:p>
          <a:p>
            <a:pPr marL="342900" indent="-342900">
              <a:buFont typeface="Arial" panose="020B0604020202020204" pitchFamily="34" charset="0"/>
              <a:buChar char="•"/>
            </a:pPr>
            <a:r>
              <a:rPr lang="en-IN" sz="2000" b="1" i="1" dirty="0"/>
              <a:t>Range (</a:t>
            </a:r>
            <a:r>
              <a:rPr lang="en-IN" sz="2000" b="1" i="1" dirty="0" err="1"/>
              <a:t>Dispersion_Parameter</a:t>
            </a:r>
            <a:r>
              <a:rPr lang="en-IN" sz="2000" b="1" i="1" dirty="0"/>
              <a:t>):</a:t>
            </a:r>
          </a:p>
          <a:p>
            <a:r>
              <a:rPr lang="en-IN" sz="2000" i="1" dirty="0"/>
              <a:t>Computes the range, indicating the overall spread by measuring the difference between the       maximum and minimum values in the dataset.</a:t>
            </a:r>
          </a:p>
          <a:p>
            <a:endParaRPr lang="en-IN" sz="2000" i="1" dirty="0"/>
          </a:p>
          <a:p>
            <a:pPr marL="342900" indent="-342900">
              <a:buFont typeface="Arial" panose="020B0604020202020204" pitchFamily="34" charset="0"/>
              <a:buChar char="•"/>
            </a:pPr>
            <a:r>
              <a:rPr lang="en-IN" sz="2000" b="1" i="1" dirty="0"/>
              <a:t>Interquartile Range (IQR):</a:t>
            </a:r>
          </a:p>
          <a:p>
            <a:r>
              <a:rPr lang="en-IN" sz="2000" i="1" dirty="0"/>
              <a:t>Calculates the IQR, a robust measure of dispersion, by determining the range of the central 50%           of the dataset between the first (q1) and third (q3) quartiles.</a:t>
            </a:r>
          </a:p>
          <a:p>
            <a:endParaRPr lang="en-IN" sz="2000" i="1" dirty="0"/>
          </a:p>
          <a:p>
            <a:pPr marL="342900" indent="-342900">
              <a:buFont typeface="Arial" panose="020B0604020202020204" pitchFamily="34" charset="0"/>
              <a:buChar char="•"/>
            </a:pPr>
            <a:r>
              <a:rPr lang="en-IN" sz="2000" b="1" i="1" dirty="0"/>
              <a:t>Quartiles (q1 and q3):</a:t>
            </a:r>
          </a:p>
          <a:p>
            <a:r>
              <a:rPr lang="en-IN" sz="2000" i="1" dirty="0"/>
              <a:t>Computes the first (q1) and third (q3) quartiles, crucial in understanding the distribution of the data and essential components in calculating the IQR.</a:t>
            </a:r>
          </a:p>
        </p:txBody>
      </p:sp>
    </p:spTree>
    <p:extLst>
      <p:ext uri="{BB962C8B-B14F-4D97-AF65-F5344CB8AC3E}">
        <p14:creationId xmlns:p14="http://schemas.microsoft.com/office/powerpoint/2010/main" val="185197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E0D884-3D14-6974-7761-542CFB001808}"/>
              </a:ext>
            </a:extLst>
          </p:cNvPr>
          <p:cNvSpPr txBox="1"/>
          <p:nvPr/>
        </p:nvSpPr>
        <p:spPr>
          <a:xfrm>
            <a:off x="416858" y="717177"/>
            <a:ext cx="11358283" cy="2862322"/>
          </a:xfrm>
          <a:prstGeom prst="rect">
            <a:avLst/>
          </a:prstGeom>
          <a:noFill/>
        </p:spPr>
        <p:txBody>
          <a:bodyPr wrap="square" rtlCol="0">
            <a:spAutoFit/>
          </a:bodyPr>
          <a:lstStyle/>
          <a:p>
            <a:pPr marL="285750" indent="-285750">
              <a:buFont typeface="Arial" panose="020B0604020202020204" pitchFamily="34" charset="0"/>
              <a:buChar char="•"/>
            </a:pPr>
            <a:r>
              <a:rPr lang="en-IN" b="1" dirty="0"/>
              <a:t>Variance:</a:t>
            </a:r>
          </a:p>
          <a:p>
            <a:r>
              <a:rPr lang="en-IN" dirty="0"/>
              <a:t>Determines the variance, providing insight into the average squared deviation of individual data points from the mean and indicating the overall variability in the dataset.</a:t>
            </a:r>
          </a:p>
          <a:p>
            <a:endParaRPr lang="en-IN" dirty="0"/>
          </a:p>
          <a:p>
            <a:pPr marL="285750" indent="-285750">
              <a:buFont typeface="Arial" panose="020B0604020202020204" pitchFamily="34" charset="0"/>
              <a:buChar char="•"/>
            </a:pPr>
            <a:r>
              <a:rPr lang="en-IN" b="1" i="1" dirty="0"/>
              <a:t>Standard Deviation:</a:t>
            </a:r>
          </a:p>
          <a:p>
            <a:r>
              <a:rPr lang="en-IN" dirty="0"/>
              <a:t>Calculates the standard deviation, the square root of the variance, offering a more interpretable measure of how individual data points deviate from the mean.</a:t>
            </a:r>
          </a:p>
          <a:p>
            <a:endParaRPr lang="en-IN" dirty="0"/>
          </a:p>
          <a:p>
            <a:r>
              <a:rPr lang="en-IN" dirty="0"/>
              <a:t># That’s a Original Code For Your </a:t>
            </a:r>
            <a:r>
              <a:rPr lang="en-IN" dirty="0" err="1"/>
              <a:t>Prefrence</a:t>
            </a:r>
            <a:r>
              <a:rPr lang="en-IN" dirty="0"/>
              <a:t> : </a:t>
            </a:r>
          </a:p>
          <a:p>
            <a:endParaRPr lang="en-IN" dirty="0"/>
          </a:p>
        </p:txBody>
      </p:sp>
      <p:pic>
        <p:nvPicPr>
          <p:cNvPr id="7" name="Picture 6">
            <a:extLst>
              <a:ext uri="{FF2B5EF4-FFF2-40B4-BE49-F238E27FC236}">
                <a16:creationId xmlns:a16="http://schemas.microsoft.com/office/drawing/2014/main" id="{6FFF448E-8EB9-CCE6-F24D-F9DCC4094828}"/>
              </a:ext>
            </a:extLst>
          </p:cNvPr>
          <p:cNvPicPr>
            <a:picLocks noChangeAspect="1"/>
          </p:cNvPicPr>
          <p:nvPr/>
        </p:nvPicPr>
        <p:blipFill>
          <a:blip r:embed="rId2"/>
          <a:stretch>
            <a:fillRect/>
          </a:stretch>
        </p:blipFill>
        <p:spPr>
          <a:xfrm>
            <a:off x="479611" y="3579499"/>
            <a:ext cx="7521592" cy="2248095"/>
          </a:xfrm>
          <a:prstGeom prst="rect">
            <a:avLst/>
          </a:prstGeom>
        </p:spPr>
      </p:pic>
    </p:spTree>
    <p:extLst>
      <p:ext uri="{BB962C8B-B14F-4D97-AF65-F5344CB8AC3E}">
        <p14:creationId xmlns:p14="http://schemas.microsoft.com/office/powerpoint/2010/main" val="327395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C39A-335C-41B3-C4B0-011D259058E9}"/>
              </a:ext>
            </a:extLst>
          </p:cNvPr>
          <p:cNvSpPr>
            <a:spLocks noGrp="1"/>
          </p:cNvSpPr>
          <p:nvPr>
            <p:ph type="title"/>
          </p:nvPr>
        </p:nvSpPr>
        <p:spPr/>
        <p:txBody>
          <a:bodyPr/>
          <a:lstStyle/>
          <a:p>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Graphical Univariate Analysis</a:t>
            </a:r>
          </a:p>
        </p:txBody>
      </p:sp>
      <p:sp>
        <p:nvSpPr>
          <p:cNvPr id="3" name="TextBox 2">
            <a:extLst>
              <a:ext uri="{FF2B5EF4-FFF2-40B4-BE49-F238E27FC236}">
                <a16:creationId xmlns:a16="http://schemas.microsoft.com/office/drawing/2014/main" id="{358FBF6B-EEF5-3773-A56E-C436C4594DD9}"/>
              </a:ext>
            </a:extLst>
          </p:cNvPr>
          <p:cNvSpPr txBox="1"/>
          <p:nvPr/>
        </p:nvSpPr>
        <p:spPr>
          <a:xfrm>
            <a:off x="838200" y="1537851"/>
            <a:ext cx="10910047" cy="646331"/>
          </a:xfrm>
          <a:prstGeom prst="rect">
            <a:avLst/>
          </a:prstGeom>
          <a:noFill/>
        </p:spPr>
        <p:txBody>
          <a:bodyPr wrap="square" rtlCol="0">
            <a:spAutoFit/>
          </a:bodyPr>
          <a:lstStyle/>
          <a:p>
            <a:r>
              <a:rPr lang="en-IN" b="0" i="1" dirty="0">
                <a:effectLst/>
                <a:latin typeface="Arial" panose="020B0604020202020204" pitchFamily="34" charset="0"/>
                <a:cs typeface="Arial" panose="020B0604020202020204" pitchFamily="34" charset="0"/>
              </a:rPr>
              <a:t>Explore the relationship between each application and total download/upload data using scatter plots or correlation matrices. Interpret findings to comprehend the impact of different applications on data usage</a:t>
            </a:r>
            <a:r>
              <a:rPr lang="en-IN" b="0" i="0" dirty="0">
                <a:solidFill>
                  <a:srgbClr val="E6EDF3"/>
                </a:solidFill>
                <a:effectLst/>
                <a:latin typeface="-apple-system"/>
              </a:rPr>
              <a:t>.</a:t>
            </a:r>
            <a:endParaRPr lang="en-IN" dirty="0"/>
          </a:p>
        </p:txBody>
      </p:sp>
      <p:sp>
        <p:nvSpPr>
          <p:cNvPr id="4" name="TextBox 3">
            <a:extLst>
              <a:ext uri="{FF2B5EF4-FFF2-40B4-BE49-F238E27FC236}">
                <a16:creationId xmlns:a16="http://schemas.microsoft.com/office/drawing/2014/main" id="{E802B58F-26BF-2D6B-D7FD-828357418007}"/>
              </a:ext>
            </a:extLst>
          </p:cNvPr>
          <p:cNvSpPr txBox="1"/>
          <p:nvPr/>
        </p:nvSpPr>
        <p:spPr>
          <a:xfrm>
            <a:off x="838201" y="2184182"/>
            <a:ext cx="6145305" cy="1200329"/>
          </a:xfrm>
          <a:prstGeom prst="rect">
            <a:avLst/>
          </a:prstGeom>
          <a:noFill/>
        </p:spPr>
        <p:txBody>
          <a:bodyPr wrap="square" rtlCol="0">
            <a:spAutoFit/>
          </a:bodyPr>
          <a:lstStyle/>
          <a:p>
            <a:pPr marL="342900" indent="-342900">
              <a:buAutoNum type="arabicPeriod"/>
            </a:pPr>
            <a:r>
              <a:rPr lang="en-IN" b="1" i="1" dirty="0"/>
              <a:t>Scatter plot Showing total </a:t>
            </a:r>
            <a:r>
              <a:rPr lang="en-IN" b="1" i="1" dirty="0" err="1"/>
              <a:t>Youtube</a:t>
            </a:r>
            <a:r>
              <a:rPr lang="en-IN" b="1" i="1" dirty="0"/>
              <a:t> (Download’s Vs Upload’s)</a:t>
            </a:r>
          </a:p>
          <a:p>
            <a:pPr marL="342900" indent="-342900">
              <a:buAutoNum type="arabicPeriod"/>
            </a:pPr>
            <a:endParaRPr lang="en-IN" dirty="0"/>
          </a:p>
          <a:p>
            <a:endParaRPr lang="en-IN" dirty="0"/>
          </a:p>
        </p:txBody>
      </p:sp>
      <p:pic>
        <p:nvPicPr>
          <p:cNvPr id="6" name="Picture 5">
            <a:extLst>
              <a:ext uri="{FF2B5EF4-FFF2-40B4-BE49-F238E27FC236}">
                <a16:creationId xmlns:a16="http://schemas.microsoft.com/office/drawing/2014/main" id="{6F138F48-4519-B0AE-8D33-BB98FF919384}"/>
              </a:ext>
            </a:extLst>
          </p:cNvPr>
          <p:cNvPicPr>
            <a:picLocks noChangeAspect="1"/>
          </p:cNvPicPr>
          <p:nvPr/>
        </p:nvPicPr>
        <p:blipFill>
          <a:blip r:embed="rId2"/>
          <a:stretch>
            <a:fillRect/>
          </a:stretch>
        </p:blipFill>
        <p:spPr>
          <a:xfrm>
            <a:off x="1012105" y="2784346"/>
            <a:ext cx="5281118" cy="37417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B115EB12-9C64-CB56-6375-59F5D0BC9EB8}"/>
              </a:ext>
            </a:extLst>
          </p:cNvPr>
          <p:cNvSpPr txBox="1"/>
          <p:nvPr/>
        </p:nvSpPr>
        <p:spPr>
          <a:xfrm>
            <a:off x="6535270" y="3566920"/>
            <a:ext cx="4993341" cy="1477328"/>
          </a:xfrm>
          <a:prstGeom prst="rect">
            <a:avLst/>
          </a:prstGeom>
          <a:noFill/>
        </p:spPr>
        <p:txBody>
          <a:bodyPr wrap="square" rtlCol="0">
            <a:spAutoFit/>
          </a:bodyPr>
          <a:lstStyle/>
          <a:p>
            <a:endParaRPr lang="en-IN" dirty="0"/>
          </a:p>
          <a:p>
            <a:r>
              <a:rPr lang="en-IN" dirty="0"/>
              <a:t>"The plot of YouTube total download vs. upload showcases a significant asymmetry, emphasizing the platform's inherent nature where content consumption notably outweighs content creation."</a:t>
            </a:r>
          </a:p>
        </p:txBody>
      </p:sp>
    </p:spTree>
    <p:extLst>
      <p:ext uri="{BB962C8B-B14F-4D97-AF65-F5344CB8AC3E}">
        <p14:creationId xmlns:p14="http://schemas.microsoft.com/office/powerpoint/2010/main" val="154602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E0DA-F891-067F-6300-4AD95A3FCA1E}"/>
              </a:ext>
            </a:extLst>
          </p:cNvPr>
          <p:cNvSpPr>
            <a:spLocks noGrp="1"/>
          </p:cNvSpPr>
          <p:nvPr>
            <p:ph type="title"/>
          </p:nvPr>
        </p:nvSpPr>
        <p:spPr>
          <a:xfrm>
            <a:off x="488578" y="445807"/>
            <a:ext cx="10515600" cy="1257487"/>
          </a:xfrm>
        </p:spPr>
        <p:txBody>
          <a:bodyPr>
            <a:normAutofit/>
          </a:bodyPr>
          <a:lstStyle/>
          <a:p>
            <a:r>
              <a:rPr lang="en-IN" sz="2800" b="1" i="1" dirty="0">
                <a:latin typeface="+mn-lt"/>
                <a:cs typeface="Times New Roman" panose="02020603050405020304" pitchFamily="18" charset="0"/>
              </a:rPr>
              <a:t>2. Scatter plot Showing total Netflix (Download’s Vs Upload’s)</a:t>
            </a:r>
            <a:endParaRPr lang="en-IN" sz="2800" dirty="0">
              <a:latin typeface="+mn-lt"/>
            </a:endParaRPr>
          </a:p>
        </p:txBody>
      </p:sp>
      <p:pic>
        <p:nvPicPr>
          <p:cNvPr id="5" name="Picture 4">
            <a:extLst>
              <a:ext uri="{FF2B5EF4-FFF2-40B4-BE49-F238E27FC236}">
                <a16:creationId xmlns:a16="http://schemas.microsoft.com/office/drawing/2014/main" id="{C757BBC9-E575-FE17-A8D7-185DEAD6A30E}"/>
              </a:ext>
            </a:extLst>
          </p:cNvPr>
          <p:cNvPicPr>
            <a:picLocks noChangeAspect="1"/>
          </p:cNvPicPr>
          <p:nvPr/>
        </p:nvPicPr>
        <p:blipFill>
          <a:blip r:embed="rId2"/>
          <a:stretch>
            <a:fillRect/>
          </a:stretch>
        </p:blipFill>
        <p:spPr>
          <a:xfrm>
            <a:off x="134468" y="1943129"/>
            <a:ext cx="6396348" cy="4469064"/>
          </a:xfrm>
          <a:prstGeom prst="rect">
            <a:avLst/>
          </a:prstGeom>
        </p:spPr>
      </p:pic>
      <p:sp>
        <p:nvSpPr>
          <p:cNvPr id="6" name="TextBox 5">
            <a:extLst>
              <a:ext uri="{FF2B5EF4-FFF2-40B4-BE49-F238E27FC236}">
                <a16:creationId xmlns:a16="http://schemas.microsoft.com/office/drawing/2014/main" id="{076CDBBA-88F4-F05F-29F9-224AF59B51CF}"/>
              </a:ext>
            </a:extLst>
          </p:cNvPr>
          <p:cNvSpPr txBox="1"/>
          <p:nvPr/>
        </p:nvSpPr>
        <p:spPr>
          <a:xfrm>
            <a:off x="7001435" y="2447365"/>
            <a:ext cx="4536141" cy="1754326"/>
          </a:xfrm>
          <a:prstGeom prst="rect">
            <a:avLst/>
          </a:prstGeom>
          <a:noFill/>
        </p:spPr>
        <p:txBody>
          <a:bodyPr wrap="square" rtlCol="0">
            <a:spAutoFit/>
          </a:bodyPr>
          <a:lstStyle/>
          <a:p>
            <a:endParaRPr lang="en-IN" dirty="0"/>
          </a:p>
          <a:p>
            <a:r>
              <a:rPr lang="en-IN" dirty="0"/>
              <a:t>"In the Netflix download vs. upload plot, it's clear that more focus is on delivering content to users rather than user-generated uploads, reflecting the platform's primary purpose of providing a seamless viewing experience."</a:t>
            </a:r>
          </a:p>
        </p:txBody>
      </p:sp>
    </p:spTree>
    <p:extLst>
      <p:ext uri="{BB962C8B-B14F-4D97-AF65-F5344CB8AC3E}">
        <p14:creationId xmlns:p14="http://schemas.microsoft.com/office/powerpoint/2010/main" val="383360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32E6-891D-7BA1-A474-AF14F7E259EB}"/>
              </a:ext>
            </a:extLst>
          </p:cNvPr>
          <p:cNvSpPr>
            <a:spLocks noGrp="1"/>
          </p:cNvSpPr>
          <p:nvPr>
            <p:ph type="title"/>
          </p:nvPr>
        </p:nvSpPr>
        <p:spPr/>
        <p:txBody>
          <a:bodyPr>
            <a:normAutofit/>
          </a:bodyPr>
          <a:lstStyle/>
          <a:p>
            <a:r>
              <a:rPr lang="en-IN" sz="2800" b="1" i="1" dirty="0">
                <a:latin typeface="+mn-lt"/>
                <a:cs typeface="Times New Roman" panose="02020603050405020304" pitchFamily="18" charset="0"/>
              </a:rPr>
              <a:t>3. Scatter plot Showing total Gaming (Download’s Vs Upload’s)</a:t>
            </a:r>
            <a:endParaRPr lang="en-IN" sz="2800" dirty="0">
              <a:latin typeface="+mn-lt"/>
            </a:endParaRPr>
          </a:p>
        </p:txBody>
      </p:sp>
      <p:pic>
        <p:nvPicPr>
          <p:cNvPr id="4" name="Picture 3">
            <a:extLst>
              <a:ext uri="{FF2B5EF4-FFF2-40B4-BE49-F238E27FC236}">
                <a16:creationId xmlns:a16="http://schemas.microsoft.com/office/drawing/2014/main" id="{73C0CDAA-2A63-3A2C-12B2-FC4F807F981B}"/>
              </a:ext>
            </a:extLst>
          </p:cNvPr>
          <p:cNvPicPr>
            <a:picLocks noChangeAspect="1"/>
          </p:cNvPicPr>
          <p:nvPr/>
        </p:nvPicPr>
        <p:blipFill>
          <a:blip r:embed="rId2"/>
          <a:stretch>
            <a:fillRect/>
          </a:stretch>
        </p:blipFill>
        <p:spPr>
          <a:xfrm>
            <a:off x="463238" y="1757082"/>
            <a:ext cx="6424412" cy="4401671"/>
          </a:xfrm>
          <a:prstGeom prst="rect">
            <a:avLst/>
          </a:prstGeom>
        </p:spPr>
      </p:pic>
      <p:sp>
        <p:nvSpPr>
          <p:cNvPr id="5" name="TextBox 4">
            <a:extLst>
              <a:ext uri="{FF2B5EF4-FFF2-40B4-BE49-F238E27FC236}">
                <a16:creationId xmlns:a16="http://schemas.microsoft.com/office/drawing/2014/main" id="{BF7EF1D0-62C8-F1ED-E493-9C1B6875D1D7}"/>
              </a:ext>
            </a:extLst>
          </p:cNvPr>
          <p:cNvSpPr txBox="1"/>
          <p:nvPr/>
        </p:nvSpPr>
        <p:spPr>
          <a:xfrm>
            <a:off x="7368988" y="2922494"/>
            <a:ext cx="4437530" cy="1754326"/>
          </a:xfrm>
          <a:prstGeom prst="rect">
            <a:avLst/>
          </a:prstGeom>
          <a:noFill/>
        </p:spPr>
        <p:txBody>
          <a:bodyPr wrap="square" rtlCol="0">
            <a:spAutoFit/>
          </a:bodyPr>
          <a:lstStyle/>
          <a:p>
            <a:r>
              <a:rPr lang="en-IN" dirty="0"/>
              <a:t>“The gaming download vs. upload plot shows a balanced interplay, emphasizing the interactive essence of gaming where both downloading and uploading contribute significantly to the overall gaming experience.”</a:t>
            </a:r>
          </a:p>
        </p:txBody>
      </p:sp>
    </p:spTree>
    <p:extLst>
      <p:ext uri="{BB962C8B-B14F-4D97-AF65-F5344CB8AC3E}">
        <p14:creationId xmlns:p14="http://schemas.microsoft.com/office/powerpoint/2010/main" val="62491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CC16-497D-2AD8-06CB-9641C317DEE3}"/>
              </a:ext>
            </a:extLst>
          </p:cNvPr>
          <p:cNvSpPr>
            <a:spLocks noGrp="1"/>
          </p:cNvSpPr>
          <p:nvPr>
            <p:ph type="title"/>
          </p:nvPr>
        </p:nvSpPr>
        <p:spPr/>
        <p:txBody>
          <a:bodyPr>
            <a:normAutofit/>
          </a:bodyPr>
          <a:lstStyle/>
          <a:p>
            <a:r>
              <a:rPr lang="en-IN" sz="2800" b="1" i="1" dirty="0">
                <a:latin typeface="+mn-lt"/>
                <a:cs typeface="Times New Roman" panose="02020603050405020304" pitchFamily="18" charset="0"/>
              </a:rPr>
              <a:t>4. Scatter plot Showing total Other (Download’s Vs Upload’s)</a:t>
            </a:r>
            <a:endParaRPr lang="en-IN" sz="2800" dirty="0"/>
          </a:p>
        </p:txBody>
      </p:sp>
      <p:pic>
        <p:nvPicPr>
          <p:cNvPr id="4" name="Picture 3">
            <a:extLst>
              <a:ext uri="{FF2B5EF4-FFF2-40B4-BE49-F238E27FC236}">
                <a16:creationId xmlns:a16="http://schemas.microsoft.com/office/drawing/2014/main" id="{643E6502-9CBE-E6B0-C914-30F19B5A531B}"/>
              </a:ext>
            </a:extLst>
          </p:cNvPr>
          <p:cNvPicPr>
            <a:picLocks noChangeAspect="1"/>
          </p:cNvPicPr>
          <p:nvPr/>
        </p:nvPicPr>
        <p:blipFill>
          <a:blip r:embed="rId2"/>
          <a:stretch>
            <a:fillRect/>
          </a:stretch>
        </p:blipFill>
        <p:spPr>
          <a:xfrm>
            <a:off x="435457" y="1423657"/>
            <a:ext cx="6559552" cy="4681308"/>
          </a:xfrm>
          <a:prstGeom prst="rect">
            <a:avLst/>
          </a:prstGeom>
        </p:spPr>
      </p:pic>
      <p:sp>
        <p:nvSpPr>
          <p:cNvPr id="6" name="TextBox 5">
            <a:extLst>
              <a:ext uri="{FF2B5EF4-FFF2-40B4-BE49-F238E27FC236}">
                <a16:creationId xmlns:a16="http://schemas.microsoft.com/office/drawing/2014/main" id="{17D89ED0-ED97-FACD-E100-4D2C76927A79}"/>
              </a:ext>
            </a:extLst>
          </p:cNvPr>
          <p:cNvSpPr txBox="1"/>
          <p:nvPr/>
        </p:nvSpPr>
        <p:spPr>
          <a:xfrm>
            <a:off x="7270376" y="2887148"/>
            <a:ext cx="4670612" cy="1754326"/>
          </a:xfrm>
          <a:prstGeom prst="rect">
            <a:avLst/>
          </a:prstGeom>
          <a:noFill/>
        </p:spPr>
        <p:txBody>
          <a:bodyPr wrap="square" rtlCol="0">
            <a:spAutoFit/>
          </a:bodyPr>
          <a:lstStyle/>
          <a:p>
            <a:r>
              <a:rPr lang="en-IN" dirty="0"/>
              <a:t>"The plot for 'Other' activities' total download vs. upload presents a diverse landscape, showcasing a variety of user interactions and indicating a rich tapestry of both downloading and uploading activities across different content types or platforms."</a:t>
            </a:r>
          </a:p>
        </p:txBody>
      </p:sp>
    </p:spTree>
    <p:extLst>
      <p:ext uri="{BB962C8B-B14F-4D97-AF65-F5344CB8AC3E}">
        <p14:creationId xmlns:p14="http://schemas.microsoft.com/office/powerpoint/2010/main" val="293465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F9C1-BEBC-8C0C-9DE4-6BFBE9BDED0D}"/>
              </a:ext>
            </a:extLst>
          </p:cNvPr>
          <p:cNvSpPr>
            <a:spLocks noGrp="1"/>
          </p:cNvSpPr>
          <p:nvPr>
            <p:ph type="title"/>
          </p:nvPr>
        </p:nvSpPr>
        <p:spPr/>
        <p:txBody>
          <a:bodyPr/>
          <a:lstStyle/>
          <a:p>
            <a:r>
              <a:rPr lang="en-IN" i="1" dirty="0">
                <a:latin typeface="Times New Roman" panose="02020603050405020304" pitchFamily="18" charset="0"/>
                <a:cs typeface="Times New Roman" panose="02020603050405020304" pitchFamily="18" charset="0"/>
              </a:rPr>
              <a:t>Correlation Matrix</a:t>
            </a:r>
          </a:p>
        </p:txBody>
      </p:sp>
      <p:pic>
        <p:nvPicPr>
          <p:cNvPr id="4" name="Picture 3">
            <a:extLst>
              <a:ext uri="{FF2B5EF4-FFF2-40B4-BE49-F238E27FC236}">
                <a16:creationId xmlns:a16="http://schemas.microsoft.com/office/drawing/2014/main" id="{8E776D67-5930-F671-6EC1-39E29F074C19}"/>
              </a:ext>
            </a:extLst>
          </p:cNvPr>
          <p:cNvPicPr>
            <a:picLocks noChangeAspect="1"/>
          </p:cNvPicPr>
          <p:nvPr/>
        </p:nvPicPr>
        <p:blipFill>
          <a:blip r:embed="rId2"/>
          <a:stretch>
            <a:fillRect/>
          </a:stretch>
        </p:blipFill>
        <p:spPr>
          <a:xfrm>
            <a:off x="765474" y="1447124"/>
            <a:ext cx="6962102" cy="5294333"/>
          </a:xfrm>
          <a:prstGeom prst="rect">
            <a:avLst/>
          </a:prstGeom>
        </p:spPr>
      </p:pic>
      <p:sp>
        <p:nvSpPr>
          <p:cNvPr id="5" name="TextBox 4">
            <a:extLst>
              <a:ext uri="{FF2B5EF4-FFF2-40B4-BE49-F238E27FC236}">
                <a16:creationId xmlns:a16="http://schemas.microsoft.com/office/drawing/2014/main" id="{7ECFEB64-3139-3140-B1AD-257F2E4F9B8D}"/>
              </a:ext>
            </a:extLst>
          </p:cNvPr>
          <p:cNvSpPr txBox="1"/>
          <p:nvPr/>
        </p:nvSpPr>
        <p:spPr>
          <a:xfrm>
            <a:off x="8346142" y="2958353"/>
            <a:ext cx="3576918" cy="1938992"/>
          </a:xfrm>
          <a:prstGeom prst="rect">
            <a:avLst/>
          </a:prstGeom>
          <a:noFill/>
        </p:spPr>
        <p:txBody>
          <a:bodyPr wrap="square" rtlCol="0">
            <a:spAutoFit/>
          </a:bodyPr>
          <a:lstStyle/>
          <a:p>
            <a:r>
              <a:rPr lang="en-IN" sz="2400" dirty="0"/>
              <a:t>“This Correlation Matrix show the total Download’s and Upload’s of the Entire Application Present In Dataset’s “</a:t>
            </a:r>
          </a:p>
        </p:txBody>
      </p:sp>
    </p:spTree>
    <p:extLst>
      <p:ext uri="{BB962C8B-B14F-4D97-AF65-F5344CB8AC3E}">
        <p14:creationId xmlns:p14="http://schemas.microsoft.com/office/powerpoint/2010/main" val="293399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D6E8-7DC8-4181-7A5C-CF235A2AA2E6}"/>
              </a:ext>
            </a:extLst>
          </p:cNvPr>
          <p:cNvSpPr>
            <a:spLocks noGrp="1"/>
          </p:cNvSpPr>
          <p:nvPr>
            <p:ph type="title"/>
          </p:nvPr>
        </p:nvSpPr>
        <p:spPr/>
        <p:txBody>
          <a:bodyPr>
            <a:normAutofit fontScale="90000"/>
          </a:bodyPr>
          <a:lstStyle/>
          <a:p>
            <a:r>
              <a:rPr lang="en-IN" sz="3600" i="1" dirty="0">
                <a:latin typeface="Times New Roman" panose="02020603050405020304" pitchFamily="18" charset="0"/>
                <a:cs typeface="Times New Roman" panose="02020603050405020304" pitchFamily="18" charset="0"/>
              </a:rPr>
              <a:t>TASK -2 (User Engagement Analysis)</a:t>
            </a:r>
            <a:br>
              <a:rPr lang="en-IN" i="1" dirty="0">
                <a:latin typeface="Times New Roman" panose="02020603050405020304" pitchFamily="18" charset="0"/>
                <a:cs typeface="Times New Roman" panose="02020603050405020304" pitchFamily="18" charset="0"/>
              </a:rPr>
            </a:br>
            <a:br>
              <a:rPr lang="en-IN" i="1" dirty="0">
                <a:latin typeface="Times New Roman" panose="02020603050405020304" pitchFamily="18" charset="0"/>
                <a:cs typeface="Times New Roman" panose="02020603050405020304" pitchFamily="18" charset="0"/>
              </a:rPr>
            </a:br>
            <a:r>
              <a:rPr lang="en-IN" sz="2700" i="1" dirty="0">
                <a:latin typeface="+mn-lt"/>
                <a:cs typeface="Times New Roman" panose="02020603050405020304" pitchFamily="18" charset="0"/>
              </a:rPr>
              <a:t>Top 3 Most Used Application </a:t>
            </a:r>
          </a:p>
        </p:txBody>
      </p:sp>
      <p:pic>
        <p:nvPicPr>
          <p:cNvPr id="4" name="Picture 3">
            <a:extLst>
              <a:ext uri="{FF2B5EF4-FFF2-40B4-BE49-F238E27FC236}">
                <a16:creationId xmlns:a16="http://schemas.microsoft.com/office/drawing/2014/main" id="{B3B75A24-820B-7314-46FA-4A65FC736B1A}"/>
              </a:ext>
            </a:extLst>
          </p:cNvPr>
          <p:cNvPicPr>
            <a:picLocks noChangeAspect="1"/>
          </p:cNvPicPr>
          <p:nvPr/>
        </p:nvPicPr>
        <p:blipFill>
          <a:blip r:embed="rId2"/>
          <a:stretch>
            <a:fillRect/>
          </a:stretch>
        </p:blipFill>
        <p:spPr>
          <a:xfrm>
            <a:off x="773067" y="2239466"/>
            <a:ext cx="6647609" cy="4318059"/>
          </a:xfrm>
          <a:prstGeom prst="rect">
            <a:avLst/>
          </a:prstGeom>
        </p:spPr>
      </p:pic>
      <p:sp>
        <p:nvSpPr>
          <p:cNvPr id="5" name="TextBox 4">
            <a:extLst>
              <a:ext uri="{FF2B5EF4-FFF2-40B4-BE49-F238E27FC236}">
                <a16:creationId xmlns:a16="http://schemas.microsoft.com/office/drawing/2014/main" id="{E97C0E80-44D0-B9F8-C3DB-2BACE7A7696B}"/>
              </a:ext>
            </a:extLst>
          </p:cNvPr>
          <p:cNvSpPr txBox="1"/>
          <p:nvPr/>
        </p:nvSpPr>
        <p:spPr>
          <a:xfrm>
            <a:off x="8095129" y="2459504"/>
            <a:ext cx="3720353" cy="1938992"/>
          </a:xfrm>
          <a:prstGeom prst="rect">
            <a:avLst/>
          </a:prstGeom>
          <a:noFill/>
        </p:spPr>
        <p:txBody>
          <a:bodyPr wrap="square" rtlCol="0">
            <a:spAutoFit/>
          </a:bodyPr>
          <a:lstStyle/>
          <a:p>
            <a:r>
              <a:rPr lang="en-IN" sz="2400" dirty="0"/>
              <a:t>This graph show the top 3  most used application by User which was Gaming Application’s &amp; </a:t>
            </a:r>
            <a:r>
              <a:rPr lang="en-IN" sz="2400" dirty="0" err="1"/>
              <a:t>Youtube</a:t>
            </a:r>
            <a:r>
              <a:rPr lang="en-IN" sz="2400" dirty="0"/>
              <a:t> And Other Application’s </a:t>
            </a:r>
          </a:p>
        </p:txBody>
      </p:sp>
    </p:spTree>
    <p:extLst>
      <p:ext uri="{BB962C8B-B14F-4D97-AF65-F5344CB8AC3E}">
        <p14:creationId xmlns:p14="http://schemas.microsoft.com/office/powerpoint/2010/main" val="793334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Times New Roman</vt:lpstr>
      <vt:lpstr>Office Theme</vt:lpstr>
      <vt:lpstr>Data Analytics in  Telecommunication Industry</vt:lpstr>
      <vt:lpstr> Non-graphical Univariate analysis</vt:lpstr>
      <vt:lpstr>PowerPoint Presentation</vt:lpstr>
      <vt:lpstr>Graphical Univariate Analysis</vt:lpstr>
      <vt:lpstr>2. Scatter plot Showing total Netflix (Download’s Vs Upload’s)</vt:lpstr>
      <vt:lpstr>3. Scatter plot Showing total Gaming (Download’s Vs Upload’s)</vt:lpstr>
      <vt:lpstr>4. Scatter plot Showing total Other (Download’s Vs Upload’s)</vt:lpstr>
      <vt:lpstr>Correlation Matrix</vt:lpstr>
      <vt:lpstr>TASK -2 (User Engagement Analysis)  Top 3 Most Used Application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Telecommunication Industry</dc:title>
  <dc:creator>himanshu saxena</dc:creator>
  <cp:lastModifiedBy>himanshu saxena</cp:lastModifiedBy>
  <cp:revision>1</cp:revision>
  <dcterms:created xsi:type="dcterms:W3CDTF">2024-02-09T10:56:45Z</dcterms:created>
  <dcterms:modified xsi:type="dcterms:W3CDTF">2024-02-09T10:56:46Z</dcterms:modified>
</cp:coreProperties>
</file>