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1" r:id="rId7"/>
    <p:sldId id="262" r:id="rId8"/>
    <p:sldId id="264" r:id="rId9"/>
    <p:sldId id="265" r:id="rId10"/>
    <p:sldId id="266" r:id="rId11"/>
    <p:sldId id="270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4660"/>
  </p:normalViewPr>
  <p:slideViewPr>
    <p:cSldViewPr snapToGrid="0">
      <p:cViewPr varScale="1">
        <p:scale>
          <a:sx n="81" d="100"/>
          <a:sy n="81" d="100"/>
        </p:scale>
        <p:origin x="71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neha Paunikar" userId="cca8a12c58daa377" providerId="LiveId" clId="{D8BBF08B-3F92-4D72-A9B9-B574C4B9A3A9}"/>
    <pc:docChg chg="delSld modSld">
      <pc:chgData name="Sneha Paunikar" userId="cca8a12c58daa377" providerId="LiveId" clId="{D8BBF08B-3F92-4D72-A9B9-B574C4B9A3A9}" dt="2023-09-13T02:52:16.710" v="406" actId="1076"/>
      <pc:docMkLst>
        <pc:docMk/>
      </pc:docMkLst>
      <pc:sldChg chg="addSp modSp mod">
        <pc:chgData name="Sneha Paunikar" userId="cca8a12c58daa377" providerId="LiveId" clId="{D8BBF08B-3F92-4D72-A9B9-B574C4B9A3A9}" dt="2023-09-13T02:46:44.440" v="55" actId="20577"/>
        <pc:sldMkLst>
          <pc:docMk/>
          <pc:sldMk cId="578903520" sldId="261"/>
        </pc:sldMkLst>
        <pc:spChg chg="add mod">
          <ac:chgData name="Sneha Paunikar" userId="cca8a12c58daa377" providerId="LiveId" clId="{D8BBF08B-3F92-4D72-A9B9-B574C4B9A3A9}" dt="2023-09-13T02:46:44.440" v="55" actId="20577"/>
          <ac:spMkLst>
            <pc:docMk/>
            <pc:sldMk cId="578903520" sldId="261"/>
            <ac:spMk id="2" creationId="{700001CF-744F-DF89-7E9A-92AD776DB861}"/>
          </ac:spMkLst>
        </pc:spChg>
        <pc:picChg chg="mod">
          <ac:chgData name="Sneha Paunikar" userId="cca8a12c58daa377" providerId="LiveId" clId="{D8BBF08B-3F92-4D72-A9B9-B574C4B9A3A9}" dt="2023-09-13T02:45:58.107" v="2" actId="1076"/>
          <ac:picMkLst>
            <pc:docMk/>
            <pc:sldMk cId="578903520" sldId="261"/>
            <ac:picMk id="6146" creationId="{768F536F-BBD7-FA0F-C32A-3E563C8F7B54}"/>
          </ac:picMkLst>
        </pc:picChg>
      </pc:sldChg>
      <pc:sldChg chg="addSp modSp mod">
        <pc:chgData name="Sneha Paunikar" userId="cca8a12c58daa377" providerId="LiveId" clId="{D8BBF08B-3F92-4D72-A9B9-B574C4B9A3A9}" dt="2023-09-13T02:47:37.883" v="95" actId="20577"/>
        <pc:sldMkLst>
          <pc:docMk/>
          <pc:sldMk cId="1440672115" sldId="264"/>
        </pc:sldMkLst>
        <pc:spChg chg="add mod">
          <ac:chgData name="Sneha Paunikar" userId="cca8a12c58daa377" providerId="LiveId" clId="{D8BBF08B-3F92-4D72-A9B9-B574C4B9A3A9}" dt="2023-09-13T02:47:37.883" v="95" actId="20577"/>
          <ac:spMkLst>
            <pc:docMk/>
            <pc:sldMk cId="1440672115" sldId="264"/>
            <ac:spMk id="2" creationId="{CB7962F9-92FC-3C58-0F1A-4EF956D9AD61}"/>
          </ac:spMkLst>
        </pc:spChg>
      </pc:sldChg>
      <pc:sldChg chg="addSp modSp mod">
        <pc:chgData name="Sneha Paunikar" userId="cca8a12c58daa377" providerId="LiveId" clId="{D8BBF08B-3F92-4D72-A9B9-B574C4B9A3A9}" dt="2023-09-13T02:50:25.255" v="340" actId="20577"/>
        <pc:sldMkLst>
          <pc:docMk/>
          <pc:sldMk cId="1536106491" sldId="266"/>
        </pc:sldMkLst>
        <pc:spChg chg="add mod">
          <ac:chgData name="Sneha Paunikar" userId="cca8a12c58daa377" providerId="LiveId" clId="{D8BBF08B-3F92-4D72-A9B9-B574C4B9A3A9}" dt="2023-09-13T02:50:25.255" v="340" actId="20577"/>
          <ac:spMkLst>
            <pc:docMk/>
            <pc:sldMk cId="1536106491" sldId="266"/>
            <ac:spMk id="2" creationId="{1F419B55-0461-EB00-70C0-C3EE04070265}"/>
          </ac:spMkLst>
        </pc:spChg>
        <pc:picChg chg="mod">
          <ac:chgData name="Sneha Paunikar" userId="cca8a12c58daa377" providerId="LiveId" clId="{D8BBF08B-3F92-4D72-A9B9-B574C4B9A3A9}" dt="2023-09-13T02:47:57.589" v="96" actId="1076"/>
          <ac:picMkLst>
            <pc:docMk/>
            <pc:sldMk cId="1536106491" sldId="266"/>
            <ac:picMk id="10242" creationId="{3D12ECBC-5B3F-2872-707F-7B0367DD3F89}"/>
          </ac:picMkLst>
        </pc:picChg>
      </pc:sldChg>
      <pc:sldChg chg="modSp del">
        <pc:chgData name="Sneha Paunikar" userId="cca8a12c58daa377" providerId="LiveId" clId="{D8BBF08B-3F92-4D72-A9B9-B574C4B9A3A9}" dt="2023-09-13T02:51:05.490" v="342" actId="2696"/>
        <pc:sldMkLst>
          <pc:docMk/>
          <pc:sldMk cId="810293807" sldId="267"/>
        </pc:sldMkLst>
        <pc:picChg chg="mod">
          <ac:chgData name="Sneha Paunikar" userId="cca8a12c58daa377" providerId="LiveId" clId="{D8BBF08B-3F92-4D72-A9B9-B574C4B9A3A9}" dt="2023-09-13T02:50:50.767" v="341" actId="14100"/>
          <ac:picMkLst>
            <pc:docMk/>
            <pc:sldMk cId="810293807" sldId="267"/>
            <ac:picMk id="11266" creationId="{81C8AAF3-CCB3-D3B0-DA57-4386C552A67D}"/>
          </ac:picMkLst>
        </pc:picChg>
      </pc:sldChg>
      <pc:sldChg chg="modSp mod">
        <pc:chgData name="Sneha Paunikar" userId="cca8a12c58daa377" providerId="LiveId" clId="{D8BBF08B-3F92-4D72-A9B9-B574C4B9A3A9}" dt="2023-09-13T02:51:26.828" v="378" actId="20577"/>
        <pc:sldMkLst>
          <pc:docMk/>
          <pc:sldMk cId="2591111847" sldId="270"/>
        </pc:sldMkLst>
        <pc:spChg chg="mod">
          <ac:chgData name="Sneha Paunikar" userId="cca8a12c58daa377" providerId="LiveId" clId="{D8BBF08B-3F92-4D72-A9B9-B574C4B9A3A9}" dt="2023-09-13T02:51:26.828" v="378" actId="20577"/>
          <ac:spMkLst>
            <pc:docMk/>
            <pc:sldMk cId="2591111847" sldId="270"/>
            <ac:spMk id="2" creationId="{92C086D3-1D4A-DE16-3EFE-CBDA8C4E2510}"/>
          </ac:spMkLst>
        </pc:spChg>
      </pc:sldChg>
      <pc:sldChg chg="modSp mod">
        <pc:chgData name="Sneha Paunikar" userId="cca8a12c58daa377" providerId="LiveId" clId="{D8BBF08B-3F92-4D72-A9B9-B574C4B9A3A9}" dt="2023-09-13T02:51:54.372" v="404" actId="20577"/>
        <pc:sldMkLst>
          <pc:docMk/>
          <pc:sldMk cId="1205390263" sldId="272"/>
        </pc:sldMkLst>
        <pc:spChg chg="mod">
          <ac:chgData name="Sneha Paunikar" userId="cca8a12c58daa377" providerId="LiveId" clId="{D8BBF08B-3F92-4D72-A9B9-B574C4B9A3A9}" dt="2023-09-13T02:51:54.372" v="404" actId="20577"/>
          <ac:spMkLst>
            <pc:docMk/>
            <pc:sldMk cId="1205390263" sldId="272"/>
            <ac:spMk id="4" creationId="{32DBFC5F-256D-9A64-D5D7-2CF61842DCA1}"/>
          </ac:spMkLst>
        </pc:spChg>
      </pc:sldChg>
      <pc:sldChg chg="modSp">
        <pc:chgData name="Sneha Paunikar" userId="cca8a12c58daa377" providerId="LiveId" clId="{D8BBF08B-3F92-4D72-A9B9-B574C4B9A3A9}" dt="2023-09-13T02:52:16.710" v="406" actId="1076"/>
        <pc:sldMkLst>
          <pc:docMk/>
          <pc:sldMk cId="2513670024" sldId="273"/>
        </pc:sldMkLst>
        <pc:picChg chg="mod">
          <ac:chgData name="Sneha Paunikar" userId="cca8a12c58daa377" providerId="LiveId" clId="{D8BBF08B-3F92-4D72-A9B9-B574C4B9A3A9}" dt="2023-09-13T02:52:16.710" v="406" actId="1076"/>
          <ac:picMkLst>
            <pc:docMk/>
            <pc:sldMk cId="2513670024" sldId="273"/>
            <ac:picMk id="16386" creationId="{062C8F9A-F61E-F022-8EE8-3C92AC83E56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2592E-65E6-55C4-DEED-2C0D58CB92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8E7670-A2D0-FC24-2944-8885387DC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0DC96-0113-FDB5-DE55-E9ADCB7DE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9A17-F7BE-48FA-AC3C-DC67014A0DEF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6A331-C706-3780-CB7A-B1887E9D0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DAB0C-F1B3-429B-F081-61594E637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55F5-EB07-4119-9EF1-5BDA9BCDD5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046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DF106-E228-BCF8-A6E5-03EE46817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FE9202-3002-494C-AA61-F3E547BBC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9CB1F-DE18-1921-8559-9CB970EB8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9A17-F7BE-48FA-AC3C-DC67014A0DEF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2BD8D-2096-EC2D-5918-53D7DBBA5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05362-6F91-6B1D-1607-098A6C568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55F5-EB07-4119-9EF1-5BDA9BCDD5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362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779373-F677-235A-543C-75E9A95F36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4C7D22-23FC-7A3B-669A-83F2ABF42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133C0-435B-9B63-742C-79A04C557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9A17-F7BE-48FA-AC3C-DC67014A0DEF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6F0E9-62E8-AEC4-2CEA-3220EB3F4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9E57C-793B-288B-6DF8-AD9944348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55F5-EB07-4119-9EF1-5BDA9BCDD5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965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0C735-9218-7DF0-8901-C8C514B8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61C39-E343-A579-0B9E-45E0922CD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FE96E-26A8-F083-3876-6E017294D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9A17-F7BE-48FA-AC3C-DC67014A0DEF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EFF84-85FE-A445-6259-BDA2EA5A3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0C8A8-738B-593E-B265-FD4EAC1B9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55F5-EB07-4119-9EF1-5BDA9BCDD5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41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59678-E120-AF51-16A2-C54DC4D5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9FE11-38B0-78B4-FD13-54058163D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663FB-6FE1-1ADE-4CCD-76389F2FB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9A17-F7BE-48FA-AC3C-DC67014A0DEF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41B53-509F-E9AF-5BB1-B1C15F0AA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DDEDB-85AA-97F3-30AF-2A4EB9294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55F5-EB07-4119-9EF1-5BDA9BCDD5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424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CD935-0A02-67DD-0238-07315240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8AC73-29A8-57EB-DA64-90E6D5B1D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500BF-69CF-4777-BA26-4C183E811E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A6315-4A27-6A9C-E8E3-EEFD1F06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9A17-F7BE-48FA-AC3C-DC67014A0DEF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0148B-DD76-20BA-CD4C-4FF7CFB6A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EA796-A5A3-8F22-7598-844F45D7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55F5-EB07-4119-9EF1-5BDA9BCDD5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69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974C5-3889-643B-3000-7C015B8D1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3A7FD-A9DC-16A4-EB80-5C2A33F30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F843E7-B83A-789B-6888-1769A7251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C4E52F-7FC1-8DD4-B267-A4977D99C2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50CAFE-9B8F-63D6-B7DB-194FEDA389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C5F584-C40E-1939-63A5-81EC01242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9A17-F7BE-48FA-AC3C-DC67014A0DEF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639C7D-7C7E-7086-6B3C-40034F0E4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C1E071-A771-7B32-8367-A9BF5D1FD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55F5-EB07-4119-9EF1-5BDA9BCDD5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238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FFA8E-0C7C-0E9E-F656-26F272B32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F2A308-2E1C-0850-A7A0-C49ADEDEA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9A17-F7BE-48FA-AC3C-DC67014A0DEF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7FF57C-750A-E874-57D7-1B88F8B74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5BF8EB-EE3B-8AFD-B0E6-A3097D4AC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55F5-EB07-4119-9EF1-5BDA9BCDD5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715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5C866E-273C-962A-F78A-A8EA37812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9A17-F7BE-48FA-AC3C-DC67014A0DEF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645299-356A-D78C-8798-920792824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5D64B-A040-1A31-7D06-7940A06CF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55F5-EB07-4119-9EF1-5BDA9BCDD5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7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AD460-34EC-4C8C-F7C7-5368A3FB4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A0793-A68B-B742-EE22-ED5F7F61E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CAB946-3D66-DDF2-642D-EA7B98F7E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74D61-3BCE-86FE-C74E-B2D470824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9A17-F7BE-48FA-AC3C-DC67014A0DEF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80775-D25A-CEC8-1003-A8A679F1C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61F13-1169-F148-46BF-9FF2804EC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55F5-EB07-4119-9EF1-5BDA9BCDD5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50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0279E-50F7-66F8-997D-31CF52BB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E81A1A-B8F0-D120-B851-C7E383C63A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56066-3FB8-72D3-2C57-DFBD150C4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3CFCB-5841-7C86-3CC2-9E8426C70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9A17-F7BE-48FA-AC3C-DC67014A0DEF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DA605-F85F-7F0B-0CDA-B0A45D5FE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CBDC5-9481-7471-8EEA-DC056B7CE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55F5-EB07-4119-9EF1-5BDA9BCDD5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61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582BD4-69BC-390F-054C-076DCEE20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BB3F5-CB94-494D-DDA5-FCD53E0CA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6253B-AD22-3F53-CB36-99EEA089D0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79A17-F7BE-48FA-AC3C-DC67014A0DEF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49153-509B-0271-347F-FDEFAF1E82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50125-AF88-C3DA-FBE1-2DFCFDCAB1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255F5-EB07-4119-9EF1-5BDA9BCDD5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640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5362C2-4EAD-B050-B083-991F6D147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217" y="138201"/>
            <a:ext cx="6150592" cy="65815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52A146-0429-29B3-0395-E1D4D75D8125}"/>
              </a:ext>
            </a:extLst>
          </p:cNvPr>
          <p:cNvSpPr txBox="1"/>
          <p:nvPr/>
        </p:nvSpPr>
        <p:spPr>
          <a:xfrm>
            <a:off x="338191" y="2356701"/>
            <a:ext cx="50433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i="1" u="sng" dirty="0"/>
              <a:t>Next Hikes Project On </a:t>
            </a:r>
          </a:p>
          <a:p>
            <a:endParaRPr lang="en-IN" sz="2400" dirty="0"/>
          </a:p>
          <a:p>
            <a:pPr algn="ctr"/>
            <a:r>
              <a:rPr lang="en-IN" sz="2400" dirty="0">
                <a:latin typeface="Arial Black" panose="020B0A04020102020204" pitchFamily="34" charset="0"/>
              </a:rPr>
              <a:t>Pharmaceutical Sales prediction across multiple stores</a:t>
            </a:r>
          </a:p>
          <a:p>
            <a:pPr algn="ctr"/>
            <a:endParaRPr lang="en-IN" sz="2400" dirty="0">
              <a:latin typeface="Arial Black" panose="020B0A04020102020204" pitchFamily="34" charset="0"/>
            </a:endParaRPr>
          </a:p>
          <a:p>
            <a:pPr algn="ctr"/>
            <a:r>
              <a:rPr lang="en-IN" sz="2400" dirty="0">
                <a:latin typeface="Arial Black" panose="020B0A04020102020204" pitchFamily="34" charset="0"/>
              </a:rPr>
              <a:t>By – Himanshu Saxena</a:t>
            </a:r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489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419B55-0461-EB00-70C0-C3EE04070265}"/>
              </a:ext>
            </a:extLst>
          </p:cNvPr>
          <p:cNvSpPr txBox="1"/>
          <p:nvPr/>
        </p:nvSpPr>
        <p:spPr>
          <a:xfrm>
            <a:off x="373294" y="5496462"/>
            <a:ext cx="11445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seen that Average Sales During Holiday Period is more as compared to a Regular Day and Before and After Holiday . Moreover we can see that sales is more on a regular day when compared with a day before or after Holiday </a:t>
            </a:r>
            <a:r>
              <a:rPr lang="en-IN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763639-BFE3-A108-BBE0-17BF00359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289" y="488963"/>
            <a:ext cx="8323868" cy="461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106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C086D3-1D4A-DE16-3EFE-CBDA8C4E2510}"/>
              </a:ext>
            </a:extLst>
          </p:cNvPr>
          <p:cNvSpPr txBox="1"/>
          <p:nvPr/>
        </p:nvSpPr>
        <p:spPr>
          <a:xfrm>
            <a:off x="287676" y="452063"/>
            <a:ext cx="109522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MACHINE LEARNING MODEL PREDICTION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Regression Model MSE -&gt; 2.707</a:t>
            </a:r>
          </a:p>
          <a:p>
            <a:r>
              <a:rPr lang="en-IN" dirty="0"/>
              <a:t>Random Forest MSE -&gt; 0.285</a:t>
            </a:r>
          </a:p>
          <a:p>
            <a:endParaRPr lang="en-IN" dirty="0"/>
          </a:p>
          <a:p>
            <a:r>
              <a:rPr lang="en-US" dirty="0"/>
              <a:t># Save the model using pickle</a:t>
            </a:r>
          </a:p>
          <a:p>
            <a:r>
              <a:rPr lang="en-US" dirty="0"/>
              <a:t>import pickle</a:t>
            </a:r>
          </a:p>
          <a:p>
            <a:r>
              <a:rPr lang="en-US" dirty="0"/>
              <a:t>with open('</a:t>
            </a:r>
            <a:r>
              <a:rPr lang="en-US" dirty="0" err="1"/>
              <a:t>forest_regressor.pickle</a:t>
            </a:r>
            <a:r>
              <a:rPr lang="en-US" dirty="0"/>
              <a:t>', '</a:t>
            </a:r>
            <a:r>
              <a:rPr lang="en-US" dirty="0" err="1"/>
              <a:t>wb</a:t>
            </a:r>
            <a:r>
              <a:rPr lang="en-US" dirty="0"/>
              <a:t>') as f:</a:t>
            </a:r>
          </a:p>
          <a:p>
            <a:r>
              <a:rPr lang="en-US" dirty="0"/>
              <a:t>    </a:t>
            </a:r>
            <a:r>
              <a:rPr lang="en-US" dirty="0" err="1"/>
              <a:t>pickle.dump</a:t>
            </a:r>
            <a:r>
              <a:rPr lang="en-US" dirty="0"/>
              <a:t>(model, f)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1111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DBFC5F-256D-9A64-D5D7-2CF61842DCA1}"/>
              </a:ext>
            </a:extLst>
          </p:cNvPr>
          <p:cNvSpPr txBox="1"/>
          <p:nvPr/>
        </p:nvSpPr>
        <p:spPr>
          <a:xfrm>
            <a:off x="308225" y="441789"/>
            <a:ext cx="115789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RNN and LSTM Prediction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MSE OF RNN </a:t>
            </a:r>
            <a:r>
              <a:rPr lang="en-IN" dirty="0">
                <a:sym typeface="Wingdings" panose="05000000000000000000" pitchFamily="2" charset="2"/>
              </a:rPr>
              <a:t> 2.0429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MSE OF LSTM -&gt; 6.072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5390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062C8F9A-F61E-F022-8EE8-3C92AC83E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804" y="690349"/>
            <a:ext cx="8181975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670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>
            <a:extLst>
              <a:ext uri="{FF2B5EF4-FFF2-40B4-BE49-F238E27FC236}">
                <a16:creationId xmlns:a16="http://schemas.microsoft.com/office/drawing/2014/main" id="{5982A008-AF32-AC10-A52D-6F806498F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619125"/>
            <a:ext cx="11306175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975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>
            <a:extLst>
              <a:ext uri="{FF2B5EF4-FFF2-40B4-BE49-F238E27FC236}">
                <a16:creationId xmlns:a16="http://schemas.microsoft.com/office/drawing/2014/main" id="{70CB9596-1989-3B18-6D05-B98D48C71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88" y="823913"/>
            <a:ext cx="8429625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349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>
            <a:extLst>
              <a:ext uri="{FF2B5EF4-FFF2-40B4-BE49-F238E27FC236}">
                <a16:creationId xmlns:a16="http://schemas.microsoft.com/office/drawing/2014/main" id="{2A602028-0345-EDD1-BDDA-250D9E167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823913"/>
            <a:ext cx="8058150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668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>
            <a:extLst>
              <a:ext uri="{FF2B5EF4-FFF2-40B4-BE49-F238E27FC236}">
                <a16:creationId xmlns:a16="http://schemas.microsoft.com/office/drawing/2014/main" id="{3C567FB6-0BE5-886D-311D-5C87FC272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823913"/>
            <a:ext cx="8343900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324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>
            <a:extLst>
              <a:ext uri="{FF2B5EF4-FFF2-40B4-BE49-F238E27FC236}">
                <a16:creationId xmlns:a16="http://schemas.microsoft.com/office/drawing/2014/main" id="{9FDC842E-E7AE-0607-EA40-B4E5E1DAF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950" y="1357313"/>
            <a:ext cx="5372100" cy="41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658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>
            <a:extLst>
              <a:ext uri="{FF2B5EF4-FFF2-40B4-BE49-F238E27FC236}">
                <a16:creationId xmlns:a16="http://schemas.microsoft.com/office/drawing/2014/main" id="{B2850B41-E06F-0D85-760B-FCE1248D6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38" y="0"/>
            <a:ext cx="103219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355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BA054FB-3DA2-34EC-028C-81C2CE06F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05" y="1368918"/>
            <a:ext cx="6364835" cy="435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3234A70-7E17-B751-BE01-61804328B83A}"/>
              </a:ext>
            </a:extLst>
          </p:cNvPr>
          <p:cNvSpPr txBox="1"/>
          <p:nvPr/>
        </p:nvSpPr>
        <p:spPr>
          <a:xfrm>
            <a:off x="636998" y="472611"/>
            <a:ext cx="10561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/>
              <a:t>DISTRIBUTION OF PROMO IN TRAIN AND TEST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7A7F87-9A24-1C39-6C41-4B7A190614E0}"/>
              </a:ext>
            </a:extLst>
          </p:cNvPr>
          <p:cNvSpPr txBox="1"/>
          <p:nvPr/>
        </p:nvSpPr>
        <p:spPr>
          <a:xfrm>
            <a:off x="7447175" y="2782669"/>
            <a:ext cx="4194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see that Promotion is evenly distributed in Train as well as Test Data</a:t>
            </a:r>
          </a:p>
        </p:txBody>
      </p:sp>
    </p:spTree>
    <p:extLst>
      <p:ext uri="{BB962C8B-B14F-4D97-AF65-F5344CB8AC3E}">
        <p14:creationId xmlns:p14="http://schemas.microsoft.com/office/powerpoint/2010/main" val="3532688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>
            <a:extLst>
              <a:ext uri="{FF2B5EF4-FFF2-40B4-BE49-F238E27FC236}">
                <a16:creationId xmlns:a16="http://schemas.microsoft.com/office/drawing/2014/main" id="{CD7AAC33-3BE0-87EA-5D72-400B52D96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38" y="0"/>
            <a:ext cx="103219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016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>
            <a:extLst>
              <a:ext uri="{FF2B5EF4-FFF2-40B4-BE49-F238E27FC236}">
                <a16:creationId xmlns:a16="http://schemas.microsoft.com/office/drawing/2014/main" id="{15B4AD12-FBDA-3FDA-0BD8-21BBBD7C9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3" y="823913"/>
            <a:ext cx="8143875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537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>
            <a:extLst>
              <a:ext uri="{FF2B5EF4-FFF2-40B4-BE49-F238E27FC236}">
                <a16:creationId xmlns:a16="http://schemas.microsoft.com/office/drawing/2014/main" id="{8161B83A-E912-6C66-B4BE-C76E0C211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413" y="1123950"/>
            <a:ext cx="5591175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643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>
            <a:extLst>
              <a:ext uri="{FF2B5EF4-FFF2-40B4-BE49-F238E27FC236}">
                <a16:creationId xmlns:a16="http://schemas.microsoft.com/office/drawing/2014/main" id="{7B6CB59D-8A6B-89FA-67F4-4AFA1A1AB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3" y="823913"/>
            <a:ext cx="9515475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85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>
            <a:extLst>
              <a:ext uri="{FF2B5EF4-FFF2-40B4-BE49-F238E27FC236}">
                <a16:creationId xmlns:a16="http://schemas.microsoft.com/office/drawing/2014/main" id="{A13DB0D4-A3CE-121E-C31C-EEAB4A688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3" y="823913"/>
            <a:ext cx="9515475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2806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C230CAB-1AD1-355C-A186-3D79A99A9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34" y="1388637"/>
            <a:ext cx="5800522" cy="4267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0BB9EC-DBB2-61FA-EA74-BF5A2E750D15}"/>
              </a:ext>
            </a:extLst>
          </p:cNvPr>
          <p:cNvSpPr txBox="1"/>
          <p:nvPr/>
        </p:nvSpPr>
        <p:spPr>
          <a:xfrm>
            <a:off x="904126" y="628683"/>
            <a:ext cx="10859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u="sng" dirty="0"/>
              <a:t>Average Sales </a:t>
            </a:r>
            <a:r>
              <a:rPr lang="en-IN" sz="2000" b="1" u="sng" dirty="0" err="1"/>
              <a:t>Behavior</a:t>
            </a:r>
            <a:r>
              <a:rPr lang="en-IN" sz="2000" b="1" u="sng" dirty="0"/>
              <a:t> - Holidays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0DE058-EB9C-2B1A-822B-2FD4C3E50AA5}"/>
              </a:ext>
            </a:extLst>
          </p:cNvPr>
          <p:cNvSpPr txBox="1"/>
          <p:nvPr/>
        </p:nvSpPr>
        <p:spPr>
          <a:xfrm>
            <a:off x="6655324" y="2795717"/>
            <a:ext cx="4887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Sales Before Holiday is high, During Holiday is Low and After holiday is slightly more than in During Holiday</a:t>
            </a:r>
          </a:p>
        </p:txBody>
      </p:sp>
    </p:spTree>
    <p:extLst>
      <p:ext uri="{BB962C8B-B14F-4D97-AF65-F5344CB8AC3E}">
        <p14:creationId xmlns:p14="http://schemas.microsoft.com/office/powerpoint/2010/main" val="2325669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D022C6-5172-A8E0-CF46-A5E844945689}"/>
              </a:ext>
            </a:extLst>
          </p:cNvPr>
          <p:cNvSpPr txBox="1"/>
          <p:nvPr/>
        </p:nvSpPr>
        <p:spPr>
          <a:xfrm>
            <a:off x="4027470" y="474042"/>
            <a:ext cx="11311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Average Number of Customers on Special Occasions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9C83E3-6B36-C510-1684-B472F61356AB}"/>
              </a:ext>
            </a:extLst>
          </p:cNvPr>
          <p:cNvSpPr txBox="1"/>
          <p:nvPr/>
        </p:nvSpPr>
        <p:spPr>
          <a:xfrm>
            <a:off x="6921468" y="2338174"/>
            <a:ext cx="4138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seen the Average Number of Customers is more During  Easter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E0E759-2A84-56D0-6084-E2FA65A00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05" y="1344931"/>
            <a:ext cx="6500423" cy="48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273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C59FD2-B881-F254-C66E-DF1E61FFDEDE}"/>
              </a:ext>
            </a:extLst>
          </p:cNvPr>
          <p:cNvSpPr txBox="1"/>
          <p:nvPr/>
        </p:nvSpPr>
        <p:spPr>
          <a:xfrm>
            <a:off x="441789" y="308225"/>
            <a:ext cx="1136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Average Sales and Customers During Promo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E0C994-ADCB-3579-1978-74067319E1B0}"/>
              </a:ext>
            </a:extLst>
          </p:cNvPr>
          <p:cNvSpPr txBox="1"/>
          <p:nvPr/>
        </p:nvSpPr>
        <p:spPr>
          <a:xfrm>
            <a:off x="7609505" y="2773566"/>
            <a:ext cx="3707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It is clearly seen that when Promo is there Average No. of Customers and Average Sales is high.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B56A99-F884-0FDF-0A95-865E94856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7499"/>
            <a:ext cx="7306807" cy="421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206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0001CF-744F-DF89-7E9A-92AD776DB861}"/>
              </a:ext>
            </a:extLst>
          </p:cNvPr>
          <p:cNvSpPr txBox="1"/>
          <p:nvPr/>
        </p:nvSpPr>
        <p:spPr>
          <a:xfrm>
            <a:off x="738150" y="672290"/>
            <a:ext cx="11003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Sales and Customer chart from 2013-01 to 2015-09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DDCFFA-4682-B095-5BCD-3B42E4AB9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705" y="1423997"/>
            <a:ext cx="9298590" cy="476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903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52AF8005-64F8-2DEA-FB63-071F877B1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788" y="1590675"/>
            <a:ext cx="4162425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886716-1692-C4FC-6064-168D4DDF2BB9}"/>
              </a:ext>
            </a:extLst>
          </p:cNvPr>
          <p:cNvSpPr txBox="1"/>
          <p:nvPr/>
        </p:nvSpPr>
        <p:spPr>
          <a:xfrm>
            <a:off x="482885" y="421240"/>
            <a:ext cx="10931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Average 	Sales on State Holiday</a:t>
            </a:r>
          </a:p>
        </p:txBody>
      </p:sp>
    </p:spTree>
    <p:extLst>
      <p:ext uri="{BB962C8B-B14F-4D97-AF65-F5344CB8AC3E}">
        <p14:creationId xmlns:p14="http://schemas.microsoft.com/office/powerpoint/2010/main" val="1629520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7962F9-92FC-3C58-0F1A-4EF956D9AD61}"/>
              </a:ext>
            </a:extLst>
          </p:cNvPr>
          <p:cNvSpPr txBox="1"/>
          <p:nvPr/>
        </p:nvSpPr>
        <p:spPr>
          <a:xfrm>
            <a:off x="740692" y="519003"/>
            <a:ext cx="10459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Average Sales when Store Open vs Closed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370B0F-DE85-6809-1C53-B3950C73D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116" y="1606251"/>
            <a:ext cx="6138243" cy="429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72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8C8FA78E-F063-EEB2-D8B6-7FFCF9FBF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0" y="833438"/>
            <a:ext cx="8267700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530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233</Words>
  <Application>Microsoft Office PowerPoint</Application>
  <PresentationFormat>Widescreen</PresentationFormat>
  <Paragraphs>33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Arial Black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Sneha Paunikar</dc:creator>
  <cp:lastModifiedBy>himanshu saxena</cp:lastModifiedBy>
  <cp:revision>5</cp:revision>
  <dcterms:created xsi:type="dcterms:W3CDTF">2023-09-12T08:48:12Z</dcterms:created>
  <dcterms:modified xsi:type="dcterms:W3CDTF">2024-04-11T08:04:42Z</dcterms:modified>
</cp:coreProperties>
</file>