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9" r:id="rId3"/>
    <p:sldId id="257" r:id="rId4"/>
    <p:sldId id="258" r:id="rId5"/>
    <p:sldId id="260" r:id="rId6"/>
    <p:sldId id="261" r:id="rId7"/>
    <p:sldId id="262" r:id="rId8"/>
    <p:sldId id="266" r:id="rId9"/>
    <p:sldId id="267" r:id="rId10"/>
    <p:sldId id="269" r:id="rId11"/>
    <p:sldId id="270" r:id="rId12"/>
    <p:sldId id="271" r:id="rId13"/>
    <p:sldId id="272" r:id="rId14"/>
    <p:sldId id="268" r:id="rId15"/>
    <p:sldId id="290"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54400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67882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41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91486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142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2969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024166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110826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425204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892656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0D83A-5C35-4663-AA27-2D3AB3255245}"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403913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0D83A-5C35-4663-AA27-2D3AB3255245}" type="datetimeFigureOut">
              <a:rPr lang="en-IN" smtClean="0"/>
              <a:t>26-02-2021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013459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0D83A-5C35-4663-AA27-2D3AB3255245}" type="datetimeFigureOut">
              <a:rPr lang="en-IN" smtClean="0"/>
              <a:t>26-02-2021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68800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0D83A-5C35-4663-AA27-2D3AB3255245}" type="datetimeFigureOut">
              <a:rPr lang="en-IN" smtClean="0"/>
              <a:t>26-02-2021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280706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1127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
        <p:nvSpPr>
          <p:cNvPr id="5" name="Date Placeholder 4"/>
          <p:cNvSpPr>
            <a:spLocks noGrp="1"/>
          </p:cNvSpPr>
          <p:nvPr>
            <p:ph type="dt" sz="half" idx="10"/>
          </p:nvPr>
        </p:nvSpPr>
        <p:spPr/>
        <p:txBody>
          <a:bodyPr/>
          <a:lstStyle/>
          <a:p>
            <a:fld id="{1C60D83A-5C35-4663-AA27-2D3AB3255245}" type="datetimeFigureOut">
              <a:rPr lang="en-IN" smtClean="0"/>
              <a:t>26-02-2021</a:t>
            </a:fld>
            <a:endParaRPr lang="en-IN"/>
          </a:p>
        </p:txBody>
      </p:sp>
    </p:spTree>
    <p:extLst>
      <p:ext uri="{BB962C8B-B14F-4D97-AF65-F5344CB8AC3E}">
        <p14:creationId xmlns:p14="http://schemas.microsoft.com/office/powerpoint/2010/main" val="4053817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stretch>
            <a:fillRect t="-15000" b="-15000"/>
          </a:stretch>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0D83A-5C35-4663-AA27-2D3AB3255245}" type="datetimeFigureOut">
              <a:rPr lang="en-IN" smtClean="0"/>
              <a:t>26-02-2021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5FD596-A31B-4428-B15A-D9D8F6DAB73F}" type="slidenum">
              <a:rPr lang="en-IN" smtClean="0"/>
              <a:t>‹#›</a:t>
            </a:fld>
            <a:endParaRPr lang="en-IN"/>
          </a:p>
        </p:txBody>
      </p:sp>
    </p:spTree>
    <p:extLst>
      <p:ext uri="{BB962C8B-B14F-4D97-AF65-F5344CB8AC3E}">
        <p14:creationId xmlns:p14="http://schemas.microsoft.com/office/powerpoint/2010/main" val="23190411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6C563F-DC3B-4EF1-8BA1-407E9312264E}"/>
              </a:ext>
            </a:extLst>
          </p:cNvPr>
          <p:cNvSpPr>
            <a:spLocks noGrp="1"/>
          </p:cNvSpPr>
          <p:nvPr>
            <p:ph type="subTitle" idx="1"/>
          </p:nvPr>
        </p:nvSpPr>
        <p:spPr>
          <a:xfrm>
            <a:off x="7330991" y="5792345"/>
            <a:ext cx="3312734" cy="1141851"/>
          </a:xfrm>
          <a:noFill/>
        </p:spPr>
        <p:txBody>
          <a:bodyPr>
            <a:normAutofit/>
          </a:bodyPr>
          <a:lstStyle/>
          <a:p>
            <a:r>
              <a:rPr lang="en-US" dirty="0">
                <a:solidFill>
                  <a:srgbClr val="080808"/>
                </a:solidFill>
              </a:rPr>
              <a:t>-Presented By-</a:t>
            </a:r>
          </a:p>
          <a:p>
            <a:r>
              <a:rPr lang="en-US" dirty="0">
                <a:solidFill>
                  <a:srgbClr val="080808"/>
                </a:solidFill>
              </a:rPr>
              <a:t>Himanshu Sharma</a:t>
            </a:r>
            <a:endParaRPr lang="en-IN" dirty="0">
              <a:solidFill>
                <a:srgbClr val="080808"/>
              </a:solidFill>
            </a:endParaRPr>
          </a:p>
        </p:txBody>
      </p:sp>
      <p:sp>
        <p:nvSpPr>
          <p:cNvPr id="5" name="Rectangle 4">
            <a:extLst>
              <a:ext uri="{FF2B5EF4-FFF2-40B4-BE49-F238E27FC236}">
                <a16:creationId xmlns:a16="http://schemas.microsoft.com/office/drawing/2014/main" id="{D1659BA9-F13A-461C-8346-9A73E4401744}"/>
              </a:ext>
            </a:extLst>
          </p:cNvPr>
          <p:cNvSpPr/>
          <p:nvPr/>
        </p:nvSpPr>
        <p:spPr>
          <a:xfrm>
            <a:off x="609600" y="919460"/>
            <a:ext cx="8801100" cy="1754326"/>
          </a:xfrm>
          <a:prstGeom prst="rect">
            <a:avLst/>
          </a:prstGeom>
          <a:noFill/>
        </p:spPr>
        <p:txBody>
          <a:bodyPr wrap="square" lIns="91440" tIns="45720" rIns="91440" bIns="45720">
            <a:spAutoFit/>
          </a:bodyPr>
          <a:lstStyle/>
          <a:p>
            <a:pPr algn="r"/>
            <a:r>
              <a:rPr lang="en-IN" sz="5400" b="1" dirty="0">
                <a:ln w="22225">
                  <a:solidFill>
                    <a:schemeClr val="accent2"/>
                  </a:solidFill>
                  <a:prstDash val="solid"/>
                </a:ln>
                <a:solidFill>
                  <a:schemeClr val="accent2">
                    <a:lumMod val="40000"/>
                    <a:lumOff val="60000"/>
                  </a:schemeClr>
                </a:solidFill>
              </a:rPr>
              <a:t>FAKE -NEWS DETECTION PROJECT</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76488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63962" y="661015"/>
            <a:ext cx="64831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33764"/>
            <a:ext cx="10688320" cy="497508"/>
          </a:xfrm>
          <a:prstGeom prst="rect">
            <a:avLst/>
          </a:prstGeom>
          <a:noFill/>
        </p:spPr>
        <p:txBody>
          <a:bodyPr wrap="square" rtlCol="0">
            <a:spAutoFit/>
          </a:bodyPr>
          <a:lstStyle/>
          <a:p>
            <a:pPr algn="just">
              <a:lnSpc>
                <a:spcPct val="150000"/>
              </a:lnSpc>
            </a:pPr>
            <a:r>
              <a:rPr lang="en-US" sz="2000" dirty="0"/>
              <a:t>1</a:t>
            </a:r>
            <a:r>
              <a:rPr lang="en-IN" sz="2000" dirty="0"/>
              <a:t>.News Distribution Before cleaning</a:t>
            </a:r>
          </a:p>
        </p:txBody>
      </p:sp>
      <p:pic>
        <p:nvPicPr>
          <p:cNvPr id="3" name="Picture 2">
            <a:extLst>
              <a:ext uri="{FF2B5EF4-FFF2-40B4-BE49-F238E27FC236}">
                <a16:creationId xmlns:a16="http://schemas.microsoft.com/office/drawing/2014/main" id="{3C64EFE5-DFBD-43F4-965D-7A1B054B6EC8}"/>
              </a:ext>
            </a:extLst>
          </p:cNvPr>
          <p:cNvPicPr>
            <a:picLocks noChangeAspect="1"/>
          </p:cNvPicPr>
          <p:nvPr/>
        </p:nvPicPr>
        <p:blipFill>
          <a:blip r:embed="rId2"/>
          <a:stretch>
            <a:fillRect/>
          </a:stretch>
        </p:blipFill>
        <p:spPr>
          <a:xfrm>
            <a:off x="975359" y="2731272"/>
            <a:ext cx="9702165" cy="4126728"/>
          </a:xfrm>
          <a:prstGeom prst="rect">
            <a:avLst/>
          </a:prstGeom>
        </p:spPr>
      </p:pic>
    </p:spTree>
    <p:extLst>
      <p:ext uri="{BB962C8B-B14F-4D97-AF65-F5344CB8AC3E}">
        <p14:creationId xmlns:p14="http://schemas.microsoft.com/office/powerpoint/2010/main" val="1252178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80592"/>
            <a:ext cx="10688320" cy="497508"/>
          </a:xfrm>
          <a:prstGeom prst="rect">
            <a:avLst/>
          </a:prstGeom>
          <a:noFill/>
        </p:spPr>
        <p:txBody>
          <a:bodyPr wrap="square" rtlCol="0">
            <a:spAutoFit/>
          </a:bodyPr>
          <a:lstStyle/>
          <a:p>
            <a:pPr algn="just">
              <a:lnSpc>
                <a:spcPct val="150000"/>
              </a:lnSpc>
            </a:pPr>
            <a:r>
              <a:rPr lang="en-US" sz="2000" dirty="0"/>
              <a:t>2. News Distribution After Cleaning</a:t>
            </a:r>
            <a:endParaRPr lang="en-IN" sz="2000" dirty="0"/>
          </a:p>
        </p:txBody>
      </p:sp>
      <p:pic>
        <p:nvPicPr>
          <p:cNvPr id="2" name="Picture 1">
            <a:extLst>
              <a:ext uri="{FF2B5EF4-FFF2-40B4-BE49-F238E27FC236}">
                <a16:creationId xmlns:a16="http://schemas.microsoft.com/office/drawing/2014/main" id="{D7D11636-1C77-4E61-B2BF-9CB4E9C80E88}"/>
              </a:ext>
            </a:extLst>
          </p:cNvPr>
          <p:cNvPicPr>
            <a:picLocks noChangeAspect="1"/>
          </p:cNvPicPr>
          <p:nvPr/>
        </p:nvPicPr>
        <p:blipFill>
          <a:blip r:embed="rId2"/>
          <a:stretch>
            <a:fillRect/>
          </a:stretch>
        </p:blipFill>
        <p:spPr>
          <a:xfrm>
            <a:off x="975360" y="2778100"/>
            <a:ext cx="9559290" cy="4079899"/>
          </a:xfrm>
          <a:prstGeom prst="rect">
            <a:avLst/>
          </a:prstGeom>
        </p:spPr>
      </p:pic>
    </p:spTree>
    <p:extLst>
      <p:ext uri="{BB962C8B-B14F-4D97-AF65-F5344CB8AC3E}">
        <p14:creationId xmlns:p14="http://schemas.microsoft.com/office/powerpoint/2010/main" val="2114392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029453"/>
            <a:ext cx="10688320" cy="497508"/>
          </a:xfrm>
          <a:prstGeom prst="rect">
            <a:avLst/>
          </a:prstGeom>
          <a:noFill/>
        </p:spPr>
        <p:txBody>
          <a:bodyPr wrap="square" rtlCol="0">
            <a:spAutoFit/>
          </a:bodyPr>
          <a:lstStyle/>
          <a:p>
            <a:pPr algn="just">
              <a:lnSpc>
                <a:spcPct val="150000"/>
              </a:lnSpc>
            </a:pPr>
            <a:r>
              <a:rPr lang="en-US" sz="2000" dirty="0"/>
              <a:t>3.Getting sense of Loud word in </a:t>
            </a:r>
            <a:r>
              <a:rPr lang="en-US" sz="2000" dirty="0" err="1"/>
              <a:t>fack</a:t>
            </a:r>
            <a:r>
              <a:rPr lang="en-US" sz="2000" dirty="0"/>
              <a:t> news</a:t>
            </a:r>
            <a:endParaRPr lang="en-IN" sz="2000" dirty="0"/>
          </a:p>
        </p:txBody>
      </p:sp>
      <p:pic>
        <p:nvPicPr>
          <p:cNvPr id="3" name="Picture 2">
            <a:extLst>
              <a:ext uri="{FF2B5EF4-FFF2-40B4-BE49-F238E27FC236}">
                <a16:creationId xmlns:a16="http://schemas.microsoft.com/office/drawing/2014/main" id="{633F5D18-1C3A-43D1-8D64-C6FC6FDD7AF5}"/>
              </a:ext>
            </a:extLst>
          </p:cNvPr>
          <p:cNvPicPr>
            <a:picLocks noChangeAspect="1"/>
          </p:cNvPicPr>
          <p:nvPr/>
        </p:nvPicPr>
        <p:blipFill>
          <a:blip r:embed="rId2"/>
          <a:stretch>
            <a:fillRect/>
          </a:stretch>
        </p:blipFill>
        <p:spPr>
          <a:xfrm>
            <a:off x="853440" y="2636174"/>
            <a:ext cx="9946639" cy="4262466"/>
          </a:xfrm>
          <a:prstGeom prst="rect">
            <a:avLst/>
          </a:prstGeom>
        </p:spPr>
      </p:pic>
    </p:spTree>
    <p:extLst>
      <p:ext uri="{BB962C8B-B14F-4D97-AF65-F5344CB8AC3E}">
        <p14:creationId xmlns:p14="http://schemas.microsoft.com/office/powerpoint/2010/main" val="2442651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944880" y="2479040"/>
            <a:ext cx="9286240" cy="369332"/>
          </a:xfrm>
          <a:prstGeom prst="rect">
            <a:avLst/>
          </a:prstGeom>
          <a:noFill/>
        </p:spPr>
        <p:txBody>
          <a:bodyPr wrap="square" rtlCol="0">
            <a:spAutoFit/>
          </a:bodyPr>
          <a:lstStyle/>
          <a:p>
            <a:r>
              <a:rPr lang="en-US" dirty="0"/>
              <a:t>4.Getting sense of loud word in real news</a:t>
            </a:r>
            <a:endParaRPr lang="en-IN" dirty="0"/>
          </a:p>
        </p:txBody>
      </p:sp>
      <p:pic>
        <p:nvPicPr>
          <p:cNvPr id="4" name="Picture 3">
            <a:extLst>
              <a:ext uri="{FF2B5EF4-FFF2-40B4-BE49-F238E27FC236}">
                <a16:creationId xmlns:a16="http://schemas.microsoft.com/office/drawing/2014/main" id="{5650EAC4-9BC7-4692-B237-6A13044885A1}"/>
              </a:ext>
            </a:extLst>
          </p:cNvPr>
          <p:cNvPicPr>
            <a:picLocks noChangeAspect="1"/>
          </p:cNvPicPr>
          <p:nvPr/>
        </p:nvPicPr>
        <p:blipFill>
          <a:blip r:embed="rId2"/>
          <a:stretch>
            <a:fillRect/>
          </a:stretch>
        </p:blipFill>
        <p:spPr>
          <a:xfrm>
            <a:off x="944880" y="2848372"/>
            <a:ext cx="9387840" cy="4009628"/>
          </a:xfrm>
          <a:prstGeom prst="rect">
            <a:avLst/>
          </a:prstGeom>
        </p:spPr>
      </p:pic>
    </p:spTree>
    <p:extLst>
      <p:ext uri="{BB962C8B-B14F-4D97-AF65-F5344CB8AC3E}">
        <p14:creationId xmlns:p14="http://schemas.microsoft.com/office/powerpoint/2010/main" val="202916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114674" y="575290"/>
            <a:ext cx="5372101" cy="1446550"/>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In this dataset we build a model to predict whether a news is fake i.e., “1” or not fake i.e.,”0”.</a:t>
            </a:r>
          </a:p>
          <a:p>
            <a:pPr marL="342900" indent="-342900" algn="just">
              <a:lnSpc>
                <a:spcPct val="150000"/>
              </a:lnSpc>
              <a:buFont typeface="Wingdings" panose="05000000000000000000" pitchFamily="2" charset="2"/>
              <a:buChar char="q"/>
            </a:pPr>
            <a:r>
              <a:rPr lang="en-US" sz="2000" dirty="0"/>
              <a:t>Testing of Identified Approaches (Algorithms)</a:t>
            </a:r>
          </a:p>
          <a:p>
            <a:pPr algn="just">
              <a:lnSpc>
                <a:spcPct val="150000"/>
              </a:lnSpc>
            </a:pPr>
            <a:r>
              <a:rPr lang="en-US" sz="2000" dirty="0"/>
              <a:t>		•	Convert all texts into vectors</a:t>
            </a:r>
          </a:p>
          <a:p>
            <a:pPr algn="just">
              <a:lnSpc>
                <a:spcPct val="150000"/>
              </a:lnSpc>
            </a:pPr>
            <a:r>
              <a:rPr lang="en-US" sz="2000" dirty="0"/>
              <a:t>		•	Import classifier</a:t>
            </a:r>
          </a:p>
          <a:p>
            <a:pPr algn="just">
              <a:lnSpc>
                <a:spcPct val="150000"/>
              </a:lnSpc>
            </a:pPr>
            <a:r>
              <a:rPr lang="en-US" sz="2000" dirty="0"/>
              <a:t>		•	Train and test</a:t>
            </a:r>
          </a:p>
        </p:txBody>
      </p:sp>
    </p:spTree>
    <p:extLst>
      <p:ext uri="{BB962C8B-B14F-4D97-AF65-F5344CB8AC3E}">
        <p14:creationId xmlns:p14="http://schemas.microsoft.com/office/powerpoint/2010/main" val="3127805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D446-4700-4BA3-9AE5-8BF76841C146}"/>
              </a:ext>
            </a:extLst>
          </p:cNvPr>
          <p:cNvSpPr>
            <a:spLocks noGrp="1"/>
          </p:cNvSpPr>
          <p:nvPr>
            <p:ph type="title"/>
          </p:nvPr>
        </p:nvSpPr>
        <p:spPr/>
        <p:txBody>
          <a:bodyPr/>
          <a:lstStyle/>
          <a:p>
            <a:r>
              <a:rPr lang="en-US" dirty="0"/>
              <a:t>Used Library :-</a:t>
            </a:r>
            <a:endParaRPr lang="en-IN" dirty="0"/>
          </a:p>
        </p:txBody>
      </p:sp>
      <p:pic>
        <p:nvPicPr>
          <p:cNvPr id="4" name="Picture 3">
            <a:extLst>
              <a:ext uri="{FF2B5EF4-FFF2-40B4-BE49-F238E27FC236}">
                <a16:creationId xmlns:a16="http://schemas.microsoft.com/office/drawing/2014/main" id="{FE194E29-68CC-418D-9CE6-AD2572829D49}"/>
              </a:ext>
            </a:extLst>
          </p:cNvPr>
          <p:cNvPicPr>
            <a:picLocks noChangeAspect="1"/>
          </p:cNvPicPr>
          <p:nvPr/>
        </p:nvPicPr>
        <p:blipFill>
          <a:blip r:embed="rId2"/>
          <a:stretch>
            <a:fillRect/>
          </a:stretch>
        </p:blipFill>
        <p:spPr>
          <a:xfrm>
            <a:off x="782321" y="2925689"/>
            <a:ext cx="8491682" cy="3901833"/>
          </a:xfrm>
          <a:prstGeom prst="rect">
            <a:avLst/>
          </a:prstGeom>
        </p:spPr>
      </p:pic>
      <p:pic>
        <p:nvPicPr>
          <p:cNvPr id="6" name="Picture 5">
            <a:extLst>
              <a:ext uri="{FF2B5EF4-FFF2-40B4-BE49-F238E27FC236}">
                <a16:creationId xmlns:a16="http://schemas.microsoft.com/office/drawing/2014/main" id="{BB2938DC-DCFA-4C9D-AEDB-AA10E3B6DA62}"/>
              </a:ext>
            </a:extLst>
          </p:cNvPr>
          <p:cNvPicPr>
            <a:picLocks noChangeAspect="1"/>
          </p:cNvPicPr>
          <p:nvPr/>
        </p:nvPicPr>
        <p:blipFill>
          <a:blip r:embed="rId3"/>
          <a:stretch>
            <a:fillRect/>
          </a:stretch>
        </p:blipFill>
        <p:spPr>
          <a:xfrm>
            <a:off x="782320" y="1270000"/>
            <a:ext cx="3474720" cy="1655689"/>
          </a:xfrm>
          <a:prstGeom prst="rect">
            <a:avLst/>
          </a:prstGeom>
        </p:spPr>
      </p:pic>
    </p:spTree>
    <p:extLst>
      <p:ext uri="{BB962C8B-B14F-4D97-AF65-F5344CB8AC3E}">
        <p14:creationId xmlns:p14="http://schemas.microsoft.com/office/powerpoint/2010/main" val="2264519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450194"/>
            <a:ext cx="10688320" cy="497508"/>
          </a:xfrm>
          <a:prstGeom prst="rect">
            <a:avLst/>
          </a:prstGeom>
          <a:noFill/>
        </p:spPr>
        <p:txBody>
          <a:bodyPr wrap="square" rtlCol="0">
            <a:spAutoFit/>
          </a:bodyPr>
          <a:lstStyle/>
          <a:p>
            <a:pPr algn="just">
              <a:lnSpc>
                <a:spcPct val="150000"/>
              </a:lnSpc>
            </a:pPr>
            <a:r>
              <a:rPr lang="en-US" sz="2000" dirty="0"/>
              <a:t>1.kneighborsclassifier algorithm</a:t>
            </a:r>
            <a:endParaRPr lang="en-IN" sz="2000" dirty="0"/>
          </a:p>
        </p:txBody>
      </p:sp>
      <p:pic>
        <p:nvPicPr>
          <p:cNvPr id="2" name="Picture 1">
            <a:extLst>
              <a:ext uri="{FF2B5EF4-FFF2-40B4-BE49-F238E27FC236}">
                <a16:creationId xmlns:a16="http://schemas.microsoft.com/office/drawing/2014/main" id="{42A5E9D3-85F7-4DDA-9277-E2214BDBF7A9}"/>
              </a:ext>
            </a:extLst>
          </p:cNvPr>
          <p:cNvPicPr>
            <a:picLocks noChangeAspect="1"/>
          </p:cNvPicPr>
          <p:nvPr/>
        </p:nvPicPr>
        <p:blipFill>
          <a:blip r:embed="rId2"/>
          <a:stretch>
            <a:fillRect/>
          </a:stretch>
        </p:blipFill>
        <p:spPr>
          <a:xfrm>
            <a:off x="769686" y="2948064"/>
            <a:ext cx="9369994" cy="3871296"/>
          </a:xfrm>
          <a:prstGeom prst="rect">
            <a:avLst/>
          </a:prstGeom>
        </p:spPr>
      </p:pic>
    </p:spTree>
    <p:extLst>
      <p:ext uri="{BB962C8B-B14F-4D97-AF65-F5344CB8AC3E}">
        <p14:creationId xmlns:p14="http://schemas.microsoft.com/office/powerpoint/2010/main" val="4221687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2" name="Picture 1">
            <a:extLst>
              <a:ext uri="{FF2B5EF4-FFF2-40B4-BE49-F238E27FC236}">
                <a16:creationId xmlns:a16="http://schemas.microsoft.com/office/drawing/2014/main" id="{E4683025-5E1A-4F5D-8138-1AA373C1FDA5}"/>
              </a:ext>
            </a:extLst>
          </p:cNvPr>
          <p:cNvPicPr>
            <a:picLocks noChangeAspect="1"/>
          </p:cNvPicPr>
          <p:nvPr/>
        </p:nvPicPr>
        <p:blipFill>
          <a:blip r:embed="rId2"/>
          <a:stretch>
            <a:fillRect/>
          </a:stretch>
        </p:blipFill>
        <p:spPr>
          <a:xfrm>
            <a:off x="565690" y="2691794"/>
            <a:ext cx="9807670" cy="4166206"/>
          </a:xfrm>
          <a:prstGeom prst="rect">
            <a:avLst/>
          </a:prstGeom>
        </p:spPr>
      </p:pic>
    </p:spTree>
    <p:extLst>
      <p:ext uri="{BB962C8B-B14F-4D97-AF65-F5344CB8AC3E}">
        <p14:creationId xmlns:p14="http://schemas.microsoft.com/office/powerpoint/2010/main" val="152693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03250" y="2629276"/>
            <a:ext cx="10688320" cy="497508"/>
          </a:xfrm>
          <a:prstGeom prst="rect">
            <a:avLst/>
          </a:prstGeom>
          <a:noFill/>
        </p:spPr>
        <p:txBody>
          <a:bodyPr wrap="square" rtlCol="0">
            <a:spAutoFit/>
          </a:bodyPr>
          <a:lstStyle/>
          <a:p>
            <a:pPr algn="just">
              <a:lnSpc>
                <a:spcPct val="150000"/>
              </a:lnSpc>
            </a:pPr>
            <a:r>
              <a:rPr lang="en-US" sz="2000" dirty="0"/>
              <a:t>2.	svc algorithm</a:t>
            </a:r>
            <a:endParaRPr lang="en-IN" sz="2000" dirty="0"/>
          </a:p>
        </p:txBody>
      </p:sp>
      <p:pic>
        <p:nvPicPr>
          <p:cNvPr id="2" name="Picture 1">
            <a:extLst>
              <a:ext uri="{FF2B5EF4-FFF2-40B4-BE49-F238E27FC236}">
                <a16:creationId xmlns:a16="http://schemas.microsoft.com/office/drawing/2014/main" id="{CA637B48-0BC2-4650-AC36-1886ADE05895}"/>
              </a:ext>
            </a:extLst>
          </p:cNvPr>
          <p:cNvPicPr>
            <a:picLocks noChangeAspect="1"/>
          </p:cNvPicPr>
          <p:nvPr/>
        </p:nvPicPr>
        <p:blipFill>
          <a:blip r:embed="rId2"/>
          <a:stretch>
            <a:fillRect/>
          </a:stretch>
        </p:blipFill>
        <p:spPr>
          <a:xfrm>
            <a:off x="880110" y="3186668"/>
            <a:ext cx="9676130" cy="3517697"/>
          </a:xfrm>
          <a:prstGeom prst="rect">
            <a:avLst/>
          </a:prstGeom>
        </p:spPr>
      </p:pic>
    </p:spTree>
    <p:extLst>
      <p:ext uri="{BB962C8B-B14F-4D97-AF65-F5344CB8AC3E}">
        <p14:creationId xmlns:p14="http://schemas.microsoft.com/office/powerpoint/2010/main" val="1715571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2" name="Picture 1">
            <a:extLst>
              <a:ext uri="{FF2B5EF4-FFF2-40B4-BE49-F238E27FC236}">
                <a16:creationId xmlns:a16="http://schemas.microsoft.com/office/drawing/2014/main" id="{F2AB5F9C-9297-4EA5-A140-E66B9632AC0B}"/>
              </a:ext>
            </a:extLst>
          </p:cNvPr>
          <p:cNvPicPr>
            <a:picLocks noChangeAspect="1"/>
          </p:cNvPicPr>
          <p:nvPr/>
        </p:nvPicPr>
        <p:blipFill>
          <a:blip r:embed="rId2"/>
          <a:stretch>
            <a:fillRect/>
          </a:stretch>
        </p:blipFill>
        <p:spPr>
          <a:xfrm>
            <a:off x="833120" y="2609598"/>
            <a:ext cx="8849359" cy="4248402"/>
          </a:xfrm>
          <a:prstGeom prst="rect">
            <a:avLst/>
          </a:prstGeom>
        </p:spPr>
      </p:pic>
    </p:spTree>
    <p:extLst>
      <p:ext uri="{BB962C8B-B14F-4D97-AF65-F5344CB8AC3E}">
        <p14:creationId xmlns:p14="http://schemas.microsoft.com/office/powerpoint/2010/main" val="1500003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36317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This project is related to 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p>
          <a:p>
            <a:pPr algn="just"/>
            <a:endParaRPr lang="en-IN" sz="2000" dirty="0"/>
          </a:p>
        </p:txBody>
      </p:sp>
    </p:spTree>
    <p:extLst>
      <p:ext uri="{BB962C8B-B14F-4D97-AF65-F5344CB8AC3E}">
        <p14:creationId xmlns:p14="http://schemas.microsoft.com/office/powerpoint/2010/main" val="17555234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33730" y="2405519"/>
            <a:ext cx="10688320" cy="497508"/>
          </a:xfrm>
          <a:prstGeom prst="rect">
            <a:avLst/>
          </a:prstGeom>
          <a:noFill/>
        </p:spPr>
        <p:txBody>
          <a:bodyPr wrap="square" rtlCol="0">
            <a:spAutoFit/>
          </a:bodyPr>
          <a:lstStyle/>
          <a:p>
            <a:pPr algn="just">
              <a:lnSpc>
                <a:spcPct val="150000"/>
              </a:lnSpc>
            </a:pPr>
            <a:r>
              <a:rPr lang="en-US" sz="2000" dirty="0"/>
              <a:t>3.	Logistic regression</a:t>
            </a:r>
            <a:endParaRPr lang="en-IN" sz="2000" dirty="0"/>
          </a:p>
        </p:txBody>
      </p:sp>
      <p:pic>
        <p:nvPicPr>
          <p:cNvPr id="2" name="Picture 1">
            <a:extLst>
              <a:ext uri="{FF2B5EF4-FFF2-40B4-BE49-F238E27FC236}">
                <a16:creationId xmlns:a16="http://schemas.microsoft.com/office/drawing/2014/main" id="{F1888624-7BC4-479F-8702-2C6F4B88E2B1}"/>
              </a:ext>
            </a:extLst>
          </p:cNvPr>
          <p:cNvPicPr>
            <a:picLocks noChangeAspect="1"/>
          </p:cNvPicPr>
          <p:nvPr/>
        </p:nvPicPr>
        <p:blipFill>
          <a:blip r:embed="rId2"/>
          <a:stretch>
            <a:fillRect/>
          </a:stretch>
        </p:blipFill>
        <p:spPr>
          <a:xfrm>
            <a:off x="731266" y="2919457"/>
            <a:ext cx="9459214" cy="3952045"/>
          </a:xfrm>
          <a:prstGeom prst="rect">
            <a:avLst/>
          </a:prstGeom>
        </p:spPr>
      </p:pic>
    </p:spTree>
    <p:extLst>
      <p:ext uri="{BB962C8B-B14F-4D97-AF65-F5344CB8AC3E}">
        <p14:creationId xmlns:p14="http://schemas.microsoft.com/office/powerpoint/2010/main" val="25507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2" name="Picture 1">
            <a:extLst>
              <a:ext uri="{FF2B5EF4-FFF2-40B4-BE49-F238E27FC236}">
                <a16:creationId xmlns:a16="http://schemas.microsoft.com/office/drawing/2014/main" id="{56E5A595-0826-4C7A-94E8-67CA39B87958}"/>
              </a:ext>
            </a:extLst>
          </p:cNvPr>
          <p:cNvPicPr>
            <a:picLocks noChangeAspect="1"/>
          </p:cNvPicPr>
          <p:nvPr/>
        </p:nvPicPr>
        <p:blipFill>
          <a:blip r:embed="rId2"/>
          <a:stretch>
            <a:fillRect/>
          </a:stretch>
        </p:blipFill>
        <p:spPr>
          <a:xfrm>
            <a:off x="1412240" y="2609597"/>
            <a:ext cx="8636000" cy="4197960"/>
          </a:xfrm>
          <a:prstGeom prst="rect">
            <a:avLst/>
          </a:prstGeom>
        </p:spPr>
      </p:pic>
    </p:spTree>
    <p:extLst>
      <p:ext uri="{BB962C8B-B14F-4D97-AF65-F5344CB8AC3E}">
        <p14:creationId xmlns:p14="http://schemas.microsoft.com/office/powerpoint/2010/main" val="2395046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1347470" y="2760054"/>
            <a:ext cx="10688320" cy="497508"/>
          </a:xfrm>
          <a:prstGeom prst="rect">
            <a:avLst/>
          </a:prstGeom>
          <a:noFill/>
        </p:spPr>
        <p:txBody>
          <a:bodyPr wrap="square" rtlCol="0">
            <a:spAutoFit/>
          </a:bodyPr>
          <a:lstStyle/>
          <a:p>
            <a:pPr algn="just">
              <a:lnSpc>
                <a:spcPct val="150000"/>
              </a:lnSpc>
            </a:pPr>
            <a:r>
              <a:rPr lang="en-US" sz="2000" dirty="0"/>
              <a:t>4.	Decision tree classifier</a:t>
            </a:r>
            <a:endParaRPr lang="en-IN" sz="2000" dirty="0"/>
          </a:p>
        </p:txBody>
      </p:sp>
      <p:pic>
        <p:nvPicPr>
          <p:cNvPr id="2" name="Picture 1">
            <a:extLst>
              <a:ext uri="{FF2B5EF4-FFF2-40B4-BE49-F238E27FC236}">
                <a16:creationId xmlns:a16="http://schemas.microsoft.com/office/drawing/2014/main" id="{721773EA-399E-4B28-8ED5-1F5F0A7C589A}"/>
              </a:ext>
            </a:extLst>
          </p:cNvPr>
          <p:cNvPicPr>
            <a:picLocks noChangeAspect="1"/>
          </p:cNvPicPr>
          <p:nvPr/>
        </p:nvPicPr>
        <p:blipFill>
          <a:blip r:embed="rId2"/>
          <a:stretch>
            <a:fillRect/>
          </a:stretch>
        </p:blipFill>
        <p:spPr>
          <a:xfrm>
            <a:off x="612073" y="3257562"/>
            <a:ext cx="9080567" cy="3519158"/>
          </a:xfrm>
          <a:prstGeom prst="rect">
            <a:avLst/>
          </a:prstGeom>
        </p:spPr>
      </p:pic>
    </p:spTree>
    <p:extLst>
      <p:ext uri="{BB962C8B-B14F-4D97-AF65-F5344CB8AC3E}">
        <p14:creationId xmlns:p14="http://schemas.microsoft.com/office/powerpoint/2010/main" val="1714547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2" name="Picture 1">
            <a:extLst>
              <a:ext uri="{FF2B5EF4-FFF2-40B4-BE49-F238E27FC236}">
                <a16:creationId xmlns:a16="http://schemas.microsoft.com/office/drawing/2014/main" id="{891F7190-B341-4E41-96B3-CEAF6D1DE226}"/>
              </a:ext>
            </a:extLst>
          </p:cNvPr>
          <p:cNvPicPr>
            <a:picLocks noChangeAspect="1"/>
          </p:cNvPicPr>
          <p:nvPr/>
        </p:nvPicPr>
        <p:blipFill>
          <a:blip r:embed="rId2"/>
          <a:stretch>
            <a:fillRect/>
          </a:stretch>
        </p:blipFill>
        <p:spPr>
          <a:xfrm>
            <a:off x="751840" y="2648313"/>
            <a:ext cx="9773919" cy="4219847"/>
          </a:xfrm>
          <a:prstGeom prst="rect">
            <a:avLst/>
          </a:prstGeom>
        </p:spPr>
      </p:pic>
    </p:spTree>
    <p:extLst>
      <p:ext uri="{BB962C8B-B14F-4D97-AF65-F5344CB8AC3E}">
        <p14:creationId xmlns:p14="http://schemas.microsoft.com/office/powerpoint/2010/main" val="2977395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741418" y="2684826"/>
            <a:ext cx="10688320" cy="497508"/>
          </a:xfrm>
          <a:prstGeom prst="rect">
            <a:avLst/>
          </a:prstGeom>
          <a:noFill/>
        </p:spPr>
        <p:txBody>
          <a:bodyPr wrap="square" rtlCol="0">
            <a:spAutoFit/>
          </a:bodyPr>
          <a:lstStyle/>
          <a:p>
            <a:pPr algn="just">
              <a:lnSpc>
                <a:spcPct val="150000"/>
              </a:lnSpc>
            </a:pPr>
            <a:r>
              <a:rPr lang="en-US" sz="2000" dirty="0"/>
              <a:t>5.MultinomialNB</a:t>
            </a:r>
            <a:endParaRPr lang="en-IN" sz="2000" dirty="0"/>
          </a:p>
        </p:txBody>
      </p:sp>
      <p:pic>
        <p:nvPicPr>
          <p:cNvPr id="3" name="Picture 2">
            <a:extLst>
              <a:ext uri="{FF2B5EF4-FFF2-40B4-BE49-F238E27FC236}">
                <a16:creationId xmlns:a16="http://schemas.microsoft.com/office/drawing/2014/main" id="{B14787C0-61C0-4525-8EDF-9F81C09E1CDA}"/>
              </a:ext>
            </a:extLst>
          </p:cNvPr>
          <p:cNvPicPr>
            <a:picLocks noChangeAspect="1"/>
          </p:cNvPicPr>
          <p:nvPr/>
        </p:nvPicPr>
        <p:blipFill>
          <a:blip r:embed="rId2"/>
          <a:stretch>
            <a:fillRect/>
          </a:stretch>
        </p:blipFill>
        <p:spPr>
          <a:xfrm>
            <a:off x="741418" y="3257562"/>
            <a:ext cx="9570982" cy="3333661"/>
          </a:xfrm>
          <a:prstGeom prst="rect">
            <a:avLst/>
          </a:prstGeom>
        </p:spPr>
      </p:pic>
    </p:spTree>
    <p:extLst>
      <p:ext uri="{BB962C8B-B14F-4D97-AF65-F5344CB8AC3E}">
        <p14:creationId xmlns:p14="http://schemas.microsoft.com/office/powerpoint/2010/main" val="883626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2" name="Picture 1">
            <a:extLst>
              <a:ext uri="{FF2B5EF4-FFF2-40B4-BE49-F238E27FC236}">
                <a16:creationId xmlns:a16="http://schemas.microsoft.com/office/drawing/2014/main" id="{F7B4316E-4961-4345-997C-B8D8DE7B4A52}"/>
              </a:ext>
            </a:extLst>
          </p:cNvPr>
          <p:cNvPicPr>
            <a:picLocks noChangeAspect="1"/>
          </p:cNvPicPr>
          <p:nvPr/>
        </p:nvPicPr>
        <p:blipFill>
          <a:blip r:embed="rId2"/>
          <a:stretch>
            <a:fillRect/>
          </a:stretch>
        </p:blipFill>
        <p:spPr>
          <a:xfrm>
            <a:off x="482342" y="2650986"/>
            <a:ext cx="10104377" cy="4217174"/>
          </a:xfrm>
          <a:prstGeom prst="rect">
            <a:avLst/>
          </a:prstGeom>
        </p:spPr>
      </p:pic>
    </p:spTree>
    <p:extLst>
      <p:ext uri="{BB962C8B-B14F-4D97-AF65-F5344CB8AC3E}">
        <p14:creationId xmlns:p14="http://schemas.microsoft.com/office/powerpoint/2010/main" val="3238132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729501"/>
            <a:ext cx="10688320" cy="497508"/>
          </a:xfrm>
          <a:prstGeom prst="rect">
            <a:avLst/>
          </a:prstGeom>
          <a:noFill/>
        </p:spPr>
        <p:txBody>
          <a:bodyPr wrap="square" rtlCol="0">
            <a:spAutoFit/>
          </a:bodyPr>
          <a:lstStyle/>
          <a:p>
            <a:pPr algn="just">
              <a:lnSpc>
                <a:spcPct val="150000"/>
              </a:lnSpc>
            </a:pPr>
            <a:r>
              <a:rPr lang="en-US" sz="2000" dirty="0"/>
              <a:t>6.	</a:t>
            </a:r>
            <a:r>
              <a:rPr lang="en-US" sz="2000" dirty="0" err="1"/>
              <a:t>RandomForestClassifier</a:t>
            </a:r>
            <a:endParaRPr lang="en-IN" sz="2000" dirty="0"/>
          </a:p>
        </p:txBody>
      </p:sp>
      <p:pic>
        <p:nvPicPr>
          <p:cNvPr id="6" name="Picture 5">
            <a:extLst>
              <a:ext uri="{FF2B5EF4-FFF2-40B4-BE49-F238E27FC236}">
                <a16:creationId xmlns:a16="http://schemas.microsoft.com/office/drawing/2014/main" id="{846C5C0F-74F7-436A-840D-C801A6BF61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4710" y="3257562"/>
            <a:ext cx="9782810" cy="3600438"/>
          </a:xfrm>
          <a:prstGeom prst="rect">
            <a:avLst/>
          </a:prstGeom>
          <a:noFill/>
        </p:spPr>
      </p:pic>
    </p:spTree>
    <p:extLst>
      <p:ext uri="{BB962C8B-B14F-4D97-AF65-F5344CB8AC3E}">
        <p14:creationId xmlns:p14="http://schemas.microsoft.com/office/powerpoint/2010/main" val="3174430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0E3FCA46-728E-44B3-B609-7CC138158B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0060" y="2609598"/>
            <a:ext cx="9852660" cy="4147390"/>
          </a:xfrm>
          <a:prstGeom prst="rect">
            <a:avLst/>
          </a:prstGeom>
          <a:noFill/>
        </p:spPr>
      </p:pic>
    </p:spTree>
    <p:extLst>
      <p:ext uri="{BB962C8B-B14F-4D97-AF65-F5344CB8AC3E}">
        <p14:creationId xmlns:p14="http://schemas.microsoft.com/office/powerpoint/2010/main" val="333175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8445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Results</a:t>
            </a:r>
          </a:p>
        </p:txBody>
      </p:sp>
      <p:pic>
        <p:nvPicPr>
          <p:cNvPr id="5" name="Picture 4">
            <a:extLst>
              <a:ext uri="{FF2B5EF4-FFF2-40B4-BE49-F238E27FC236}">
                <a16:creationId xmlns:a16="http://schemas.microsoft.com/office/drawing/2014/main" id="{A168B718-7B81-4918-9B31-FBE8BF9EC9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0774" y="2428623"/>
            <a:ext cx="9821545" cy="4344922"/>
          </a:xfrm>
          <a:prstGeom prst="rect">
            <a:avLst/>
          </a:prstGeom>
          <a:noFill/>
        </p:spPr>
      </p:pic>
    </p:spTree>
    <p:extLst>
      <p:ext uri="{BB962C8B-B14F-4D97-AF65-F5344CB8AC3E}">
        <p14:creationId xmlns:p14="http://schemas.microsoft.com/office/powerpoint/2010/main" val="2624427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5588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
        <p:nvSpPr>
          <p:cNvPr id="3" name="TextBox 2">
            <a:extLst>
              <a:ext uri="{FF2B5EF4-FFF2-40B4-BE49-F238E27FC236}">
                <a16:creationId xmlns:a16="http://schemas.microsoft.com/office/drawing/2014/main" id="{B54607B1-932F-4511-9E9D-3800314C339A}"/>
              </a:ext>
            </a:extLst>
          </p:cNvPr>
          <p:cNvSpPr txBox="1"/>
          <p:nvPr/>
        </p:nvSpPr>
        <p:spPr>
          <a:xfrm>
            <a:off x="1038225" y="2647950"/>
            <a:ext cx="9020175" cy="3785652"/>
          </a:xfrm>
          <a:prstGeom prst="rect">
            <a:avLst/>
          </a:prstGeom>
          <a:noFill/>
        </p:spPr>
        <p:txBody>
          <a:bodyPr wrap="square" rtlCol="0">
            <a:spAutoFit/>
          </a:bodyPr>
          <a:lstStyle/>
          <a:p>
            <a:pPr marL="285750" indent="-285750" algn="just">
              <a:buFont typeface="Wingdings" panose="05000000000000000000" pitchFamily="2" charset="2"/>
              <a:buChar char="q"/>
            </a:pPr>
            <a:r>
              <a:rPr lang="en-US" sz="4000" dirty="0"/>
              <a:t>After </a:t>
            </a:r>
            <a:r>
              <a:rPr lang="en-US" sz="4000" dirty="0" err="1"/>
              <a:t>analysing</a:t>
            </a:r>
            <a:r>
              <a:rPr lang="en-US" sz="4000" dirty="0"/>
              <a:t> data, visualization and modelling, we come to the conclusion that using the Support Vector Classification algorithm is suitable for modelling of label's prediction.</a:t>
            </a:r>
            <a:endParaRPr lang="en-IN" sz="4000" dirty="0"/>
          </a:p>
        </p:txBody>
      </p:sp>
    </p:spTree>
    <p:extLst>
      <p:ext uri="{BB962C8B-B14F-4D97-AF65-F5344CB8AC3E}">
        <p14:creationId xmlns:p14="http://schemas.microsoft.com/office/powerpoint/2010/main" val="1308723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45550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In given dataset, there are 6 columns in the dataset provided to you. The description of each of the column is given below:</a:t>
            </a:r>
          </a:p>
          <a:p>
            <a:pPr marL="800100" lvl="1" indent="-342900" algn="just">
              <a:lnSpc>
                <a:spcPct val="150000"/>
              </a:lnSpc>
              <a:buFont typeface="Wingdings" panose="05000000000000000000" pitchFamily="2" charset="2"/>
              <a:buChar char="Ø"/>
            </a:pPr>
            <a:r>
              <a:rPr lang="en-US" sz="2000" dirty="0"/>
              <a:t>“id”:  Unique id of each news article.</a:t>
            </a:r>
          </a:p>
          <a:p>
            <a:pPr marL="800100" lvl="1" indent="-342900" algn="just">
              <a:lnSpc>
                <a:spcPct val="150000"/>
              </a:lnSpc>
              <a:buFont typeface="Wingdings" panose="05000000000000000000" pitchFamily="2" charset="2"/>
              <a:buChar char="Ø"/>
            </a:pPr>
            <a:r>
              <a:rPr lang="en-US" sz="2000" dirty="0"/>
              <a:t>“headline”:  It is the title of the news.</a:t>
            </a:r>
          </a:p>
          <a:p>
            <a:pPr marL="800100" lvl="1" indent="-342900" algn="just">
              <a:lnSpc>
                <a:spcPct val="150000"/>
              </a:lnSpc>
              <a:buFont typeface="Wingdings" panose="05000000000000000000" pitchFamily="2" charset="2"/>
              <a:buChar char="Ø"/>
            </a:pPr>
            <a:r>
              <a:rPr lang="en-US" sz="2000" dirty="0"/>
              <a:t>“news”:  It contains the full text of the news article.</a:t>
            </a:r>
          </a:p>
          <a:p>
            <a:pPr marL="800100" lvl="1" indent="-342900" algn="just">
              <a:lnSpc>
                <a:spcPct val="150000"/>
              </a:lnSpc>
              <a:buFont typeface="Wingdings" panose="05000000000000000000" pitchFamily="2" charset="2"/>
              <a:buChar char="Ø"/>
            </a:pPr>
            <a:r>
              <a:rPr lang="en-US" sz="2000" dirty="0"/>
              <a:t>“Unnamed:0”:  It is a serial number.</a:t>
            </a:r>
          </a:p>
          <a:p>
            <a:pPr marL="800100" lvl="1" indent="-342900" algn="just">
              <a:lnSpc>
                <a:spcPct val="150000"/>
              </a:lnSpc>
              <a:buFont typeface="Wingdings" panose="05000000000000000000" pitchFamily="2" charset="2"/>
              <a:buChar char="Ø"/>
            </a:pPr>
            <a:r>
              <a:rPr lang="en-US" sz="2000" dirty="0"/>
              <a:t>“</a:t>
            </a:r>
            <a:r>
              <a:rPr lang="en-US" sz="2000" dirty="0" err="1"/>
              <a:t>written_by</a:t>
            </a:r>
            <a:r>
              <a:rPr lang="en-US" sz="2000" dirty="0"/>
              <a:t>”:  It represents the author of the news article.</a:t>
            </a:r>
          </a:p>
          <a:p>
            <a:pPr marL="800100" lvl="1" indent="-342900" algn="just">
              <a:lnSpc>
                <a:spcPct val="150000"/>
              </a:lnSpc>
              <a:buFont typeface="Wingdings" panose="05000000000000000000" pitchFamily="2" charset="2"/>
              <a:buChar char="Ø"/>
            </a:pPr>
            <a:r>
              <a:rPr lang="en-US" sz="2000" dirty="0"/>
              <a:t>“label”:  It tells whether the news is fake (1) or not fake (0).</a:t>
            </a:r>
          </a:p>
          <a:p>
            <a:pPr marL="342900" indent="-342900" algn="just">
              <a:lnSpc>
                <a:spcPct val="150000"/>
              </a:lnSpc>
              <a:buFont typeface="Wingdings" panose="05000000000000000000" pitchFamily="2" charset="2"/>
              <a:buChar char="q"/>
            </a:pPr>
            <a:endParaRPr lang="en-US" sz="2000" dirty="0"/>
          </a:p>
          <a:p>
            <a:pPr algn="just"/>
            <a:endParaRPr lang="en-IN" sz="2000" dirty="0"/>
          </a:p>
        </p:txBody>
      </p:sp>
    </p:spTree>
    <p:extLst>
      <p:ext uri="{BB962C8B-B14F-4D97-AF65-F5344CB8AC3E}">
        <p14:creationId xmlns:p14="http://schemas.microsoft.com/office/powerpoint/2010/main" val="1877342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53515" y="25590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Thank You..</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75352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Problem</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142083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t>Business problem in this project, build a model with the help of NLPT &amp; ML to predict whether a news is fake or not fake.</a:t>
            </a:r>
          </a:p>
          <a:p>
            <a:pPr marL="285750" indent="-285750">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1507759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Motivation</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142083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t>Motivation for the problem undertaken Because this project will help us to know fake news and real news. Which will be helpful in detecting real and fake news to any organization and society.</a:t>
            </a:r>
            <a:endParaRPr lang="en-IN" sz="2000" dirty="0"/>
          </a:p>
        </p:txBody>
      </p:sp>
    </p:spTree>
    <p:extLst>
      <p:ext uri="{BB962C8B-B14F-4D97-AF65-F5344CB8AC3E}">
        <p14:creationId xmlns:p14="http://schemas.microsoft.com/office/powerpoint/2010/main" val="1129504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856654" y="661015"/>
            <a:ext cx="603165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Review of Dataset</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Review of Dataset is basically related to comprehensive summary of dataset as well as descriptions of input variables and output variable. </a:t>
            </a:r>
            <a:endParaRPr lang="en-IN" sz="2000" dirty="0"/>
          </a:p>
        </p:txBody>
      </p:sp>
      <p:pic>
        <p:nvPicPr>
          <p:cNvPr id="5" name="Picture 4">
            <a:extLst>
              <a:ext uri="{FF2B5EF4-FFF2-40B4-BE49-F238E27FC236}">
                <a16:creationId xmlns:a16="http://schemas.microsoft.com/office/drawing/2014/main" id="{BB3CFB29-67CE-41DD-B0CA-98F35F9B57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75" y="3276289"/>
            <a:ext cx="8477250" cy="3287706"/>
          </a:xfrm>
          <a:prstGeom prst="rect">
            <a:avLst/>
          </a:prstGeom>
          <a:noFill/>
          <a:ln>
            <a:noFill/>
          </a:ln>
        </p:spPr>
      </p:pic>
    </p:spTree>
    <p:extLst>
      <p:ext uri="{BB962C8B-B14F-4D97-AF65-F5344CB8AC3E}">
        <p14:creationId xmlns:p14="http://schemas.microsoft.com/office/powerpoint/2010/main" val="4126382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122119" y="661015"/>
            <a:ext cx="776687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tatistical Descriptions </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statistical descriptions of dataset using </a:t>
            </a:r>
            <a:r>
              <a:rPr lang="en-US" sz="2000" dirty="0" err="1"/>
              <a:t>Dataframe.describe</a:t>
            </a:r>
            <a:r>
              <a:rPr lang="en-US" sz="2000" dirty="0"/>
              <a:t>() command in python, which tells the following statistical descriptions:</a:t>
            </a:r>
            <a:endParaRPr lang="en-IN" sz="2000" dirty="0"/>
          </a:p>
        </p:txBody>
      </p:sp>
      <p:pic>
        <p:nvPicPr>
          <p:cNvPr id="5" name="Picture 4">
            <a:extLst>
              <a:ext uri="{FF2B5EF4-FFF2-40B4-BE49-F238E27FC236}">
                <a16:creationId xmlns:a16="http://schemas.microsoft.com/office/drawing/2014/main" id="{5A7EBED2-05B5-4E22-87F6-339952ADDA8D}"/>
              </a:ext>
            </a:extLst>
          </p:cNvPr>
          <p:cNvPicPr/>
          <p:nvPr/>
        </p:nvPicPr>
        <p:blipFill>
          <a:blip r:embed="rId2">
            <a:extLst>
              <a:ext uri="{28A0092B-C50C-407E-A947-70E740481C1C}">
                <a14:useLocalDpi xmlns:a14="http://schemas.microsoft.com/office/drawing/2010/main" val="0"/>
              </a:ext>
            </a:extLst>
          </a:blip>
          <a:stretch>
            <a:fillRect/>
          </a:stretch>
        </p:blipFill>
        <p:spPr>
          <a:xfrm>
            <a:off x="1111249" y="3276288"/>
            <a:ext cx="9661525" cy="3105462"/>
          </a:xfrm>
          <a:prstGeom prst="rect">
            <a:avLst/>
          </a:prstGeom>
        </p:spPr>
      </p:pic>
    </p:spTree>
    <p:extLst>
      <p:ext uri="{BB962C8B-B14F-4D97-AF65-F5344CB8AC3E}">
        <p14:creationId xmlns:p14="http://schemas.microsoft.com/office/powerpoint/2010/main" val="2115312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24047" y="661015"/>
            <a:ext cx="656301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Data pre-processing in Machine Learning is a crucial step that helps enhance the quality of data to promote the extraction of meaningful insights from the data. In simple words, data pre-processing in Machine Learning is a data mining technique that transforms raw data into an understandable and readable format.</a:t>
            </a:r>
          </a:p>
          <a:p>
            <a:pPr algn="just">
              <a:lnSpc>
                <a:spcPct val="150000"/>
              </a:lnSpc>
            </a:pPr>
            <a:endParaRPr lang="en-US" sz="2000" dirty="0"/>
          </a:p>
          <a:p>
            <a:pPr marL="342900" indent="-342900" algn="just">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3319469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84406" y="204906"/>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484406" y="413365"/>
            <a:ext cx="7831044"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680720" y="2662991"/>
            <a:ext cx="10688320" cy="3477875"/>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t>Steps in Data Pre-processing in Machine Learning:</a:t>
            </a:r>
          </a:p>
          <a:p>
            <a:pPr marL="457200" indent="-457200" algn="just">
              <a:buFont typeface="+mj-lt"/>
              <a:buAutoNum type="arabicPeriod"/>
            </a:pPr>
            <a:r>
              <a:rPr lang="en-US" sz="2000" dirty="0"/>
              <a:t>Read dataset and make it in proper format.</a:t>
            </a:r>
          </a:p>
          <a:p>
            <a:pPr marL="457200" indent="-457200" algn="just">
              <a:buFont typeface="+mj-lt"/>
              <a:buAutoNum type="arabicPeriod"/>
            </a:pPr>
            <a:r>
              <a:rPr lang="en-US" sz="2000" dirty="0"/>
              <a:t>Encode labels</a:t>
            </a:r>
          </a:p>
          <a:p>
            <a:pPr marL="457200" indent="-457200" algn="just">
              <a:buFont typeface="+mj-lt"/>
              <a:buAutoNum type="arabicPeriod"/>
            </a:pPr>
            <a:r>
              <a:rPr lang="en-US" sz="2000" dirty="0"/>
              <a:t>Convert all cases to lower</a:t>
            </a:r>
          </a:p>
          <a:p>
            <a:pPr marL="457200" indent="-457200" algn="just">
              <a:buFont typeface="+mj-lt"/>
              <a:buAutoNum type="arabicPeriod"/>
            </a:pPr>
            <a:r>
              <a:rPr lang="en-US" sz="2000" dirty="0"/>
              <a:t>Remove punctuations</a:t>
            </a:r>
          </a:p>
          <a:p>
            <a:pPr marL="457200" indent="-457200" algn="just">
              <a:buFont typeface="+mj-lt"/>
              <a:buAutoNum type="arabicPeriod"/>
            </a:pPr>
            <a:r>
              <a:rPr lang="en-US" sz="2000" dirty="0"/>
              <a:t>Remove </a:t>
            </a:r>
            <a:r>
              <a:rPr lang="en-US" sz="2000" dirty="0" err="1"/>
              <a:t>Stopwords</a:t>
            </a:r>
            <a:endParaRPr lang="en-US" sz="2000" dirty="0"/>
          </a:p>
          <a:p>
            <a:pPr marL="457200" indent="-457200" algn="just">
              <a:buFont typeface="+mj-lt"/>
              <a:buAutoNum type="arabicPeriod"/>
            </a:pPr>
            <a:r>
              <a:rPr lang="en-US" sz="2000" dirty="0"/>
              <a:t>Check stats of messages</a:t>
            </a:r>
          </a:p>
          <a:p>
            <a:pPr marL="457200" indent="-457200" algn="just">
              <a:buFont typeface="+mj-lt"/>
              <a:buAutoNum type="arabicPeriod"/>
            </a:pPr>
            <a:r>
              <a:rPr lang="en-US" sz="2000" dirty="0"/>
              <a:t>Convert all texts into vectors</a:t>
            </a:r>
          </a:p>
          <a:p>
            <a:pPr marL="457200" indent="-457200" algn="just">
              <a:buFont typeface="+mj-lt"/>
              <a:buAutoNum type="arabicPeriod"/>
            </a:pPr>
            <a:r>
              <a:rPr lang="en-US" sz="2000" dirty="0"/>
              <a:t>Import classifier</a:t>
            </a:r>
          </a:p>
          <a:p>
            <a:pPr marL="457200" indent="-457200" algn="just">
              <a:buFont typeface="+mj-lt"/>
              <a:buAutoNum type="arabicPeriod"/>
            </a:pPr>
            <a:r>
              <a:rPr lang="en-US" sz="2000" dirty="0"/>
              <a:t>Train and test</a:t>
            </a:r>
          </a:p>
          <a:p>
            <a:pPr marL="457200" indent="-457200" algn="just">
              <a:buFont typeface="+mj-lt"/>
              <a:buAutoNum type="arabicPeriod"/>
            </a:pPr>
            <a:r>
              <a:rPr lang="en-US" sz="2000" dirty="0"/>
              <a:t>Check the accuracy/confusion matrix.</a:t>
            </a:r>
            <a:endParaRPr lang="en-IN" sz="2000" dirty="0"/>
          </a:p>
        </p:txBody>
      </p:sp>
    </p:spTree>
    <p:extLst>
      <p:ext uri="{BB962C8B-B14F-4D97-AF65-F5344CB8AC3E}">
        <p14:creationId xmlns:p14="http://schemas.microsoft.com/office/powerpoint/2010/main" val="4258869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189</TotalTime>
  <Words>669</Words>
  <Application>Microsoft Office PowerPoint</Application>
  <PresentationFormat>Widescreen</PresentationFormat>
  <Paragraphs>72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Used Library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Himanshu Sharma</dc:creator>
  <cp:lastModifiedBy>Himanshu Sharma</cp:lastModifiedBy>
  <cp:revision>22</cp:revision>
  <dcterms:created xsi:type="dcterms:W3CDTF">2020-09-21T16:42:51Z</dcterms:created>
  <dcterms:modified xsi:type="dcterms:W3CDTF">2021-02-26T11:29:03Z</dcterms:modified>
</cp:coreProperties>
</file>