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87" r:id="rId14"/>
    <p:sldId id="28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4400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67882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41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91486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142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2969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024166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110826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425204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26-11-2020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892656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D83A-5C35-4663-AA27-2D3AB3255245}"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403913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0D83A-5C35-4663-AA27-2D3AB3255245}" type="datetimeFigureOut">
              <a:rPr lang="en-IN" smtClean="0"/>
              <a:t>26-11-2020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013459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0D83A-5C35-4663-AA27-2D3AB3255245}" type="datetimeFigureOut">
              <a:rPr lang="en-IN" smtClean="0"/>
              <a:t>26-11-2020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6880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D83A-5C35-4663-AA27-2D3AB3255245}" type="datetimeFigureOut">
              <a:rPr lang="en-IN" smtClean="0"/>
              <a:t>26-11-2020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280706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26-11-2020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1127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
        <p:nvSpPr>
          <p:cNvPr id="5" name="Date Placeholder 4"/>
          <p:cNvSpPr>
            <a:spLocks noGrp="1"/>
          </p:cNvSpPr>
          <p:nvPr>
            <p:ph type="dt" sz="half" idx="10"/>
          </p:nvPr>
        </p:nvSpPr>
        <p:spPr/>
        <p:txBody>
          <a:bodyPr/>
          <a:lstStyle/>
          <a:p>
            <a:fld id="{1C60D83A-5C35-4663-AA27-2D3AB3255245}" type="datetimeFigureOut">
              <a:rPr lang="en-IN" smtClean="0"/>
              <a:t>26-11-2020</a:t>
            </a:fld>
            <a:endParaRPr lang="en-IN"/>
          </a:p>
        </p:txBody>
      </p:sp>
    </p:spTree>
    <p:extLst>
      <p:ext uri="{BB962C8B-B14F-4D97-AF65-F5344CB8AC3E}">
        <p14:creationId xmlns:p14="http://schemas.microsoft.com/office/powerpoint/2010/main" val="4053817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15000" b="-15000"/>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0D83A-5C35-4663-AA27-2D3AB3255245}" type="datetimeFigureOut">
              <a:rPr lang="en-IN" smtClean="0"/>
              <a:t>26-11-2020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5FD596-A31B-4428-B15A-D9D8F6DAB73F}" type="slidenum">
              <a:rPr lang="en-IN" smtClean="0"/>
              <a:t>‹#›</a:t>
            </a:fld>
            <a:endParaRPr lang="en-IN"/>
          </a:p>
        </p:txBody>
      </p:sp>
    </p:spTree>
    <p:extLst>
      <p:ext uri="{BB962C8B-B14F-4D97-AF65-F5344CB8AC3E}">
        <p14:creationId xmlns:p14="http://schemas.microsoft.com/office/powerpoint/2010/main" val="23190411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563F-DC3B-4EF1-8BA1-407E9312264E}"/>
              </a:ext>
            </a:extLst>
          </p:cNvPr>
          <p:cNvSpPr>
            <a:spLocks noGrp="1"/>
          </p:cNvSpPr>
          <p:nvPr>
            <p:ph type="subTitle" idx="1"/>
          </p:nvPr>
        </p:nvSpPr>
        <p:spPr>
          <a:xfrm>
            <a:off x="7330991" y="5792345"/>
            <a:ext cx="3312734" cy="1141851"/>
          </a:xfrm>
          <a:noFill/>
        </p:spPr>
        <p:txBody>
          <a:bodyPr>
            <a:normAutofit/>
          </a:bodyPr>
          <a:lstStyle/>
          <a:p>
            <a:r>
              <a:rPr lang="en-US" dirty="0">
                <a:solidFill>
                  <a:srgbClr val="080808"/>
                </a:solidFill>
              </a:rPr>
              <a:t>-Presented By-</a:t>
            </a:r>
          </a:p>
          <a:p>
            <a:r>
              <a:rPr lang="en-US" dirty="0">
                <a:solidFill>
                  <a:srgbClr val="080808"/>
                </a:solidFill>
              </a:rPr>
              <a:t>Himanshu Sharma</a:t>
            </a:r>
            <a:endParaRPr lang="en-IN" dirty="0">
              <a:solidFill>
                <a:srgbClr val="080808"/>
              </a:solidFill>
            </a:endParaRPr>
          </a:p>
        </p:txBody>
      </p:sp>
      <p:sp>
        <p:nvSpPr>
          <p:cNvPr id="5" name="Rectangle 4">
            <a:extLst>
              <a:ext uri="{FF2B5EF4-FFF2-40B4-BE49-F238E27FC236}">
                <a16:creationId xmlns:a16="http://schemas.microsoft.com/office/drawing/2014/main" id="{D1659BA9-F13A-461C-8346-9A73E4401744}"/>
              </a:ext>
            </a:extLst>
          </p:cNvPr>
          <p:cNvSpPr/>
          <p:nvPr/>
        </p:nvSpPr>
        <p:spPr>
          <a:xfrm>
            <a:off x="390525" y="723900"/>
            <a:ext cx="9429750" cy="1754326"/>
          </a:xfrm>
          <a:prstGeom prst="rect">
            <a:avLst/>
          </a:prstGeom>
          <a:noFill/>
        </p:spPr>
        <p:txBody>
          <a:bodyPr wrap="square" lIns="91440" tIns="45720" rIns="91440" bIns="45720">
            <a:spAutoFit/>
          </a:bodyPr>
          <a:lstStyle/>
          <a:p>
            <a:pPr algn="r"/>
            <a:r>
              <a:rPr lang="en-IN" sz="5400" b="1" dirty="0">
                <a:ln w="22225">
                  <a:solidFill>
                    <a:schemeClr val="accent2"/>
                  </a:solidFill>
                  <a:prstDash val="solid"/>
                </a:ln>
                <a:solidFill>
                  <a:schemeClr val="accent2">
                    <a:lumMod val="40000"/>
                    <a:lumOff val="60000"/>
                  </a:schemeClr>
                </a:solidFill>
              </a:rPr>
              <a:t>HOUSING: PRICE PREDICTION MODEL</a:t>
            </a:r>
            <a:endParaRPr lang="en-US" sz="5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76488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FD930C-31E0-42B9-A191-0FB1D08CD6D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744247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24047" y="661015"/>
            <a:ext cx="656301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3319469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84406" y="204906"/>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484406" y="413365"/>
            <a:ext cx="789772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55758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Steps in Data Pre-processing in Machine Learning:</a:t>
            </a:r>
          </a:p>
          <a:p>
            <a:pPr marL="457200" indent="-457200" algn="just">
              <a:lnSpc>
                <a:spcPct val="150000"/>
              </a:lnSpc>
              <a:buFont typeface="+mj-lt"/>
              <a:buAutoNum type="arabicPeriod"/>
            </a:pPr>
            <a:r>
              <a:rPr lang="en-US" sz="2000" dirty="0"/>
              <a:t>Acquire the dataset	</a:t>
            </a:r>
          </a:p>
          <a:p>
            <a:pPr marL="457200" indent="-457200" algn="just">
              <a:lnSpc>
                <a:spcPct val="150000"/>
              </a:lnSpc>
              <a:buFont typeface="+mj-lt"/>
              <a:buAutoNum type="arabicPeriod"/>
            </a:pPr>
            <a:r>
              <a:rPr lang="en-US" sz="2000" dirty="0"/>
              <a:t>Import all the crucial libraries</a:t>
            </a:r>
          </a:p>
          <a:p>
            <a:pPr marL="457200" indent="-457200" algn="just">
              <a:lnSpc>
                <a:spcPct val="150000"/>
              </a:lnSpc>
              <a:buFont typeface="+mj-lt"/>
              <a:buAutoNum type="arabicPeriod"/>
            </a:pPr>
            <a:r>
              <a:rPr lang="en-US" sz="2000" dirty="0"/>
              <a:t>Import the dataset</a:t>
            </a:r>
          </a:p>
          <a:p>
            <a:pPr marL="457200" indent="-457200" algn="just">
              <a:lnSpc>
                <a:spcPct val="150000"/>
              </a:lnSpc>
              <a:buFont typeface="+mj-lt"/>
              <a:buAutoNum type="arabicPeriod"/>
            </a:pPr>
            <a:r>
              <a:rPr lang="en-US" sz="2000" dirty="0"/>
              <a:t>Identifying and handling the missing values</a:t>
            </a:r>
          </a:p>
          <a:p>
            <a:pPr marL="457200" indent="-457200" algn="just">
              <a:lnSpc>
                <a:spcPct val="150000"/>
              </a:lnSpc>
              <a:buFont typeface="+mj-lt"/>
              <a:buAutoNum type="arabicPeriod"/>
            </a:pPr>
            <a:r>
              <a:rPr lang="en-US" sz="2000" dirty="0"/>
              <a:t>Encoding the categorical data</a:t>
            </a:r>
          </a:p>
          <a:p>
            <a:pPr marL="457200" indent="-457200" algn="just">
              <a:lnSpc>
                <a:spcPct val="150000"/>
              </a:lnSpc>
              <a:buFont typeface="+mj-lt"/>
              <a:buAutoNum type="arabicPeriod"/>
            </a:pPr>
            <a:r>
              <a:rPr lang="en-US" sz="2000" dirty="0"/>
              <a:t>Splitting the dataset</a:t>
            </a:r>
          </a:p>
          <a:p>
            <a:pPr marL="457200" indent="-457200" algn="just">
              <a:lnSpc>
                <a:spcPct val="150000"/>
              </a:lnSpc>
              <a:buFont typeface="+mj-lt"/>
              <a:buAutoNum type="arabicPeriod"/>
            </a:pPr>
            <a:r>
              <a:rPr lang="en-US" sz="2000" dirty="0"/>
              <a:t>Feature scaling</a:t>
            </a:r>
          </a:p>
          <a:p>
            <a:pPr algn="just">
              <a:lnSpc>
                <a:spcPct val="150000"/>
              </a:lnSpc>
            </a:pPr>
            <a:endParaRPr lang="en-US" sz="2000" dirty="0"/>
          </a:p>
          <a:p>
            <a:pPr marL="457200" indent="-457200" algn="just">
              <a:lnSpc>
                <a:spcPct val="150000"/>
              </a:lnSpc>
              <a:buFont typeface="+mj-lt"/>
              <a:buAutoNum type="arabicPeriod"/>
            </a:pPr>
            <a:endParaRPr lang="en-US" sz="2000" dirty="0"/>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4258869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5588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
        <p:nvSpPr>
          <p:cNvPr id="3" name="TextBox 2">
            <a:extLst>
              <a:ext uri="{FF2B5EF4-FFF2-40B4-BE49-F238E27FC236}">
                <a16:creationId xmlns:a16="http://schemas.microsoft.com/office/drawing/2014/main" id="{B54607B1-932F-4511-9E9D-3800314C339A}"/>
              </a:ext>
            </a:extLst>
          </p:cNvPr>
          <p:cNvSpPr txBox="1"/>
          <p:nvPr/>
        </p:nvSpPr>
        <p:spPr>
          <a:xfrm>
            <a:off x="1038225" y="2647950"/>
            <a:ext cx="9020175" cy="3785652"/>
          </a:xfrm>
          <a:prstGeom prst="rect">
            <a:avLst/>
          </a:prstGeom>
          <a:noFill/>
        </p:spPr>
        <p:txBody>
          <a:bodyPr wrap="square" rtlCol="0">
            <a:spAutoFit/>
          </a:bodyPr>
          <a:lstStyle/>
          <a:p>
            <a:pPr marL="285750" indent="-285750" algn="just">
              <a:buFont typeface="Wingdings" panose="05000000000000000000" pitchFamily="2" charset="2"/>
              <a:buChar char="q"/>
            </a:pPr>
            <a:r>
              <a:rPr lang="en-US" sz="4000" dirty="0"/>
              <a:t>After </a:t>
            </a:r>
            <a:r>
              <a:rPr lang="en-US" sz="4000" dirty="0" err="1"/>
              <a:t>analysing</a:t>
            </a:r>
            <a:r>
              <a:rPr lang="en-US" sz="4000" dirty="0"/>
              <a:t> data, visualization and modelling, we come to the conclusion that using the </a:t>
            </a:r>
            <a:r>
              <a:rPr lang="en-US" sz="4000" dirty="0" err="1"/>
              <a:t>ada</a:t>
            </a:r>
            <a:r>
              <a:rPr lang="en-US" sz="4000" dirty="0"/>
              <a:t> boost regression is the best random state corresponding to highest r2_score is 85.</a:t>
            </a:r>
            <a:endParaRPr lang="en-IN" sz="4000" dirty="0"/>
          </a:p>
        </p:txBody>
      </p:sp>
    </p:spTree>
    <p:extLst>
      <p:ext uri="{BB962C8B-B14F-4D97-AF65-F5344CB8AC3E}">
        <p14:creationId xmlns:p14="http://schemas.microsoft.com/office/powerpoint/2010/main" val="1308723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53515" y="25590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Thank You..</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75352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465249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pPr marL="342900" indent="-342900" algn="just">
              <a:lnSpc>
                <a:spcPct val="150000"/>
              </a:lnSpc>
              <a:buFont typeface="Wingdings" panose="05000000000000000000" pitchFamily="2" charset="2"/>
              <a:buChar char="q"/>
            </a:pPr>
            <a:r>
              <a:rPr lang="en-US" sz="2000" dirty="0"/>
              <a:t>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342900" indent="-342900" algn="just">
              <a:lnSpc>
                <a:spcPct val="150000"/>
              </a:lnSpc>
              <a:buFont typeface="Wingdings" panose="05000000000000000000" pitchFamily="2" charset="2"/>
              <a:buChar char="q"/>
            </a:pPr>
            <a:r>
              <a:rPr lang="en-US" sz="2000" dirty="0"/>
              <a:t>Which variables are important to predict the price of variable?</a:t>
            </a:r>
          </a:p>
          <a:p>
            <a:pPr marL="342900" indent="-342900" algn="just">
              <a:lnSpc>
                <a:spcPct val="150000"/>
              </a:lnSpc>
              <a:buFont typeface="Wingdings" panose="05000000000000000000" pitchFamily="2" charset="2"/>
              <a:buChar char="q"/>
            </a:pPr>
            <a:r>
              <a:rPr lang="en-US" sz="2000" dirty="0"/>
              <a:t>How do these variables describe the price of the house?</a:t>
            </a:r>
            <a:endParaRPr lang="en-IN" sz="2000" dirty="0"/>
          </a:p>
        </p:txBody>
      </p:sp>
    </p:spTree>
    <p:extLst>
      <p:ext uri="{BB962C8B-B14F-4D97-AF65-F5344CB8AC3E}">
        <p14:creationId xmlns:p14="http://schemas.microsoft.com/office/powerpoint/2010/main" val="1877342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Problem</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280583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Business problem in this </a:t>
            </a:r>
            <a:r>
              <a:rPr lang="en-US" sz="2000" dirty="0" err="1"/>
              <a:t>project,we</a:t>
            </a:r>
            <a:r>
              <a:rPr lang="en-US" sz="2000" dirty="0"/>
              <a:t>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2000" dirty="0"/>
          </a:p>
        </p:txBody>
      </p:sp>
    </p:spTree>
    <p:extLst>
      <p:ext uri="{BB962C8B-B14F-4D97-AF65-F5344CB8AC3E}">
        <p14:creationId xmlns:p14="http://schemas.microsoft.com/office/powerpoint/2010/main" val="1507759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Motivation</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234416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Motivation for the problem undertaken because project scenario basically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p:txBody>
      </p:sp>
    </p:spTree>
    <p:extLst>
      <p:ext uri="{BB962C8B-B14F-4D97-AF65-F5344CB8AC3E}">
        <p14:creationId xmlns:p14="http://schemas.microsoft.com/office/powerpoint/2010/main" val="1129504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856654" y="661015"/>
            <a:ext cx="603165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Review of Dataset</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Review of Dataset is basically related to comprehensive summary of dataset as well as descriptions of input variables and output variable. </a:t>
            </a:r>
            <a:endParaRPr lang="en-IN" sz="2000" dirty="0"/>
          </a:p>
        </p:txBody>
      </p:sp>
    </p:spTree>
    <p:extLst>
      <p:ext uri="{BB962C8B-B14F-4D97-AF65-F5344CB8AC3E}">
        <p14:creationId xmlns:p14="http://schemas.microsoft.com/office/powerpoint/2010/main" val="4126382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349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122119" y="661015"/>
            <a:ext cx="776687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tatistical Descriptions </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statistical descriptions of dataset using </a:t>
            </a:r>
            <a:r>
              <a:rPr lang="en-US" sz="2000" dirty="0" err="1"/>
              <a:t>Dataframe.describe</a:t>
            </a:r>
            <a:r>
              <a:rPr lang="en-US" sz="2000" dirty="0"/>
              <a:t>() command in python, which tells the following statistical descriptions:</a:t>
            </a:r>
            <a:endParaRPr lang="en-IN" sz="2000" dirty="0"/>
          </a:p>
        </p:txBody>
      </p:sp>
    </p:spTree>
    <p:extLst>
      <p:ext uri="{BB962C8B-B14F-4D97-AF65-F5344CB8AC3E}">
        <p14:creationId xmlns:p14="http://schemas.microsoft.com/office/powerpoint/2010/main" val="2115312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D2D45-A4BC-4F75-B196-889A821F0627}"/>
              </a:ext>
            </a:extLst>
          </p:cNvPr>
          <p:cNvPicPr>
            <a:picLocks noChangeAspect="1"/>
          </p:cNvPicPr>
          <p:nvPr/>
        </p:nvPicPr>
        <p:blipFill>
          <a:blip r:embed="rId2"/>
          <a:stretch>
            <a:fillRect/>
          </a:stretch>
        </p:blipFill>
        <p:spPr>
          <a:xfrm>
            <a:off x="762000" y="561975"/>
            <a:ext cx="10153650" cy="5838825"/>
          </a:xfrm>
          <a:prstGeom prst="rect">
            <a:avLst/>
          </a:prstGeom>
        </p:spPr>
      </p:pic>
    </p:spTree>
    <p:extLst>
      <p:ext uri="{BB962C8B-B14F-4D97-AF65-F5344CB8AC3E}">
        <p14:creationId xmlns:p14="http://schemas.microsoft.com/office/powerpoint/2010/main" val="10747311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332839" y="424677"/>
            <a:ext cx="9162441"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Inputs-Output Relationships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Python is a great language for doing data analysis, primarily because of the fantastic ecosystem of data-centric python packages. Pandas is one of those packages and makes importing and analyzing data much easier.</a:t>
            </a:r>
          </a:p>
          <a:p>
            <a:pPr marL="342900" indent="-342900" algn="just">
              <a:lnSpc>
                <a:spcPct val="150000"/>
              </a:lnSpc>
              <a:buFont typeface="Wingdings" panose="05000000000000000000" pitchFamily="2" charset="2"/>
              <a:buChar char="q"/>
            </a:pPr>
            <a:r>
              <a:rPr lang="en-US" sz="2000" dirty="0"/>
              <a:t>Pandas </a:t>
            </a:r>
            <a:r>
              <a:rPr lang="en-US" sz="2000" dirty="0" err="1"/>
              <a:t>dataframe.corr</a:t>
            </a:r>
            <a:r>
              <a:rPr lang="en-US" sz="2000" dirty="0"/>
              <a:t>() is used to find the pairwise correlation of all columns in the </a:t>
            </a:r>
            <a:r>
              <a:rPr lang="en-US" sz="2000" dirty="0" err="1"/>
              <a:t>dataframe</a:t>
            </a:r>
            <a:r>
              <a:rPr lang="en-US" sz="2000" dirty="0"/>
              <a:t>.</a:t>
            </a:r>
          </a:p>
          <a:p>
            <a:pPr algn="just">
              <a:lnSpc>
                <a:spcPct val="150000"/>
              </a:lnSpc>
            </a:pPr>
            <a:endParaRPr lang="en-IN" sz="2000" dirty="0"/>
          </a:p>
        </p:txBody>
      </p:sp>
      <p:pic>
        <p:nvPicPr>
          <p:cNvPr id="4" name="Picture 3">
            <a:extLst>
              <a:ext uri="{FF2B5EF4-FFF2-40B4-BE49-F238E27FC236}">
                <a16:creationId xmlns:a16="http://schemas.microsoft.com/office/drawing/2014/main" id="{8E56973C-E23B-4673-9186-F419219548D4}"/>
              </a:ext>
            </a:extLst>
          </p:cNvPr>
          <p:cNvPicPr>
            <a:picLocks noChangeAspect="1"/>
          </p:cNvPicPr>
          <p:nvPr/>
        </p:nvPicPr>
        <p:blipFill>
          <a:blip r:embed="rId2"/>
          <a:stretch>
            <a:fillRect/>
          </a:stretch>
        </p:blipFill>
        <p:spPr>
          <a:xfrm>
            <a:off x="1161898" y="4644996"/>
            <a:ext cx="10054741" cy="1871661"/>
          </a:xfrm>
          <a:prstGeom prst="rect">
            <a:avLst/>
          </a:prstGeom>
        </p:spPr>
      </p:pic>
    </p:spTree>
    <p:extLst>
      <p:ext uri="{BB962C8B-B14F-4D97-AF65-F5344CB8AC3E}">
        <p14:creationId xmlns:p14="http://schemas.microsoft.com/office/powerpoint/2010/main" val="3577348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150</TotalTime>
  <Words>544</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Himanshu Sharma</dc:creator>
  <cp:lastModifiedBy>Himanshu Sharma</cp:lastModifiedBy>
  <cp:revision>18</cp:revision>
  <dcterms:created xsi:type="dcterms:W3CDTF">2020-09-21T16:42:51Z</dcterms:created>
  <dcterms:modified xsi:type="dcterms:W3CDTF">2020-11-26T17:37:17Z</dcterms:modified>
</cp:coreProperties>
</file>