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9" r:id="rId14"/>
    <p:sldId id="270" r:id="rId15"/>
    <p:sldId id="271" r:id="rId16"/>
    <p:sldId id="272" r:id="rId17"/>
    <p:sldId id="273" r:id="rId18"/>
    <p:sldId id="268"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544005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9678821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94134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914866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21424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9296930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0241669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41108260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4252048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8926563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0D83A-5C35-4663-AA27-2D3AB3255245}"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4039134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0D83A-5C35-4663-AA27-2D3AB3255245}" type="datetimeFigureOut">
              <a:rPr lang="en-IN" smtClean="0"/>
              <a:t>21-09-2020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0134593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0D83A-5C35-4663-AA27-2D3AB3255245}" type="datetimeFigureOut">
              <a:rPr lang="en-IN" smtClean="0"/>
              <a:t>21-09-2020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868800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0D83A-5C35-4663-AA27-2D3AB3255245}" type="datetimeFigureOut">
              <a:rPr lang="en-IN" smtClean="0"/>
              <a:t>21-09-2020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42807068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0D83A-5C35-4663-AA27-2D3AB3255245}"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811278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
        <p:nvSpPr>
          <p:cNvPr id="5" name="Date Placeholder 4"/>
          <p:cNvSpPr>
            <a:spLocks noGrp="1"/>
          </p:cNvSpPr>
          <p:nvPr>
            <p:ph type="dt" sz="half" idx="10"/>
          </p:nvPr>
        </p:nvSpPr>
        <p:spPr/>
        <p:txBody>
          <a:bodyPr/>
          <a:lstStyle/>
          <a:p>
            <a:fld id="{1C60D83A-5C35-4663-AA27-2D3AB3255245}" type="datetimeFigureOut">
              <a:rPr lang="en-IN" smtClean="0"/>
              <a:t>21-09-2020</a:t>
            </a:fld>
            <a:endParaRPr lang="en-IN"/>
          </a:p>
        </p:txBody>
      </p:sp>
    </p:spTree>
    <p:extLst>
      <p:ext uri="{BB962C8B-B14F-4D97-AF65-F5344CB8AC3E}">
        <p14:creationId xmlns:p14="http://schemas.microsoft.com/office/powerpoint/2010/main" val="40538173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18000"/>
            <a:lum/>
          </a:blip>
          <a:srcRect/>
          <a:stretch>
            <a:fillRect t="-15000" b="-15000"/>
          </a:stretch>
        </a:blip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60D83A-5C35-4663-AA27-2D3AB3255245}" type="datetimeFigureOut">
              <a:rPr lang="en-IN" smtClean="0"/>
              <a:t>21-09-2020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5FD596-A31B-4428-B15A-D9D8F6DAB73F}" type="slidenum">
              <a:rPr lang="en-IN" smtClean="0"/>
              <a:t>‹#›</a:t>
            </a:fld>
            <a:endParaRPr lang="en-IN"/>
          </a:p>
        </p:txBody>
      </p:sp>
    </p:spTree>
    <p:extLst>
      <p:ext uri="{BB962C8B-B14F-4D97-AF65-F5344CB8AC3E}">
        <p14:creationId xmlns:p14="http://schemas.microsoft.com/office/powerpoint/2010/main" val="231904113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6C563F-DC3B-4EF1-8BA1-407E9312264E}"/>
              </a:ext>
            </a:extLst>
          </p:cNvPr>
          <p:cNvSpPr>
            <a:spLocks noGrp="1"/>
          </p:cNvSpPr>
          <p:nvPr>
            <p:ph type="subTitle" idx="1"/>
          </p:nvPr>
        </p:nvSpPr>
        <p:spPr>
          <a:xfrm>
            <a:off x="7330991" y="5792345"/>
            <a:ext cx="3312734" cy="1141851"/>
          </a:xfrm>
          <a:noFill/>
        </p:spPr>
        <p:txBody>
          <a:bodyPr>
            <a:normAutofit/>
          </a:bodyPr>
          <a:lstStyle/>
          <a:p>
            <a:r>
              <a:rPr lang="en-US" dirty="0">
                <a:solidFill>
                  <a:srgbClr val="080808"/>
                </a:solidFill>
              </a:rPr>
              <a:t>-Presented By-</a:t>
            </a:r>
          </a:p>
          <a:p>
            <a:r>
              <a:rPr lang="en-US" dirty="0">
                <a:solidFill>
                  <a:srgbClr val="080808"/>
                </a:solidFill>
              </a:rPr>
              <a:t>Himanshu Sharma</a:t>
            </a:r>
            <a:endParaRPr lang="en-IN" dirty="0">
              <a:solidFill>
                <a:srgbClr val="080808"/>
              </a:solidFill>
            </a:endParaRPr>
          </a:p>
        </p:txBody>
      </p:sp>
      <p:sp>
        <p:nvSpPr>
          <p:cNvPr id="5" name="Rectangle 4">
            <a:extLst>
              <a:ext uri="{FF2B5EF4-FFF2-40B4-BE49-F238E27FC236}">
                <a16:creationId xmlns:a16="http://schemas.microsoft.com/office/drawing/2014/main" id="{D1659BA9-F13A-461C-8346-9A73E4401744}"/>
              </a:ext>
            </a:extLst>
          </p:cNvPr>
          <p:cNvSpPr/>
          <p:nvPr/>
        </p:nvSpPr>
        <p:spPr>
          <a:xfrm>
            <a:off x="609600" y="919460"/>
            <a:ext cx="8801100" cy="1754326"/>
          </a:xfrm>
          <a:prstGeom prst="rect">
            <a:avLst/>
          </a:prstGeom>
          <a:noFill/>
        </p:spPr>
        <p:txBody>
          <a:bodyPr wrap="square" lIns="91440" tIns="45720" rIns="91440" bIns="45720">
            <a:spAutoFit/>
          </a:bodyPr>
          <a:lstStyle/>
          <a:p>
            <a:pPr algn="r"/>
            <a:r>
              <a:rPr lang="en-IN" sz="5400" b="1" dirty="0">
                <a:ln w="22225">
                  <a:solidFill>
                    <a:schemeClr val="accent2"/>
                  </a:solidFill>
                  <a:prstDash val="solid"/>
                </a:ln>
                <a:solidFill>
                  <a:schemeClr val="accent2">
                    <a:lumMod val="40000"/>
                    <a:lumOff val="60000"/>
                  </a:schemeClr>
                </a:solidFill>
              </a:rPr>
              <a:t>MICRO-CREDIT DEFAULTER MODEL</a:t>
            </a:r>
            <a:endParaRPr 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5764882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0E7278-40EF-457A-A467-14BAE7A8ADFD}"/>
              </a:ext>
            </a:extLst>
          </p:cNvPr>
          <p:cNvPicPr>
            <a:picLocks noChangeAspect="1"/>
          </p:cNvPicPr>
          <p:nvPr/>
        </p:nvPicPr>
        <p:blipFill>
          <a:blip r:embed="rId2"/>
          <a:stretch>
            <a:fillRect/>
          </a:stretch>
        </p:blipFill>
        <p:spPr>
          <a:xfrm>
            <a:off x="447675" y="238125"/>
            <a:ext cx="10287000" cy="6496050"/>
          </a:xfrm>
          <a:prstGeom prst="rect">
            <a:avLst/>
          </a:prstGeom>
        </p:spPr>
      </p:pic>
    </p:spTree>
    <p:extLst>
      <p:ext uri="{BB962C8B-B14F-4D97-AF65-F5344CB8AC3E}">
        <p14:creationId xmlns:p14="http://schemas.microsoft.com/office/powerpoint/2010/main" val="15744247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24047" y="661015"/>
            <a:ext cx="656301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Preprocessing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423545" y="2958465"/>
            <a:ext cx="10688320" cy="280583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Data pre-processing in Machine Learning is a crucial step that helps enhance the quality of data to promote the extraction of meaningful insights from the data. In simple words, data pre-processing in Machine Learning is a data mining technique that transforms raw data into an understandable and readable format.</a:t>
            </a:r>
          </a:p>
          <a:p>
            <a:pPr algn="just">
              <a:lnSpc>
                <a:spcPct val="150000"/>
              </a:lnSpc>
            </a:pPr>
            <a:endParaRPr lang="en-US" sz="2000" dirty="0"/>
          </a:p>
          <a:p>
            <a:pPr marL="342900" indent="-342900" algn="just">
              <a:lnSpc>
                <a:spcPct val="150000"/>
              </a:lnSpc>
              <a:buFont typeface="Wingdings" panose="05000000000000000000" pitchFamily="2" charset="2"/>
              <a:buChar char="q"/>
            </a:pPr>
            <a:endParaRPr lang="en-IN" sz="2000" dirty="0"/>
          </a:p>
        </p:txBody>
      </p:sp>
    </p:spTree>
    <p:extLst>
      <p:ext uri="{BB962C8B-B14F-4D97-AF65-F5344CB8AC3E}">
        <p14:creationId xmlns:p14="http://schemas.microsoft.com/office/powerpoint/2010/main" val="33194695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484406" y="204906"/>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1484406" y="413365"/>
            <a:ext cx="789772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Preprocessing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423545" y="2958465"/>
            <a:ext cx="10688320" cy="55758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Steps in Data Pre-processing in Machine Learning:</a:t>
            </a:r>
          </a:p>
          <a:p>
            <a:pPr marL="457200" indent="-457200" algn="just">
              <a:lnSpc>
                <a:spcPct val="150000"/>
              </a:lnSpc>
              <a:buFont typeface="+mj-lt"/>
              <a:buAutoNum type="arabicPeriod"/>
            </a:pPr>
            <a:r>
              <a:rPr lang="en-US" sz="2000" dirty="0"/>
              <a:t>Acquire the dataset	</a:t>
            </a:r>
          </a:p>
          <a:p>
            <a:pPr marL="457200" indent="-457200" algn="just">
              <a:lnSpc>
                <a:spcPct val="150000"/>
              </a:lnSpc>
              <a:buFont typeface="+mj-lt"/>
              <a:buAutoNum type="arabicPeriod"/>
            </a:pPr>
            <a:r>
              <a:rPr lang="en-US" sz="2000" dirty="0"/>
              <a:t>Import all the crucial libraries</a:t>
            </a:r>
          </a:p>
          <a:p>
            <a:pPr marL="457200" indent="-457200" algn="just">
              <a:lnSpc>
                <a:spcPct val="150000"/>
              </a:lnSpc>
              <a:buFont typeface="+mj-lt"/>
              <a:buAutoNum type="arabicPeriod"/>
            </a:pPr>
            <a:r>
              <a:rPr lang="en-US" sz="2000" dirty="0"/>
              <a:t>Import the dataset</a:t>
            </a:r>
          </a:p>
          <a:p>
            <a:pPr marL="457200" indent="-457200" algn="just">
              <a:lnSpc>
                <a:spcPct val="150000"/>
              </a:lnSpc>
              <a:buFont typeface="+mj-lt"/>
              <a:buAutoNum type="arabicPeriod"/>
            </a:pPr>
            <a:r>
              <a:rPr lang="en-US" sz="2000" dirty="0"/>
              <a:t>Identifying and handling the missing values</a:t>
            </a:r>
          </a:p>
          <a:p>
            <a:pPr marL="457200" indent="-457200" algn="just">
              <a:lnSpc>
                <a:spcPct val="150000"/>
              </a:lnSpc>
              <a:buFont typeface="+mj-lt"/>
              <a:buAutoNum type="arabicPeriod"/>
            </a:pPr>
            <a:r>
              <a:rPr lang="en-US" sz="2000" dirty="0"/>
              <a:t>Encoding the categorical data</a:t>
            </a:r>
          </a:p>
          <a:p>
            <a:pPr marL="457200" indent="-457200" algn="just">
              <a:lnSpc>
                <a:spcPct val="150000"/>
              </a:lnSpc>
              <a:buFont typeface="+mj-lt"/>
              <a:buAutoNum type="arabicPeriod"/>
            </a:pPr>
            <a:r>
              <a:rPr lang="en-US" sz="2000" dirty="0"/>
              <a:t>Splitting the dataset</a:t>
            </a:r>
          </a:p>
          <a:p>
            <a:pPr marL="457200" indent="-457200" algn="just">
              <a:lnSpc>
                <a:spcPct val="150000"/>
              </a:lnSpc>
              <a:buFont typeface="+mj-lt"/>
              <a:buAutoNum type="arabicPeriod"/>
            </a:pPr>
            <a:r>
              <a:rPr lang="en-US" sz="2000" dirty="0"/>
              <a:t>Feature scaling</a:t>
            </a:r>
          </a:p>
          <a:p>
            <a:pPr algn="just">
              <a:lnSpc>
                <a:spcPct val="150000"/>
              </a:lnSpc>
            </a:pPr>
            <a:endParaRPr lang="en-US" sz="2000" dirty="0"/>
          </a:p>
          <a:p>
            <a:pPr marL="457200" indent="-457200" algn="just">
              <a:lnSpc>
                <a:spcPct val="150000"/>
              </a:lnSpc>
              <a:buFont typeface="+mj-lt"/>
              <a:buAutoNum type="arabicPeriod"/>
            </a:pPr>
            <a:endParaRPr lang="en-US" sz="2000" dirty="0"/>
          </a:p>
          <a:p>
            <a:pPr algn="just">
              <a:lnSpc>
                <a:spcPct val="150000"/>
              </a:lnSpc>
            </a:pPr>
            <a:endParaRPr lang="en-US" sz="2000" dirty="0"/>
          </a:p>
          <a:p>
            <a:pPr marL="342900" indent="-342900" algn="just">
              <a:lnSpc>
                <a:spcPct val="150000"/>
              </a:lnSpc>
              <a:buFont typeface="Wingdings" panose="05000000000000000000" pitchFamily="2" charset="2"/>
              <a:buChar char="q"/>
            </a:pPr>
            <a:endParaRPr lang="en-IN" sz="2000" dirty="0"/>
          </a:p>
        </p:txBody>
      </p:sp>
    </p:spTree>
    <p:extLst>
      <p:ext uri="{BB962C8B-B14F-4D97-AF65-F5344CB8AC3E}">
        <p14:creationId xmlns:p14="http://schemas.microsoft.com/office/powerpoint/2010/main" val="42588691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63962" y="661015"/>
            <a:ext cx="648318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499975"/>
            <a:ext cx="10688320" cy="497508"/>
          </a:xfrm>
          <a:prstGeom prst="rect">
            <a:avLst/>
          </a:prstGeom>
          <a:noFill/>
        </p:spPr>
        <p:txBody>
          <a:bodyPr wrap="square" rtlCol="0">
            <a:spAutoFit/>
          </a:bodyPr>
          <a:lstStyle/>
          <a:p>
            <a:pPr marL="457200" indent="-457200" algn="just">
              <a:lnSpc>
                <a:spcPct val="150000"/>
              </a:lnSpc>
              <a:buFont typeface="+mj-lt"/>
              <a:buAutoNum type="alphaLcParenR"/>
            </a:pPr>
            <a:r>
              <a:rPr lang="en-IN" sz="2000" dirty="0"/>
              <a:t>Visualize the Label variable percentage </a:t>
            </a:r>
          </a:p>
        </p:txBody>
      </p:sp>
      <p:pic>
        <p:nvPicPr>
          <p:cNvPr id="2" name="Picture 1">
            <a:extLst>
              <a:ext uri="{FF2B5EF4-FFF2-40B4-BE49-F238E27FC236}">
                <a16:creationId xmlns:a16="http://schemas.microsoft.com/office/drawing/2014/main" id="{4CE15D74-CF71-467F-B844-BF6708E2C225}"/>
              </a:ext>
            </a:extLst>
          </p:cNvPr>
          <p:cNvPicPr>
            <a:picLocks noChangeAspect="1"/>
          </p:cNvPicPr>
          <p:nvPr/>
        </p:nvPicPr>
        <p:blipFill>
          <a:blip r:embed="rId2"/>
          <a:stretch>
            <a:fillRect/>
          </a:stretch>
        </p:blipFill>
        <p:spPr>
          <a:xfrm>
            <a:off x="1076325" y="2997483"/>
            <a:ext cx="6200775" cy="3892124"/>
          </a:xfrm>
          <a:prstGeom prst="rect">
            <a:avLst/>
          </a:prstGeom>
        </p:spPr>
      </p:pic>
    </p:spTree>
    <p:extLst>
      <p:ext uri="{BB962C8B-B14F-4D97-AF65-F5344CB8AC3E}">
        <p14:creationId xmlns:p14="http://schemas.microsoft.com/office/powerpoint/2010/main" val="12521789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519025"/>
            <a:ext cx="10688320" cy="497508"/>
          </a:xfrm>
          <a:prstGeom prst="rect">
            <a:avLst/>
          </a:prstGeom>
          <a:noFill/>
        </p:spPr>
        <p:txBody>
          <a:bodyPr wrap="square" rtlCol="0">
            <a:spAutoFit/>
          </a:bodyPr>
          <a:lstStyle/>
          <a:p>
            <a:pPr marL="457200" indent="-457200" algn="just">
              <a:lnSpc>
                <a:spcPct val="150000"/>
              </a:lnSpc>
              <a:buFont typeface="+mj-lt"/>
              <a:buAutoNum type="alphaLcParenR" startAt="2"/>
            </a:pPr>
            <a:r>
              <a:rPr lang="en-US" sz="2000" dirty="0"/>
              <a:t>Visualize the Label variable over </a:t>
            </a:r>
            <a:r>
              <a:rPr lang="en-US" sz="2000" dirty="0" err="1"/>
              <a:t>pcircle</a:t>
            </a:r>
            <a:endParaRPr lang="en-IN" sz="2000" dirty="0"/>
          </a:p>
        </p:txBody>
      </p:sp>
      <p:pic>
        <p:nvPicPr>
          <p:cNvPr id="3" name="Picture 2">
            <a:extLst>
              <a:ext uri="{FF2B5EF4-FFF2-40B4-BE49-F238E27FC236}">
                <a16:creationId xmlns:a16="http://schemas.microsoft.com/office/drawing/2014/main" id="{586AADF6-B812-4A87-84D0-538898479C5D}"/>
              </a:ext>
            </a:extLst>
          </p:cNvPr>
          <p:cNvPicPr>
            <a:picLocks noChangeAspect="1"/>
          </p:cNvPicPr>
          <p:nvPr/>
        </p:nvPicPr>
        <p:blipFill>
          <a:blip r:embed="rId2"/>
          <a:stretch>
            <a:fillRect/>
          </a:stretch>
        </p:blipFill>
        <p:spPr>
          <a:xfrm>
            <a:off x="975360" y="3016533"/>
            <a:ext cx="8287325" cy="3841467"/>
          </a:xfrm>
          <a:prstGeom prst="rect">
            <a:avLst/>
          </a:prstGeom>
        </p:spPr>
      </p:pic>
    </p:spTree>
    <p:extLst>
      <p:ext uri="{BB962C8B-B14F-4D97-AF65-F5344CB8AC3E}">
        <p14:creationId xmlns:p14="http://schemas.microsoft.com/office/powerpoint/2010/main" val="21143927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519025"/>
            <a:ext cx="10688320" cy="497508"/>
          </a:xfrm>
          <a:prstGeom prst="rect">
            <a:avLst/>
          </a:prstGeom>
          <a:noFill/>
        </p:spPr>
        <p:txBody>
          <a:bodyPr wrap="square" rtlCol="0">
            <a:spAutoFit/>
          </a:bodyPr>
          <a:lstStyle/>
          <a:p>
            <a:pPr algn="just">
              <a:lnSpc>
                <a:spcPct val="150000"/>
              </a:lnSpc>
            </a:pPr>
            <a:r>
              <a:rPr lang="en-US" sz="2000" dirty="0"/>
              <a:t>c)	Visualize the Label variable over Year</a:t>
            </a:r>
            <a:endParaRPr lang="en-IN" sz="2000" dirty="0"/>
          </a:p>
        </p:txBody>
      </p:sp>
      <p:pic>
        <p:nvPicPr>
          <p:cNvPr id="2" name="Picture 1">
            <a:extLst>
              <a:ext uri="{FF2B5EF4-FFF2-40B4-BE49-F238E27FC236}">
                <a16:creationId xmlns:a16="http://schemas.microsoft.com/office/drawing/2014/main" id="{A5AD5064-4A13-4F80-B237-58C2FA1B0639}"/>
              </a:ext>
            </a:extLst>
          </p:cNvPr>
          <p:cNvPicPr>
            <a:picLocks noChangeAspect="1"/>
          </p:cNvPicPr>
          <p:nvPr/>
        </p:nvPicPr>
        <p:blipFill>
          <a:blip r:embed="rId2"/>
          <a:stretch>
            <a:fillRect/>
          </a:stretch>
        </p:blipFill>
        <p:spPr>
          <a:xfrm>
            <a:off x="1150779" y="3016532"/>
            <a:ext cx="7669371" cy="3841467"/>
          </a:xfrm>
          <a:prstGeom prst="rect">
            <a:avLst/>
          </a:prstGeom>
        </p:spPr>
      </p:pic>
    </p:spTree>
    <p:extLst>
      <p:ext uri="{BB962C8B-B14F-4D97-AF65-F5344CB8AC3E}">
        <p14:creationId xmlns:p14="http://schemas.microsoft.com/office/powerpoint/2010/main" val="24426511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519025"/>
            <a:ext cx="10688320" cy="497508"/>
          </a:xfrm>
          <a:prstGeom prst="rect">
            <a:avLst/>
          </a:prstGeom>
          <a:noFill/>
        </p:spPr>
        <p:txBody>
          <a:bodyPr wrap="square" rtlCol="0">
            <a:spAutoFit/>
          </a:bodyPr>
          <a:lstStyle/>
          <a:p>
            <a:pPr algn="just">
              <a:lnSpc>
                <a:spcPct val="150000"/>
              </a:lnSpc>
            </a:pPr>
            <a:r>
              <a:rPr lang="en-US" sz="2000" dirty="0"/>
              <a:t>d)	Visualize the Label variable over Month</a:t>
            </a:r>
            <a:endParaRPr lang="en-IN" sz="2000" dirty="0"/>
          </a:p>
        </p:txBody>
      </p:sp>
      <p:pic>
        <p:nvPicPr>
          <p:cNvPr id="3" name="Picture 2">
            <a:extLst>
              <a:ext uri="{FF2B5EF4-FFF2-40B4-BE49-F238E27FC236}">
                <a16:creationId xmlns:a16="http://schemas.microsoft.com/office/drawing/2014/main" id="{9883844C-3F98-4368-998B-954774C287B2}"/>
              </a:ext>
            </a:extLst>
          </p:cNvPr>
          <p:cNvPicPr>
            <a:picLocks noChangeAspect="1"/>
          </p:cNvPicPr>
          <p:nvPr/>
        </p:nvPicPr>
        <p:blipFill>
          <a:blip r:embed="rId2"/>
          <a:stretch>
            <a:fillRect/>
          </a:stretch>
        </p:blipFill>
        <p:spPr>
          <a:xfrm>
            <a:off x="1494046" y="3016533"/>
            <a:ext cx="5792579" cy="3841467"/>
          </a:xfrm>
          <a:prstGeom prst="rect">
            <a:avLst/>
          </a:prstGeom>
        </p:spPr>
      </p:pic>
    </p:spTree>
    <p:extLst>
      <p:ext uri="{BB962C8B-B14F-4D97-AF65-F5344CB8AC3E}">
        <p14:creationId xmlns:p14="http://schemas.microsoft.com/office/powerpoint/2010/main" val="2029167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519025"/>
            <a:ext cx="10688320" cy="497508"/>
          </a:xfrm>
          <a:prstGeom prst="rect">
            <a:avLst/>
          </a:prstGeom>
          <a:noFill/>
        </p:spPr>
        <p:txBody>
          <a:bodyPr wrap="square" rtlCol="0">
            <a:spAutoFit/>
          </a:bodyPr>
          <a:lstStyle/>
          <a:p>
            <a:pPr algn="just">
              <a:lnSpc>
                <a:spcPct val="150000"/>
              </a:lnSpc>
            </a:pPr>
            <a:r>
              <a:rPr lang="en-US" sz="2000" dirty="0"/>
              <a:t>e)	Visualize the Label variable over days</a:t>
            </a:r>
            <a:endParaRPr lang="en-IN" sz="2000" dirty="0"/>
          </a:p>
        </p:txBody>
      </p:sp>
      <p:pic>
        <p:nvPicPr>
          <p:cNvPr id="4" name="Picture 3">
            <a:extLst>
              <a:ext uri="{FF2B5EF4-FFF2-40B4-BE49-F238E27FC236}">
                <a16:creationId xmlns:a16="http://schemas.microsoft.com/office/drawing/2014/main" id="{77350F2E-440A-479F-A258-199E8A25FB6A}"/>
              </a:ext>
            </a:extLst>
          </p:cNvPr>
          <p:cNvPicPr>
            <a:picLocks noChangeAspect="1"/>
          </p:cNvPicPr>
          <p:nvPr/>
        </p:nvPicPr>
        <p:blipFill>
          <a:blip r:embed="rId2"/>
          <a:stretch>
            <a:fillRect/>
          </a:stretch>
        </p:blipFill>
        <p:spPr>
          <a:xfrm>
            <a:off x="681468" y="3016532"/>
            <a:ext cx="7233807" cy="3841467"/>
          </a:xfrm>
          <a:prstGeom prst="rect">
            <a:avLst/>
          </a:prstGeom>
        </p:spPr>
      </p:pic>
    </p:spTree>
    <p:extLst>
      <p:ext uri="{BB962C8B-B14F-4D97-AF65-F5344CB8AC3E}">
        <p14:creationId xmlns:p14="http://schemas.microsoft.com/office/powerpoint/2010/main" val="9325458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114674" y="575290"/>
            <a:ext cx="5372101" cy="1446550"/>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234416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In this case Label has two outcomes ‘1’ and ‘0’, that’s why we use classification model algorithms, because A classification model attempts to draw some conclusion from observed values. Given one or more inputs a classification model will try to predict the value of one or more outcomes. For example, when filtering emails “spam” or “not spam”.</a:t>
            </a:r>
            <a:endParaRPr lang="en-IN" sz="2000" dirty="0"/>
          </a:p>
        </p:txBody>
      </p:sp>
    </p:spTree>
    <p:extLst>
      <p:ext uri="{BB962C8B-B14F-4D97-AF65-F5344CB8AC3E}">
        <p14:creationId xmlns:p14="http://schemas.microsoft.com/office/powerpoint/2010/main" val="31278057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623570" y="2853690"/>
            <a:ext cx="10688320" cy="497508"/>
          </a:xfrm>
          <a:prstGeom prst="rect">
            <a:avLst/>
          </a:prstGeom>
          <a:noFill/>
        </p:spPr>
        <p:txBody>
          <a:bodyPr wrap="square" rtlCol="0">
            <a:spAutoFit/>
          </a:bodyPr>
          <a:lstStyle/>
          <a:p>
            <a:pPr algn="just">
              <a:lnSpc>
                <a:spcPct val="150000"/>
              </a:lnSpc>
            </a:pPr>
            <a:r>
              <a:rPr lang="en-US" sz="2000" dirty="0"/>
              <a:t>1.kneighborsclassifier algorithm</a:t>
            </a:r>
            <a:endParaRPr lang="en-IN" sz="2000" dirty="0"/>
          </a:p>
        </p:txBody>
      </p:sp>
    </p:spTree>
    <p:extLst>
      <p:ext uri="{BB962C8B-B14F-4D97-AF65-F5344CB8AC3E}">
        <p14:creationId xmlns:p14="http://schemas.microsoft.com/office/powerpoint/2010/main" val="42216872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462105" y="661015"/>
            <a:ext cx="52677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501675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Individual Business Loans and so on.</a:t>
            </a:r>
          </a:p>
          <a:p>
            <a:pPr marL="342900" indent="-342900" algn="just">
              <a:lnSpc>
                <a:spcPct val="150000"/>
              </a:lnSpc>
              <a:buFont typeface="Wingdings" panose="05000000000000000000" pitchFamily="2" charset="2"/>
              <a:buChar char="q"/>
            </a:pPr>
            <a:r>
              <a:rPr lang="en-US" sz="2000" dirty="0"/>
              <a:t>In given dataset, about Telecom Industry from Indonesia.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342900" indent="-342900" algn="just">
              <a:buFont typeface="Wingdings" panose="05000000000000000000" pitchFamily="2" charset="2"/>
              <a:buChar char="q"/>
            </a:pPr>
            <a:endParaRPr lang="en-IN" sz="2000" dirty="0"/>
          </a:p>
        </p:txBody>
      </p:sp>
    </p:spTree>
    <p:extLst>
      <p:ext uri="{BB962C8B-B14F-4D97-AF65-F5344CB8AC3E}">
        <p14:creationId xmlns:p14="http://schemas.microsoft.com/office/powerpoint/2010/main" val="18773423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Business Problem</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234416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dirty="0"/>
              <a:t>Business problem in this project, build a model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sz="2000" dirty="0"/>
          </a:p>
        </p:txBody>
      </p:sp>
    </p:spTree>
    <p:extLst>
      <p:ext uri="{BB962C8B-B14F-4D97-AF65-F5344CB8AC3E}">
        <p14:creationId xmlns:p14="http://schemas.microsoft.com/office/powerpoint/2010/main" val="15077592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Motivation</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142083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dirty="0"/>
              <a:t>Motivation for the problem undertaken because project scenario basically related to predict label in team of defaulter and non-defaulters in telecom company. Through this project we can easily find the defaulter, which is cause of loss of telecom company.</a:t>
            </a:r>
            <a:endParaRPr lang="en-IN" sz="2000" dirty="0"/>
          </a:p>
        </p:txBody>
      </p:sp>
    </p:spTree>
    <p:extLst>
      <p:ext uri="{BB962C8B-B14F-4D97-AF65-F5344CB8AC3E}">
        <p14:creationId xmlns:p14="http://schemas.microsoft.com/office/powerpoint/2010/main" val="11295048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856654" y="661015"/>
            <a:ext cx="603165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Review of Dataset</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95917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Review of Dataset is basically related to comprehensive summary of dataset as well as descriptions of input variables and output variable. </a:t>
            </a:r>
            <a:endParaRPr lang="en-IN" sz="2000" dirty="0"/>
          </a:p>
        </p:txBody>
      </p:sp>
    </p:spTree>
    <p:extLst>
      <p:ext uri="{BB962C8B-B14F-4D97-AF65-F5344CB8AC3E}">
        <p14:creationId xmlns:p14="http://schemas.microsoft.com/office/powerpoint/2010/main" val="41263821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F55FDA-3DA1-497A-9B9D-251543BB0C5B}"/>
              </a:ext>
            </a:extLst>
          </p:cNvPr>
          <p:cNvPicPr>
            <a:picLocks noChangeAspect="1"/>
          </p:cNvPicPr>
          <p:nvPr/>
        </p:nvPicPr>
        <p:blipFill>
          <a:blip r:embed="rId2"/>
          <a:stretch>
            <a:fillRect/>
          </a:stretch>
        </p:blipFill>
        <p:spPr>
          <a:xfrm>
            <a:off x="657225" y="361950"/>
            <a:ext cx="10896600" cy="6324600"/>
          </a:xfrm>
          <a:prstGeom prst="rect">
            <a:avLst/>
          </a:prstGeom>
        </p:spPr>
      </p:pic>
    </p:spTree>
    <p:extLst>
      <p:ext uri="{BB962C8B-B14F-4D97-AF65-F5344CB8AC3E}">
        <p14:creationId xmlns:p14="http://schemas.microsoft.com/office/powerpoint/2010/main" val="4523494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122119" y="661015"/>
            <a:ext cx="776687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tatistical Descriptions </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95917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The statistical descriptions of dataset using </a:t>
            </a:r>
            <a:r>
              <a:rPr lang="en-US" sz="2000" dirty="0" err="1"/>
              <a:t>Dataframe.describe</a:t>
            </a:r>
            <a:r>
              <a:rPr lang="en-US" sz="2000" dirty="0"/>
              <a:t>() command in python, which tells the following statistical descriptions:</a:t>
            </a:r>
            <a:endParaRPr lang="en-IN" sz="2000" dirty="0"/>
          </a:p>
        </p:txBody>
      </p:sp>
    </p:spTree>
    <p:extLst>
      <p:ext uri="{BB962C8B-B14F-4D97-AF65-F5344CB8AC3E}">
        <p14:creationId xmlns:p14="http://schemas.microsoft.com/office/powerpoint/2010/main" val="21153129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887587-B6A2-40E9-A547-C29F87E49090}"/>
              </a:ext>
            </a:extLst>
          </p:cNvPr>
          <p:cNvPicPr>
            <a:picLocks noChangeAspect="1"/>
          </p:cNvPicPr>
          <p:nvPr/>
        </p:nvPicPr>
        <p:blipFill>
          <a:blip r:embed="rId2"/>
          <a:stretch>
            <a:fillRect/>
          </a:stretch>
        </p:blipFill>
        <p:spPr>
          <a:xfrm>
            <a:off x="809625" y="657225"/>
            <a:ext cx="10639425" cy="5857875"/>
          </a:xfrm>
          <a:prstGeom prst="rect">
            <a:avLst/>
          </a:prstGeom>
        </p:spPr>
      </p:pic>
    </p:spTree>
    <p:extLst>
      <p:ext uri="{BB962C8B-B14F-4D97-AF65-F5344CB8AC3E}">
        <p14:creationId xmlns:p14="http://schemas.microsoft.com/office/powerpoint/2010/main" val="10747311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1332839" y="424677"/>
            <a:ext cx="9162441"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Inputs-Output Relationships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234416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Python is a great language for doing data analysis, primarily because of the fantastic ecosystem of data-centric python packages. Pandas is one of those packages and makes importing and analyzing data much easier.</a:t>
            </a:r>
          </a:p>
          <a:p>
            <a:pPr marL="342900" indent="-342900" algn="just">
              <a:lnSpc>
                <a:spcPct val="150000"/>
              </a:lnSpc>
              <a:buFont typeface="Wingdings" panose="05000000000000000000" pitchFamily="2" charset="2"/>
              <a:buChar char="q"/>
            </a:pPr>
            <a:r>
              <a:rPr lang="en-US" sz="2000" dirty="0"/>
              <a:t>Pandas </a:t>
            </a:r>
            <a:r>
              <a:rPr lang="en-US" sz="2000" dirty="0" err="1"/>
              <a:t>dataframe.corr</a:t>
            </a:r>
            <a:r>
              <a:rPr lang="en-US" sz="2000" dirty="0"/>
              <a:t>() is used to find the pairwise correlation of all columns in the </a:t>
            </a:r>
            <a:r>
              <a:rPr lang="en-US" sz="2000" dirty="0" err="1"/>
              <a:t>dataframe</a:t>
            </a:r>
            <a:r>
              <a:rPr lang="en-US" sz="2000" dirty="0"/>
              <a:t>.</a:t>
            </a:r>
            <a:endParaRPr lang="en-IN" sz="2000" dirty="0"/>
          </a:p>
        </p:txBody>
      </p:sp>
      <p:pic>
        <p:nvPicPr>
          <p:cNvPr id="3" name="Picture 2">
            <a:extLst>
              <a:ext uri="{FF2B5EF4-FFF2-40B4-BE49-F238E27FC236}">
                <a16:creationId xmlns:a16="http://schemas.microsoft.com/office/drawing/2014/main" id="{5D9B0A3D-0A55-4BB7-894F-EAA6EA055A7C}"/>
              </a:ext>
            </a:extLst>
          </p:cNvPr>
          <p:cNvPicPr>
            <a:picLocks noChangeAspect="1"/>
          </p:cNvPicPr>
          <p:nvPr/>
        </p:nvPicPr>
        <p:blipFill>
          <a:blip r:embed="rId2"/>
          <a:stretch>
            <a:fillRect/>
          </a:stretch>
        </p:blipFill>
        <p:spPr>
          <a:xfrm>
            <a:off x="952501" y="4721692"/>
            <a:ext cx="10601324" cy="1641008"/>
          </a:xfrm>
          <a:prstGeom prst="rect">
            <a:avLst/>
          </a:prstGeom>
        </p:spPr>
      </p:pic>
    </p:spTree>
    <p:extLst>
      <p:ext uri="{BB962C8B-B14F-4D97-AF65-F5344CB8AC3E}">
        <p14:creationId xmlns:p14="http://schemas.microsoft.com/office/powerpoint/2010/main" val="3577348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102</TotalTime>
  <Words>601</Words>
  <Application>Microsoft Office PowerPoint</Application>
  <PresentationFormat>Widescreen</PresentationFormat>
  <Paragraphs>44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Himanshu Sharma</dc:creator>
  <cp:lastModifiedBy>Himanshu Sharma</cp:lastModifiedBy>
  <cp:revision>11</cp:revision>
  <dcterms:created xsi:type="dcterms:W3CDTF">2020-09-21T16:42:51Z</dcterms:created>
  <dcterms:modified xsi:type="dcterms:W3CDTF">2020-09-21T18:25:27Z</dcterms:modified>
</cp:coreProperties>
</file>