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438912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orient="horz" pos="2880">
          <p15:clr>
            <a:srgbClr val="A4A3A4"/>
          </p15:clr>
        </p15:guide>
        <p15:guide id="3" orient="horz" pos="27360">
          <p15:clr>
            <a:srgbClr val="A4A3A4"/>
          </p15:clr>
        </p15:guide>
        <p15:guide id="4" pos="288">
          <p15:clr>
            <a:srgbClr val="A4A3A4"/>
          </p15:clr>
        </p15:guide>
        <p15:guide id="5" pos="20448">
          <p15:clr>
            <a:srgbClr val="A4A3A4"/>
          </p15:clr>
        </p15:guide>
        <p15:guide id="6" pos="10512">
          <p15:clr>
            <a:srgbClr val="A4A3A4"/>
          </p15:clr>
        </p15:guide>
        <p15:guide id="7" pos="10224">
          <p15:clr>
            <a:srgbClr val="A4A3A4"/>
          </p15:clr>
        </p15:guide>
        <p15:guide id="8" pos="10656">
          <p15:clr>
            <a:srgbClr val="A4A3A4"/>
          </p15:clr>
        </p15:guide>
        <p15:guide id="9" pos="10800">
          <p15:clr>
            <a:srgbClr val="A4A3A4"/>
          </p15:clr>
        </p15:guide>
        <p15:guide id="10" pos="576">
          <p15:clr>
            <a:srgbClr val="A4A3A4"/>
          </p15:clr>
        </p15:guide>
        <p15:guide id="11" pos="432">
          <p15:clr>
            <a:srgbClr val="A4A3A4"/>
          </p15:clr>
        </p15:guide>
        <p15:guide id="12" pos="15120">
          <p15:clr>
            <a:srgbClr val="A4A3A4"/>
          </p15:clr>
        </p15:guide>
        <p15:guide id="13" pos="14832">
          <p15:clr>
            <a:srgbClr val="A4A3A4"/>
          </p15:clr>
        </p15:guide>
        <p15:guide id="14" pos="15408">
          <p15:clr>
            <a:srgbClr val="A4A3A4"/>
          </p15:clr>
        </p15:guide>
        <p15:guide id="15" pos="20160">
          <p15:clr>
            <a:srgbClr val="A4A3A4"/>
          </p15:clr>
        </p15:guide>
        <p15:guide id="16" pos="156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ardo Gutierrez-Osuna" initials="RGO" lastIdx="6" clrIdx="0"/>
  <p:cmAuthor id="1" name="Christopher Liberatore" initials="CB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EE616-7A83-0FDD-2AE4-E15AF21BD063}" v="297" dt="2022-05-05T21:03:29.586"/>
    <p1510:client id="{A3D52D85-3277-F0A3-B5B6-FBFF34D098FE}" v="2" dt="2022-05-06T15:28:45.716"/>
    <p1510:client id="{AD9D43CF-454E-487A-8B7C-696EB45DC641}" v="11" dt="2022-05-06T18:12:55.362"/>
    <p1510:client id="{C19BC551-C9AF-E620-8A1D-C066AD68BC97}" v="990" dt="2022-05-06T03:55:18.229"/>
    <p1510:client id="{DC432FB6-6F47-759E-15D5-5B4B75A766EC}" v="139" dt="2022-05-06T04:15:32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8" d="100"/>
          <a:sy n="28" d="100"/>
        </p:scale>
        <p:origin x="726" y="9"/>
      </p:cViewPr>
      <p:guideLst>
        <p:guide orient="horz" pos="2592"/>
        <p:guide orient="horz" pos="2880"/>
        <p:guide orient="horz" pos="27360"/>
        <p:guide pos="288"/>
        <p:guide pos="20448"/>
        <p:guide pos="10512"/>
        <p:guide pos="10224"/>
        <p:guide pos="10656"/>
        <p:guide pos="10800"/>
        <p:guide pos="576"/>
        <p:guide pos="432"/>
        <p:guide pos="15120"/>
        <p:guide pos="14832"/>
        <p:guide pos="15408"/>
        <p:guide pos="20160"/>
        <p:guide pos="15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4585-7C83-43A0-A046-D2D0AE9BE98B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7100" y="696913"/>
            <a:ext cx="2616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AA6A5-5BEA-4191-80F5-7FC00FFD3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9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AA6A5-5BEA-4191-80F5-7FC00FFD3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32918400" cy="41148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4114800"/>
            <a:ext cx="32918400" cy="39776400"/>
          </a:xfrm>
          <a:prstGeom prst="rect">
            <a:avLst/>
          </a:prstGeom>
          <a:gradFill>
            <a:gsLst>
              <a:gs pos="0">
                <a:srgbClr val="500000"/>
              </a:gs>
              <a:gs pos="9800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4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0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208189"/>
            <a:ext cx="15773400" cy="38849663"/>
          </a:xfrm>
          <a:prstGeom prst="roundRect">
            <a:avLst>
              <a:gd name="adj" fmla="val 2653"/>
            </a:avLst>
          </a:prstGeom>
          <a:solidFill>
            <a:schemeClr val="bg1">
              <a:lumMod val="75000"/>
            </a:schemeClr>
          </a:solidFill>
          <a:effectLst/>
        </p:spPr>
        <p:txBody>
          <a:bodyPr wrap="square" lIns="457200" rIns="457200" rtlCol="0">
            <a:noAutofit/>
          </a:bodyPr>
          <a:lstStyle/>
          <a:p>
            <a:pPr algn="ctr">
              <a:spcBef>
                <a:spcPts val="2400"/>
              </a:spcBef>
            </a:pPr>
            <a:endParaRPr lang="en-US" sz="4800" b="1">
              <a:solidFill>
                <a:srgbClr val="5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84077" y="4208188"/>
            <a:ext cx="15773400" cy="38849664"/>
          </a:xfrm>
          <a:prstGeom prst="roundRect">
            <a:avLst>
              <a:gd name="adj" fmla="val 3113"/>
            </a:avLst>
          </a:prstGeom>
          <a:solidFill>
            <a:schemeClr val="bg1">
              <a:lumMod val="75000"/>
            </a:schemeClr>
          </a:solidFill>
          <a:effectLst/>
        </p:spPr>
        <p:txBody>
          <a:bodyPr wrap="square" lIns="457200" rIns="457200" rtlCol="0">
            <a:noAutofit/>
          </a:bodyPr>
          <a:lstStyle/>
          <a:p>
            <a:pPr algn="ctr">
              <a:spcBef>
                <a:spcPts val="2400"/>
              </a:spcBef>
            </a:pPr>
            <a:endParaRPr lang="en-US" sz="4800" b="1">
              <a:solidFill>
                <a:srgbClr val="5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4787808"/>
            <a:ext cx="15316200" cy="9955503"/>
          </a:xfrm>
          <a:prstGeom prst="roundRect">
            <a:avLst>
              <a:gd name="adj" fmla="val 2446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US" dirty="0">
              <a:cs typeface="Calibri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Customer: Computer Science and Engineering Graduate Student Association</a:t>
            </a:r>
            <a:endParaRPr lang="en-US" sz="4800" dirty="0">
              <a:latin typeface="Franklin Gothic Book" panose="020B0503020102020204" pitchFamily="34" charset="0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Goal: </a:t>
            </a:r>
            <a:r>
              <a:rPr lang="en-US" sz="4800" dirty="0">
                <a:latin typeface="Franklin Gothic Book"/>
                <a:ea typeface="+mn-lt"/>
                <a:cs typeface="+mn-lt"/>
              </a:rPr>
              <a:t>A</a:t>
            </a:r>
            <a:r>
              <a:rPr lang="en-US" sz="4800" dirty="0">
                <a:latin typeface="Franklin Gothic Book"/>
              </a:rPr>
              <a:t> </a:t>
            </a:r>
            <a:r>
              <a:rPr lang="en-US" sz="4800" dirty="0">
                <a:ea typeface="+mn-lt"/>
                <a:cs typeface="+mn-lt"/>
              </a:rPr>
              <a:t>modern and user-friendly platform to display events for CSEGSA members as well as a centralized job portal to provide students opportunities in the job search journey.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Calibri"/>
                <a:cs typeface="Calibri"/>
              </a:rPr>
              <a:t>Key Features Implemented:</a:t>
            </a:r>
          </a:p>
          <a:p>
            <a:pPr marL="276606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Calibri"/>
                <a:cs typeface="Calibri"/>
              </a:rPr>
              <a:t>Event Registration and RSVP feature.</a:t>
            </a:r>
          </a:p>
          <a:p>
            <a:pPr marL="276606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Calibri"/>
                <a:cs typeface="Calibri"/>
              </a:rPr>
              <a:t>Job Posting.</a:t>
            </a:r>
          </a:p>
          <a:p>
            <a:pPr marL="2766060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Calibri"/>
                <a:cs typeface="Calibri"/>
              </a:rPr>
              <a:t>User Authentication and Role Management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15164633"/>
            <a:ext cx="15316200" cy="9884335"/>
          </a:xfrm>
          <a:prstGeom prst="roundRect">
            <a:avLst>
              <a:gd name="adj" fmla="val 171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>
                <a:solidFill>
                  <a:schemeClr val="accent2">
                    <a:lumMod val="75000"/>
                  </a:schemeClr>
                </a:solidFill>
                <a:cs typeface="Calibri"/>
              </a:rPr>
              <a:t>About the Customer and Need for the portal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>
                <a:latin typeface="Franklin Gothic Book"/>
              </a:rPr>
              <a:t>CSEGSA as an association caters to the computer science graduate students representing the graduate student body.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>
                <a:latin typeface="Franklin Gothic Book"/>
              </a:rPr>
              <a:t>Hosts social events, provides professional opportunities and help improve graduate life.</a:t>
            </a:r>
            <a:endParaRPr lang="en-US" sz="4800">
              <a:latin typeface="Franklin Gothic Book"/>
              <a:cs typeface="Calibri"/>
            </a:endParaRP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>
                <a:ea typeface="+mn-lt"/>
                <a:cs typeface="+mn-lt"/>
              </a:rPr>
              <a:t>CSEGSA has been missing a modern and user-friendly platform to:</a:t>
            </a:r>
            <a:endParaRPr lang="en-US" sz="4800">
              <a:latin typeface="Franklin Gothic Book"/>
              <a:ea typeface="+mn-lt"/>
              <a:cs typeface="+mn-lt"/>
            </a:endParaRPr>
          </a:p>
          <a:p>
            <a:pPr marL="2880360" lvl="1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>
                <a:ea typeface="+mn-lt"/>
                <a:cs typeface="+mn-lt"/>
              </a:rPr>
              <a:t> Display events for members.</a:t>
            </a:r>
            <a:endParaRPr lang="en-US" sz="4800">
              <a:latin typeface="Franklin Gothic Book"/>
              <a:ea typeface="+mn-lt"/>
              <a:cs typeface="+mn-lt"/>
            </a:endParaRPr>
          </a:p>
          <a:p>
            <a:pPr marL="2880360" lvl="1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>
                <a:ea typeface="+mn-lt"/>
                <a:cs typeface="+mn-lt"/>
              </a:rPr>
              <a:t>Have a centralized job portal to provide students opportunities in the job search journey.</a:t>
            </a:r>
            <a:endParaRPr lang="en-US" sz="4800">
              <a:latin typeface="Franklin Gothic Book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800" y="25470571"/>
            <a:ext cx="15316200" cy="17094555"/>
          </a:xfrm>
          <a:prstGeom prst="roundRect">
            <a:avLst>
              <a:gd name="adj" fmla="val 174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Features Implemented</a:t>
            </a:r>
            <a:endParaRPr lang="en-US" sz="5400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Home Page:</a:t>
            </a:r>
            <a:endParaRPr lang="en-US" sz="4800" dirty="0">
              <a:latin typeface="Franklin Gothic Book"/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Introduce the organization</a:t>
            </a: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List all the officer’s information together with their contact information.</a:t>
            </a:r>
            <a:endParaRPr lang="en-US" sz="4800" dirty="0">
              <a:latin typeface="Calibri"/>
              <a:cs typeface="Calibri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Interface to directly contact the CSEGSA representatives through the webpage.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Events Page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Display a calendar showing upcoming events.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Allow logged-in students to RSVP for events.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Allow admins to set up new events.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Admins can keep track of participants’ headcount.</a:t>
            </a:r>
            <a:endParaRPr lang="en-US" dirty="0">
              <a:cs typeface="Calibri"/>
            </a:endParaRP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Job Posting: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cs typeface="Calibri"/>
              </a:rPr>
              <a:t>Display list of available opportunities.</a:t>
            </a: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Admins can add/delete jobs</a:t>
            </a:r>
          </a:p>
          <a:p>
            <a:pPr marL="685800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Login Page: 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Authenticate only @tamu.edu emails.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Provide security and ensure only TAMU students can view and register events. </a:t>
            </a:r>
            <a:endParaRPr lang="en-US" dirty="0">
              <a:ea typeface="+mn-lt"/>
              <a:cs typeface="+mn-lt"/>
            </a:endParaRPr>
          </a:p>
          <a:p>
            <a:pPr marL="2880360" lvl="1" indent="-685800">
              <a:buFont typeface="Arial"/>
              <a:buChar char="•"/>
            </a:pPr>
            <a:r>
              <a:rPr lang="en-US" sz="4800" dirty="0">
                <a:ea typeface="+mn-lt"/>
                <a:cs typeface="+mn-lt"/>
              </a:rPr>
              <a:t>Special Admin access to modify job postings, add events and administer the site.</a:t>
            </a:r>
            <a:endParaRPr lang="en-US" dirty="0">
              <a:cs typeface="Calibri"/>
            </a:endParaRPr>
          </a:p>
          <a:p>
            <a:pPr marL="571500" indent="-5715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latin typeface="Franklin Gothic Book"/>
            </a:endParaRP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6884595" y="4796260"/>
            <a:ext cx="15312723" cy="12483912"/>
          </a:xfrm>
          <a:prstGeom prst="roundRect">
            <a:avLst>
              <a:gd name="adj" fmla="val 302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>
                <a:solidFill>
                  <a:schemeClr val="accent2">
                    <a:lumMod val="75000"/>
                  </a:schemeClr>
                </a:solidFill>
              </a:rPr>
              <a:t>Design Diagram</a:t>
            </a:r>
            <a:endParaRPr lang="en-US" sz="5400" b="1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>
              <a:spcAft>
                <a:spcPts val="1800"/>
              </a:spcAft>
            </a:pPr>
            <a:endParaRPr lang="en-US" sz="4000">
              <a:latin typeface="Franklin Gothic Book" panose="020B05030201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6916399" y="29360193"/>
            <a:ext cx="15266002" cy="7696861"/>
          </a:xfrm>
          <a:prstGeom prst="roundRect">
            <a:avLst>
              <a:gd name="adj" fmla="val 2344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Retrospective : What went well</a:t>
            </a:r>
            <a:endParaRPr lang="en-US" sz="5400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Pair Programming: Helped enforce better coding practices and early detection of errors and bugs.</a:t>
            </a:r>
            <a:endParaRPr lang="en-US" sz="4800" dirty="0">
              <a:latin typeface="Franklin Gothic Book" panose="020B0503020102020204" pitchFamily="34" charset="0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Team Collaboration: Ease in collaboration through well defined individual user stories enabled independent development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Client Interaction: Gave better understanding of their requirements.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latin typeface="Franklin Gothic Book"/>
              </a:rPr>
              <a:t>Iterative Development</a:t>
            </a:r>
            <a:endParaRPr lang="en-US" sz="4800" dirty="0">
              <a:latin typeface="Franklin Gothic Book" panose="020B0503020102020204" pitchFamily="34" charset="0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latin typeface="Franklin Gothic Book" panose="020B05030201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916399" y="37635512"/>
            <a:ext cx="15297807" cy="4929617"/>
          </a:xfrm>
          <a:prstGeom prst="roundRect">
            <a:avLst>
              <a:gd name="adj" fmla="val 4649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Retrospective : Challenges</a:t>
            </a:r>
            <a:endParaRPr lang="en-US" sz="3000" dirty="0">
              <a:solidFill>
                <a:schemeClr val="accent2">
                  <a:lumMod val="75000"/>
                </a:schemeClr>
              </a:solidFill>
              <a:latin typeface="Franklin Gothic Book"/>
            </a:endParaRPr>
          </a:p>
          <a:p>
            <a:pPr marL="457200" indent="-457200">
              <a:buFont typeface="Arial"/>
              <a:buChar char="•"/>
            </a:pPr>
            <a:r>
              <a:rPr lang="en-US" sz="4800" dirty="0">
                <a:latin typeface="Franklin Gothic Book"/>
                <a:cs typeface="Calibri"/>
              </a:rPr>
              <a:t>Test cases for frontend UI automation</a:t>
            </a:r>
          </a:p>
          <a:p>
            <a:pPr marL="457200" indent="-457200">
              <a:buFont typeface="Arial"/>
              <a:buChar char="•"/>
            </a:pPr>
            <a:r>
              <a:rPr lang="en-US" sz="4800" dirty="0">
                <a:latin typeface="Franklin Gothic Book"/>
                <a:cs typeface="Calibri"/>
              </a:rPr>
              <a:t>Better command over git would have saved times</a:t>
            </a:r>
          </a:p>
          <a:p>
            <a:pPr marL="457200" indent="-457200">
              <a:buFont typeface="Arial"/>
              <a:buChar char="•"/>
            </a:pPr>
            <a:r>
              <a:rPr lang="en-US" sz="4800" dirty="0">
                <a:latin typeface="Franklin Gothic Book"/>
                <a:cs typeface="Calibri"/>
              </a:rPr>
              <a:t>Node and JavaScript environment with the version used caused challenges in integration of  Code Quality tools 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60434" y="585541"/>
            <a:ext cx="23923775" cy="2930911"/>
          </a:xfrm>
          <a:prstGeom prst="rect">
            <a:avLst/>
          </a:prstGeom>
          <a:noFill/>
        </p:spPr>
        <p:txBody>
          <a:bodyPr wrap="square" lIns="457200" tIns="45720" rIns="457200" bIns="45720" rtlCol="0" anchor="ctr">
            <a:noAutofit/>
          </a:bodyPr>
          <a:lstStyle/>
          <a:p>
            <a:pPr indent="41275">
              <a:spcBef>
                <a:spcPts val="600"/>
              </a:spcBef>
            </a:pPr>
            <a:r>
              <a:rPr lang="en-US" sz="7200" b="1">
                <a:ln w="0">
                  <a:noFill/>
                </a:ln>
                <a:solidFill>
                  <a:schemeClr val="bg1"/>
                </a:solidFill>
                <a:latin typeface="Eras Medium ITC"/>
                <a:cs typeface="Arial"/>
              </a:rPr>
              <a:t>CSEGSA Event Portal</a:t>
            </a:r>
            <a:endParaRPr lang="en-US"/>
          </a:p>
          <a:p>
            <a:pPr indent="41275">
              <a:spcBef>
                <a:spcPts val="600"/>
              </a:spcBef>
            </a:pPr>
            <a:r>
              <a:rPr lang="en-US" sz="5600">
                <a:ln w="0">
                  <a:noFill/>
                </a:ln>
                <a:solidFill>
                  <a:schemeClr val="bg1"/>
                </a:solidFill>
                <a:latin typeface="Eras Medium ITC"/>
                <a:cs typeface="Arial"/>
              </a:rPr>
              <a:t>Himanshu, Waris, Abhinand, Kiet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06" name="TextBox 505"/>
          <p:cNvSpPr txBox="1"/>
          <p:nvPr/>
        </p:nvSpPr>
        <p:spPr>
          <a:xfrm>
            <a:off x="16853859" y="17608462"/>
            <a:ext cx="15329612" cy="11272963"/>
          </a:xfrm>
          <a:prstGeom prst="roundRect">
            <a:avLst>
              <a:gd name="adj" fmla="val 2025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28600" tIns="0" rIns="228600" bIns="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5400" b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Secure API Flow</a:t>
            </a:r>
            <a:endParaRPr lang="en-US" sz="540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>
              <a:latin typeface="Franklin Gothic Book" panose="020B0503020102020204" pitchFamily="34" charset="0"/>
            </a:endParaRPr>
          </a:p>
          <a:p>
            <a:pPr>
              <a:spcAft>
                <a:spcPts val="600"/>
              </a:spcAft>
            </a:pPr>
            <a:endParaRPr lang="en-US" sz="40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88102C31-24EA-D113-86EB-F0F97859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478" y="948130"/>
            <a:ext cx="5812760" cy="2261120"/>
          </a:xfrm>
          <a:prstGeom prst="rect">
            <a:avLst/>
          </a:prstGeom>
        </p:spPr>
      </p:pic>
      <p:pic>
        <p:nvPicPr>
          <p:cNvPr id="3" name="Picture 6" descr="Diagram&#10;&#10;Description automatically generated">
            <a:extLst>
              <a:ext uri="{FF2B5EF4-FFF2-40B4-BE49-F238E27FC236}">
                <a16:creationId xmlns:a16="http://schemas.microsoft.com/office/drawing/2014/main" id="{2BCE4343-5B24-2D9B-CAB7-307405716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4287" y="6651929"/>
            <a:ext cx="11350486" cy="10168391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7DCDD2F-481C-A163-5FBF-EF2507906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2910" y="19913048"/>
            <a:ext cx="13481436" cy="7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Eras Medium ITC</vt:lpstr>
      <vt:lpstr>Franklin Gothic Book</vt:lpstr>
      <vt:lpstr>Office Theme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Liberatore</dc:creator>
  <cp:lastModifiedBy>Abhinand Sai Nasari</cp:lastModifiedBy>
  <cp:revision>13</cp:revision>
  <cp:lastPrinted>2015-08-27T22:16:56Z</cp:lastPrinted>
  <dcterms:created xsi:type="dcterms:W3CDTF">2015-08-24T19:27:34Z</dcterms:created>
  <dcterms:modified xsi:type="dcterms:W3CDTF">2022-05-06T20:13:32Z</dcterms:modified>
</cp:coreProperties>
</file>