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2" r:id="rId2"/>
    <p:sldId id="306" r:id="rId3"/>
    <p:sldId id="273" r:id="rId4"/>
    <p:sldId id="282" r:id="rId5"/>
    <p:sldId id="274" r:id="rId6"/>
    <p:sldId id="275" r:id="rId7"/>
    <p:sldId id="276" r:id="rId8"/>
    <p:sldId id="277" r:id="rId9"/>
    <p:sldId id="278" r:id="rId10"/>
    <p:sldId id="281" r:id="rId11"/>
    <p:sldId id="280" r:id="rId12"/>
    <p:sldId id="296" r:id="rId13"/>
    <p:sldId id="297" r:id="rId14"/>
    <p:sldId id="293" r:id="rId15"/>
    <p:sldId id="294" r:id="rId16"/>
    <p:sldId id="295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340" autoAdjust="0"/>
  </p:normalViewPr>
  <p:slideViewPr>
    <p:cSldViewPr>
      <p:cViewPr varScale="1">
        <p:scale>
          <a:sx n="66" d="100"/>
          <a:sy n="66" d="100"/>
        </p:scale>
        <p:origin x="1280" y="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D29DF-778E-44DE-9BEF-944311ECE76F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EC585-E6C4-463C-9C68-12502D40F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38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269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Sector number : 0 , 1</a:t>
            </a:r>
            <a:r>
              <a:rPr lang="en-US" baseline="0" dirty="0"/>
              <a:t> , 2 , 3 , 4 ,5 , 6 ,7</a:t>
            </a:r>
          </a:p>
          <a:p>
            <a:r>
              <a:rPr lang="en-US" baseline="0" dirty="0"/>
              <a:t>Operation Code : 0(No Protection) , 1(Write Protection ) , 2 (R/W protection)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870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726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285750"/>
            <a:ext cx="5405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Host – </a:t>
            </a:r>
            <a:r>
              <a:rPr lang="en-US" sz="2800" b="1" dirty="0" err="1"/>
              <a:t>Bootloader</a:t>
            </a:r>
            <a:r>
              <a:rPr lang="en-US" sz="2800" b="1" dirty="0"/>
              <a:t> Communication </a:t>
            </a:r>
            <a:endParaRPr lang="en-IN" sz="28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43000" y="1352550"/>
            <a:ext cx="0" cy="3552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310775" y="1352550"/>
            <a:ext cx="0" cy="3552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42999" y="2114550"/>
            <a:ext cx="6167775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142998" y="2952750"/>
            <a:ext cx="6167775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20094" y="2337623"/>
            <a:ext cx="29686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ACK/NACK + Length to follow</a:t>
            </a:r>
          </a:p>
          <a:p>
            <a:pPr algn="ctr"/>
            <a:r>
              <a:rPr lang="en-US" dirty="0"/>
              <a:t>(2bytes)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142998" y="4095750"/>
            <a:ext cx="6167777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920094" y="3714541"/>
            <a:ext cx="360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Reply  ( of “length to follow” bytes)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794186" y="80897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HOST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6781800" y="781386"/>
            <a:ext cx="13740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MCU</a:t>
            </a:r>
          </a:p>
          <a:p>
            <a:r>
              <a:rPr lang="en-US" dirty="0"/>
              <a:t>(</a:t>
            </a:r>
            <a:r>
              <a:rPr lang="en-US" dirty="0" err="1"/>
              <a:t>Bootloader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3319008" y="1744702"/>
            <a:ext cx="181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Command Packet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236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86112" y="3401028"/>
            <a:ext cx="3783456" cy="1042597"/>
            <a:chOff x="331671" y="3409950"/>
            <a:chExt cx="3534158" cy="1238210"/>
          </a:xfrm>
        </p:grpSpPr>
        <p:sp>
          <p:nvSpPr>
            <p:cNvPr id="16" name="Rectangle 15"/>
            <p:cNvSpPr/>
            <p:nvPr/>
          </p:nvSpPr>
          <p:spPr>
            <a:xfrm>
              <a:off x="331671" y="3409950"/>
              <a:ext cx="3534158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664970" y="4209534"/>
              <a:ext cx="1540263" cy="4386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(1+”len” bytes )</a:t>
              </a:r>
              <a:endParaRPr lang="en-IN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7669" y="737418"/>
            <a:ext cx="7543800" cy="931902"/>
            <a:chOff x="685800" y="742950"/>
            <a:chExt cx="7239000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332929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303070" y="848320"/>
              <a:ext cx="20044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Base Memory </a:t>
              </a:r>
              <a:r>
                <a:rPr lang="en-US" dirty="0" err="1"/>
                <a:t>addr</a:t>
              </a:r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(LE)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54457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172200" y="76783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5442439" y="931386"/>
              <a:ext cx="4748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len</a:t>
              </a:r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15563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63229" y="2200699"/>
            <a:ext cx="4867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11</a:t>
            </a:r>
          </a:p>
          <a:p>
            <a:r>
              <a:rPr lang="en-US" b="1" dirty="0"/>
              <a:t>“Length to follow ” </a:t>
            </a:r>
            <a:r>
              <a:rPr lang="en-US" dirty="0"/>
              <a:t>field will contain the value : 10</a:t>
            </a:r>
          </a:p>
          <a:p>
            <a:r>
              <a:rPr lang="en-US" b="1" dirty="0"/>
              <a:t>Command Code </a:t>
            </a:r>
            <a:r>
              <a:rPr lang="en-US" dirty="0"/>
              <a:t>: 0x59</a:t>
            </a:r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2405112" y="143298"/>
            <a:ext cx="4467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BL_MEM_READ</a:t>
            </a:r>
            <a:endParaRPr lang="en-US" sz="2400" dirty="0"/>
          </a:p>
        </p:txBody>
      </p:sp>
      <p:sp>
        <p:nvSpPr>
          <p:cNvPr id="25" name="Right Arrow 24"/>
          <p:cNvSpPr/>
          <p:nvPr/>
        </p:nvSpPr>
        <p:spPr>
          <a:xfrm>
            <a:off x="263230" y="166932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 rot="10800000">
            <a:off x="301330" y="4486699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1638925" y="4486699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1638925" y="1645963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467377" y="3440281"/>
            <a:ext cx="0" cy="60236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16275" y="3537171"/>
            <a:ext cx="7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status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1640219" y="3595518"/>
            <a:ext cx="2429350" cy="310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“</a:t>
            </a:r>
            <a:r>
              <a:rPr lang="en-US" dirty="0" err="1"/>
              <a:t>len</a:t>
            </a:r>
            <a:r>
              <a:rPr lang="en-US" dirty="0"/>
              <a:t>” number of bytes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55469" y="1722840"/>
            <a:ext cx="33599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Base Memory </a:t>
            </a:r>
            <a:r>
              <a:rPr lang="en-US" b="1" dirty="0" err="1"/>
              <a:t>Addr</a:t>
            </a:r>
            <a:r>
              <a:rPr lang="en-US" b="1" dirty="0"/>
              <a:t>. :</a:t>
            </a:r>
          </a:p>
          <a:p>
            <a:r>
              <a:rPr lang="en-US" dirty="0"/>
              <a:t>4 Byte base address from which data has to be read</a:t>
            </a:r>
          </a:p>
          <a:p>
            <a:endParaRPr lang="en-US" b="1" dirty="0"/>
          </a:p>
          <a:p>
            <a:r>
              <a:rPr lang="en-US" b="1" dirty="0" err="1"/>
              <a:t>len</a:t>
            </a:r>
            <a:r>
              <a:rPr lang="en-US" b="1" dirty="0"/>
              <a:t> </a:t>
            </a:r>
            <a:r>
              <a:rPr lang="en-US" dirty="0"/>
              <a:t>: No. of bytes to read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55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3260" y="742951"/>
            <a:ext cx="4756639" cy="951468"/>
            <a:chOff x="685800" y="742950"/>
            <a:chExt cx="4509361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4509361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30281" y="939284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18776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3261" y="3467100"/>
            <a:ext cx="1895779" cy="1042597"/>
            <a:chOff x="685800" y="3409950"/>
            <a:chExt cx="1638300" cy="1238210"/>
          </a:xfrm>
        </p:grpSpPr>
        <p:sp>
          <p:nvSpPr>
            <p:cNvPr id="16" name="Rectangle 15"/>
            <p:cNvSpPr/>
            <p:nvPr/>
          </p:nvSpPr>
          <p:spPr>
            <a:xfrm>
              <a:off x="685800" y="3409950"/>
              <a:ext cx="16383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002445" y="4209534"/>
              <a:ext cx="865307" cy="4386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(2 bytes)</a:t>
              </a:r>
              <a:endParaRPr lang="en-IN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9313" y="3467784"/>
              <a:ext cx="13912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All Sectors status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b="1" dirty="0"/>
              <a:t>“Length to follow ” </a:t>
            </a:r>
            <a:r>
              <a:rPr lang="en-US" dirty="0"/>
              <a:t>field will contain the value : 5</a:t>
            </a:r>
          </a:p>
          <a:p>
            <a:r>
              <a:rPr lang="en-US" b="1" dirty="0"/>
              <a:t>Command Code : </a:t>
            </a:r>
            <a:r>
              <a:rPr lang="en-US" dirty="0"/>
              <a:t>0x5A</a:t>
            </a:r>
          </a:p>
          <a:p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2053527" y="209549"/>
            <a:ext cx="58189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Command Name : </a:t>
            </a:r>
            <a:r>
              <a:rPr lang="en-IN" sz="2400" dirty="0"/>
              <a:t>BL_READ_SECTOR_STATUS</a:t>
            </a:r>
            <a:endParaRPr lang="en-US" sz="2400" dirty="0"/>
          </a:p>
          <a:p>
            <a:r>
              <a:rPr lang="en-IN" sz="2400" dirty="0"/>
              <a:t> 	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31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6954" y="3352116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5603" y="4151700"/>
            <a:ext cx="100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 bytes)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70467" y="3409950"/>
            <a:ext cx="1391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6954" y="747017"/>
            <a:ext cx="7086600" cy="1021834"/>
            <a:chOff x="685800" y="742950"/>
            <a:chExt cx="7086600" cy="1206500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0866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64725" y="964167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648200" y="790485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682170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172200" y="747752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357965" y="851405"/>
              <a:ext cx="874727" cy="7631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Sector</a:t>
              </a:r>
            </a:p>
            <a:p>
              <a:r>
                <a:rPr lang="en-US" dirty="0"/>
                <a:t>Details </a:t>
              </a:r>
              <a:endParaRPr lang="en-IN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95161" y="158011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4618" y="805586"/>
              <a:ext cx="1162691" cy="7631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Protection</a:t>
              </a:r>
            </a:p>
            <a:p>
              <a:r>
                <a:rPr lang="en-US" dirty="0"/>
                <a:t> Mode</a:t>
              </a:r>
              <a:endParaRPr lang="en-IN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8</a:t>
            </a:r>
          </a:p>
          <a:p>
            <a:r>
              <a:rPr lang="en-US" dirty="0"/>
              <a:t>“Length to follow ” field will contain the value : 7</a:t>
            </a:r>
          </a:p>
          <a:p>
            <a:r>
              <a:rPr lang="en-US" b="1" dirty="0"/>
              <a:t>Command Code : </a:t>
            </a:r>
            <a:r>
              <a:rPr lang="en-US" dirty="0"/>
              <a:t>0x58</a:t>
            </a:r>
          </a:p>
          <a:p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2082780" y="133350"/>
            <a:ext cx="56588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BL_EN_R_W_PROTECT 	</a:t>
            </a:r>
          </a:p>
          <a:p>
            <a:pPr algn="ctr"/>
            <a:r>
              <a:rPr lang="en-US" sz="2400" dirty="0"/>
              <a:t> 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3258611"/>
            <a:ext cx="4912209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947554" y="178015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Sector details :  </a:t>
            </a:r>
            <a:r>
              <a:rPr lang="en-US" dirty="0"/>
              <a:t>sector numbers encoded in 8bits (ex: 0</a:t>
            </a:r>
            <a:r>
              <a:rPr lang="en-US" baseline="30000" dirty="0"/>
              <a:t>th</a:t>
            </a:r>
            <a:r>
              <a:rPr lang="en-US" dirty="0"/>
              <a:t> bit is sector 0)</a:t>
            </a:r>
          </a:p>
          <a:p>
            <a:r>
              <a:rPr lang="en-US" dirty="0"/>
              <a:t>1: protection </a:t>
            </a:r>
          </a:p>
          <a:p>
            <a:r>
              <a:rPr lang="en-US" dirty="0"/>
              <a:t>0: No protection </a:t>
            </a:r>
          </a:p>
          <a:p>
            <a:r>
              <a:rPr lang="en-US" b="1" dirty="0"/>
              <a:t>Protection Mode :</a:t>
            </a:r>
          </a:p>
          <a:p>
            <a:r>
              <a:rPr lang="en-US" dirty="0"/>
              <a:t>1(Write Protection ) </a:t>
            </a:r>
          </a:p>
          <a:p>
            <a:r>
              <a:rPr lang="en-US" dirty="0"/>
              <a:t>2 (R/W protection)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70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6954" y="3352116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5603" y="4151700"/>
            <a:ext cx="100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 bytes)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70467" y="3409950"/>
            <a:ext cx="1391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6954" y="747017"/>
            <a:ext cx="5339446" cy="1044571"/>
            <a:chOff x="685800" y="742950"/>
            <a:chExt cx="5339446" cy="1233346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5339446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60107" y="939284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60125" y="1540218"/>
              <a:ext cx="301686" cy="4360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4618" y="805586"/>
              <a:ext cx="184731" cy="4360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IN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dirty="0"/>
              <a:t>“Length to follow ” field will contain the value : 5</a:t>
            </a:r>
          </a:p>
          <a:p>
            <a:r>
              <a:rPr lang="en-US" b="1" dirty="0"/>
              <a:t>Command Code : </a:t>
            </a:r>
            <a:r>
              <a:rPr lang="en-US" dirty="0"/>
              <a:t>0x5C</a:t>
            </a:r>
          </a:p>
          <a:p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2049887" y="133350"/>
            <a:ext cx="5724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BL_DIS_R_W_PROTECT	</a:t>
            </a:r>
          </a:p>
          <a:p>
            <a:pPr algn="ctr"/>
            <a:r>
              <a:rPr lang="en-US" sz="2400" dirty="0"/>
              <a:t> 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34000" y="1960469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Disables Active protection on all the sectors (resumes to default state)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748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174" y="285750"/>
            <a:ext cx="2180544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Reset of MCU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00400" y="1200150"/>
            <a:ext cx="3048000" cy="1905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FF00"/>
                </a:solidFill>
              </a:rPr>
              <a:t>Inits</a:t>
            </a:r>
            <a:r>
              <a:rPr lang="en-US" b="1" dirty="0">
                <a:solidFill>
                  <a:srgbClr val="FFFF00"/>
                </a:solidFill>
              </a:rPr>
              <a:t>: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HAL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GPIO</a:t>
            </a:r>
          </a:p>
          <a:p>
            <a:pPr algn="ctr"/>
            <a:r>
              <a:rPr lang="en-US" b="1" dirty="0" err="1">
                <a:solidFill>
                  <a:srgbClr val="FFFF00"/>
                </a:solidFill>
              </a:rPr>
              <a:t>UARTx</a:t>
            </a:r>
            <a:endParaRPr lang="en-US" b="1" dirty="0">
              <a:solidFill>
                <a:srgbClr val="FFFF00"/>
              </a:solidFill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CRC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Clock</a:t>
            </a:r>
          </a:p>
          <a:p>
            <a:pPr algn="ctr"/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Diamond 4"/>
          <p:cNvSpPr/>
          <p:nvPr/>
        </p:nvSpPr>
        <p:spPr>
          <a:xfrm>
            <a:off x="3714750" y="3407228"/>
            <a:ext cx="2152650" cy="129812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User Button pressed?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3827007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FFFF00"/>
                </a:solidFill>
              </a:rPr>
              <a:t>bootloader_uart_read_data</a:t>
            </a:r>
            <a:r>
              <a:rPr lang="en-US" sz="1600" b="1" dirty="0">
                <a:solidFill>
                  <a:srgbClr val="FFFF00"/>
                </a:solidFill>
              </a:rPr>
              <a:t>()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8400" y="3827007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FFF00"/>
                </a:solidFill>
              </a:rPr>
              <a:t>bootloader_jump_to_user_app</a:t>
            </a:r>
            <a:r>
              <a:rPr lang="en-US" sz="1400" b="1" dirty="0">
                <a:solidFill>
                  <a:srgbClr val="FFFF00"/>
                </a:solidFill>
              </a:rPr>
              <a:t>()</a:t>
            </a:r>
            <a:endParaRPr lang="en-IN" sz="1400" b="1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5" idx="1"/>
            <a:endCxn id="6" idx="3"/>
          </p:cNvCxnSpPr>
          <p:nvPr/>
        </p:nvCxnSpPr>
        <p:spPr>
          <a:xfrm flipH="1" flipV="1">
            <a:off x="3124200" y="4056288"/>
            <a:ext cx="590550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5885089" y="4045949"/>
            <a:ext cx="363311" cy="10339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2"/>
          </p:cNvCxnSpPr>
          <p:nvPr/>
        </p:nvCxnSpPr>
        <p:spPr>
          <a:xfrm>
            <a:off x="4713446" y="819150"/>
            <a:ext cx="0" cy="381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58350" y="3026228"/>
            <a:ext cx="0" cy="381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26298" y="3457675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52467" y="3457675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4577" y="459700"/>
            <a:ext cx="2875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Bootloader</a:t>
            </a:r>
            <a:r>
              <a:rPr lang="en-US" b="1" dirty="0">
                <a:solidFill>
                  <a:srgbClr val="FF0000"/>
                </a:solidFill>
              </a:rPr>
              <a:t> Code Flow Chart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85806" y="4285569"/>
            <a:ext cx="0" cy="64838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962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1706" y="315277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FFFF00"/>
                </a:solidFill>
              </a:rPr>
              <a:t>bootloader_uart_read_data</a:t>
            </a:r>
            <a:r>
              <a:rPr lang="en-US" sz="1600" b="1" dirty="0">
                <a:solidFill>
                  <a:srgbClr val="FFFF00"/>
                </a:solidFill>
              </a:rPr>
              <a:t>()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1763" y="1352550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Poll UART for data 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1272812" y="2265930"/>
            <a:ext cx="2537188" cy="129812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Length byte received ?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9" name="Elbow Connector 8"/>
          <p:cNvCxnSpPr>
            <a:stCxn id="7" idx="1"/>
            <a:endCxn id="4" idx="1"/>
          </p:cNvCxnSpPr>
          <p:nvPr/>
        </p:nvCxnSpPr>
        <p:spPr>
          <a:xfrm rot="10800000">
            <a:off x="1041764" y="1581831"/>
            <a:ext cx="231049" cy="1333160"/>
          </a:xfrm>
          <a:prstGeom prst="bentConnector3">
            <a:avLst>
              <a:gd name="adj1" fmla="val 19894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67400" y="544558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Read “length” number of bytes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67400" y="1554072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Decode 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67400" y="2500039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57600" y="4248150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Finish </a:t>
            </a:r>
            <a:r>
              <a:rPr lang="en-US" sz="1600" b="1" dirty="0" err="1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cxnSp>
        <p:nvCxnSpPr>
          <p:cNvPr id="15" name="Elbow Connector 14"/>
          <p:cNvCxnSpPr>
            <a:stCxn id="13" idx="0"/>
            <a:endCxn id="2" idx="3"/>
          </p:cNvCxnSpPr>
          <p:nvPr/>
        </p:nvCxnSpPr>
        <p:spPr>
          <a:xfrm rot="16200000" flipV="1">
            <a:off x="2657407" y="1838257"/>
            <a:ext cx="3703592" cy="1116194"/>
          </a:xfrm>
          <a:prstGeom prst="bentConnector2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  <a:endCxn id="10" idx="1"/>
          </p:cNvCxnSpPr>
          <p:nvPr/>
        </p:nvCxnSpPr>
        <p:spPr>
          <a:xfrm flipV="1">
            <a:off x="3810000" y="773839"/>
            <a:ext cx="2057400" cy="2141152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" idx="2"/>
          </p:cNvCxnSpPr>
          <p:nvPr/>
        </p:nvCxnSpPr>
        <p:spPr>
          <a:xfrm>
            <a:off x="2541406" y="773839"/>
            <a:ext cx="0" cy="5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44263" y="1783353"/>
            <a:ext cx="0" cy="5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>
            <a:off x="7277100" y="1003120"/>
            <a:ext cx="0" cy="5509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7277100" y="2012634"/>
            <a:ext cx="0" cy="4874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277100" y="2958601"/>
            <a:ext cx="0" cy="5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24995" y="2500039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86135" y="2359988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35367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3302" y="244929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334091" y="703491"/>
            <a:ext cx="0" cy="4429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/>
        </p:nvSpPr>
        <p:spPr>
          <a:xfrm>
            <a:off x="2223544" y="1155656"/>
            <a:ext cx="2221094" cy="994273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Good CRC?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4818" y="203835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Send “NACK”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203835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Send “ACK”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05400" y="277368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Obtain reply 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5400" y="348615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Send reply 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12408" y="3486150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Finish : </a:t>
            </a:r>
            <a:r>
              <a:rPr lang="en-US" sz="1600" b="1" dirty="0" err="1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/>
          <p:cNvCxnSpPr>
            <a:endCxn id="9" idx="0"/>
          </p:cNvCxnSpPr>
          <p:nvPr/>
        </p:nvCxnSpPr>
        <p:spPr>
          <a:xfrm>
            <a:off x="5981700" y="2496912"/>
            <a:ext cx="0" cy="2767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81700" y="3209382"/>
            <a:ext cx="0" cy="2767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8" idx="0"/>
          </p:cNvCxnSpPr>
          <p:nvPr/>
        </p:nvCxnSpPr>
        <p:spPr>
          <a:xfrm>
            <a:off x="4444638" y="1652793"/>
            <a:ext cx="1537062" cy="38555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1"/>
            <a:endCxn id="6" idx="0"/>
          </p:cNvCxnSpPr>
          <p:nvPr/>
        </p:nvCxnSpPr>
        <p:spPr>
          <a:xfrm rot="10800000" flipV="1">
            <a:off x="1321118" y="1652792"/>
            <a:ext cx="902426" cy="38555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2"/>
            <a:endCxn id="11" idx="0"/>
          </p:cNvCxnSpPr>
          <p:nvPr/>
        </p:nvCxnSpPr>
        <p:spPr>
          <a:xfrm rot="16200000" flipH="1">
            <a:off x="1526994" y="2291036"/>
            <a:ext cx="989238" cy="1400990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722108" y="3944712"/>
            <a:ext cx="0" cy="4429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1"/>
            <a:endCxn id="11" idx="3"/>
          </p:cNvCxnSpPr>
          <p:nvPr/>
        </p:nvCxnSpPr>
        <p:spPr>
          <a:xfrm flipH="1">
            <a:off x="4131808" y="3715431"/>
            <a:ext cx="97359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312408" y="4387624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FFFF00"/>
                </a:solidFill>
              </a:rPr>
              <a:t>bootloader_uart_read_data</a:t>
            </a:r>
            <a:r>
              <a:rPr lang="en-US" sz="1600" b="1" dirty="0">
                <a:solidFill>
                  <a:srgbClr val="FFFF00"/>
                </a:solidFill>
              </a:rPr>
              <a:t>()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65017" y="1283461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42702" y="1174434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65778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564881" y="0"/>
            <a:ext cx="6283719" cy="49222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419600" y="174024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Bootloader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828800" y="2417806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USART2</a:t>
            </a:r>
            <a:endParaRPr lang="en-IN" dirty="0"/>
          </a:p>
        </p:txBody>
      </p:sp>
      <p:cxnSp>
        <p:nvCxnSpPr>
          <p:cNvPr id="7" name="Elbow Connector 6"/>
          <p:cNvCxnSpPr>
            <a:endCxn id="5" idx="3"/>
          </p:cNvCxnSpPr>
          <p:nvPr/>
        </p:nvCxnSpPr>
        <p:spPr>
          <a:xfrm rot="5400000">
            <a:off x="3621559" y="1505465"/>
            <a:ext cx="1596082" cy="1066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28800" y="3943350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USART3</a:t>
            </a:r>
            <a:endParaRPr lang="en-IN" dirty="0"/>
          </a:p>
        </p:txBody>
      </p:sp>
      <p:cxnSp>
        <p:nvCxnSpPr>
          <p:cNvPr id="11" name="Elbow Connector 10"/>
          <p:cNvCxnSpPr>
            <a:endCxn id="9" idx="3"/>
          </p:cNvCxnSpPr>
          <p:nvPr/>
        </p:nvCxnSpPr>
        <p:spPr>
          <a:xfrm rot="5400000">
            <a:off x="3544587" y="1582437"/>
            <a:ext cx="3121626" cy="2438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Arrow 16"/>
          <p:cNvSpPr/>
          <p:nvPr/>
        </p:nvSpPr>
        <p:spPr>
          <a:xfrm>
            <a:off x="523173" y="2843796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457200" y="2048474"/>
            <a:ext cx="968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PC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828800" y="1868786"/>
            <a:ext cx="1778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Virtual COM Port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2232970" y="3600961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Debug port</a:t>
            </a:r>
            <a:endParaRPr lang="en-IN" dirty="0"/>
          </a:p>
        </p:txBody>
      </p:sp>
      <p:sp>
        <p:nvSpPr>
          <p:cNvPr id="24" name="Left Arrow 23"/>
          <p:cNvSpPr/>
          <p:nvPr/>
        </p:nvSpPr>
        <p:spPr>
          <a:xfrm rot="10800000">
            <a:off x="531779" y="2323857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457200" y="3186935"/>
            <a:ext cx="69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PC</a:t>
            </a:r>
            <a:endParaRPr lang="en-IN" dirty="0"/>
          </a:p>
        </p:txBody>
      </p:sp>
      <p:sp>
        <p:nvSpPr>
          <p:cNvPr id="26" name="Left Arrow 25"/>
          <p:cNvSpPr/>
          <p:nvPr/>
        </p:nvSpPr>
        <p:spPr>
          <a:xfrm>
            <a:off x="560211" y="4171950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871743" y="4552950"/>
            <a:ext cx="69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PC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6705600" y="4552950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Nucleo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25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69855" y="1025490"/>
            <a:ext cx="7239000" cy="951468"/>
            <a:chOff x="685800" y="742950"/>
            <a:chExt cx="7239000" cy="1156216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767834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862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392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7954" y="2335281"/>
            <a:ext cx="4803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dirty="0"/>
              <a:t>“Length to follow ” field will contain the value : 5 </a:t>
            </a:r>
          </a:p>
          <a:p>
            <a:r>
              <a:rPr lang="en-US" b="1" dirty="0"/>
              <a:t>Command Code : </a:t>
            </a:r>
            <a:r>
              <a:rPr lang="en-US" dirty="0"/>
              <a:t>0x51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9855" y="3655240"/>
            <a:ext cx="3276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 loader version number</a:t>
            </a:r>
          </a:p>
          <a:p>
            <a:pPr algn="ctr"/>
            <a:r>
              <a:rPr lang="en-US" dirty="0"/>
              <a:t>(1 byte)</a:t>
            </a:r>
            <a:endParaRPr lang="en-IN" dirty="0"/>
          </a:p>
        </p:txBody>
      </p:sp>
      <p:sp>
        <p:nvSpPr>
          <p:cNvPr id="19" name="Right Arrow 18"/>
          <p:cNvSpPr/>
          <p:nvPr/>
        </p:nvSpPr>
        <p:spPr>
          <a:xfrm>
            <a:off x="269855" y="195787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917509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562352" y="209549"/>
            <a:ext cx="4166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BL_GET_VER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773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69855" y="1025490"/>
            <a:ext cx="7239000" cy="951468"/>
            <a:chOff x="685800" y="742950"/>
            <a:chExt cx="7239000" cy="1156216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767834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862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392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7954" y="2335281"/>
            <a:ext cx="4803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dirty="0"/>
              <a:t>“Length to follow ” field will contain the value : 5 </a:t>
            </a:r>
          </a:p>
          <a:p>
            <a:r>
              <a:rPr lang="en-US" b="1" dirty="0"/>
              <a:t>Command Code : </a:t>
            </a:r>
            <a:r>
              <a:rPr lang="en-US" dirty="0"/>
              <a:t>0x52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9855" y="3655240"/>
            <a:ext cx="3276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Supported Commands codes</a:t>
            </a:r>
            <a:endParaRPr lang="en-IN" dirty="0"/>
          </a:p>
        </p:txBody>
      </p:sp>
      <p:sp>
        <p:nvSpPr>
          <p:cNvPr id="19" name="Right Arrow 18"/>
          <p:cNvSpPr/>
          <p:nvPr/>
        </p:nvSpPr>
        <p:spPr>
          <a:xfrm>
            <a:off x="269855" y="195787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917509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492622" y="209549"/>
            <a:ext cx="4305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BL_GET_HELP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62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81668" y="141615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220414" y="805686"/>
            <a:ext cx="7239000" cy="931902"/>
            <a:chOff x="685800" y="742950"/>
            <a:chExt cx="7239000" cy="1116568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767834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862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739225" y="15298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57022" y="2343150"/>
            <a:ext cx="4803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dirty="0"/>
              <a:t>“Length to follow ” field will contain the value : 5 </a:t>
            </a:r>
          </a:p>
          <a:p>
            <a:r>
              <a:rPr lang="en-US" b="1" dirty="0"/>
              <a:t>Command Code : </a:t>
            </a:r>
            <a:r>
              <a:rPr lang="en-US" dirty="0"/>
              <a:t>0x53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20414" y="3467100"/>
            <a:ext cx="3422275" cy="984250"/>
            <a:chOff x="685800" y="3409950"/>
            <a:chExt cx="3276600" cy="1168916"/>
          </a:xfrm>
        </p:grpSpPr>
        <p:sp>
          <p:nvSpPr>
            <p:cNvPr id="16" name="Rectangle 15"/>
            <p:cNvSpPr/>
            <p:nvPr/>
          </p:nvSpPr>
          <p:spPr>
            <a:xfrm>
              <a:off x="685800" y="3409950"/>
              <a:ext cx="32766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823450" y="4209534"/>
              <a:ext cx="10013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(2 bytes)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286000" y="3409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800096" y="3525103"/>
              <a:ext cx="133241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MCU chip Id</a:t>
              </a:r>
            </a:p>
            <a:p>
              <a:pPr algn="ctr"/>
              <a:r>
                <a:rPr lang="en-US" dirty="0"/>
                <a:t>LSB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07498" y="3525619"/>
              <a:ext cx="133241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MCU chip Id</a:t>
              </a:r>
            </a:p>
            <a:p>
              <a:pPr algn="ctr"/>
              <a:r>
                <a:rPr lang="en-US" dirty="0"/>
                <a:t>MSB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2562352" y="209549"/>
            <a:ext cx="5819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Command Name : </a:t>
            </a:r>
            <a:r>
              <a:rPr lang="en-IN" sz="2400" dirty="0"/>
              <a:t>BL_GET_CID 	</a:t>
            </a:r>
          </a:p>
          <a:p>
            <a:r>
              <a:rPr lang="en-IN" sz="2400" dirty="0"/>
              <a:t>	</a:t>
            </a:r>
          </a:p>
          <a:p>
            <a:pPr algn="ctr"/>
            <a:r>
              <a:rPr lang="en-US" sz="2400" dirty="0"/>
              <a:t> 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89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2400" y="709635"/>
            <a:ext cx="7315200" cy="971550"/>
            <a:chOff x="685800" y="742950"/>
            <a:chExt cx="7239000" cy="1156216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742950"/>
              <a:ext cx="7239000" cy="837168"/>
              <a:chOff x="685800" y="742950"/>
              <a:chExt cx="7239000" cy="83716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85800" y="742950"/>
                <a:ext cx="7239000" cy="762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286000" y="767834"/>
                <a:ext cx="0" cy="762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886200" y="818118"/>
                <a:ext cx="0" cy="762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959595" y="825668"/>
                <a:ext cx="101341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Length </a:t>
                </a:r>
              </a:p>
              <a:p>
                <a:r>
                  <a:rPr lang="en-US" dirty="0"/>
                  <a:t>to follow</a:t>
                </a:r>
                <a:endParaRPr lang="en-IN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14600" y="848320"/>
                <a:ext cx="115288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Command</a:t>
                </a:r>
              </a:p>
              <a:p>
                <a:r>
                  <a:rPr lang="en-US" dirty="0"/>
                  <a:t> Code</a:t>
                </a:r>
                <a:endParaRPr lang="en-IN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486400" y="931386"/>
                <a:ext cx="554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CRC</a:t>
                </a:r>
                <a:endParaRPr lang="en-IN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392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dirty="0"/>
              <a:t>“Length to follow ” field will contain the value : 5</a:t>
            </a:r>
          </a:p>
          <a:p>
            <a:r>
              <a:rPr lang="en-US" b="1" dirty="0"/>
              <a:t>Command Code : </a:t>
            </a:r>
            <a:r>
              <a:rPr lang="en-US" dirty="0"/>
              <a:t>0x54</a:t>
            </a:r>
          </a:p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85800" y="3409950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34449" y="4209534"/>
            <a:ext cx="100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 bytes)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75182" y="3525103"/>
            <a:ext cx="1182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RDP status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70194" y="209548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Command Name : </a:t>
            </a:r>
            <a:r>
              <a:rPr lang="en-IN" sz="2400" dirty="0"/>
              <a:t>BL_GET_RDP_STATUS 	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03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85800" y="3409950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79333" y="4209534"/>
            <a:ext cx="911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 byte)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094794" y="3525103"/>
            <a:ext cx="7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2400" y="774593"/>
            <a:ext cx="7239000" cy="994201"/>
            <a:chOff x="685800" y="742950"/>
            <a:chExt cx="7239000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511800" y="790485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505200" y="862905"/>
              <a:ext cx="176817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Memory address</a:t>
              </a:r>
            </a:p>
            <a:p>
              <a:pPr algn="ctr"/>
              <a:r>
                <a:rPr lang="en-US" dirty="0"/>
                <a:t>(LE)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54457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10</a:t>
            </a:r>
          </a:p>
          <a:p>
            <a:r>
              <a:rPr lang="en-US" dirty="0"/>
              <a:t>“Length to follow ” field will contain the value : 9</a:t>
            </a:r>
          </a:p>
          <a:p>
            <a:r>
              <a:rPr lang="en-US" b="1" dirty="0"/>
              <a:t>Command Code : </a:t>
            </a:r>
            <a:r>
              <a:rPr lang="en-US" dirty="0"/>
              <a:t>0x55</a:t>
            </a:r>
          </a:p>
          <a:p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2246112" y="209549"/>
            <a:ext cx="4799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BL_GO_TO_ADDR</a:t>
            </a:r>
            <a:r>
              <a:rPr lang="en-US" sz="2400" dirty="0"/>
              <a:t> 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ight Arrow 22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1645550" y="4529593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0619" y="2119181"/>
            <a:ext cx="342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Base Memory </a:t>
            </a:r>
            <a:r>
              <a:rPr lang="en-US" b="1" dirty="0" err="1"/>
              <a:t>Addr</a:t>
            </a:r>
            <a:r>
              <a:rPr lang="en-US" b="1" dirty="0"/>
              <a:t>. :</a:t>
            </a:r>
          </a:p>
          <a:p>
            <a:r>
              <a:rPr lang="en-US" dirty="0"/>
              <a:t>4 Byte base address to jump</a:t>
            </a:r>
          </a:p>
        </p:txBody>
      </p:sp>
    </p:spTree>
    <p:extLst>
      <p:ext uri="{BB962C8B-B14F-4D97-AF65-F5344CB8AC3E}">
        <p14:creationId xmlns:p14="http://schemas.microsoft.com/office/powerpoint/2010/main" val="15915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75644" y="3409950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69177" y="4209534"/>
            <a:ext cx="911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 byte)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84638" y="3525103"/>
            <a:ext cx="7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8598" y="708218"/>
            <a:ext cx="7573802" cy="1088344"/>
            <a:chOff x="685800" y="742950"/>
            <a:chExt cx="7239000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462513" y="790485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505200" y="862905"/>
              <a:ext cx="95731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Sector</a:t>
              </a:r>
            </a:p>
            <a:p>
              <a:r>
                <a:rPr lang="en-US" dirty="0"/>
                <a:t>Number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82170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554042" y="759419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485126" y="800784"/>
              <a:ext cx="109536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Number </a:t>
              </a:r>
            </a:p>
            <a:p>
              <a:r>
                <a:rPr lang="en-US" dirty="0"/>
                <a:t>of sectors</a:t>
              </a:r>
              <a:endParaRPr lang="en-IN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81965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8</a:t>
            </a:r>
          </a:p>
          <a:p>
            <a:r>
              <a:rPr lang="en-US" dirty="0"/>
              <a:t>“Length to follow ” field will contain the value : 7</a:t>
            </a:r>
          </a:p>
          <a:p>
            <a:r>
              <a:rPr lang="en-US" b="1" dirty="0"/>
              <a:t>Command Code : </a:t>
            </a:r>
            <a:r>
              <a:rPr lang="en-US" dirty="0"/>
              <a:t>0x56</a:t>
            </a:r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2271409" y="209549"/>
            <a:ext cx="4748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BL_FLASH_ERASE</a:t>
            </a:r>
            <a:r>
              <a:rPr lang="en-US" sz="2400" dirty="0"/>
              <a:t> 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19666" y="2109575"/>
            <a:ext cx="3852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Sector number : </a:t>
            </a:r>
            <a:r>
              <a:rPr lang="en-US" dirty="0"/>
              <a:t>0 , 1 , 2 , 3 , 4 ,5 , 6 ,7</a:t>
            </a:r>
          </a:p>
          <a:p>
            <a:r>
              <a:rPr lang="en-US" b="1" dirty="0"/>
              <a:t>Number of sectors : </a:t>
            </a:r>
            <a:r>
              <a:rPr lang="en-US" dirty="0"/>
              <a:t>0 to 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693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23609" y="3409950"/>
            <a:ext cx="1820791" cy="984250"/>
            <a:chOff x="685800" y="3409950"/>
            <a:chExt cx="1638300" cy="1168916"/>
          </a:xfrm>
        </p:grpSpPr>
        <p:sp>
          <p:nvSpPr>
            <p:cNvPr id="16" name="Rectangle 15"/>
            <p:cNvSpPr/>
            <p:nvPr/>
          </p:nvSpPr>
          <p:spPr>
            <a:xfrm>
              <a:off x="685800" y="3409950"/>
              <a:ext cx="16383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979333" y="4209534"/>
              <a:ext cx="9115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(1 byte)</a:t>
              </a:r>
              <a:endParaRPr lang="en-IN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094794" y="3525103"/>
              <a:ext cx="743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status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5010" y="754047"/>
            <a:ext cx="8305800" cy="1034229"/>
            <a:chOff x="685800" y="742950"/>
            <a:chExt cx="8305800" cy="1222911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83058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837818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940197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24399" y="790485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54501" y="818118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9241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payload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73257" y="1529149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4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775557" y="80850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007381" y="843160"/>
              <a:ext cx="1802225" cy="618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Base Memory address</a:t>
              </a:r>
            </a:p>
            <a:p>
              <a:pPr algn="ctr"/>
              <a:r>
                <a:rPr lang="en-US" sz="1400" dirty="0"/>
                <a:t>(LE)</a:t>
              </a:r>
              <a:endParaRPr lang="en-IN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40583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791200" y="76028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777781" y="800784"/>
              <a:ext cx="10852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Payload</a:t>
              </a:r>
            </a:p>
            <a:p>
              <a:r>
                <a:rPr lang="en-US" dirty="0"/>
                <a:t>Length(X)</a:t>
              </a:r>
              <a:endParaRPr lang="en-IN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7848600" y="76028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077200" y="935672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89020" y="1570503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26867" y="1529149"/>
              <a:ext cx="301686" cy="4367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269854" y="2266950"/>
            <a:ext cx="51033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11+X</a:t>
            </a:r>
          </a:p>
          <a:p>
            <a:r>
              <a:rPr lang="en-US" dirty="0"/>
              <a:t>“Length to follow ” field will contain the value : 10+X</a:t>
            </a:r>
          </a:p>
          <a:p>
            <a:r>
              <a:rPr lang="en-US" b="1" dirty="0"/>
              <a:t>Command Code : </a:t>
            </a:r>
            <a:r>
              <a:rPr lang="en-US" dirty="0"/>
              <a:t>0x57</a:t>
            </a:r>
          </a:p>
          <a:p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2308276" y="209549"/>
            <a:ext cx="4674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BL_MEM_WRITE</a:t>
            </a:r>
            <a:r>
              <a:rPr lang="en-US" sz="2400" dirty="0"/>
              <a:t> 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555469" y="1722840"/>
            <a:ext cx="33599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Base Memory </a:t>
            </a:r>
            <a:r>
              <a:rPr lang="en-US" b="1" dirty="0" err="1"/>
              <a:t>Addr</a:t>
            </a:r>
            <a:r>
              <a:rPr lang="en-US" b="1" dirty="0"/>
              <a:t>. :</a:t>
            </a:r>
          </a:p>
          <a:p>
            <a:r>
              <a:rPr lang="en-US" dirty="0"/>
              <a:t>4 Byte base address </a:t>
            </a:r>
            <a:endParaRPr lang="en-US" b="1" dirty="0"/>
          </a:p>
          <a:p>
            <a:r>
              <a:rPr lang="en-US" b="1" dirty="0"/>
              <a:t>Payload </a:t>
            </a:r>
            <a:r>
              <a:rPr lang="en-US" b="1" dirty="0" err="1"/>
              <a:t>len</a:t>
            </a:r>
            <a:r>
              <a:rPr lang="en-US" dirty="0"/>
              <a:t>: No. of bytes to write</a:t>
            </a:r>
          </a:p>
          <a:p>
            <a:r>
              <a:rPr lang="en-US" b="1" dirty="0"/>
              <a:t>Payload :  </a:t>
            </a:r>
            <a:r>
              <a:rPr lang="en-US" dirty="0"/>
              <a:t>bytes to write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01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35020</TotalTime>
  <Words>992</Words>
  <Application>Microsoft Office PowerPoint</Application>
  <PresentationFormat>On-screen Show (16:9)</PresentationFormat>
  <Paragraphs>296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</dc:creator>
  <cp:lastModifiedBy>Himanshu Mishra</cp:lastModifiedBy>
  <cp:revision>273</cp:revision>
  <dcterms:created xsi:type="dcterms:W3CDTF">2006-08-16T00:00:00Z</dcterms:created>
  <dcterms:modified xsi:type="dcterms:W3CDTF">2023-03-16T20:52:26Z</dcterms:modified>
</cp:coreProperties>
</file>