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50A7E9-CB84-4BF0-AD9D-B7BA5EC23CA2}" v="3" dt="2021-05-24T05:32:37.184"/>
    <p1510:client id="{BDA56503-2F5F-4890-A981-3E802E3B1002}" v="206" dt="2021-05-23T16:16:25.1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77" d="100"/>
          <a:sy n="77" d="100"/>
        </p:scale>
        <p:origin x="864" y="67"/>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06/05/2022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06/05/2022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4107"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5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75"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9"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5131"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946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0491"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515"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55"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179"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8203"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9227"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5/6/2022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3083"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43"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7.jpg"/><Relationship Id="rId3" Type="http://schemas.openxmlformats.org/officeDocument/2006/relationships/hyperlink" Target="https://github.com/HimanshuW07/Assignmentss" TargetMode="External"/><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png"/><Relationship Id="rId5" Type="http://schemas.openxmlformats.org/officeDocument/2006/relationships/hyperlink" Target="https://drive.google.com/file/d/1EPARKBkSsyyctMuuUbAsw3q1s7cCIwxl/view?usp=sharing" TargetMode="Externa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2861899667"/>
              </p:ext>
            </p:extLst>
          </p:nvPr>
        </p:nvGraphicFramePr>
        <p:xfrm>
          <a:off x="9229514" y="1143001"/>
          <a:ext cx="3038686" cy="5544285"/>
        </p:xfrm>
        <a:graphic>
          <a:graphicData uri="http://schemas.openxmlformats.org/drawingml/2006/table">
            <a:tbl>
              <a:tblPr firstRow="1" bandRow="1">
                <a:tableStyleId>{0E3FDE45-AF77-4B5C-9715-49D594BDF05E}</a:tableStyleId>
              </a:tblPr>
              <a:tblGrid>
                <a:gridCol w="752686">
                  <a:extLst>
                    <a:ext uri="{9D8B030D-6E8A-4147-A177-3AD203B41FA5}">
                      <a16:colId xmlns:a16="http://schemas.microsoft.com/office/drawing/2014/main" val="3331298770"/>
                    </a:ext>
                  </a:extLst>
                </a:gridCol>
                <a:gridCol w="2286000">
                  <a:extLst>
                    <a:ext uri="{9D8B030D-6E8A-4147-A177-3AD203B41FA5}">
                      <a16:colId xmlns:a16="http://schemas.microsoft.com/office/drawing/2014/main" val="879084521"/>
                    </a:ext>
                  </a:extLst>
                </a:gridCol>
              </a:tblGrid>
              <a:tr h="444183">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 Stream API</a:t>
                      </a:r>
                    </a:p>
                    <a:p>
                      <a:r>
                        <a:rPr kumimoji="0" lang="en-US" sz="700" b="0" u="none" strike="noStrike" kern="1200" cap="none" spc="0" normalizeH="0" baseline="0" dirty="0">
                          <a:ln>
                            <a:noFill/>
                          </a:ln>
                          <a:effectLst/>
                          <a:uLnTx/>
                          <a:uFillTx/>
                        </a:rPr>
                        <a:t>Junit, Mockito, Servlets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257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Autowire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626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Handling, Testing Services,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444183">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Implement DAO layer using spring Data repositories, Transaction Management</a:t>
                      </a:r>
                      <a:endParaRPr lang="en-US" sz="700" dirty="0">
                        <a:solidFill>
                          <a:schemeClr val="tx1"/>
                        </a:solidFill>
                      </a:endParaRPr>
                    </a:p>
                  </a:txBody>
                  <a:tcPr/>
                </a:tc>
                <a:extLst>
                  <a:ext uri="{0D108BD9-81ED-4DB2-BD59-A6C34878D82A}">
                    <a16:rowId xmlns:a16="http://schemas.microsoft.com/office/drawing/2014/main" val="668073409"/>
                  </a:ext>
                </a:extLst>
              </a:tr>
              <a:tr h="562631">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Messaging Service, Sync/Async comms, Swagger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Netflix Ribbon, Feign Client, Netflix Hystrix, Netflix Zuul &amp; Config Server</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32743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Event handling</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Services, Modules, Routing, Forms &amp; Validation, Testing using Jasmine &amp; Karma</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32573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and MySQL </a:t>
                      </a:r>
                    </a:p>
                  </a:txBody>
                  <a:tcPr/>
                </a:tc>
                <a:extLst>
                  <a:ext uri="{0D108BD9-81ED-4DB2-BD59-A6C34878D82A}">
                    <a16:rowId xmlns:a16="http://schemas.microsoft.com/office/drawing/2014/main" val="229868009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ES6 &amp; TypeScript</a:t>
                      </a:r>
                    </a:p>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Reusable templates, Optimized UI Designed</a:t>
                      </a:r>
                    </a:p>
                  </a:txBody>
                  <a:tcPr/>
                </a:tc>
                <a:extLst>
                  <a:ext uri="{0D108BD9-81ED-4DB2-BD59-A6C34878D82A}">
                    <a16:rowId xmlns:a16="http://schemas.microsoft.com/office/drawing/2014/main" val="9512774"/>
                  </a:ext>
                </a:extLst>
              </a:tr>
              <a:tr h="26025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IDE(Eclipse,IntelliJ,Vs code)</a:t>
                      </a:r>
                    </a:p>
                  </a:txBody>
                  <a:tcPr/>
                </a:tc>
                <a:extLst>
                  <a:ext uri="{0D108BD9-81ED-4DB2-BD59-A6C34878D82A}">
                    <a16:rowId xmlns:a16="http://schemas.microsoft.com/office/drawing/2014/main" val="645317192"/>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Devops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CI/CD, Jenkins configuration, Build Pipelines, notifications, quality gate understanding</a:t>
                      </a:r>
                    </a:p>
                  </a:txBody>
                  <a:tcPr/>
                </a:tc>
                <a:extLst>
                  <a:ext uri="{0D108BD9-81ED-4DB2-BD59-A6C34878D82A}">
                    <a16:rowId xmlns:a16="http://schemas.microsoft.com/office/drawing/2014/main" val="3653916308"/>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Communications,Team working. Peer learning,Time management and Positive Attitude</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2643187"/>
          </a:xfrm>
        </p:spPr>
        <p:txBody>
          <a:bodyPr/>
          <a:lstStyle/>
          <a:p>
            <a:pPr eaLnBrk="1" hangingPunct="1">
              <a:lnSpc>
                <a:spcPct val="114000"/>
              </a:lnSpc>
            </a:pPr>
            <a:r>
              <a:rPr lang="en-US" altLang="en-US" b="1" dirty="0"/>
              <a:t>Online Railway Reservation System</a:t>
            </a:r>
          </a:p>
          <a:p>
            <a:pPr eaLnBrk="1" hangingPunct="1">
              <a:lnSpc>
                <a:spcPct val="114000"/>
              </a:lnSpc>
            </a:pPr>
            <a:r>
              <a:rPr lang="en-IN" altLang="en-US" dirty="0"/>
              <a:t>Completed end to end case study of Railway Reservation System of Pakistan along with JWT authentication, Swagger, Logger,Eureka,Api Gateway and payment testing using Razorpay, responsive UI with Html</a:t>
            </a:r>
            <a:r>
              <a:rPr lang="en-US" altLang="en-US" dirty="0"/>
              <a:t>,CSS and Angular used for user interface.</a:t>
            </a:r>
            <a:endParaRPr lang="en-IN" altLang="nl-NL" b="1" dirty="0"/>
          </a:p>
          <a:p>
            <a:pPr eaLnBrk="1" hangingPunct="1">
              <a:lnSpc>
                <a:spcPct val="114000"/>
              </a:lnSpc>
            </a:pPr>
            <a:r>
              <a:rPr lang="en-IN" altLang="nl-NL" b="1" dirty="0"/>
              <a:t>Completed ” Python Tutorial for Beginner, Java Technology: Professional course“ course at Coursera</a:t>
            </a:r>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endParaRPr lang="nl-NL" altLang="nl-NL" dirty="0"/>
          </a:p>
          <a:p>
            <a:pPr eaLnBrk="1" hangingPunct="1"/>
            <a:endParaRPr lang="nl-NL" altLang="nl-NL" dirty="0"/>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04381" y="1819251"/>
            <a:ext cx="2382837" cy="330200"/>
          </a:xfrm>
        </p:spPr>
        <p:txBody>
          <a:bodyPr/>
          <a:lstStyle/>
          <a:p>
            <a:pPr eaLnBrk="1" hangingPunct="1"/>
            <a:r>
              <a:rPr lang="nl-NL" altLang="nl-NL" dirty="0"/>
              <a:t>+91 7264951290</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8150" y="2672557"/>
            <a:ext cx="4057650" cy="2509043"/>
          </a:xfrm>
        </p:spPr>
        <p:txBody>
          <a:bodyPr/>
          <a:lstStyle/>
          <a:p>
            <a:r>
              <a:rPr lang="en-US" altLang="en-US" sz="1100" b="1" dirty="0"/>
              <a:t>Full Stack Developer</a:t>
            </a:r>
          </a:p>
          <a:p>
            <a:pPr marL="171450" indent="-171450">
              <a:buFont typeface="Arial" panose="020B0604020202020204" pitchFamily="34" charset="0"/>
              <a:buChar char="•"/>
            </a:pPr>
            <a:r>
              <a:rPr lang="en-US" dirty="0"/>
              <a:t>Hands on experience in creating </a:t>
            </a:r>
            <a:r>
              <a:rPr lang="en-US" b="1" dirty="0"/>
              <a:t>microservices</a:t>
            </a:r>
            <a:r>
              <a:rPr lang="en-US" dirty="0"/>
              <a:t> with </a:t>
            </a:r>
            <a:r>
              <a:rPr lang="en-US" b="1" dirty="0"/>
              <a:t>Springboot, Spring Security, Spring Cloud API Gateway,</a:t>
            </a:r>
            <a:r>
              <a:rPr lang="en-US" dirty="0"/>
              <a:t> Eureka server, resilience 4J, load balancing, Feign</a:t>
            </a:r>
          </a:p>
          <a:p>
            <a:pPr marL="171450" indent="-171450">
              <a:buFont typeface="Arial" panose="020B0604020202020204" pitchFamily="34" charset="0"/>
              <a:buChar char="•"/>
            </a:pPr>
            <a:r>
              <a:rPr lang="en-US" dirty="0"/>
              <a:t>Proficient in creating </a:t>
            </a:r>
            <a:r>
              <a:rPr lang="en-US" b="1" dirty="0"/>
              <a:t>Single page Web</a:t>
            </a:r>
            <a:r>
              <a:rPr lang="en-US" dirty="0"/>
              <a:t> Application in </a:t>
            </a:r>
            <a:r>
              <a:rPr lang="en-US" b="1" dirty="0"/>
              <a:t>Angular</a:t>
            </a:r>
            <a:r>
              <a:rPr lang="en-US" dirty="0"/>
              <a:t> with Authentication with route guards, Angular reactive forms, angular routing, CSS</a:t>
            </a:r>
          </a:p>
          <a:p>
            <a:pPr marL="171450" indent="-171450">
              <a:buFont typeface="Arial" panose="020B0604020202020204" pitchFamily="34" charset="0"/>
              <a:buChar char="•"/>
            </a:pPr>
            <a:r>
              <a:rPr lang="en-US" dirty="0"/>
              <a:t>Hands on experience in implementing </a:t>
            </a:r>
            <a:r>
              <a:rPr lang="en-US" b="1" dirty="0"/>
              <a:t>architecture </a:t>
            </a:r>
            <a:r>
              <a:rPr lang="en-US" dirty="0"/>
              <a:t>with </a:t>
            </a:r>
            <a:r>
              <a:rPr lang="en-US" b="1" dirty="0"/>
              <a:t>NodeJs</a:t>
            </a:r>
            <a:r>
              <a:rPr lang="en-US" dirty="0"/>
              <a:t> &amp; </a:t>
            </a:r>
            <a:r>
              <a:rPr lang="en-US" b="1" dirty="0"/>
              <a:t>spring boot</a:t>
            </a:r>
            <a:r>
              <a:rPr lang="en-US" dirty="0"/>
              <a:t> </a:t>
            </a:r>
          </a:p>
          <a:p>
            <a:pPr marL="171450" indent="-171450">
              <a:buFont typeface="Arial" panose="020B0604020202020204" pitchFamily="34" charset="0"/>
              <a:buChar char="•"/>
            </a:pPr>
            <a:r>
              <a:rPr lang="en-US" dirty="0"/>
              <a:t>Experience in creating documentation with Java docs and swagger and in </a:t>
            </a:r>
            <a:r>
              <a:rPr lang="en-US" b="1" dirty="0"/>
              <a:t>unit testing using Junit, Mockito</a:t>
            </a:r>
            <a:r>
              <a:rPr lang="en-US" dirty="0"/>
              <a:t> including basic </a:t>
            </a:r>
            <a:r>
              <a:rPr lang="en-US" b="1" dirty="0"/>
              <a:t>code quality compliance using Sonar cube</a:t>
            </a:r>
          </a:p>
          <a:p>
            <a:pPr marL="171450" indent="-171450">
              <a:buFont typeface="Arial" panose="020B0604020202020204" pitchFamily="34" charset="0"/>
              <a:buChar char="•"/>
            </a:pPr>
            <a:r>
              <a:rPr lang="en-US" dirty="0"/>
              <a:t>Development experience in creating docker images and pushing to </a:t>
            </a:r>
            <a:r>
              <a:rPr lang="en-US" b="1" dirty="0"/>
              <a:t>Docker Hub</a:t>
            </a:r>
            <a:r>
              <a:rPr lang="en-US" dirty="0"/>
              <a:t> with </a:t>
            </a:r>
            <a:r>
              <a:rPr lang="en-US" b="1" dirty="0"/>
              <a:t>containerized</a:t>
            </a:r>
            <a:r>
              <a:rPr lang="en-US" dirty="0"/>
              <a:t> applications using </a:t>
            </a:r>
            <a:r>
              <a:rPr lang="en-US" b="1" dirty="0"/>
              <a:t>Docker SWARM.</a:t>
            </a:r>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US" altLang="en-US" dirty="0"/>
              <a:t>Himanshu Jaihind Wakade</a:t>
            </a:r>
            <a:endParaRPr lang="en-IN" altLang="en-US" dirty="0"/>
          </a:p>
        </p:txBody>
      </p:sp>
      <p:pic>
        <p:nvPicPr>
          <p:cNvPr id="7179" name="Picture 7">
            <a:hlinkClick r:id="rId3"/>
            <a:extLst>
              <a:ext uri="{FF2B5EF4-FFF2-40B4-BE49-F238E27FC236}">
                <a16:creationId xmlns:a16="http://schemas.microsoft.com/office/drawing/2014/main" id="{12618B16-99B6-4F89-A145-C5939A9383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3582" t="2058" r="24332" b="4875"/>
          <a:stretch>
            <a:fillRect/>
          </a:stretch>
        </p:blipFill>
        <p:spPr bwMode="auto">
          <a:xfrm>
            <a:off x="4460946" y="622141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5"/>
            <a:extLst>
              <a:ext uri="{FF2B5EF4-FFF2-40B4-BE49-F238E27FC236}">
                <a16:creationId xmlns:a16="http://schemas.microsoft.com/office/drawing/2014/main" id="{568E79A1-196A-4599-9F1F-AD39B99F122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68802" y="6227760"/>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Electrical: 2018 - 2022</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11" name="Picture Placeholder 10">
            <a:extLst>
              <a:ext uri="{FF2B5EF4-FFF2-40B4-BE49-F238E27FC236}">
                <a16:creationId xmlns:a16="http://schemas.microsoft.com/office/drawing/2014/main" id="{DA403AEF-C43D-43CD-93D1-F119514FB679}"/>
              </a:ext>
            </a:extLst>
          </p:cNvPr>
          <p:cNvPicPr>
            <a:picLocks noGrp="1" noChangeAspect="1"/>
          </p:cNvPicPr>
          <p:nvPr>
            <p:ph type="pic" sz="quarter" idx="46"/>
          </p:nvPr>
        </p:nvPicPr>
        <p:blipFill>
          <a:blip r:embed="rId8">
            <a:extLst>
              <a:ext uri="{28A0092B-C50C-407E-A947-70E740481C1C}">
                <a14:useLocalDpi xmlns:a14="http://schemas.microsoft.com/office/drawing/2010/main" val="0"/>
              </a:ext>
            </a:extLst>
          </a:blip>
          <a:srcRect t="3587" b="3587"/>
          <a:stretch>
            <a:fillRect/>
          </a:stretch>
        </p:blipFill>
        <p:spPr>
          <a:xfrm>
            <a:off x="293727" y="211992"/>
            <a:ext cx="1770909" cy="1772359"/>
          </a:xfrm>
        </p:spPr>
      </p:pic>
      <p:sp>
        <p:nvSpPr>
          <p:cNvPr id="4" name="Text Placeholder 3">
            <a:extLst>
              <a:ext uri="{FF2B5EF4-FFF2-40B4-BE49-F238E27FC236}">
                <a16:creationId xmlns:a16="http://schemas.microsoft.com/office/drawing/2014/main" id="{59AC7720-7F19-44C7-A508-2B00F3487C54}"/>
              </a:ext>
            </a:extLst>
          </p:cNvPr>
          <p:cNvSpPr>
            <a:spLocks noGrp="1"/>
          </p:cNvSpPr>
          <p:nvPr>
            <p:ph type="body" sz="quarter" idx="47"/>
          </p:nvPr>
        </p:nvSpPr>
        <p:spPr>
          <a:xfrm>
            <a:off x="3206751" y="1582527"/>
            <a:ext cx="2373312" cy="325397"/>
          </a:xfrm>
        </p:spPr>
        <p:txBody>
          <a:bodyPr/>
          <a:lstStyle/>
          <a:p>
            <a:r>
              <a:rPr lang="en-US" dirty="0"/>
              <a:t>himanshuwakade75@gmail.com</a:t>
            </a:r>
            <a:endParaRPr lang="en-IN" dirty="0"/>
          </a:p>
        </p:txBody>
      </p:sp>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5430857F-5B57-4BA6-87F2-356B3F6438EF}">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2214</TotalTime>
  <Words>415</Words>
  <Application>Microsoft Office PowerPoint</Application>
  <PresentationFormat>Widescreen</PresentationFormat>
  <Paragraphs>60</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Himanshu Wakade</cp:lastModifiedBy>
  <cp:revision>107</cp:revision>
  <dcterms:created xsi:type="dcterms:W3CDTF">2020-09-22T06:24:34Z</dcterms:created>
  <dcterms:modified xsi:type="dcterms:W3CDTF">2022-05-06T15:29:38Z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