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571" r:id="rId3"/>
    <p:sldId id="572" r:id="rId4"/>
    <p:sldId id="573" r:id="rId5"/>
    <p:sldId id="574" r:id="rId6"/>
    <p:sldId id="575" r:id="rId7"/>
    <p:sldId id="576" r:id="rId8"/>
    <p:sldId id="577" r:id="rId9"/>
    <p:sldId id="579" r:id="rId10"/>
    <p:sldId id="578" r:id="rId11"/>
    <p:sldId id="570" r:id="rId1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08/07/2025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08/07/2025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08/07/2025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08/07/2025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08/07/2025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08/07/2025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08/07/2025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08/07/2025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08/07/2025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08/07/2025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08/07/2025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08/07/2025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pillow.readthedocs.io/"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99609" y="679731"/>
            <a:ext cx="4779664" cy="2386161"/>
          </a:xfrm>
        </p:spPr>
        <p:txBody>
          <a:bodyPr vert="horz" lIns="91440" tIns="45720" rIns="91440" bIns="45720" rtlCol="0">
            <a:normAutofit fontScale="90000"/>
          </a:bodyPr>
          <a:lstStyle/>
          <a:p>
            <a:pPr algn="l"/>
            <a:r>
              <a:rPr lang="en-US" sz="2200" b="1" kern="1200" dirty="0">
                <a:latin typeface="+mj-lt"/>
                <a:ea typeface="+mj-ea"/>
                <a:cs typeface="+mj-cs"/>
              </a:rPr>
              <a:t>CAPSTONE PROJECT</a:t>
            </a:r>
            <a:br>
              <a:rPr lang="en-US" sz="2000" b="1" dirty="0"/>
            </a:br>
            <a:br>
              <a:rPr lang="en-US" sz="5100" b="1" dirty="0"/>
            </a:br>
            <a:r>
              <a:rPr lang="en-US" sz="4000" b="1" dirty="0">
                <a:latin typeface="Arial" panose="020B0604020202020204" pitchFamily="34" charset="0"/>
                <a:cs typeface="Arial" panose="020B0604020202020204" pitchFamily="34" charset="0"/>
              </a:rPr>
              <a:t>Secure Data Hiding in Images Using Steganography</a:t>
            </a:r>
            <a:endParaRPr lang="en-US" sz="5100" b="1" kern="1200" dirty="0"/>
          </a:p>
        </p:txBody>
      </p:sp>
      <p:sp>
        <p:nvSpPr>
          <p:cNvPr id="3" name="Subtitle 2"/>
          <p:cNvSpPr>
            <a:spLocks noGrp="1"/>
          </p:cNvSpPr>
          <p:nvPr>
            <p:ph type="subTitle" idx="1"/>
          </p:nvPr>
        </p:nvSpPr>
        <p:spPr>
          <a:xfrm>
            <a:off x="599609" y="3780491"/>
            <a:ext cx="4171994" cy="1570170"/>
          </a:xfrm>
        </p:spPr>
        <p:txBody>
          <a:bodyPr vert="horz" lIns="91440" tIns="45720" rIns="91440" bIns="45720" rtlCol="0" anchor="t">
            <a:noAutofit/>
          </a:bodyPr>
          <a:lstStyle/>
          <a:p>
            <a:pPr algn="l">
              <a:spcAft>
                <a:spcPts val="600"/>
              </a:spcAft>
            </a:pPr>
            <a:r>
              <a:rPr lang="en-US" sz="1600" b="1" cap="all" dirty="0"/>
              <a:t>Presented By</a:t>
            </a:r>
            <a:endParaRPr lang="en-US" sz="1600" cap="all" dirty="0"/>
          </a:p>
          <a:p>
            <a:pPr algn="l">
              <a:spcAft>
                <a:spcPts val="600"/>
              </a:spcAft>
            </a:pPr>
            <a:r>
              <a:rPr lang="en-US" sz="1600" b="1" cap="all" dirty="0"/>
              <a:t>Student Name: HIMANSHU YADAV</a:t>
            </a:r>
          </a:p>
          <a:p>
            <a:pPr algn="l">
              <a:spcAft>
                <a:spcPts val="600"/>
              </a:spcAft>
            </a:pPr>
            <a:r>
              <a:rPr lang="en-US" sz="1600" b="1" cap="all" dirty="0"/>
              <a:t>College Name: </a:t>
            </a:r>
            <a:r>
              <a:rPr lang="en-US" sz="1600" b="1" dirty="0">
                <a:latin typeface="Arial"/>
                <a:cs typeface="Arial"/>
              </a:rPr>
              <a:t>Ramniranjan Jhunjhunwala College</a:t>
            </a:r>
            <a:endParaRPr lang="en-US" sz="1600" b="1" cap="all" dirty="0"/>
          </a:p>
          <a:p>
            <a:pPr algn="l">
              <a:spcAft>
                <a:spcPts val="600"/>
              </a:spcAft>
            </a:pPr>
            <a:r>
              <a:rPr lang="en-US" sz="1600" b="1" cap="all" dirty="0"/>
              <a:t>Department: Computer Science</a:t>
            </a:r>
          </a:p>
          <a:p>
            <a:pPr algn="l">
              <a:spcAft>
                <a:spcPts val="600"/>
              </a:spcAft>
            </a:pPr>
            <a:r>
              <a:rPr lang="en-US" sz="1600" b="1" cap="all" dirty="0"/>
              <a:t>Email ID: </a:t>
            </a:r>
            <a:r>
              <a:rPr lang="en-IN" sz="1600" b="1" dirty="0"/>
              <a:t>hy981941@gmail.com</a:t>
            </a:r>
            <a:endParaRPr lang="en-US" sz="1600" b="1" cap="all" dirty="0"/>
          </a:p>
          <a:p>
            <a:pPr algn="l">
              <a:spcAft>
                <a:spcPts val="600"/>
              </a:spcAft>
            </a:pPr>
            <a:r>
              <a:rPr lang="en-US" sz="1600" b="1" cap="all" dirty="0"/>
              <a:t>AICTE Student ID:</a:t>
            </a:r>
            <a:r>
              <a:rPr lang="en-IN" sz="1600" b="1" dirty="0"/>
              <a:t>STU67f026463bfb01743791686</a:t>
            </a:r>
          </a:p>
          <a:p>
            <a:pPr algn="l">
              <a:spcAft>
                <a:spcPts val="600"/>
              </a:spcAft>
            </a:pPr>
            <a:endParaRPr lang="en-US" sz="1600" dirty="0"/>
          </a:p>
        </p:txBody>
      </p:sp>
      <p:grpSp>
        <p:nvGrpSpPr>
          <p:cNvPr id="45" name="Group 44">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46" name="Straight Connector 45">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B38C090-45F5-DC3F-7AFA-C8A401C3E9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9671" y="269324"/>
            <a:ext cx="4958403" cy="6493147"/>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9D7BEC-26CE-96DB-DC10-B2897FA510E0}"/>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References</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6198D1-2392-A218-1A4C-10F40FCB8253}"/>
              </a:ext>
            </a:extLst>
          </p:cNvPr>
          <p:cNvSpPr>
            <a:spLocks noGrp="1"/>
          </p:cNvSpPr>
          <p:nvPr>
            <p:ph idx="1"/>
          </p:nvPr>
        </p:nvSpPr>
        <p:spPr>
          <a:xfrm>
            <a:off x="838200" y="1929384"/>
            <a:ext cx="10515600" cy="4251960"/>
          </a:xfrm>
        </p:spPr>
        <p:txBody>
          <a:bodyPr vert="horz" lIns="91440" tIns="45720" rIns="91440" bIns="45720" rtlCol="0" anchor="t">
            <a:normAutofit/>
          </a:bodyPr>
          <a:lstStyle/>
          <a:p>
            <a:pPr marL="0" indent="0">
              <a:buNone/>
            </a:pPr>
            <a:endParaRPr lang="en-IN" sz="2200" dirty="0">
              <a:latin typeface="Franklin Gothic Book"/>
            </a:endParaRPr>
          </a:p>
          <a:p>
            <a:r>
              <a:rPr lang="en-IN" sz="2200" dirty="0" err="1">
                <a:latin typeface="Franklin Gothic Book"/>
              </a:rPr>
              <a:t>Cheddad</a:t>
            </a:r>
            <a:r>
              <a:rPr lang="en-IN" sz="2200" dirty="0">
                <a:latin typeface="Franklin Gothic Book"/>
              </a:rPr>
              <a:t>, A., et al. (2010). Digital Image Steganography: A Survey. Signal Processing.</a:t>
            </a:r>
          </a:p>
          <a:p>
            <a:r>
              <a:rPr lang="en-IN" sz="2200" dirty="0">
                <a:latin typeface="Franklin Gothic Book"/>
              </a:rPr>
              <a:t>Pillow Documentation – Python Imaging Library (PIL Fork). Available at: </a:t>
            </a:r>
            <a:r>
              <a:rPr lang="en-IN" sz="2200" dirty="0">
                <a:latin typeface="Franklin Gothic Book"/>
                <a:hlinkClick r:id="rId2"/>
              </a:rPr>
              <a:t>https://pillow.readthedocs.io</a:t>
            </a:r>
            <a:endParaRPr lang="en-IN" sz="2200" dirty="0">
              <a:latin typeface="Franklin Gothic Book"/>
            </a:endParaRPr>
          </a:p>
          <a:p>
            <a:r>
              <a:rPr lang="en-IN" sz="2200" dirty="0">
                <a:latin typeface="Franklin Gothic Book"/>
              </a:rPr>
              <a:t>Stack Overflow &amp; GitHub. (2024). Community examples on image steganography in Python.</a:t>
            </a:r>
          </a:p>
          <a:p>
            <a:pPr marL="0" indent="0">
              <a:buNone/>
            </a:pPr>
            <a:endParaRPr lang="en-IN" sz="2200" dirty="0">
              <a:latin typeface="Franklin Gothic Book"/>
            </a:endParaRPr>
          </a:p>
          <a:p>
            <a:pPr marL="0" indent="0">
              <a:buNone/>
            </a:pPr>
            <a:r>
              <a:rPr lang="en-IN" sz="2200" dirty="0">
                <a:latin typeface="Franklin Gothic Book"/>
              </a:rPr>
              <a:t>GitHub Link: https://github.com/HimanshuYadav-01/aicte_cybersecurity</a:t>
            </a:r>
            <a:endParaRPr lang="en-IN" sz="2200" u="sng" dirty="0">
              <a:solidFill>
                <a:srgbClr val="0070C0"/>
              </a:solidFill>
              <a:latin typeface="Franklin Gothic Book"/>
            </a:endParaRPr>
          </a:p>
          <a:p>
            <a:pPr marL="0" indent="0">
              <a:buNone/>
            </a:pPr>
            <a:endParaRPr lang="en-IN" sz="2200" u="sng" dirty="0">
              <a:solidFill>
                <a:srgbClr val="0070C0"/>
              </a:solidFill>
              <a:latin typeface="Franklin Gothic Book"/>
            </a:endParaRPr>
          </a:p>
          <a:p>
            <a:pPr marL="0" indent="0">
              <a:buNone/>
            </a:pPr>
            <a:endParaRPr lang="en-IN" sz="2200" dirty="0">
              <a:latin typeface="Franklin Gothic Book"/>
            </a:endParaRPr>
          </a:p>
        </p:txBody>
      </p:sp>
    </p:spTree>
    <p:extLst>
      <p:ext uri="{BB962C8B-B14F-4D97-AF65-F5344CB8AC3E}">
        <p14:creationId xmlns:p14="http://schemas.microsoft.com/office/powerpoint/2010/main" val="1691700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2B4E14-CB16-A18D-91E1-78787A456020}"/>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2B90035-F7DF-B222-A678-18C907CDC7DD}"/>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kern="1200">
                <a:solidFill>
                  <a:schemeClr val="tx1"/>
                </a:solidFill>
                <a:latin typeface="+mj-lt"/>
                <a:ea typeface="+mj-ea"/>
                <a:cs typeface="+mj-cs"/>
              </a:rPr>
              <a:t>Thank you</a:t>
            </a:r>
            <a:endParaRPr lang="en-US" sz="6600" kern="1200">
              <a:solidFill>
                <a:schemeClr val="tx1"/>
              </a:solidFill>
              <a:latin typeface="+mj-lt"/>
              <a:ea typeface="+mj-ea"/>
              <a:cs typeface="+mj-cs"/>
            </a:endParaRPr>
          </a:p>
        </p:txBody>
      </p:sp>
      <p:sp>
        <p:nvSpPr>
          <p:cNvPr id="24"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549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1E0E59-694D-9DFE-4488-37D5F2F480A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OUTLINE</a:t>
            </a:r>
            <a:endParaRPr lang="en-US" sz="5400"/>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04173D-62A9-AF06-B476-EEB827087147}"/>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pPr>
            <a:r>
              <a:rPr lang="en-US" sz="2200" b="1" dirty="0">
                <a:latin typeface="Arial"/>
                <a:cs typeface="Arial"/>
              </a:rPr>
              <a:t>Problem Statement </a:t>
            </a:r>
            <a:r>
              <a:rPr lang="en-US" sz="2200" dirty="0">
                <a:latin typeface="Arial"/>
                <a:cs typeface="Arial"/>
              </a:rPr>
              <a:t>(Should not include solution)</a:t>
            </a:r>
          </a:p>
          <a:p>
            <a:pPr marL="305435" indent="-305435">
              <a:spcBef>
                <a:spcPct val="20000"/>
              </a:spcBef>
              <a:spcAft>
                <a:spcPts val="600"/>
              </a:spcAft>
            </a:pPr>
            <a:r>
              <a:rPr lang="en-US" sz="2200" b="1" dirty="0">
                <a:latin typeface="Arial"/>
                <a:cs typeface="Arial"/>
              </a:rPr>
              <a:t>Proposed System/Solution</a:t>
            </a:r>
            <a:endParaRPr lang="en-US" sz="2200" dirty="0">
              <a:latin typeface="Arial"/>
              <a:cs typeface="Arial"/>
            </a:endParaRPr>
          </a:p>
          <a:p>
            <a:pPr marL="305435" indent="-305435">
              <a:spcBef>
                <a:spcPct val="20000"/>
              </a:spcBef>
              <a:spcAft>
                <a:spcPts val="600"/>
              </a:spcAft>
            </a:pPr>
            <a:r>
              <a:rPr lang="en-US" sz="2200" b="1" dirty="0">
                <a:latin typeface="Arial"/>
                <a:cs typeface="Arial"/>
              </a:rPr>
              <a:t>System Development Approach </a:t>
            </a:r>
            <a:r>
              <a:rPr lang="en-US" sz="2200" dirty="0">
                <a:latin typeface="Arial"/>
                <a:cs typeface="Arial"/>
              </a:rPr>
              <a:t>(Technology Used) </a:t>
            </a:r>
          </a:p>
          <a:p>
            <a:pPr marL="305435" indent="-305435">
              <a:spcBef>
                <a:spcPct val="20000"/>
              </a:spcBef>
              <a:spcAft>
                <a:spcPts val="600"/>
              </a:spcAft>
            </a:pPr>
            <a:r>
              <a:rPr lang="en-US" sz="2200" b="1" dirty="0">
                <a:latin typeface="Arial"/>
                <a:cs typeface="Arial"/>
              </a:rPr>
              <a:t>Algorithm &amp; Deployment  </a:t>
            </a:r>
            <a:endParaRPr lang="en-US" sz="2200" dirty="0">
              <a:latin typeface="Arial"/>
              <a:cs typeface="Arial"/>
            </a:endParaRPr>
          </a:p>
          <a:p>
            <a:pPr marL="305435" indent="-305435">
              <a:spcBef>
                <a:spcPct val="20000"/>
              </a:spcBef>
              <a:spcAft>
                <a:spcPts val="600"/>
              </a:spcAft>
            </a:pPr>
            <a:r>
              <a:rPr lang="en-US" sz="2200" b="1" dirty="0">
                <a:latin typeface="Arial"/>
                <a:cs typeface="Arial"/>
              </a:rPr>
              <a:t>Result (Output Image)</a:t>
            </a:r>
            <a:endParaRPr lang="en-US" sz="2200" dirty="0">
              <a:latin typeface="Arial"/>
              <a:cs typeface="Arial"/>
            </a:endParaRPr>
          </a:p>
          <a:p>
            <a:pPr marL="305435" indent="-305435">
              <a:spcBef>
                <a:spcPct val="20000"/>
              </a:spcBef>
              <a:spcAft>
                <a:spcPts val="600"/>
              </a:spcAft>
            </a:pPr>
            <a:r>
              <a:rPr lang="en-US" sz="2200" b="1" dirty="0">
                <a:latin typeface="Arial"/>
                <a:cs typeface="Arial"/>
              </a:rPr>
              <a:t>Conclusion</a:t>
            </a:r>
            <a:endParaRPr lang="en-US" sz="2200" dirty="0">
              <a:latin typeface="Arial"/>
              <a:cs typeface="Arial"/>
            </a:endParaRPr>
          </a:p>
          <a:p>
            <a:pPr marL="305435" indent="-305435">
              <a:spcBef>
                <a:spcPct val="20000"/>
              </a:spcBef>
              <a:spcAft>
                <a:spcPts val="600"/>
              </a:spcAft>
            </a:pPr>
            <a:r>
              <a:rPr lang="en-US" sz="2200" b="1" dirty="0">
                <a:latin typeface="Arial"/>
                <a:cs typeface="Arial"/>
              </a:rPr>
              <a:t>Future Scope</a:t>
            </a:r>
            <a:endParaRPr lang="en-US" sz="2200" dirty="0">
              <a:latin typeface="Arial"/>
              <a:cs typeface="Arial"/>
            </a:endParaRPr>
          </a:p>
          <a:p>
            <a:pPr marL="305435" indent="-305435">
              <a:spcBef>
                <a:spcPct val="20000"/>
              </a:spcBef>
              <a:spcAft>
                <a:spcPts val="600"/>
              </a:spcAft>
            </a:pPr>
            <a:r>
              <a:rPr lang="en-US" sz="2200" b="1" dirty="0">
                <a:latin typeface="Arial"/>
                <a:cs typeface="Arial"/>
              </a:rPr>
              <a:t>References</a:t>
            </a:r>
            <a:endParaRPr lang="en-US" sz="2200" dirty="0">
              <a:latin typeface="Arial"/>
              <a:cs typeface="Arial"/>
            </a:endParaRPr>
          </a:p>
          <a:p>
            <a:endParaRPr lang="en-GB" sz="2200" dirty="0">
              <a:latin typeface="Aptos" panose="020B0004020202020204"/>
              <a:cs typeface="Arial"/>
            </a:endParaRPr>
          </a:p>
        </p:txBody>
      </p:sp>
    </p:spTree>
    <p:extLst>
      <p:ext uri="{BB962C8B-B14F-4D97-AF65-F5344CB8AC3E}">
        <p14:creationId xmlns:p14="http://schemas.microsoft.com/office/powerpoint/2010/main" val="2817874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39B35C-A00A-C6C7-8532-576758ED4255}"/>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Problem Statement</a:t>
            </a:r>
            <a:endParaRPr lang="en-US" sz="5400"/>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E8C97F-5AC9-F1CA-3CCC-090D5B13989A}"/>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2400" dirty="0">
                <a:latin typeface="Franklin Gothic Book" panose="020B0503020102020204" pitchFamily="34" charset="0"/>
              </a:rPr>
              <a:t>With the increasing exchange of sensitive data over the internet, traditional encryption techniques are often not enough to ensure secure communication. Steganography provides an additional layer of security by embedding data into images, making it invisible to unauthorized users. This project aims to develop a secure and efficient method to hide and extract data within images using steganographic techniques.</a:t>
            </a:r>
          </a:p>
          <a:p>
            <a:pPr marL="0" indent="0">
              <a:buNone/>
            </a:pPr>
            <a:endParaRPr lang="en-US" sz="2200" dirty="0"/>
          </a:p>
        </p:txBody>
      </p:sp>
    </p:spTree>
    <p:extLst>
      <p:ext uri="{BB962C8B-B14F-4D97-AF65-F5344CB8AC3E}">
        <p14:creationId xmlns:p14="http://schemas.microsoft.com/office/powerpoint/2010/main" val="337291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27B4B1-584E-2479-D762-2265C7398D27}"/>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Proposed Solution</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F67202D-4065-DDD7-98F1-4291C536D1A3}"/>
              </a:ext>
            </a:extLst>
          </p:cNvPr>
          <p:cNvSpPr>
            <a:spLocks noGrp="1"/>
          </p:cNvSpPr>
          <p:nvPr>
            <p:ph idx="1"/>
          </p:nvPr>
        </p:nvSpPr>
        <p:spPr>
          <a:xfrm>
            <a:off x="838200" y="1929384"/>
            <a:ext cx="10515600" cy="4251960"/>
          </a:xfrm>
        </p:spPr>
        <p:txBody>
          <a:bodyPr vert="horz" lIns="91440" tIns="45720" rIns="91440" bIns="45720" rtlCol="0">
            <a:normAutofit fontScale="55000" lnSpcReduction="20000"/>
          </a:bodyPr>
          <a:lstStyle/>
          <a:p>
            <a:r>
              <a:rPr lang="en-IN" dirty="0">
                <a:latin typeface="Franklin Gothic Book" panose="020B0503020102020204" pitchFamily="34" charset="0"/>
              </a:rPr>
              <a:t>This project introduces a steganographic system that securely hides data inside images, making it undetectable to unauthorized parties.</a:t>
            </a:r>
          </a:p>
          <a:p>
            <a:r>
              <a:rPr lang="en-IN" b="1" dirty="0">
                <a:latin typeface="Franklin Gothic Book" panose="020B0503020102020204" pitchFamily="34" charset="0"/>
              </a:rPr>
              <a:t>Components</a:t>
            </a:r>
          </a:p>
          <a:p>
            <a:r>
              <a:rPr lang="en-IN" b="1" dirty="0">
                <a:latin typeface="Franklin Gothic Book" panose="020B0503020102020204" pitchFamily="34" charset="0"/>
              </a:rPr>
              <a:t>Data Embedding Module</a:t>
            </a:r>
            <a:r>
              <a:rPr lang="en-IN" dirty="0">
                <a:latin typeface="Franklin Gothic Book" panose="020B0503020102020204" pitchFamily="34" charset="0"/>
              </a:rPr>
              <a:t>:</a:t>
            </a:r>
          </a:p>
          <a:p>
            <a:pPr lvl="1"/>
            <a:r>
              <a:rPr lang="en-IN" dirty="0">
                <a:latin typeface="Franklin Gothic Book" panose="020B0503020102020204" pitchFamily="34" charset="0"/>
              </a:rPr>
              <a:t>Allows users to embed secret text messages into image pixels using techniques like Least Significant Bit (LSB) steganography.</a:t>
            </a:r>
          </a:p>
          <a:p>
            <a:r>
              <a:rPr lang="en-IN" b="1" dirty="0">
                <a:latin typeface="Franklin Gothic Book" panose="020B0503020102020204" pitchFamily="34" charset="0"/>
              </a:rPr>
              <a:t>Data Extraction Module</a:t>
            </a:r>
            <a:r>
              <a:rPr lang="en-IN" dirty="0">
                <a:latin typeface="Franklin Gothic Book" panose="020B0503020102020204" pitchFamily="34" charset="0"/>
              </a:rPr>
              <a:t>:</a:t>
            </a:r>
          </a:p>
          <a:p>
            <a:pPr lvl="1"/>
            <a:r>
              <a:rPr lang="en-IN" dirty="0">
                <a:latin typeface="Franklin Gothic Book" panose="020B0503020102020204" pitchFamily="34" charset="0"/>
              </a:rPr>
              <a:t>Retrieves hidden data from </a:t>
            </a:r>
            <a:r>
              <a:rPr lang="en-IN" dirty="0" err="1">
                <a:latin typeface="Franklin Gothic Book" panose="020B0503020102020204" pitchFamily="34" charset="0"/>
              </a:rPr>
              <a:t>stego</a:t>
            </a:r>
            <a:r>
              <a:rPr lang="en-IN" dirty="0">
                <a:latin typeface="Franklin Gothic Book" panose="020B0503020102020204" pitchFamily="34" charset="0"/>
              </a:rPr>
              <a:t> images and reconstructs the original message.</a:t>
            </a:r>
          </a:p>
          <a:p>
            <a:r>
              <a:rPr lang="en-IN" b="1" dirty="0">
                <a:latin typeface="Franklin Gothic Book" panose="020B0503020102020204" pitchFamily="34" charset="0"/>
              </a:rPr>
              <a:t>Encryption (Optional)</a:t>
            </a:r>
            <a:r>
              <a:rPr lang="en-IN" dirty="0">
                <a:latin typeface="Franklin Gothic Book" panose="020B0503020102020204" pitchFamily="34" charset="0"/>
              </a:rPr>
              <a:t>:</a:t>
            </a:r>
          </a:p>
          <a:p>
            <a:pPr lvl="1"/>
            <a:r>
              <a:rPr lang="en-IN" dirty="0">
                <a:latin typeface="Franklin Gothic Book" panose="020B0503020102020204" pitchFamily="34" charset="0"/>
              </a:rPr>
              <a:t>For added security, text is encrypted before embedding and decrypted after extraction.</a:t>
            </a:r>
          </a:p>
          <a:p>
            <a:r>
              <a:rPr lang="en-IN" b="1" dirty="0">
                <a:latin typeface="Franklin Gothic Book" panose="020B0503020102020204" pitchFamily="34" charset="0"/>
              </a:rPr>
              <a:t>User Interface</a:t>
            </a:r>
            <a:r>
              <a:rPr lang="en-IN" dirty="0">
                <a:latin typeface="Franklin Gothic Book" panose="020B0503020102020204" pitchFamily="34" charset="0"/>
              </a:rPr>
              <a:t>:</a:t>
            </a:r>
          </a:p>
          <a:p>
            <a:pPr lvl="1"/>
            <a:r>
              <a:rPr lang="en-IN" dirty="0">
                <a:latin typeface="Franklin Gothic Book" panose="020B0503020102020204" pitchFamily="34" charset="0"/>
              </a:rPr>
              <a:t>Simple CLI or GUI to select image, enter message, and specify output path.</a:t>
            </a:r>
          </a:p>
          <a:p>
            <a:r>
              <a:rPr lang="en-IN" b="1" dirty="0">
                <a:latin typeface="Franklin Gothic Book" panose="020B0503020102020204" pitchFamily="34" charset="0"/>
              </a:rPr>
              <a:t>Result</a:t>
            </a:r>
          </a:p>
          <a:p>
            <a:r>
              <a:rPr lang="en-IN" dirty="0">
                <a:latin typeface="Franklin Gothic Book" panose="020B0503020102020204" pitchFamily="34" charset="0"/>
              </a:rPr>
              <a:t>Successfully embedded and retrieved messages in images.</a:t>
            </a:r>
          </a:p>
          <a:p>
            <a:r>
              <a:rPr lang="en-IN" dirty="0">
                <a:latin typeface="Franklin Gothic Book" panose="020B0503020102020204" pitchFamily="34" charset="0"/>
              </a:rPr>
              <a:t>Data remains invisible to the human eye.</a:t>
            </a:r>
          </a:p>
          <a:p>
            <a:r>
              <a:rPr lang="en-IN" dirty="0">
                <a:latin typeface="Franklin Gothic Book" panose="020B0503020102020204" pitchFamily="34" charset="0"/>
              </a:rPr>
              <a:t>Enhanced security with optional encryption during embedding.</a:t>
            </a:r>
          </a:p>
          <a:p>
            <a:r>
              <a:rPr lang="en-IN" dirty="0">
                <a:latin typeface="Franklin Gothic Book" panose="020B0503020102020204" pitchFamily="34" charset="0"/>
              </a:rPr>
              <a:t>Lightweight and easy to deploy on local systems or web platforms.</a:t>
            </a:r>
          </a:p>
        </p:txBody>
      </p:sp>
    </p:spTree>
    <p:extLst>
      <p:ext uri="{BB962C8B-B14F-4D97-AF65-F5344CB8AC3E}">
        <p14:creationId xmlns:p14="http://schemas.microsoft.com/office/powerpoint/2010/main" val="204139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292D15-41B4-89C1-0EA3-03BC9FA16F9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System  Approach</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36F432F-5F7F-F34F-2204-E671B3484774}"/>
              </a:ext>
            </a:extLst>
          </p:cNvPr>
          <p:cNvSpPr txBox="1"/>
          <p:nvPr/>
        </p:nvSpPr>
        <p:spPr>
          <a:xfrm>
            <a:off x="838200" y="1917367"/>
            <a:ext cx="9347616" cy="1569660"/>
          </a:xfrm>
          <a:prstGeom prst="rect">
            <a:avLst/>
          </a:prstGeom>
          <a:noFill/>
        </p:spPr>
        <p:txBody>
          <a:bodyPr wrap="square">
            <a:spAutoFit/>
          </a:bodyPr>
          <a:lstStyle/>
          <a:p>
            <a:pPr marL="285750" indent="-285750">
              <a:buFont typeface="Arial" panose="020B0604020202020204" pitchFamily="34" charset="0"/>
              <a:buChar char="•"/>
            </a:pPr>
            <a:r>
              <a:rPr lang="en-IN" sz="2400" dirty="0">
                <a:latin typeface="Franklin Gothic Book" panose="020B0503020102020204" pitchFamily="34" charset="0"/>
              </a:rPr>
              <a:t>Programming Language: Python</a:t>
            </a:r>
          </a:p>
          <a:p>
            <a:pPr marL="285750" indent="-285750">
              <a:buFont typeface="Arial" panose="020B0604020202020204" pitchFamily="34" charset="0"/>
              <a:buChar char="•"/>
            </a:pPr>
            <a:r>
              <a:rPr lang="en-IN" sz="2400" dirty="0">
                <a:latin typeface="Franklin Gothic Book" panose="020B0503020102020204" pitchFamily="34" charset="0"/>
              </a:rPr>
              <a:t>Libraries: OpenCV, NumPy, PIL (Pillow), </a:t>
            </a:r>
            <a:r>
              <a:rPr lang="en-IN" sz="2400" dirty="0" err="1">
                <a:latin typeface="Franklin Gothic Book" panose="020B0503020102020204" pitchFamily="34" charset="0"/>
              </a:rPr>
              <a:t>Stegano</a:t>
            </a:r>
            <a:endParaRPr lang="en-IN" sz="2400" dirty="0">
              <a:latin typeface="Franklin Gothic Book" panose="020B0503020102020204" pitchFamily="34" charset="0"/>
            </a:endParaRPr>
          </a:p>
          <a:p>
            <a:pPr marL="285750" indent="-285750">
              <a:buFont typeface="Arial" panose="020B0604020202020204" pitchFamily="34" charset="0"/>
              <a:buChar char="•"/>
            </a:pPr>
            <a:r>
              <a:rPr lang="en-IN" sz="2400" dirty="0">
                <a:latin typeface="Franklin Gothic Book" panose="020B0503020102020204" pitchFamily="34" charset="0"/>
              </a:rPr>
              <a:t>Encryption Algorithm: LSB (Least Significant Bit</a:t>
            </a:r>
          </a:p>
          <a:p>
            <a:pPr marL="285750" indent="-285750">
              <a:buFont typeface="Arial" panose="020B0604020202020204" pitchFamily="34" charset="0"/>
              <a:buChar char="•"/>
            </a:pPr>
            <a:r>
              <a:rPr lang="en-IN" sz="2400" dirty="0">
                <a:latin typeface="Franklin Gothic Book" panose="020B0503020102020204" pitchFamily="34" charset="0"/>
              </a:rPr>
              <a:t>Steganography Platform: </a:t>
            </a:r>
            <a:r>
              <a:rPr lang="en-IN" sz="2400" dirty="0" err="1">
                <a:latin typeface="Franklin Gothic Book" panose="020B0503020102020204" pitchFamily="34" charset="0"/>
              </a:rPr>
              <a:t>Jupyter</a:t>
            </a:r>
            <a:r>
              <a:rPr lang="en-IN" sz="2400" dirty="0">
                <a:latin typeface="Franklin Gothic Book" panose="020B0503020102020204" pitchFamily="34" charset="0"/>
              </a:rPr>
              <a:t> Notebook/PyCharm</a:t>
            </a:r>
          </a:p>
        </p:txBody>
      </p:sp>
    </p:spTree>
    <p:extLst>
      <p:ext uri="{BB962C8B-B14F-4D97-AF65-F5344CB8AC3E}">
        <p14:creationId xmlns:p14="http://schemas.microsoft.com/office/powerpoint/2010/main" val="3501125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3DBEE6-616C-2711-86DB-C62E77D17F92}"/>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Algorithm &amp; Deployment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107410-DE3D-5F62-F9D7-11EAEA92F0BB}"/>
              </a:ext>
            </a:extLst>
          </p:cNvPr>
          <p:cNvSpPr>
            <a:spLocks noGrp="1"/>
          </p:cNvSpPr>
          <p:nvPr>
            <p:ph idx="1"/>
          </p:nvPr>
        </p:nvSpPr>
        <p:spPr>
          <a:xfrm>
            <a:off x="838200" y="1929384"/>
            <a:ext cx="10515600" cy="4251960"/>
          </a:xfrm>
        </p:spPr>
        <p:txBody>
          <a:bodyPr vert="horz" lIns="91440" tIns="45720" rIns="91440" bIns="45720" rtlCol="0">
            <a:normAutofit lnSpcReduction="10000"/>
          </a:bodyPr>
          <a:lstStyle/>
          <a:p>
            <a:r>
              <a:rPr lang="en-IN" sz="1600" dirty="0">
                <a:latin typeface="Franklin Gothic Book" panose="020B0503020102020204" pitchFamily="34" charset="0"/>
              </a:rPr>
              <a:t>Algorithm Selection</a:t>
            </a:r>
          </a:p>
          <a:p>
            <a:pPr lvl="1"/>
            <a:r>
              <a:rPr lang="en-IN" sz="1400" dirty="0">
                <a:latin typeface="Franklin Gothic Book" panose="020B0503020102020204" pitchFamily="34" charset="0"/>
              </a:rPr>
              <a:t>LSB steganography is chosen to hide secret data in the least significant bits of image pixels.</a:t>
            </a:r>
            <a:br>
              <a:rPr lang="en-IN" sz="1400" dirty="0">
                <a:latin typeface="Franklin Gothic Book" panose="020B0503020102020204" pitchFamily="34" charset="0"/>
              </a:rPr>
            </a:br>
            <a:endParaRPr lang="en-IN" sz="1400" dirty="0">
              <a:latin typeface="Franklin Gothic Book" panose="020B0503020102020204" pitchFamily="34" charset="0"/>
            </a:endParaRPr>
          </a:p>
          <a:p>
            <a:pPr lvl="1"/>
            <a:r>
              <a:rPr lang="en-IN" sz="1400" dirty="0">
                <a:latin typeface="Franklin Gothic Book" panose="020B0503020102020204" pitchFamily="34" charset="0"/>
              </a:rPr>
              <a:t>It ensures high efficiency and minimal visual distortion of the original image</a:t>
            </a:r>
            <a:r>
              <a:rPr lang="en-IN" sz="1200" dirty="0">
                <a:latin typeface="Franklin Gothic Book" panose="020B0503020102020204" pitchFamily="34" charset="0"/>
              </a:rPr>
              <a:t>.</a:t>
            </a:r>
          </a:p>
          <a:p>
            <a:pPr marL="0" indent="0">
              <a:spcBef>
                <a:spcPct val="20000"/>
              </a:spcBef>
              <a:spcAft>
                <a:spcPts val="600"/>
              </a:spcAft>
              <a:buNone/>
            </a:pPr>
            <a:endParaRPr lang="en-IN" sz="1500" dirty="0">
              <a:latin typeface="Franklin Gothic Book" panose="020B0503020102020204" pitchFamily="34" charset="0"/>
            </a:endParaRPr>
          </a:p>
          <a:p>
            <a:r>
              <a:rPr lang="en-IN" sz="1600" dirty="0">
                <a:latin typeface="Franklin Gothic Book" panose="020B0503020102020204" pitchFamily="34" charset="0"/>
              </a:rPr>
              <a:t>Data Input</a:t>
            </a:r>
          </a:p>
          <a:p>
            <a:pPr lvl="1"/>
            <a:r>
              <a:rPr lang="en-IN" sz="1400" dirty="0">
                <a:latin typeface="Franklin Gothic Book" panose="020B0503020102020204" pitchFamily="34" charset="0"/>
              </a:rPr>
              <a:t>Inputs include a cover image (preferably PNG) and a secret text message.</a:t>
            </a:r>
            <a:br>
              <a:rPr lang="en-IN" sz="1400" dirty="0">
                <a:latin typeface="Franklin Gothic Book" panose="020B0503020102020204" pitchFamily="34" charset="0"/>
              </a:rPr>
            </a:br>
            <a:endParaRPr lang="en-IN" sz="1400" dirty="0">
              <a:latin typeface="Franklin Gothic Book" panose="020B0503020102020204" pitchFamily="34" charset="0"/>
            </a:endParaRPr>
          </a:p>
          <a:p>
            <a:pPr lvl="1"/>
            <a:r>
              <a:rPr lang="en-IN" sz="1400" dirty="0">
                <a:latin typeface="Franklin Gothic Book" panose="020B0503020102020204" pitchFamily="34" charset="0"/>
              </a:rPr>
              <a:t>An optional encryption key can be used to secure the message before embedding.</a:t>
            </a:r>
          </a:p>
          <a:p>
            <a:r>
              <a:rPr lang="en-IN" sz="1600" dirty="0">
                <a:latin typeface="Franklin Gothic Book" panose="020B0503020102020204" pitchFamily="34" charset="0"/>
              </a:rPr>
              <a:t>Embedding Process</a:t>
            </a:r>
          </a:p>
          <a:p>
            <a:pPr lvl="1"/>
            <a:r>
              <a:rPr lang="en-IN" sz="1400" dirty="0">
                <a:latin typeface="Franklin Gothic Book" panose="020B0503020102020204" pitchFamily="34" charset="0"/>
              </a:rPr>
              <a:t>The message is converted to binary and each bit is embedded into the LSB of image pixels.</a:t>
            </a:r>
            <a:br>
              <a:rPr lang="en-IN" sz="1400" dirty="0">
                <a:latin typeface="Franklin Gothic Book" panose="020B0503020102020204" pitchFamily="34" charset="0"/>
              </a:rPr>
            </a:br>
            <a:endParaRPr lang="en-IN" sz="1400" dirty="0">
              <a:latin typeface="Franklin Gothic Book" panose="020B0503020102020204" pitchFamily="34" charset="0"/>
            </a:endParaRPr>
          </a:p>
          <a:p>
            <a:pPr lvl="1"/>
            <a:r>
              <a:rPr lang="en-IN" sz="1400" dirty="0">
                <a:latin typeface="Franklin Gothic Book" panose="020B0503020102020204" pitchFamily="34" charset="0"/>
              </a:rPr>
              <a:t>A </a:t>
            </a:r>
            <a:r>
              <a:rPr lang="en-IN" sz="1400" dirty="0" err="1">
                <a:latin typeface="Franklin Gothic Book" panose="020B0503020102020204" pitchFamily="34" charset="0"/>
              </a:rPr>
              <a:t>stego</a:t>
            </a:r>
            <a:r>
              <a:rPr lang="en-IN" sz="1400" dirty="0">
                <a:latin typeface="Franklin Gothic Book" panose="020B0503020102020204" pitchFamily="34" charset="0"/>
              </a:rPr>
              <a:t> image is created that appears visually identical to the original.</a:t>
            </a:r>
          </a:p>
          <a:p>
            <a:r>
              <a:rPr lang="en-IN" sz="1600" dirty="0">
                <a:latin typeface="Franklin Gothic Book" panose="020B0503020102020204" pitchFamily="34" charset="0"/>
              </a:rPr>
              <a:t>Extraction Process</a:t>
            </a:r>
          </a:p>
          <a:p>
            <a:pPr lvl="1"/>
            <a:r>
              <a:rPr lang="en-IN" sz="1400" dirty="0">
                <a:latin typeface="Franklin Gothic Book" panose="020B0503020102020204" pitchFamily="34" charset="0"/>
              </a:rPr>
              <a:t>LSBs are read from the </a:t>
            </a:r>
            <a:r>
              <a:rPr lang="en-IN" sz="1400" dirty="0" err="1">
                <a:latin typeface="Franklin Gothic Book" panose="020B0503020102020204" pitchFamily="34" charset="0"/>
              </a:rPr>
              <a:t>stego</a:t>
            </a:r>
            <a:r>
              <a:rPr lang="en-IN" sz="1400" dirty="0">
                <a:latin typeface="Franklin Gothic Book" panose="020B0503020102020204" pitchFamily="34" charset="0"/>
              </a:rPr>
              <a:t> image to reconstruct the hidden binary data.,</a:t>
            </a:r>
            <a:br>
              <a:rPr lang="en-IN" sz="1400" dirty="0">
                <a:latin typeface="Franklin Gothic Book" panose="020B0503020102020204" pitchFamily="34" charset="0"/>
              </a:rPr>
            </a:br>
            <a:endParaRPr lang="en-IN" sz="1400" dirty="0">
              <a:latin typeface="Franklin Gothic Book" panose="020B0503020102020204" pitchFamily="34" charset="0"/>
            </a:endParaRPr>
          </a:p>
          <a:p>
            <a:pPr lvl="1"/>
            <a:r>
              <a:rPr lang="en-IN" sz="1400" dirty="0">
                <a:latin typeface="Franklin Gothic Book" panose="020B0503020102020204" pitchFamily="34" charset="0"/>
              </a:rPr>
              <a:t>The binary is converted back to text, and decrypted if encryption was applied</a:t>
            </a:r>
            <a:r>
              <a:rPr lang="en-IN" sz="1400" dirty="0"/>
              <a:t>.</a:t>
            </a:r>
          </a:p>
          <a:p>
            <a:pPr marL="324485" lvl="1" indent="0">
              <a:spcBef>
                <a:spcPct val="20000"/>
              </a:spcBef>
              <a:spcAft>
                <a:spcPts val="600"/>
              </a:spcAft>
              <a:buNone/>
            </a:pPr>
            <a:endParaRPr lang="en-GB" sz="1500" dirty="0"/>
          </a:p>
        </p:txBody>
      </p:sp>
    </p:spTree>
    <p:extLst>
      <p:ext uri="{BB962C8B-B14F-4D97-AF65-F5344CB8AC3E}">
        <p14:creationId xmlns:p14="http://schemas.microsoft.com/office/powerpoint/2010/main" val="1199084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8F756E-D4E1-5A9A-636A-7FA06EC394F3}"/>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Result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296A9E3-4255-DE6A-CD24-9EAF6BDEEE17}"/>
              </a:ext>
            </a:extLst>
          </p:cNvPr>
          <p:cNvPicPr>
            <a:picLocks noChangeAspect="1"/>
          </p:cNvPicPr>
          <p:nvPr/>
        </p:nvPicPr>
        <p:blipFill>
          <a:blip r:embed="rId2">
            <a:extLst>
              <a:ext uri="{28A0092B-C50C-407E-A947-70E740481C1C}">
                <a14:useLocalDpi xmlns:a14="http://schemas.microsoft.com/office/drawing/2010/main" val="0"/>
              </a:ext>
            </a:extLst>
          </a:blip>
          <a:srcRect r="5487"/>
          <a:stretch>
            <a:fillRect/>
          </a:stretch>
        </p:blipFill>
        <p:spPr>
          <a:xfrm>
            <a:off x="154239" y="2074101"/>
            <a:ext cx="11883521" cy="3291000"/>
          </a:xfrm>
          <a:prstGeom prst="rect">
            <a:avLst/>
          </a:prstGeom>
        </p:spPr>
      </p:pic>
    </p:spTree>
    <p:extLst>
      <p:ext uri="{BB962C8B-B14F-4D97-AF65-F5344CB8AC3E}">
        <p14:creationId xmlns:p14="http://schemas.microsoft.com/office/powerpoint/2010/main" val="58742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396BB-D4E8-514D-53F4-27AADA666CBB}"/>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Conclusion</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789DDB-698E-B624-5621-F9D79482FFED}"/>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2400" dirty="0">
                <a:latin typeface="Franklin Gothic Book" panose="020B0503020102020204" pitchFamily="34" charset="0"/>
              </a:rPr>
              <a:t>This project successfully demonstrates how steganography can be used to securely hide data within images. By using the Least Significant Bit (LSB) method, sensitive information can be transmitted safely without attracting attention. This technique enhances privacy and provides an additional layer of security in data communication.</a:t>
            </a:r>
          </a:p>
        </p:txBody>
      </p:sp>
    </p:spTree>
    <p:extLst>
      <p:ext uri="{BB962C8B-B14F-4D97-AF65-F5344CB8AC3E}">
        <p14:creationId xmlns:p14="http://schemas.microsoft.com/office/powerpoint/2010/main" val="2245309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D403C0-6D6C-CF0D-D01B-94F3DED1DC7F}"/>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Future scope</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2C79AB-5BF9-3911-CAE8-5E44B0DF2236}"/>
              </a:ext>
            </a:extLst>
          </p:cNvPr>
          <p:cNvSpPr>
            <a:spLocks noGrp="1"/>
          </p:cNvSpPr>
          <p:nvPr>
            <p:ph idx="1"/>
          </p:nvPr>
        </p:nvSpPr>
        <p:spPr>
          <a:xfrm>
            <a:off x="838200" y="1808081"/>
            <a:ext cx="10515600" cy="4251960"/>
          </a:xfrm>
        </p:spPr>
        <p:txBody>
          <a:bodyPr vert="horz" lIns="91440" tIns="45720" rIns="91440" bIns="45720" rtlCol="0">
            <a:normAutofit/>
          </a:bodyPr>
          <a:lstStyle/>
          <a:p>
            <a:pPr marL="0" indent="0">
              <a:spcBef>
                <a:spcPct val="20000"/>
              </a:spcBef>
              <a:spcAft>
                <a:spcPts val="600"/>
              </a:spcAft>
              <a:buNone/>
            </a:pPr>
            <a:endParaRPr lang="en-US" sz="2200" dirty="0">
              <a:latin typeface="Franklin Gothic Book"/>
            </a:endParaRPr>
          </a:p>
          <a:p>
            <a:r>
              <a:rPr lang="en-US" sz="2400" dirty="0">
                <a:latin typeface="Franklin Gothic Book" panose="020B0503020102020204" pitchFamily="34" charset="0"/>
              </a:rPr>
              <a:t>Implementing additional encryption layers before embedding data.</a:t>
            </a:r>
          </a:p>
          <a:p>
            <a:r>
              <a:rPr lang="en-US" sz="2400" dirty="0">
                <a:latin typeface="Franklin Gothic Book" panose="020B0503020102020204" pitchFamily="34" charset="0"/>
              </a:rPr>
              <a:t>Expanding the project to support different types of files like audio and video.</a:t>
            </a:r>
          </a:p>
          <a:p>
            <a:r>
              <a:rPr lang="en-US" sz="2400" dirty="0">
                <a:latin typeface="Franklin Gothic Book" panose="020B0503020102020204" pitchFamily="34" charset="0"/>
              </a:rPr>
              <a:t>Enhancing the project with AI-based steganography for better security.</a:t>
            </a:r>
          </a:p>
          <a:p>
            <a:r>
              <a:rPr lang="en-US" sz="2400" dirty="0">
                <a:latin typeface="Franklin Gothic Book" panose="020B0503020102020204" pitchFamily="34" charset="0"/>
              </a:rPr>
              <a:t>Creating a mobile/web application for easy accessibility.</a:t>
            </a:r>
          </a:p>
          <a:p>
            <a:pPr marL="0" indent="0">
              <a:buNone/>
            </a:pPr>
            <a:endParaRPr lang="en-GB" sz="2200" dirty="0"/>
          </a:p>
        </p:txBody>
      </p:sp>
    </p:spTree>
    <p:extLst>
      <p:ext uri="{BB962C8B-B14F-4D97-AF65-F5344CB8AC3E}">
        <p14:creationId xmlns:p14="http://schemas.microsoft.com/office/powerpoint/2010/main" val="3744199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50</TotalTime>
  <Words>614</Words>
  <Application>Microsoft Office PowerPoint</Application>
  <PresentationFormat>Widescreen</PresentationFormat>
  <Paragraphs>70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Aptos Display</vt:lpstr>
      <vt:lpstr>Arial</vt:lpstr>
      <vt:lpstr>Franklin Gothic Book</vt:lpstr>
      <vt:lpstr>office theme</vt:lpstr>
      <vt:lpstr>CAPSTONE PROJECT  Secure Data Hiding in Images Using Steganography</vt:lpstr>
      <vt:lpstr>OUTLINE</vt:lpstr>
      <vt:lpstr>Problem Statement</vt:lpstr>
      <vt:lpstr>Proposed Solution</vt:lpstr>
      <vt:lpstr>System  Approach</vt:lpstr>
      <vt:lpstr>Algorithm &amp; Deployment</vt:lpstr>
      <vt:lpstr>Result</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karthiga</dc:creator>
  <cp:lastModifiedBy>Himanshu Yadav</cp:lastModifiedBy>
  <cp:revision>14</cp:revision>
  <dcterms:created xsi:type="dcterms:W3CDTF">2013-07-15T20:26:40Z</dcterms:created>
  <dcterms:modified xsi:type="dcterms:W3CDTF">2025-07-08T06:06:45Z</dcterms:modified>
</cp:coreProperties>
</file>