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58" r:id="rId3"/>
    <p:sldId id="267" r:id="rId4"/>
    <p:sldId id="262" r:id="rId5"/>
    <p:sldId id="276" r:id="rId6"/>
  </p:sldIdLst>
  <p:sldSz cx="9144000" cy="5143500" type="screen16x9"/>
  <p:notesSz cx="6858000" cy="9144000"/>
  <p:embeddedFontLst>
    <p:embeddedFont>
      <p:font typeface="Calibri" panose="020F0502020204030204" pitchFamily="34" charset="0"/>
      <p:regular r:id="rId8"/>
      <p:bold r:id="rId9"/>
      <p:italic r:id="rId10"/>
      <p:boldItalic r:id="rId11"/>
    </p:embeddedFont>
    <p:embeddedFont>
      <p:font typeface="Fira Sans Condensed" panose="02000000000000000000" pitchFamily="2" charset="0"/>
      <p:regular r:id="rId12"/>
      <p:bold r:id="rId13"/>
      <p:italic r:id="rId14"/>
      <p:boldItalic r:id="rId15"/>
    </p:embeddedFont>
    <p:embeddedFont>
      <p:font typeface="Fira Sans Condensed Light" panose="02000000000000000000" pitchFamily="2" charset="0"/>
      <p:regular r:id="rId16"/>
      <p:bold r:id="rId17"/>
      <p:italic r:id="rId18"/>
      <p:boldItalic r:id="rId19"/>
    </p:embeddedFont>
    <p:embeddedFont>
      <p:font typeface="Rajdhani" panose="02000000000000000000" pitchFamily="2"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7D1CAA-8BEC-4525-A984-4263DABF068F}">
  <a:tblStyle styleId="{1E7D1CAA-8BEC-4525-A984-4263DABF06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autoAdjust="0"/>
    <p:restoredTop sz="94660"/>
  </p:normalViewPr>
  <p:slideViewPr>
    <p:cSldViewPr snapToGrid="0">
      <p:cViewPr varScale="1">
        <p:scale>
          <a:sx n="91" d="100"/>
          <a:sy n="91" d="100"/>
        </p:scale>
        <p:origin x="-822" y="-96"/>
      </p:cViewPr>
      <p:guideLst>
        <p:guide orient="horz" pos="625"/>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 /><Relationship Id="rId13" Type="http://schemas.openxmlformats.org/officeDocument/2006/relationships/font" Target="fonts/font6.fntdata" /><Relationship Id="rId18" Type="http://schemas.openxmlformats.org/officeDocument/2006/relationships/font" Target="fonts/font11.fntdata" /><Relationship Id="rId3" Type="http://schemas.openxmlformats.org/officeDocument/2006/relationships/slide" Target="slides/slide2.xml" /><Relationship Id="rId21" Type="http://schemas.openxmlformats.org/officeDocument/2006/relationships/font" Target="fonts/font14.fntdata" /><Relationship Id="rId7" Type="http://schemas.openxmlformats.org/officeDocument/2006/relationships/notesMaster" Target="notesMasters/notesMaster1.xml" /><Relationship Id="rId12" Type="http://schemas.openxmlformats.org/officeDocument/2006/relationships/font" Target="fonts/font5.fntdata" /><Relationship Id="rId17" Type="http://schemas.openxmlformats.org/officeDocument/2006/relationships/font" Target="fonts/font10.fntdata"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font" Target="fonts/font9.fntdata" /><Relationship Id="rId20" Type="http://schemas.openxmlformats.org/officeDocument/2006/relationships/font" Target="fonts/font13.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4.fntdata"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font" Target="fonts/font8.fntdata" /><Relationship Id="rId23" Type="http://schemas.openxmlformats.org/officeDocument/2006/relationships/viewProps" Target="viewProps.xml" /><Relationship Id="rId10" Type="http://schemas.openxmlformats.org/officeDocument/2006/relationships/font" Target="fonts/font3.fntdata" /><Relationship Id="rId19" Type="http://schemas.openxmlformats.org/officeDocument/2006/relationships/font" Target="fonts/font12.fntdata" /><Relationship Id="rId4" Type="http://schemas.openxmlformats.org/officeDocument/2006/relationships/slide" Target="slides/slide3.xml" /><Relationship Id="rId9" Type="http://schemas.openxmlformats.org/officeDocument/2006/relationships/font" Target="fonts/font2.fntdata" /><Relationship Id="rId14" Type="http://schemas.openxmlformats.org/officeDocument/2006/relationships/font" Target="fonts/font7.fntdata"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8a87eb8680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8a87eb8680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6bcecd75a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6bcecd75a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4" name="Google Shape;14;p3"/>
          <p:cNvSpPr txBox="1">
            <a:spLocks noGrp="1"/>
          </p:cNvSpPr>
          <p:nvPr>
            <p:ph type="title"/>
          </p:nvPr>
        </p:nvSpPr>
        <p:spPr>
          <a:xfrm>
            <a:off x="4634135" y="1434600"/>
            <a:ext cx="35328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2" name="Google Shape;22;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3" name="Google Shape;23;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4" name="Google Shape;24;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5" name="Google Shape;25;p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8" name="Google Shape;28;p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3" name="Google Shape;43;p10"/>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6.png"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1.xml" /><Relationship Id="rId4" Type="http://schemas.openxmlformats.org/officeDocument/2006/relationships/image" Target="../media/image10.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3710153" y="928938"/>
            <a:ext cx="4887310" cy="296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 dirty="0">
                <a:latin typeface="Calibri" pitchFamily="34" charset="0"/>
                <a:cs typeface="Calibri" pitchFamily="34" charset="0"/>
              </a:rPr>
            </a:br>
            <a:br>
              <a:rPr lang="en" dirty="0">
                <a:latin typeface="Calibri" pitchFamily="34" charset="0"/>
                <a:cs typeface="Calibri" pitchFamily="34" charset="0"/>
              </a:rPr>
            </a:br>
            <a:br>
              <a:rPr lang="en" dirty="0">
                <a:latin typeface="Calibri" pitchFamily="34" charset="0"/>
                <a:cs typeface="Calibri" pitchFamily="34" charset="0"/>
              </a:rPr>
            </a:br>
            <a:br>
              <a:rPr lang="en" dirty="0">
                <a:latin typeface="Calibri" pitchFamily="34" charset="0"/>
                <a:cs typeface="Calibri" pitchFamily="34" charset="0"/>
              </a:rPr>
            </a:br>
            <a:br>
              <a:rPr lang="en" dirty="0">
                <a:latin typeface="Calibri" pitchFamily="34" charset="0"/>
                <a:cs typeface="Calibri" pitchFamily="34" charset="0"/>
              </a:rPr>
            </a:br>
            <a:br>
              <a:rPr lang="en" dirty="0">
                <a:latin typeface="Calibri" pitchFamily="34" charset="0"/>
                <a:cs typeface="Calibri" pitchFamily="34" charset="0"/>
              </a:rPr>
            </a:br>
            <a:br>
              <a:rPr lang="en" dirty="0">
                <a:latin typeface="Calibri" pitchFamily="34" charset="0"/>
                <a:cs typeface="Calibri" pitchFamily="34" charset="0"/>
              </a:rPr>
            </a:br>
            <a:r>
              <a:rPr lang="en" dirty="0">
                <a:ln w="38100">
                  <a:solidFill>
                    <a:schemeClr val="tx1"/>
                  </a:solidFill>
                </a:ln>
                <a:latin typeface="Calibri" pitchFamily="34" charset="0"/>
                <a:cs typeface="Calibri" pitchFamily="34" charset="0"/>
              </a:rPr>
              <a:t>AI(Artificial</a:t>
            </a:r>
            <a:br>
              <a:rPr lang="en" dirty="0">
                <a:ln w="38100">
                  <a:solidFill>
                    <a:schemeClr val="tx1"/>
                  </a:solidFill>
                </a:ln>
                <a:latin typeface="Calibri" pitchFamily="34" charset="0"/>
                <a:cs typeface="Calibri" pitchFamily="34" charset="0"/>
              </a:rPr>
            </a:br>
            <a:r>
              <a:rPr lang="en" dirty="0">
                <a:ln w="38100">
                  <a:solidFill>
                    <a:schemeClr val="tx1"/>
                  </a:solidFill>
                </a:ln>
                <a:latin typeface="Calibri" pitchFamily="34" charset="0"/>
                <a:cs typeface="Calibri" pitchFamily="34" charset="0"/>
              </a:rPr>
              <a:t>Intelligence</a:t>
            </a:r>
            <a:r>
              <a:rPr lang="en" dirty="0">
                <a:latin typeface="Calibri" pitchFamily="34" charset="0"/>
                <a:cs typeface="Calibri" pitchFamily="34" charset="0"/>
              </a:rPr>
              <a:t>)</a:t>
            </a:r>
            <a:endParaRPr>
              <a:latin typeface="Calibri" pitchFamily="34" charset="0"/>
              <a:cs typeface="Calibri" pitchFamily="34" charset="0"/>
            </a:endParaRPr>
          </a:p>
        </p:txBody>
      </p:sp>
      <p:sp>
        <p:nvSpPr>
          <p:cNvPr id="58" name="Google Shape;58;p15"/>
          <p:cNvSpPr txBox="1">
            <a:spLocks noGrp="1"/>
          </p:cNvSpPr>
          <p:nvPr>
            <p:ph type="subTitle" idx="1"/>
          </p:nvPr>
        </p:nvSpPr>
        <p:spPr>
          <a:xfrm>
            <a:off x="3773213" y="3733249"/>
            <a:ext cx="4992413"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latin typeface="Calibri" pitchFamily="34" charset="0"/>
                <a:cs typeface="Calibri" pitchFamily="34" charset="0"/>
              </a:rPr>
              <a:t>Impact of AI(Artificial Intelligence) on India and the world.</a:t>
            </a:r>
            <a:endParaRPr sz="1600">
              <a:latin typeface="Calibri" pitchFamily="34" charset="0"/>
              <a:cs typeface="Calibri" pitchFamily="34" charset="0"/>
            </a:endParaRPr>
          </a:p>
        </p:txBody>
      </p:sp>
      <p:pic>
        <p:nvPicPr>
          <p:cNvPr id="59" name="Google Shape;59;p15"/>
          <p:cNvPicPr preferRelativeResize="0"/>
          <p:nvPr/>
        </p:nvPicPr>
        <p:blipFill rotWithShape="1">
          <a:blip r:embed="rId4">
            <a:alphaModFix/>
          </a:blip>
          <a:srcRect l="25302" r="25297"/>
          <a:stretch/>
        </p:blipFill>
        <p:spPr>
          <a:xfrm>
            <a:off x="767950" y="978400"/>
            <a:ext cx="3049450" cy="3472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278665" y="53950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SWOT ANALYSIS OF AI   </a:t>
            </a:r>
            <a:endParaRPr/>
          </a:p>
        </p:txBody>
      </p:sp>
      <p:grpSp>
        <p:nvGrpSpPr>
          <p:cNvPr id="71" name="Google Shape;71;p17"/>
          <p:cNvGrpSpPr/>
          <p:nvPr/>
        </p:nvGrpSpPr>
        <p:grpSpPr>
          <a:xfrm>
            <a:off x="5699114" y="1676451"/>
            <a:ext cx="2761713" cy="802138"/>
            <a:chOff x="5699116" y="1672629"/>
            <a:chExt cx="2475525" cy="802138"/>
          </a:xfrm>
        </p:grpSpPr>
        <p:sp>
          <p:nvSpPr>
            <p:cNvPr id="72" name="Google Shape;72;p17"/>
            <p:cNvSpPr txBox="1"/>
            <p:nvPr/>
          </p:nvSpPr>
          <p:spPr>
            <a:xfrm>
              <a:off x="5699116" y="1672629"/>
              <a:ext cx="2155200" cy="45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chemeClr val="lt2"/>
                  </a:solidFill>
                  <a:latin typeface="Rajdhani"/>
                  <a:ea typeface="Rajdhani"/>
                  <a:cs typeface="Rajdhani"/>
                  <a:sym typeface="Rajdhani"/>
                </a:rPr>
                <a:t>WEAKNESSES</a:t>
              </a:r>
              <a:endParaRPr sz="2400" b="1">
                <a:solidFill>
                  <a:schemeClr val="lt2"/>
                </a:solidFill>
                <a:latin typeface="Rajdhani"/>
                <a:ea typeface="Rajdhani"/>
                <a:cs typeface="Rajdhani"/>
                <a:sym typeface="Rajdhani"/>
              </a:endParaRPr>
            </a:p>
          </p:txBody>
        </p:sp>
        <p:sp>
          <p:nvSpPr>
            <p:cNvPr id="73" name="Google Shape;73;p17"/>
            <p:cNvSpPr txBox="1"/>
            <p:nvPr/>
          </p:nvSpPr>
          <p:spPr>
            <a:xfrm>
              <a:off x="5699119" y="1930567"/>
              <a:ext cx="2475522" cy="54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latin typeface="Calibri" pitchFamily="34" charset="0"/>
                  <a:ea typeface="Fira Sans Condensed"/>
                  <a:cs typeface="Calibri" pitchFamily="34" charset="0"/>
                  <a:sym typeface="Fira Sans Condensed"/>
                </a:rPr>
                <a:t>High development cost, Secuirty &amp; Privecy risks, Job displacement, Emotional intelligence.</a:t>
              </a:r>
              <a:endParaRPr>
                <a:solidFill>
                  <a:schemeClr val="lt2"/>
                </a:solidFill>
                <a:latin typeface="Calibri" pitchFamily="34" charset="0"/>
                <a:ea typeface="Fira Sans Condensed"/>
                <a:cs typeface="Calibri" pitchFamily="34" charset="0"/>
                <a:sym typeface="Fira Sans Condensed"/>
              </a:endParaRPr>
            </a:p>
          </p:txBody>
        </p:sp>
      </p:grpSp>
      <p:grpSp>
        <p:nvGrpSpPr>
          <p:cNvPr id="74" name="Google Shape;74;p17"/>
          <p:cNvGrpSpPr/>
          <p:nvPr/>
        </p:nvGrpSpPr>
        <p:grpSpPr>
          <a:xfrm>
            <a:off x="2217683" y="3499044"/>
            <a:ext cx="2554014" cy="802374"/>
            <a:chOff x="2217683" y="3396990"/>
            <a:chExt cx="2554014" cy="802374"/>
          </a:xfrm>
        </p:grpSpPr>
        <p:sp>
          <p:nvSpPr>
            <p:cNvPr id="75" name="Google Shape;75;p17"/>
            <p:cNvSpPr txBox="1"/>
            <p:nvPr/>
          </p:nvSpPr>
          <p:spPr>
            <a:xfrm>
              <a:off x="2313750" y="3396990"/>
              <a:ext cx="2155200" cy="453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chemeClr val="lt2"/>
                  </a:solidFill>
                  <a:latin typeface="Rajdhani"/>
                  <a:ea typeface="Rajdhani"/>
                  <a:cs typeface="Rajdhani"/>
                  <a:sym typeface="Rajdhani"/>
                </a:rPr>
                <a:t>OPPORTUNITIES</a:t>
              </a:r>
              <a:endParaRPr sz="2400" b="1">
                <a:solidFill>
                  <a:schemeClr val="lt2"/>
                </a:solidFill>
                <a:latin typeface="Rajdhani"/>
                <a:ea typeface="Rajdhani"/>
                <a:cs typeface="Rajdhani"/>
                <a:sym typeface="Rajdhani"/>
              </a:endParaRPr>
            </a:p>
          </p:txBody>
        </p:sp>
        <p:sp>
          <p:nvSpPr>
            <p:cNvPr id="76" name="Google Shape;76;p17"/>
            <p:cNvSpPr txBox="1"/>
            <p:nvPr/>
          </p:nvSpPr>
          <p:spPr>
            <a:xfrm>
              <a:off x="2217683" y="3650664"/>
              <a:ext cx="2554014"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latin typeface="Calibri" pitchFamily="34" charset="0"/>
                  <a:ea typeface="Fira Sans Condensed"/>
                  <a:cs typeface="Calibri" pitchFamily="34" charset="0"/>
                  <a:sym typeface="Fira Sans Condensed"/>
                </a:rPr>
                <a:t>Helthcare advancements, Smartcities,Education,Bussiness, Scientific reserch.</a:t>
              </a:r>
              <a:endParaRPr>
                <a:solidFill>
                  <a:schemeClr val="lt2"/>
                </a:solidFill>
                <a:latin typeface="Calibri" pitchFamily="34" charset="0"/>
                <a:ea typeface="Fira Sans Condensed"/>
                <a:cs typeface="Calibri" pitchFamily="34" charset="0"/>
                <a:sym typeface="Fira Sans Condensed"/>
              </a:endParaRPr>
            </a:p>
          </p:txBody>
        </p:sp>
      </p:grpSp>
      <p:grpSp>
        <p:nvGrpSpPr>
          <p:cNvPr id="77" name="Google Shape;77;p17"/>
          <p:cNvGrpSpPr/>
          <p:nvPr/>
        </p:nvGrpSpPr>
        <p:grpSpPr>
          <a:xfrm>
            <a:off x="5699116" y="3499045"/>
            <a:ext cx="2383338" cy="802372"/>
            <a:chOff x="5699116" y="3389935"/>
            <a:chExt cx="2383338" cy="802372"/>
          </a:xfrm>
        </p:grpSpPr>
        <p:sp>
          <p:nvSpPr>
            <p:cNvPr id="78" name="Google Shape;78;p17"/>
            <p:cNvSpPr txBox="1"/>
            <p:nvPr/>
          </p:nvSpPr>
          <p:spPr>
            <a:xfrm>
              <a:off x="5699116" y="3389935"/>
              <a:ext cx="2155200" cy="453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chemeClr val="lt2"/>
                  </a:solidFill>
                  <a:latin typeface="Rajdhani"/>
                  <a:ea typeface="Rajdhani"/>
                  <a:cs typeface="Rajdhani"/>
                  <a:sym typeface="Rajdhani"/>
                </a:rPr>
                <a:t>THREATS</a:t>
              </a:r>
              <a:endParaRPr sz="2400" b="1">
                <a:solidFill>
                  <a:schemeClr val="lt2"/>
                </a:solidFill>
                <a:latin typeface="Rajdhani"/>
                <a:ea typeface="Rajdhani"/>
                <a:cs typeface="Rajdhani"/>
                <a:sym typeface="Rajdhani"/>
              </a:endParaRPr>
            </a:p>
          </p:txBody>
        </p:sp>
        <p:sp>
          <p:nvSpPr>
            <p:cNvPr id="79" name="Google Shape;79;p17"/>
            <p:cNvSpPr txBox="1"/>
            <p:nvPr/>
          </p:nvSpPr>
          <p:spPr>
            <a:xfrm>
              <a:off x="5699117" y="3643607"/>
              <a:ext cx="2383337"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latin typeface="Calibri" pitchFamily="34" charset="0"/>
                  <a:ea typeface="Fira Sans Condensed"/>
                  <a:cs typeface="Calibri" pitchFamily="34" charset="0"/>
                  <a:sym typeface="Fira Sans Condensed"/>
                </a:rPr>
                <a:t>Security threats, Regulatory &amp; Legal challenge, Public distruct</a:t>
              </a:r>
              <a:r>
                <a:rPr lang="en" dirty="0">
                  <a:solidFill>
                    <a:schemeClr val="lt2"/>
                  </a:solidFill>
                  <a:latin typeface="Fira Sans Condensed"/>
                  <a:ea typeface="Fira Sans Condensed"/>
                  <a:cs typeface="Fira Sans Condensed"/>
                  <a:sym typeface="Fira Sans Condensed"/>
                </a:rPr>
                <a:t>.</a:t>
              </a:r>
              <a:endParaRPr>
                <a:solidFill>
                  <a:schemeClr val="lt2"/>
                </a:solidFill>
                <a:latin typeface="Fira Sans Condensed"/>
                <a:ea typeface="Fira Sans Condensed"/>
                <a:cs typeface="Fira Sans Condensed"/>
                <a:sym typeface="Fira Sans Condensed"/>
              </a:endParaRPr>
            </a:p>
          </p:txBody>
        </p:sp>
      </p:grpSp>
      <p:grpSp>
        <p:nvGrpSpPr>
          <p:cNvPr id="80" name="Google Shape;80;p17"/>
          <p:cNvGrpSpPr/>
          <p:nvPr/>
        </p:nvGrpSpPr>
        <p:grpSpPr>
          <a:xfrm>
            <a:off x="2313750" y="1675492"/>
            <a:ext cx="2186738" cy="783035"/>
            <a:chOff x="2313750" y="1566323"/>
            <a:chExt cx="2186738" cy="783035"/>
          </a:xfrm>
        </p:grpSpPr>
        <p:sp>
          <p:nvSpPr>
            <p:cNvPr id="81" name="Google Shape;81;p17"/>
            <p:cNvSpPr txBox="1"/>
            <p:nvPr/>
          </p:nvSpPr>
          <p:spPr>
            <a:xfrm>
              <a:off x="2313750" y="1566323"/>
              <a:ext cx="2155200" cy="453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b="1">
                  <a:solidFill>
                    <a:schemeClr val="lt2"/>
                  </a:solidFill>
                  <a:latin typeface="Rajdhani"/>
                  <a:ea typeface="Rajdhani"/>
                  <a:cs typeface="Rajdhani"/>
                  <a:sym typeface="Rajdhani"/>
                </a:rPr>
                <a:t>STRENGTHS</a:t>
              </a:r>
              <a:endParaRPr sz="2400" b="1">
                <a:solidFill>
                  <a:schemeClr val="lt2"/>
                </a:solidFill>
                <a:latin typeface="Rajdhani"/>
                <a:ea typeface="Rajdhani"/>
                <a:cs typeface="Rajdhani"/>
                <a:sym typeface="Rajdhani"/>
              </a:endParaRPr>
            </a:p>
          </p:txBody>
        </p:sp>
        <p:sp>
          <p:nvSpPr>
            <p:cNvPr id="82" name="Google Shape;82;p17"/>
            <p:cNvSpPr txBox="1"/>
            <p:nvPr/>
          </p:nvSpPr>
          <p:spPr>
            <a:xfrm>
              <a:off x="2345288" y="1805158"/>
              <a:ext cx="2155200" cy="54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latin typeface="Calibri" pitchFamily="34" charset="0"/>
                  <a:ea typeface="Fira Sans Condensed"/>
                  <a:cs typeface="Calibri" pitchFamily="34" charset="0"/>
                  <a:sym typeface="Fira Sans Condensed"/>
                </a:rPr>
                <a:t>On Efficiency, Data Processing power, 24/7, Predictive Analysis.</a:t>
              </a:r>
              <a:endParaRPr>
                <a:solidFill>
                  <a:schemeClr val="lt2"/>
                </a:solidFill>
                <a:latin typeface="Calibri" pitchFamily="34" charset="0"/>
                <a:ea typeface="Fira Sans Condensed"/>
                <a:cs typeface="Calibri" pitchFamily="34" charset="0"/>
                <a:sym typeface="Fira Sans Condensed"/>
              </a:endParaRPr>
            </a:p>
          </p:txBody>
        </p:sp>
      </p:grpSp>
      <p:sp>
        <p:nvSpPr>
          <p:cNvPr id="83" name="Google Shape;83;p17"/>
          <p:cNvSpPr/>
          <p:nvPr/>
        </p:nvSpPr>
        <p:spPr>
          <a:xfrm>
            <a:off x="1289677" y="1652336"/>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dirty="0">
                <a:solidFill>
                  <a:schemeClr val="lt2"/>
                </a:solidFill>
                <a:latin typeface="Rajdhani"/>
                <a:ea typeface="Rajdhani"/>
                <a:cs typeface="Rajdhani"/>
                <a:sym typeface="Rajdhani"/>
              </a:rPr>
              <a:t>S</a:t>
            </a:r>
            <a:endParaRPr sz="4000" b="1">
              <a:solidFill>
                <a:schemeClr val="lt2"/>
              </a:solidFill>
              <a:latin typeface="Rajdhani"/>
              <a:ea typeface="Rajdhani"/>
              <a:cs typeface="Rajdhani"/>
              <a:sym typeface="Rajdhani"/>
            </a:endParaRPr>
          </a:p>
        </p:txBody>
      </p:sp>
      <p:sp>
        <p:nvSpPr>
          <p:cNvPr id="84" name="Google Shape;84;p17"/>
          <p:cNvSpPr/>
          <p:nvPr/>
        </p:nvSpPr>
        <p:spPr>
          <a:xfrm>
            <a:off x="4672346" y="1652336"/>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a:solidFill>
                  <a:schemeClr val="lt2"/>
                </a:solidFill>
                <a:latin typeface="Rajdhani"/>
                <a:ea typeface="Rajdhani"/>
                <a:cs typeface="Rajdhani"/>
                <a:sym typeface="Rajdhani"/>
              </a:rPr>
              <a:t>W</a:t>
            </a:r>
            <a:endParaRPr sz="4000" b="1">
              <a:solidFill>
                <a:schemeClr val="lt2"/>
              </a:solidFill>
              <a:latin typeface="Rajdhani"/>
              <a:ea typeface="Rajdhani"/>
              <a:cs typeface="Rajdhani"/>
              <a:sym typeface="Rajdhani"/>
            </a:endParaRPr>
          </a:p>
        </p:txBody>
      </p:sp>
      <p:sp>
        <p:nvSpPr>
          <p:cNvPr id="85" name="Google Shape;85;p17"/>
          <p:cNvSpPr/>
          <p:nvPr/>
        </p:nvSpPr>
        <p:spPr>
          <a:xfrm>
            <a:off x="1289677" y="3475047"/>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a:solidFill>
                  <a:schemeClr val="lt2"/>
                </a:solidFill>
                <a:latin typeface="Rajdhani"/>
                <a:ea typeface="Rajdhani"/>
                <a:cs typeface="Rajdhani"/>
                <a:sym typeface="Rajdhani"/>
              </a:rPr>
              <a:t>O</a:t>
            </a:r>
            <a:endParaRPr sz="4000" b="1">
              <a:solidFill>
                <a:schemeClr val="lt2"/>
              </a:solidFill>
              <a:latin typeface="Rajdhani"/>
              <a:ea typeface="Rajdhani"/>
              <a:cs typeface="Rajdhani"/>
              <a:sym typeface="Rajdhani"/>
            </a:endParaRPr>
          </a:p>
        </p:txBody>
      </p:sp>
      <p:sp>
        <p:nvSpPr>
          <p:cNvPr id="86" name="Google Shape;86;p17"/>
          <p:cNvSpPr/>
          <p:nvPr/>
        </p:nvSpPr>
        <p:spPr>
          <a:xfrm>
            <a:off x="4672346" y="3475047"/>
            <a:ext cx="877800" cy="877800"/>
          </a:xfrm>
          <a:prstGeom prst="roundRect">
            <a:avLst>
              <a:gd name="adj" fmla="val 0"/>
            </a:avLst>
          </a:prstGeom>
          <a:solidFill>
            <a:srgbClr val="F3F3F3">
              <a:alpha val="23720"/>
            </a:srgbClr>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000" b="1">
                <a:solidFill>
                  <a:schemeClr val="lt2"/>
                </a:solidFill>
                <a:latin typeface="Rajdhani"/>
                <a:ea typeface="Rajdhani"/>
                <a:cs typeface="Rajdhani"/>
                <a:sym typeface="Rajdhani"/>
              </a:rPr>
              <a:t>T</a:t>
            </a:r>
            <a:endParaRPr sz="4000" b="1">
              <a:solidFill>
                <a:schemeClr val="lt2"/>
              </a:solidFill>
              <a:latin typeface="Rajdhani"/>
              <a:ea typeface="Rajdhani"/>
              <a:cs typeface="Rajdhani"/>
              <a:sym typeface="Rajdhan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2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IMPACT OF AI IN INDIA </a:t>
            </a:r>
            <a:endParaRPr/>
          </a:p>
        </p:txBody>
      </p:sp>
      <p:pic>
        <p:nvPicPr>
          <p:cNvPr id="495" name="Google Shape;495;p26"/>
          <p:cNvPicPr preferRelativeResize="0"/>
          <p:nvPr/>
        </p:nvPicPr>
        <p:blipFill>
          <a:blip r:embed="rId3">
            <a:alphaModFix/>
          </a:blip>
          <a:stretch>
            <a:fillRect/>
          </a:stretch>
        </p:blipFill>
        <p:spPr>
          <a:xfrm>
            <a:off x="3211336" y="2224100"/>
            <a:ext cx="2721328" cy="1570351"/>
          </a:xfrm>
          <a:prstGeom prst="rect">
            <a:avLst/>
          </a:prstGeom>
          <a:noFill/>
          <a:ln>
            <a:noFill/>
          </a:ln>
        </p:spPr>
      </p:pic>
      <p:sp>
        <p:nvSpPr>
          <p:cNvPr id="496" name="Google Shape;496;p26"/>
          <p:cNvSpPr txBox="1"/>
          <p:nvPr/>
        </p:nvSpPr>
        <p:spPr>
          <a:xfrm>
            <a:off x="3402450" y="1178275"/>
            <a:ext cx="23391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HOW IT WORKS</a:t>
            </a:r>
            <a:endParaRPr sz="2400" b="1">
              <a:solidFill>
                <a:schemeClr val="lt2"/>
              </a:solidFill>
              <a:latin typeface="Rajdhani"/>
              <a:ea typeface="Rajdhani"/>
              <a:cs typeface="Rajdhani"/>
              <a:sym typeface="Rajdhani"/>
            </a:endParaRPr>
          </a:p>
        </p:txBody>
      </p:sp>
      <p:sp>
        <p:nvSpPr>
          <p:cNvPr id="498" name="Google Shape;498;p26"/>
          <p:cNvSpPr txBox="1"/>
          <p:nvPr/>
        </p:nvSpPr>
        <p:spPr>
          <a:xfrm flipH="1">
            <a:off x="922273" y="1744717"/>
            <a:ext cx="2001663" cy="46007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Calibri" pitchFamily="34" charset="0"/>
                <a:ea typeface="Rajdhani"/>
                <a:cs typeface="Calibri" pitchFamily="34" charset="0"/>
                <a:sym typeface="Rajdhani"/>
              </a:rPr>
              <a:t>ECONOMIC GROWTH</a:t>
            </a:r>
            <a:endParaRPr sz="2400" b="1">
              <a:solidFill>
                <a:schemeClr val="lt2"/>
              </a:solidFill>
              <a:latin typeface="Calibri" pitchFamily="34" charset="0"/>
              <a:ea typeface="Rajdhani"/>
              <a:cs typeface="Calibri" pitchFamily="34" charset="0"/>
              <a:sym typeface="Rajdhani"/>
            </a:endParaRPr>
          </a:p>
        </p:txBody>
      </p:sp>
      <p:grpSp>
        <p:nvGrpSpPr>
          <p:cNvPr id="500" name="Google Shape;500;p26"/>
          <p:cNvGrpSpPr/>
          <p:nvPr/>
        </p:nvGrpSpPr>
        <p:grpSpPr>
          <a:xfrm>
            <a:off x="922274" y="2783088"/>
            <a:ext cx="2001663" cy="738082"/>
            <a:chOff x="713225" y="2813819"/>
            <a:chExt cx="2315400" cy="750236"/>
          </a:xfrm>
        </p:grpSpPr>
        <p:sp>
          <p:nvSpPr>
            <p:cNvPr id="501" name="Google Shape;501;p26"/>
            <p:cNvSpPr txBox="1"/>
            <p:nvPr/>
          </p:nvSpPr>
          <p:spPr>
            <a:xfrm flipH="1">
              <a:off x="713225" y="2813819"/>
              <a:ext cx="2315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HEALTHCARE</a:t>
              </a:r>
              <a:endParaRPr sz="2400" b="1">
                <a:solidFill>
                  <a:schemeClr val="lt2"/>
                </a:solidFill>
                <a:latin typeface="Rajdhani"/>
                <a:ea typeface="Rajdhani"/>
                <a:cs typeface="Rajdhani"/>
                <a:sym typeface="Rajdhani"/>
              </a:endParaRPr>
            </a:p>
          </p:txBody>
        </p:sp>
        <p:sp>
          <p:nvSpPr>
            <p:cNvPr id="502" name="Google Shape;502;p26"/>
            <p:cNvSpPr txBox="1"/>
            <p:nvPr/>
          </p:nvSpPr>
          <p:spPr>
            <a:xfrm flipH="1">
              <a:off x="713225" y="3071455"/>
              <a:ext cx="23154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lt2"/>
                </a:solidFill>
                <a:latin typeface="Fira Sans Condensed"/>
                <a:ea typeface="Fira Sans Condensed"/>
                <a:cs typeface="Fira Sans Condensed"/>
                <a:sym typeface="Fira Sans Condensed"/>
              </a:endParaRPr>
            </a:p>
          </p:txBody>
        </p:sp>
      </p:grpSp>
      <p:grpSp>
        <p:nvGrpSpPr>
          <p:cNvPr id="503" name="Google Shape;503;p26"/>
          <p:cNvGrpSpPr/>
          <p:nvPr/>
        </p:nvGrpSpPr>
        <p:grpSpPr>
          <a:xfrm>
            <a:off x="922274" y="3811174"/>
            <a:ext cx="2001663" cy="738608"/>
            <a:chOff x="713225" y="3745144"/>
            <a:chExt cx="2315400" cy="738608"/>
          </a:xfrm>
        </p:grpSpPr>
        <p:sp>
          <p:nvSpPr>
            <p:cNvPr id="504" name="Google Shape;504;p26"/>
            <p:cNvSpPr txBox="1"/>
            <p:nvPr/>
          </p:nvSpPr>
          <p:spPr>
            <a:xfrm flipH="1">
              <a:off x="713225" y="3745144"/>
              <a:ext cx="2315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AGRICULTURE</a:t>
              </a:r>
              <a:endParaRPr sz="2400" b="1">
                <a:solidFill>
                  <a:schemeClr val="lt2"/>
                </a:solidFill>
                <a:latin typeface="Rajdhani"/>
                <a:ea typeface="Rajdhani"/>
                <a:cs typeface="Rajdhani"/>
                <a:sym typeface="Rajdhani"/>
              </a:endParaRPr>
            </a:p>
          </p:txBody>
        </p:sp>
        <p:sp>
          <p:nvSpPr>
            <p:cNvPr id="505" name="Google Shape;505;p26"/>
            <p:cNvSpPr txBox="1"/>
            <p:nvPr/>
          </p:nvSpPr>
          <p:spPr>
            <a:xfrm flipH="1">
              <a:off x="713225" y="3999252"/>
              <a:ext cx="2315400" cy="4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lt2"/>
                </a:solidFill>
                <a:latin typeface="Fira Sans Condensed"/>
                <a:ea typeface="Fira Sans Condensed"/>
                <a:cs typeface="Fira Sans Condensed"/>
                <a:sym typeface="Fira Sans Condensed"/>
              </a:endParaRPr>
            </a:p>
          </p:txBody>
        </p:sp>
      </p:grpSp>
      <p:grpSp>
        <p:nvGrpSpPr>
          <p:cNvPr id="506" name="Google Shape;506;p26"/>
          <p:cNvGrpSpPr/>
          <p:nvPr/>
        </p:nvGrpSpPr>
        <p:grpSpPr>
          <a:xfrm>
            <a:off x="6220008" y="1755028"/>
            <a:ext cx="2001663" cy="738082"/>
            <a:chOff x="713225" y="1875419"/>
            <a:chExt cx="2315400" cy="750236"/>
          </a:xfrm>
        </p:grpSpPr>
        <p:sp>
          <p:nvSpPr>
            <p:cNvPr id="507" name="Google Shape;507;p26"/>
            <p:cNvSpPr txBox="1"/>
            <p:nvPr/>
          </p:nvSpPr>
          <p:spPr>
            <a:xfrm flipH="1">
              <a:off x="713225" y="1875419"/>
              <a:ext cx="2315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GOVERNMENT</a:t>
              </a:r>
            </a:p>
            <a:p>
              <a:pPr marL="0" lvl="0" indent="0" algn="ctr" rtl="0">
                <a:spcBef>
                  <a:spcPts val="0"/>
                </a:spcBef>
                <a:spcAft>
                  <a:spcPts val="0"/>
                </a:spcAft>
                <a:buNone/>
              </a:pPr>
              <a:r>
                <a:rPr lang="en" sz="2400" b="1" dirty="0">
                  <a:solidFill>
                    <a:schemeClr val="lt2"/>
                  </a:solidFill>
                  <a:latin typeface="Rajdhani"/>
                  <a:ea typeface="Rajdhani"/>
                  <a:cs typeface="Rajdhani"/>
                  <a:sym typeface="Rajdhani"/>
                </a:rPr>
                <a:t>INITIATIVES</a:t>
              </a:r>
              <a:endParaRPr sz="2400" b="1">
                <a:solidFill>
                  <a:schemeClr val="lt2"/>
                </a:solidFill>
                <a:latin typeface="Rajdhani"/>
                <a:ea typeface="Rajdhani"/>
                <a:cs typeface="Rajdhani"/>
                <a:sym typeface="Rajdhani"/>
              </a:endParaRPr>
            </a:p>
          </p:txBody>
        </p:sp>
        <p:sp>
          <p:nvSpPr>
            <p:cNvPr id="508" name="Google Shape;508;p26"/>
            <p:cNvSpPr txBox="1"/>
            <p:nvPr/>
          </p:nvSpPr>
          <p:spPr>
            <a:xfrm flipH="1">
              <a:off x="713225" y="2133055"/>
              <a:ext cx="2315400" cy="49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lt2"/>
                </a:solidFill>
                <a:latin typeface="Fira Sans Condensed"/>
                <a:ea typeface="Fira Sans Condensed"/>
                <a:cs typeface="Fira Sans Condensed"/>
                <a:sym typeface="Fira Sans Condensed"/>
              </a:endParaRPr>
            </a:p>
          </p:txBody>
        </p:sp>
      </p:grpSp>
      <p:grpSp>
        <p:nvGrpSpPr>
          <p:cNvPr id="509" name="Google Shape;509;p26"/>
          <p:cNvGrpSpPr/>
          <p:nvPr/>
        </p:nvGrpSpPr>
        <p:grpSpPr>
          <a:xfrm>
            <a:off x="6220044" y="2781074"/>
            <a:ext cx="2001663" cy="742136"/>
            <a:chOff x="6110725" y="2813819"/>
            <a:chExt cx="2315400" cy="742136"/>
          </a:xfrm>
        </p:grpSpPr>
        <p:sp>
          <p:nvSpPr>
            <p:cNvPr id="510" name="Google Shape;510;p26"/>
            <p:cNvSpPr txBox="1"/>
            <p:nvPr/>
          </p:nvSpPr>
          <p:spPr>
            <a:xfrm flipH="1">
              <a:off x="6110725" y="2813819"/>
              <a:ext cx="23154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EDUCATION</a:t>
              </a:r>
              <a:endParaRPr sz="2400" b="1">
                <a:solidFill>
                  <a:schemeClr val="lt2"/>
                </a:solidFill>
                <a:latin typeface="Rajdhani"/>
                <a:ea typeface="Rajdhani"/>
                <a:cs typeface="Rajdhani"/>
                <a:sym typeface="Rajdhani"/>
              </a:endParaRPr>
            </a:p>
          </p:txBody>
        </p:sp>
        <p:sp>
          <p:nvSpPr>
            <p:cNvPr id="511" name="Google Shape;511;p26"/>
            <p:cNvSpPr txBox="1"/>
            <p:nvPr/>
          </p:nvSpPr>
          <p:spPr>
            <a:xfrm flipH="1">
              <a:off x="6110725" y="3071455"/>
              <a:ext cx="2315400" cy="4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lt2"/>
                </a:solidFill>
                <a:latin typeface="Fira Sans Condensed"/>
                <a:ea typeface="Fira Sans Condensed"/>
                <a:cs typeface="Fira Sans Condensed"/>
                <a:sym typeface="Fira Sans Condensed"/>
              </a:endParaRPr>
            </a:p>
          </p:txBody>
        </p:sp>
      </p:grpSp>
      <p:grpSp>
        <p:nvGrpSpPr>
          <p:cNvPr id="512" name="Google Shape;512;p26"/>
          <p:cNvGrpSpPr/>
          <p:nvPr/>
        </p:nvGrpSpPr>
        <p:grpSpPr>
          <a:xfrm>
            <a:off x="6220044" y="3811174"/>
            <a:ext cx="2001663" cy="738608"/>
            <a:chOff x="6110725" y="3745144"/>
            <a:chExt cx="2315400" cy="738608"/>
          </a:xfrm>
        </p:grpSpPr>
        <p:sp>
          <p:nvSpPr>
            <p:cNvPr id="513" name="Google Shape;513;p26"/>
            <p:cNvSpPr txBox="1"/>
            <p:nvPr/>
          </p:nvSpPr>
          <p:spPr>
            <a:xfrm flipH="1">
              <a:off x="6110725" y="3745144"/>
              <a:ext cx="1923326"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lt2"/>
                  </a:solidFill>
                  <a:latin typeface="Rajdhani"/>
                  <a:ea typeface="Rajdhani"/>
                  <a:cs typeface="Rajdhani"/>
                  <a:sym typeface="Rajdhani"/>
                </a:rPr>
                <a:t>FINANCIAL </a:t>
              </a:r>
            </a:p>
          </p:txBody>
        </p:sp>
        <p:sp>
          <p:nvSpPr>
            <p:cNvPr id="514" name="Google Shape;514;p26"/>
            <p:cNvSpPr txBox="1"/>
            <p:nvPr/>
          </p:nvSpPr>
          <p:spPr>
            <a:xfrm flipH="1">
              <a:off x="6110725" y="3999252"/>
              <a:ext cx="2315400" cy="48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lt2"/>
                </a:solidFill>
                <a:latin typeface="Fira Sans Condensed"/>
                <a:ea typeface="Fira Sans Condensed"/>
                <a:cs typeface="Fira Sans Condensed"/>
                <a:sym typeface="Fira Sans Condensed"/>
              </a:endParaRPr>
            </a:p>
          </p:txBody>
        </p:sp>
      </p:grpSp>
      <p:cxnSp>
        <p:nvCxnSpPr>
          <p:cNvPr id="515" name="Google Shape;515;p26"/>
          <p:cNvCxnSpPr>
            <a:stCxn id="498" idx="1"/>
            <a:endCxn id="495" idx="0"/>
          </p:cNvCxnSpPr>
          <p:nvPr/>
        </p:nvCxnSpPr>
        <p:spPr>
          <a:xfrm>
            <a:off x="2923936" y="1974757"/>
            <a:ext cx="1648064" cy="249343"/>
          </a:xfrm>
          <a:prstGeom prst="bentConnector2">
            <a:avLst/>
          </a:prstGeom>
          <a:noFill/>
          <a:ln w="19050" cap="flat" cmpd="sng">
            <a:solidFill>
              <a:schemeClr val="lt2"/>
            </a:solidFill>
            <a:prstDash val="solid"/>
            <a:round/>
            <a:headEnd type="oval" w="med" len="med"/>
            <a:tailEnd type="none" w="med" len="med"/>
          </a:ln>
        </p:spPr>
      </p:cxnSp>
      <p:cxnSp>
        <p:nvCxnSpPr>
          <p:cNvPr id="516" name="Google Shape;516;p26"/>
          <p:cNvCxnSpPr>
            <a:stCxn id="495" idx="0"/>
            <a:endCxn id="507" idx="3"/>
          </p:cNvCxnSpPr>
          <p:nvPr/>
        </p:nvCxnSpPr>
        <p:spPr>
          <a:xfrm rot="-5400000">
            <a:off x="5273850" y="1278050"/>
            <a:ext cx="244200" cy="1647900"/>
          </a:xfrm>
          <a:prstGeom prst="bentConnector2">
            <a:avLst/>
          </a:prstGeom>
          <a:noFill/>
          <a:ln w="19050" cap="flat" cmpd="sng">
            <a:solidFill>
              <a:schemeClr val="lt2"/>
            </a:solidFill>
            <a:prstDash val="solid"/>
            <a:round/>
            <a:headEnd type="none" w="med" len="med"/>
            <a:tailEnd type="oval" w="med" len="med"/>
          </a:ln>
        </p:spPr>
      </p:cxnSp>
      <p:cxnSp>
        <p:nvCxnSpPr>
          <p:cNvPr id="517" name="Google Shape;517;p26"/>
          <p:cNvCxnSpPr>
            <a:stCxn id="504" idx="1"/>
            <a:endCxn id="495" idx="2"/>
          </p:cNvCxnSpPr>
          <p:nvPr/>
        </p:nvCxnSpPr>
        <p:spPr>
          <a:xfrm rot="10800000" flipH="1">
            <a:off x="2923937" y="3794374"/>
            <a:ext cx="1648200" cy="245400"/>
          </a:xfrm>
          <a:prstGeom prst="bentConnector2">
            <a:avLst/>
          </a:prstGeom>
          <a:noFill/>
          <a:ln w="19050" cap="flat" cmpd="sng">
            <a:solidFill>
              <a:schemeClr val="lt2"/>
            </a:solidFill>
            <a:prstDash val="solid"/>
            <a:round/>
            <a:headEnd type="oval" w="med" len="med"/>
            <a:tailEnd type="none" w="med" len="med"/>
          </a:ln>
        </p:spPr>
      </p:cxnSp>
      <p:cxnSp>
        <p:nvCxnSpPr>
          <p:cNvPr id="518" name="Google Shape;518;p26"/>
          <p:cNvCxnSpPr>
            <a:stCxn id="495" idx="2"/>
            <a:endCxn id="513" idx="3"/>
          </p:cNvCxnSpPr>
          <p:nvPr/>
        </p:nvCxnSpPr>
        <p:spPr>
          <a:xfrm rot="16200000" flipH="1">
            <a:off x="5273361" y="3093090"/>
            <a:ext cx="245323" cy="1648044"/>
          </a:xfrm>
          <a:prstGeom prst="bentConnector2">
            <a:avLst/>
          </a:prstGeom>
          <a:noFill/>
          <a:ln w="19050" cap="flat" cmpd="sng">
            <a:solidFill>
              <a:schemeClr val="lt2"/>
            </a:solidFill>
            <a:prstDash val="solid"/>
            <a:round/>
            <a:headEnd type="none" w="med" len="med"/>
            <a:tailEnd type="oval" w="med" len="med"/>
          </a:ln>
        </p:spPr>
      </p:cxnSp>
      <p:cxnSp>
        <p:nvCxnSpPr>
          <p:cNvPr id="519" name="Google Shape;519;p26"/>
          <p:cNvCxnSpPr>
            <a:stCxn id="501" idx="1"/>
            <a:endCxn id="495" idx="1"/>
          </p:cNvCxnSpPr>
          <p:nvPr/>
        </p:nvCxnSpPr>
        <p:spPr>
          <a:xfrm>
            <a:off x="2923937" y="3007985"/>
            <a:ext cx="287400" cy="1200"/>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520" name="Google Shape;520;p26"/>
          <p:cNvCxnSpPr>
            <a:stCxn id="495" idx="3"/>
            <a:endCxn id="510" idx="3"/>
          </p:cNvCxnSpPr>
          <p:nvPr/>
        </p:nvCxnSpPr>
        <p:spPr>
          <a:xfrm>
            <a:off x="5932664" y="3009275"/>
            <a:ext cx="287400" cy="600"/>
          </a:xfrm>
          <a:prstGeom prst="bentConnector3">
            <a:avLst>
              <a:gd name="adj1" fmla="val 49996"/>
            </a:avLst>
          </a:prstGeom>
          <a:noFill/>
          <a:ln w="19050" cap="flat" cmpd="sng">
            <a:solidFill>
              <a:schemeClr val="lt2"/>
            </a:solidFill>
            <a:prstDash val="solid"/>
            <a:round/>
            <a:headEnd type="none"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7189" y="557048"/>
            <a:ext cx="6234563" cy="1513489"/>
          </a:xfrm>
        </p:spPr>
        <p:txBody>
          <a:bodyPr/>
          <a:lstStyle/>
          <a:p>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cs typeface="Calibri" pitchFamily="34" charset="0"/>
              </a:rPr>
              <a:t>Indian first university</a:t>
            </a:r>
            <a:r>
              <a:rPr lang="en-US" sz="1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cs typeface="Calibri" pitchFamily="34" charset="0"/>
              </a:rPr>
              <a:t> </a:t>
            </a:r>
            <a:br>
              <a:rPr lang="en-US" sz="1600" dirty="0"/>
            </a:br>
            <a:r>
              <a:rPr lang="en-US" sz="1600" dirty="0"/>
              <a:t> India’s first artificial intelligence university will be built in Maharashtra    and has announced to create such a “center of Excellence”. In this  university, works will be done in skill development, innovation and policy making of the country. </a:t>
            </a:r>
          </a:p>
        </p:txBody>
      </p:sp>
      <p:sp>
        <p:nvSpPr>
          <p:cNvPr id="3" name="Subtitle 2"/>
          <p:cNvSpPr>
            <a:spLocks noGrp="1"/>
          </p:cNvSpPr>
          <p:nvPr>
            <p:ph type="subTitle" idx="1"/>
          </p:nvPr>
        </p:nvSpPr>
        <p:spPr>
          <a:xfrm>
            <a:off x="2163181" y="2125165"/>
            <a:ext cx="6833674" cy="1280185"/>
          </a:xfrm>
        </p:spPr>
        <p:txBody>
          <a:bodyPr/>
          <a:lstStyle/>
          <a:p>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AI Summit 10-11</a:t>
            </a:r>
          </a:p>
          <a:p>
            <a:r>
              <a:rPr lang="en-US" b="1" dirty="0"/>
              <a:t>       Public service AI, Future of works, Innovation and culture, Trust in AI, Global governance of Ai.</a:t>
            </a:r>
          </a:p>
          <a:p>
            <a:r>
              <a:rPr lang="en-US" b="1" dirty="0"/>
              <a:t>       This summit conference will be held in Paris, the capital of France. In which the prime minister of our country will be present as the speaker. This conference will be hosted by French President Emmanuel Macro.</a:t>
            </a:r>
          </a:p>
        </p:txBody>
      </p:sp>
      <p:sp>
        <p:nvSpPr>
          <p:cNvPr id="6" name="TextBox 5"/>
          <p:cNvSpPr txBox="1"/>
          <p:nvPr/>
        </p:nvSpPr>
        <p:spPr>
          <a:xfrm>
            <a:off x="2154620" y="168166"/>
            <a:ext cx="5538952" cy="461665"/>
          </a:xfrm>
          <a:prstGeom prst="rect">
            <a:avLst/>
          </a:prstGeom>
          <a:noFill/>
        </p:spPr>
        <p:txBody>
          <a:bodyPr wrap="square" rtlCol="0">
            <a:spAutoFit/>
          </a:bodyPr>
          <a:lstStyle/>
          <a:p>
            <a:r>
              <a:rPr lang="en-US" sz="2400" b="1" dirty="0">
                <a:solidFill>
                  <a:schemeClr val="accent4"/>
                </a:solidFill>
              </a:rPr>
              <a:t>INDIA’S WORKS IN THE FIELD OF AI</a:t>
            </a:r>
          </a:p>
        </p:txBody>
      </p:sp>
      <p:pic>
        <p:nvPicPr>
          <p:cNvPr id="7" name="Picture 6" descr="images (1).jpeg"/>
          <p:cNvPicPr>
            <a:picLocks noChangeAspect="1"/>
          </p:cNvPicPr>
          <p:nvPr/>
        </p:nvPicPr>
        <p:blipFill>
          <a:blip r:embed="rId2"/>
          <a:stretch>
            <a:fillRect/>
          </a:stretch>
        </p:blipFill>
        <p:spPr>
          <a:xfrm>
            <a:off x="189186" y="736846"/>
            <a:ext cx="2216645" cy="11655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8abd065c-89db-4c9b-9f7a-1687cac7afec.jpg"/>
          <p:cNvPicPr>
            <a:picLocks noChangeAspect="1"/>
          </p:cNvPicPr>
          <p:nvPr/>
        </p:nvPicPr>
        <p:blipFill>
          <a:blip r:embed="rId3"/>
          <a:stretch>
            <a:fillRect/>
          </a:stretch>
        </p:blipFill>
        <p:spPr>
          <a:xfrm>
            <a:off x="147145" y="1944412"/>
            <a:ext cx="2259724" cy="1783365"/>
          </a:xfrm>
          <a:prstGeom prst="rect">
            <a:avLst/>
          </a:prstGeom>
        </p:spPr>
      </p:pic>
      <p:pic>
        <p:nvPicPr>
          <p:cNvPr id="9" name="Picture 8" descr="ss.png"/>
          <p:cNvPicPr>
            <a:picLocks noChangeAspect="1"/>
          </p:cNvPicPr>
          <p:nvPr/>
        </p:nvPicPr>
        <p:blipFill>
          <a:blip r:embed="rId4"/>
          <a:stretch>
            <a:fillRect/>
          </a:stretch>
        </p:blipFill>
        <p:spPr>
          <a:xfrm>
            <a:off x="149431" y="3783724"/>
            <a:ext cx="2267948" cy="1229709"/>
          </a:xfrm>
          <a:prstGeom prst="rect">
            <a:avLst/>
          </a:prstGeom>
        </p:spPr>
      </p:pic>
      <p:sp>
        <p:nvSpPr>
          <p:cNvPr id="11" name="TextBox 10"/>
          <p:cNvSpPr txBox="1"/>
          <p:nvPr/>
        </p:nvSpPr>
        <p:spPr>
          <a:xfrm>
            <a:off x="2585545" y="3815253"/>
            <a:ext cx="6558455" cy="1538883"/>
          </a:xfrm>
          <a:prstGeom prst="rect">
            <a:avLst/>
          </a:prstGeom>
          <a:noFill/>
        </p:spPr>
        <p:txBody>
          <a:bodyPr wrap="square" rtlCol="0">
            <a:spAutoFit/>
          </a:bodyPr>
          <a:lstStyle/>
          <a:p>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cs typeface="Calibri" pitchFamily="34" charset="0"/>
              </a:rPr>
              <a:t>Startup</a:t>
            </a:r>
          </a:p>
          <a:p>
            <a:r>
              <a:rPr 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latin typeface="Calibri" pitchFamily="34" charset="0"/>
                <a:cs typeface="Calibri" pitchFamily="34" charset="0"/>
              </a:rPr>
              <a:t>India’s AI startup ecosystem is growing rapidly. If you have a strong AI-based solution, a skilled team, and a scalable business model, you can build a successful AI startup in India. Would you like with a business plan or funding opportunities.</a:t>
            </a:r>
          </a:p>
          <a:p>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cs typeface="Calibri" pitchFamily="34" charset="0"/>
            </a:endParaRPr>
          </a:p>
          <a:p>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6857" y="1671144"/>
            <a:ext cx="7043283" cy="1807780"/>
          </a:xfrm>
        </p:spPr>
        <p:txBody>
          <a:bodyPr/>
          <a:lstStyle/>
          <a:p>
            <a:r>
              <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cs typeface="Calibri" pitchFamily="34" charset="0"/>
              </a:rPr>
              <a:t>    Thank You</a:t>
            </a:r>
          </a:p>
        </p:txBody>
      </p:sp>
      <p:sp>
        <p:nvSpPr>
          <p:cNvPr id="3" name="Subtitle 2"/>
          <p:cNvSpPr>
            <a:spLocks noGrp="1"/>
          </p:cNvSpPr>
          <p:nvPr>
            <p:ph type="subTitle" idx="1"/>
          </p:nvPr>
        </p:nvSpPr>
        <p:spPr>
          <a:xfrm>
            <a:off x="1942463" y="1336890"/>
            <a:ext cx="6003357" cy="365700"/>
          </a:xfrm>
        </p:spPr>
        <p:txBody>
          <a:bodyPr>
            <a:scene3d>
              <a:camera prst="orthographicFront"/>
              <a:lightRig rig="glow" dir="tl">
                <a:rot lat="0" lon="0" rev="5400000"/>
              </a:lightRig>
            </a:scene3d>
            <a:sp3d contourW="12700">
              <a:bevelT w="25400" h="25400"/>
              <a:contourClr>
                <a:schemeClr val="accent6">
                  <a:shade val="73000"/>
                </a:schemeClr>
              </a:contourClr>
            </a:sp3d>
          </a:bodyPr>
          <a:lstStyle/>
          <a:p>
            <a:r>
              <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Question Answer Session</a:t>
            </a:r>
          </a:p>
        </p:txBody>
      </p:sp>
    </p:spTree>
  </p:cSld>
  <p:clrMapOvr>
    <a:masterClrMapping/>
  </p:clrMapOvr>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216</Words>
  <Application>Microsoft Office PowerPoint</Application>
  <PresentationFormat>On-screen Show (16:9)</PresentationFormat>
  <Paragraphs>33</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AI Tech Agency Infographics by Slidesgo</vt:lpstr>
      <vt:lpstr>       AI(Artificial Intelligence)</vt:lpstr>
      <vt:lpstr>SWOT ANALYSIS OF AI   </vt:lpstr>
      <vt:lpstr>IMPACT OF AI IN INDIA </vt:lpstr>
      <vt:lpstr>Indian first university   India’s first artificial intelligence university will be built in Maharashtra    and has announced to create such a “center of Excellence”. In this  university, works will be done in skill development, innovation and policy making of the country.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TECH AGENCY INFOGRAPHICS</dc:title>
  <dc:creator>HIMANSHU YADAV</dc:creator>
  <cp:lastModifiedBy>hyadav1283666@gmail.com</cp:lastModifiedBy>
  <cp:revision>32</cp:revision>
  <dcterms:modified xsi:type="dcterms:W3CDTF">2025-02-18T12:48:31Z</dcterms:modified>
</cp:coreProperties>
</file>