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80" r:id="rId3"/>
    <p:sldId id="28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2" r:id="rId27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Maven Pro" panose="020B0604020202020204" charset="0"/>
      <p:regular r:id="rId34"/>
      <p:bold r:id="rId35"/>
    </p:embeddedFont>
    <p:embeddedFont>
      <p:font typeface="Nunito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AK" userId="57d5059056210ad7" providerId="LiveId" clId="{7F5CE16E-5F3D-4A75-9DA0-9F334A9E8CCE}"/>
    <pc:docChg chg="modSld">
      <pc:chgData name="RONAK" userId="57d5059056210ad7" providerId="LiveId" clId="{7F5CE16E-5F3D-4A75-9DA0-9F334A9E8CCE}" dt="2023-05-02T11:47:19.178" v="4" actId="207"/>
      <pc:docMkLst>
        <pc:docMk/>
      </pc:docMkLst>
      <pc:sldChg chg="modSp mod">
        <pc:chgData name="RONAK" userId="57d5059056210ad7" providerId="LiveId" clId="{7F5CE16E-5F3D-4A75-9DA0-9F334A9E8CCE}" dt="2023-05-02T11:47:19.178" v="4" actId="207"/>
        <pc:sldMkLst>
          <pc:docMk/>
          <pc:sldMk cId="0" sldId="256"/>
        </pc:sldMkLst>
        <pc:spChg chg="mod">
          <ac:chgData name="RONAK" userId="57d5059056210ad7" providerId="LiveId" clId="{7F5CE16E-5F3D-4A75-9DA0-9F334A9E8CCE}" dt="2023-05-02T11:47:19.178" v="4" actId="207"/>
          <ac:spMkLst>
            <pc:docMk/>
            <pc:sldMk cId="0" sldId="256"/>
            <ac:spMk id="27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2f9fdd13fa_0_1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2f9fdd13fa_0_1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2f9fdd13fa_0_1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2f9fdd13fa_0_1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2f9fdd13fa_0_1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2f9fdd13fa_0_1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2f9fdd13fa_0_1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2f9fdd13fa_0_1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2f9fdd13fa_0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2f9fdd13fa_0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2f9fdd13fa_0_1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2f9fdd13fa_0_1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2f9fdd13fa_0_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2f9fdd13fa_0_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2f9fdd13fa_0_1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2f9fdd13fa_0_1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2f9fdd13fa_0_1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2f9fdd13fa_0_1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2f9fdd13fa_0_1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2f9fdd13fa_0_1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123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2f9fdd13fa_0_1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2f9fdd13fa_0_1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2f9fdd13fa_0_1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2f9fdd13fa_0_1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2f9fdd13fa_0_1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2f9fdd13fa_0_1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2f9fdd13fa_0_1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2f9fdd13fa_0_1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2f9fdd13fa_0_1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2f9fdd13fa_0_1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2f9fdd13fa_0_1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2f9fdd13fa_0_1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2f9fdd13fa_0_1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2f9fdd13fa_0_1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464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971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f9fdd13fa_0_1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2f9fdd13fa_0_1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f9fdd13fa_0_1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2f9fdd13fa_0_1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f9fdd13fa_0_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2f9fdd13fa_0_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2f9fdd13fa_0_1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2f9fdd13fa_0_1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f9fdd13fa_0_1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2f9fdd13fa_0_1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f9fdd13fa_0_1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2f9fdd13fa_0_1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png"/><Relationship Id="rId4" Type="http://schemas.openxmlformats.org/officeDocument/2006/relationships/hyperlink" Target="http://drive.google.com/file/d/1fTcNSmnn_ZC8PZvZfak98RqZPSC3a2ns/view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707230" y="2504050"/>
            <a:ext cx="7593807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</a:t>
            </a:r>
            <a:r>
              <a:rPr lang="en" dirty="0">
                <a:solidFill>
                  <a:schemeClr val="bg2">
                    <a:lumMod val="75000"/>
                  </a:schemeClr>
                </a:solidFill>
                <a:latin typeface="Algerian" panose="04020705040A02060702" pitchFamily="82" charset="0"/>
              </a:rPr>
              <a:t>Expense Income Tracker</a:t>
            </a:r>
            <a:endParaRPr dirty="0">
              <a:solidFill>
                <a:schemeClr val="bg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278" name="Google Shape;2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725" y="420325"/>
            <a:ext cx="2573200" cy="2586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89FBD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>
            <a:spLocks noGrp="1"/>
          </p:cNvSpPr>
          <p:nvPr>
            <p:ph type="title" idx="4294967295"/>
          </p:nvPr>
        </p:nvSpPr>
        <p:spPr>
          <a:xfrm>
            <a:off x="173050" y="160800"/>
            <a:ext cx="8749800" cy="18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Create Reports for Expenses by filtering with dates</a:t>
            </a:r>
            <a:endParaRPr sz="2400"/>
          </a:p>
        </p:txBody>
      </p:sp>
      <p:pic>
        <p:nvPicPr>
          <p:cNvPr id="326" name="Google Shape;326;p21"/>
          <p:cNvPicPr preferRelativeResize="0"/>
          <p:nvPr/>
        </p:nvPicPr>
        <p:blipFill rotWithShape="1">
          <a:blip r:embed="rId3">
            <a:alphaModFix/>
          </a:blip>
          <a:srcRect b="3605"/>
          <a:stretch/>
        </p:blipFill>
        <p:spPr>
          <a:xfrm>
            <a:off x="173050" y="843875"/>
            <a:ext cx="8418899" cy="413365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1"/>
          <p:cNvSpPr txBox="1"/>
          <p:nvPr/>
        </p:nvSpPr>
        <p:spPr>
          <a:xfrm>
            <a:off x="7352650" y="1478500"/>
            <a:ext cx="123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Sign out to logout user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89FBD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>
            <a:spLocks noGrp="1"/>
          </p:cNvSpPr>
          <p:nvPr>
            <p:ph type="title" idx="4294967295"/>
          </p:nvPr>
        </p:nvSpPr>
        <p:spPr>
          <a:xfrm>
            <a:off x="173050" y="160800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Downloaded pdf created from Dashboard</a:t>
            </a:r>
            <a:endParaRPr sz="2400"/>
          </a:p>
        </p:txBody>
      </p:sp>
      <p:pic>
        <p:nvPicPr>
          <p:cNvPr id="333" name="Google Shape;333;p22"/>
          <p:cNvPicPr preferRelativeResize="0"/>
          <p:nvPr/>
        </p:nvPicPr>
        <p:blipFill rotWithShape="1">
          <a:blip r:embed="rId3">
            <a:alphaModFix/>
          </a:blip>
          <a:srcRect b="3818"/>
          <a:stretch/>
        </p:blipFill>
        <p:spPr>
          <a:xfrm>
            <a:off x="173050" y="833925"/>
            <a:ext cx="8418899" cy="41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89FBD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>
            <a:spLocks noGrp="1"/>
          </p:cNvSpPr>
          <p:nvPr>
            <p:ph type="title" idx="4294967295"/>
          </p:nvPr>
        </p:nvSpPr>
        <p:spPr>
          <a:xfrm>
            <a:off x="173050" y="160800"/>
            <a:ext cx="8418900" cy="18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Expenses Page to Show All expenses</a:t>
            </a:r>
            <a:endParaRPr sz="2400"/>
          </a:p>
        </p:txBody>
      </p:sp>
      <p:pic>
        <p:nvPicPr>
          <p:cNvPr id="339" name="Google Shape;339;p23"/>
          <p:cNvPicPr preferRelativeResize="0"/>
          <p:nvPr/>
        </p:nvPicPr>
        <p:blipFill rotWithShape="1">
          <a:blip r:embed="rId3">
            <a:alphaModFix/>
          </a:blip>
          <a:srcRect b="3670"/>
          <a:stretch/>
        </p:blipFill>
        <p:spPr>
          <a:xfrm>
            <a:off x="173050" y="840300"/>
            <a:ext cx="8418899" cy="41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89FBD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25" y="2442725"/>
            <a:ext cx="8839198" cy="948633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4"/>
          <p:cNvSpPr txBox="1"/>
          <p:nvPr/>
        </p:nvSpPr>
        <p:spPr>
          <a:xfrm>
            <a:off x="1547175" y="985850"/>
            <a:ext cx="497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6" name="Google Shape;346;p24"/>
          <p:cNvSpPr txBox="1">
            <a:spLocks noGrp="1"/>
          </p:cNvSpPr>
          <p:nvPr>
            <p:ph type="title" idx="4294967295"/>
          </p:nvPr>
        </p:nvSpPr>
        <p:spPr>
          <a:xfrm>
            <a:off x="173050" y="160800"/>
            <a:ext cx="8418900" cy="18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Expense Card</a:t>
            </a:r>
            <a:endParaRPr sz="2400"/>
          </a:p>
        </p:txBody>
      </p:sp>
      <p:sp>
        <p:nvSpPr>
          <p:cNvPr id="347" name="Google Shape;347;p24"/>
          <p:cNvSpPr txBox="1"/>
          <p:nvPr/>
        </p:nvSpPr>
        <p:spPr>
          <a:xfrm>
            <a:off x="60700" y="1929175"/>
            <a:ext cx="497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Title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8" name="Google Shape;348;p24"/>
          <p:cNvSpPr txBox="1"/>
          <p:nvPr/>
        </p:nvSpPr>
        <p:spPr>
          <a:xfrm>
            <a:off x="1296675" y="2690238"/>
            <a:ext cx="497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Description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9" name="Google Shape;349;p24"/>
          <p:cNvSpPr txBox="1"/>
          <p:nvPr/>
        </p:nvSpPr>
        <p:spPr>
          <a:xfrm>
            <a:off x="290800" y="3567375"/>
            <a:ext cx="497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Category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0" name="Google Shape;350;p24"/>
          <p:cNvSpPr txBox="1"/>
          <p:nvPr/>
        </p:nvSpPr>
        <p:spPr>
          <a:xfrm>
            <a:off x="8107025" y="1929175"/>
            <a:ext cx="85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Amount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1" name="Google Shape;351;p24"/>
          <p:cNvSpPr/>
          <p:nvPr/>
        </p:nvSpPr>
        <p:spPr>
          <a:xfrm rot="3654203">
            <a:off x="143262" y="2325883"/>
            <a:ext cx="476882" cy="29383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8B4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4"/>
          <p:cNvSpPr/>
          <p:nvPr/>
        </p:nvSpPr>
        <p:spPr>
          <a:xfrm rot="-5400000">
            <a:off x="484975" y="3291650"/>
            <a:ext cx="481200" cy="34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8B4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4"/>
          <p:cNvSpPr/>
          <p:nvPr/>
        </p:nvSpPr>
        <p:spPr>
          <a:xfrm>
            <a:off x="762975" y="2743638"/>
            <a:ext cx="533700" cy="34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8B4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4"/>
          <p:cNvSpPr/>
          <p:nvPr/>
        </p:nvSpPr>
        <p:spPr>
          <a:xfrm rot="-2572405">
            <a:off x="8049782" y="2388374"/>
            <a:ext cx="491636" cy="22734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8B4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4"/>
          <p:cNvSpPr/>
          <p:nvPr/>
        </p:nvSpPr>
        <p:spPr>
          <a:xfrm rot="7789825">
            <a:off x="6789141" y="3291672"/>
            <a:ext cx="708646" cy="3467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8B4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4"/>
          <p:cNvSpPr/>
          <p:nvPr/>
        </p:nvSpPr>
        <p:spPr>
          <a:xfrm rot="5400912">
            <a:off x="7112220" y="3686925"/>
            <a:ext cx="1130700" cy="161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8B4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4"/>
          <p:cNvSpPr/>
          <p:nvPr/>
        </p:nvSpPr>
        <p:spPr>
          <a:xfrm rot="3918066">
            <a:off x="7837281" y="3423119"/>
            <a:ext cx="708628" cy="23678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8B4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4"/>
          <p:cNvSpPr txBox="1"/>
          <p:nvPr/>
        </p:nvSpPr>
        <p:spPr>
          <a:xfrm>
            <a:off x="8053625" y="3848150"/>
            <a:ext cx="96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Delete Expense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9" name="Google Shape;359;p24"/>
          <p:cNvSpPr txBox="1"/>
          <p:nvPr/>
        </p:nvSpPr>
        <p:spPr>
          <a:xfrm>
            <a:off x="7464150" y="4244075"/>
            <a:ext cx="1089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Edit Expense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0" name="Google Shape;360;p24"/>
          <p:cNvSpPr txBox="1"/>
          <p:nvPr/>
        </p:nvSpPr>
        <p:spPr>
          <a:xfrm rot="2478940">
            <a:off x="5958862" y="3742378"/>
            <a:ext cx="1719915" cy="40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Download Reciept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89FBD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"/>
          <p:cNvSpPr txBox="1">
            <a:spLocks noGrp="1"/>
          </p:cNvSpPr>
          <p:nvPr>
            <p:ph type="title" idx="4294967295"/>
          </p:nvPr>
        </p:nvSpPr>
        <p:spPr>
          <a:xfrm>
            <a:off x="173050" y="160800"/>
            <a:ext cx="8418900" cy="18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SideBar to open every page And Search Bar used to search expenses </a:t>
            </a:r>
            <a:endParaRPr sz="2400"/>
          </a:p>
        </p:txBody>
      </p:sp>
      <p:pic>
        <p:nvPicPr>
          <p:cNvPr id="366" name="Google Shape;3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50" y="992850"/>
            <a:ext cx="8418902" cy="3984676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5"/>
          <p:cNvSpPr txBox="1"/>
          <p:nvPr/>
        </p:nvSpPr>
        <p:spPr>
          <a:xfrm>
            <a:off x="1261975" y="1340225"/>
            <a:ext cx="4943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Text added to search expense by name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8" name="Google Shape;368;p25"/>
          <p:cNvSpPr txBox="1"/>
          <p:nvPr/>
        </p:nvSpPr>
        <p:spPr>
          <a:xfrm>
            <a:off x="328550" y="1055000"/>
            <a:ext cx="4978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Button to open and close sidebar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89FBD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6"/>
          <p:cNvSpPr txBox="1">
            <a:spLocks noGrp="1"/>
          </p:cNvSpPr>
          <p:nvPr>
            <p:ph type="title" idx="4294967295"/>
          </p:nvPr>
        </p:nvSpPr>
        <p:spPr>
          <a:xfrm>
            <a:off x="173050" y="160800"/>
            <a:ext cx="8418900" cy="18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Create Expenses Modal and its button at expenses page</a:t>
            </a:r>
            <a:endParaRPr sz="2400"/>
          </a:p>
        </p:txBody>
      </p:sp>
      <p:pic>
        <p:nvPicPr>
          <p:cNvPr id="374" name="Google Shape;374;p26"/>
          <p:cNvPicPr preferRelativeResize="0"/>
          <p:nvPr/>
        </p:nvPicPr>
        <p:blipFill rotWithShape="1">
          <a:blip r:embed="rId3">
            <a:alphaModFix/>
          </a:blip>
          <a:srcRect b="4516"/>
          <a:stretch/>
        </p:blipFill>
        <p:spPr>
          <a:xfrm>
            <a:off x="173050" y="800900"/>
            <a:ext cx="8418899" cy="4176626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6"/>
          <p:cNvSpPr/>
          <p:nvPr/>
        </p:nvSpPr>
        <p:spPr>
          <a:xfrm rot="1998486">
            <a:off x="7761790" y="746179"/>
            <a:ext cx="649014" cy="38108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8B4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8B4EB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89FBD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7"/>
          <p:cNvSpPr txBox="1">
            <a:spLocks noGrp="1"/>
          </p:cNvSpPr>
          <p:nvPr>
            <p:ph type="title" idx="4294967295"/>
          </p:nvPr>
        </p:nvSpPr>
        <p:spPr>
          <a:xfrm>
            <a:off x="173050" y="160800"/>
            <a:ext cx="8418900" cy="18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Loader used in app to show app Loading</a:t>
            </a:r>
            <a:endParaRPr sz="2400"/>
          </a:p>
        </p:txBody>
      </p:sp>
      <p:pic>
        <p:nvPicPr>
          <p:cNvPr id="381" name="Google Shape;381;p27"/>
          <p:cNvPicPr preferRelativeResize="0"/>
          <p:nvPr/>
        </p:nvPicPr>
        <p:blipFill rotWithShape="1">
          <a:blip r:embed="rId3">
            <a:alphaModFix/>
          </a:blip>
          <a:srcRect l="23394" t="-23487" r="37878"/>
          <a:stretch/>
        </p:blipFill>
        <p:spPr>
          <a:xfrm>
            <a:off x="345900" y="522925"/>
            <a:ext cx="3119951" cy="397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7" title="Loader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3200" y="11625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89FBD"/>
        </a:soli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8"/>
          <p:cNvSpPr txBox="1">
            <a:spLocks noGrp="1"/>
          </p:cNvSpPr>
          <p:nvPr>
            <p:ph type="title" idx="4294967295"/>
          </p:nvPr>
        </p:nvSpPr>
        <p:spPr>
          <a:xfrm>
            <a:off x="173050" y="160800"/>
            <a:ext cx="8418900" cy="18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Expenses Plotted Using Per Month Filter</a:t>
            </a:r>
            <a:endParaRPr sz="2400"/>
          </a:p>
        </p:txBody>
      </p:sp>
      <p:pic>
        <p:nvPicPr>
          <p:cNvPr id="388" name="Google Shape;388;p28"/>
          <p:cNvPicPr preferRelativeResize="0"/>
          <p:nvPr/>
        </p:nvPicPr>
        <p:blipFill rotWithShape="1">
          <a:blip r:embed="rId3">
            <a:alphaModFix/>
          </a:blip>
          <a:srcRect b="1826"/>
          <a:stretch/>
        </p:blipFill>
        <p:spPr>
          <a:xfrm>
            <a:off x="173050" y="896750"/>
            <a:ext cx="8418899" cy="40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8"/>
          <p:cNvSpPr txBox="1"/>
          <p:nvPr/>
        </p:nvSpPr>
        <p:spPr>
          <a:xfrm>
            <a:off x="3802925" y="1227850"/>
            <a:ext cx="240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Picker to select month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0" name="Google Shape;390;p28"/>
          <p:cNvSpPr txBox="1"/>
          <p:nvPr/>
        </p:nvSpPr>
        <p:spPr>
          <a:xfrm>
            <a:off x="4341125" y="1858775"/>
            <a:ext cx="312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Hover on dots to see expense details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89FBD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9"/>
          <p:cNvSpPr txBox="1">
            <a:spLocks noGrp="1"/>
          </p:cNvSpPr>
          <p:nvPr>
            <p:ph type="title" idx="4294967295"/>
          </p:nvPr>
        </p:nvSpPr>
        <p:spPr>
          <a:xfrm>
            <a:off x="173050" y="160800"/>
            <a:ext cx="8418900" cy="18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Get Your Total Month Expense Using Year filter</a:t>
            </a:r>
            <a:endParaRPr sz="2400"/>
          </a:p>
        </p:txBody>
      </p:sp>
      <p:pic>
        <p:nvPicPr>
          <p:cNvPr id="396" name="Google Shape;396;p29"/>
          <p:cNvPicPr preferRelativeResize="0"/>
          <p:nvPr/>
        </p:nvPicPr>
        <p:blipFill rotWithShape="1">
          <a:blip r:embed="rId3">
            <a:alphaModFix/>
          </a:blip>
          <a:srcRect t="-1041" b="3670"/>
          <a:stretch/>
        </p:blipFill>
        <p:spPr>
          <a:xfrm>
            <a:off x="173050" y="795725"/>
            <a:ext cx="8418899" cy="4181801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9"/>
          <p:cNvSpPr txBox="1"/>
          <p:nvPr/>
        </p:nvSpPr>
        <p:spPr>
          <a:xfrm>
            <a:off x="4364700" y="1746425"/>
            <a:ext cx="222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Picker to select year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89FBD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0"/>
          <p:cNvSpPr txBox="1">
            <a:spLocks noGrp="1"/>
          </p:cNvSpPr>
          <p:nvPr>
            <p:ph type="title" idx="4294967295"/>
          </p:nvPr>
        </p:nvSpPr>
        <p:spPr>
          <a:xfrm>
            <a:off x="173050" y="160800"/>
            <a:ext cx="8418900" cy="18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Categories Page to Show All Categories</a:t>
            </a:r>
            <a:endParaRPr sz="2400"/>
          </a:p>
        </p:txBody>
      </p:sp>
      <p:pic>
        <p:nvPicPr>
          <p:cNvPr id="403" name="Google Shape;403;p30"/>
          <p:cNvPicPr preferRelativeResize="0"/>
          <p:nvPr/>
        </p:nvPicPr>
        <p:blipFill rotWithShape="1">
          <a:blip r:embed="rId3">
            <a:alphaModFix/>
          </a:blip>
          <a:srcRect b="3091"/>
          <a:stretch/>
        </p:blipFill>
        <p:spPr>
          <a:xfrm>
            <a:off x="173050" y="866550"/>
            <a:ext cx="8418899" cy="411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707230" y="2504050"/>
            <a:ext cx="7593807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</a:t>
            </a:r>
            <a:endParaRPr dirty="0"/>
          </a:p>
        </p:txBody>
      </p:sp>
      <p:pic>
        <p:nvPicPr>
          <p:cNvPr id="278" name="Google Shape;2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725" y="420325"/>
            <a:ext cx="2573200" cy="258648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A159F7-4D89-7899-9D59-A3F7A3DBF38D}"/>
              </a:ext>
            </a:extLst>
          </p:cNvPr>
          <p:cNvSpPr txBox="1"/>
          <p:nvPr/>
        </p:nvSpPr>
        <p:spPr>
          <a:xfrm flipH="1">
            <a:off x="-2" y="742950"/>
            <a:ext cx="308610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lgerian" panose="04020705040A02060702" pitchFamily="82" charset="0"/>
              </a:rPr>
              <a:t>MADE BY –</a:t>
            </a:r>
          </a:p>
          <a:p>
            <a:endParaRPr lang="en-IN" dirty="0"/>
          </a:p>
          <a:p>
            <a:r>
              <a:rPr lang="en-IN" sz="1600" dirty="0"/>
              <a:t>Ronak Agrawal (191500678)</a:t>
            </a:r>
          </a:p>
          <a:p>
            <a:r>
              <a:rPr lang="en-IN" sz="1600" dirty="0"/>
              <a:t>Govind Singh (191500307)</a:t>
            </a:r>
          </a:p>
          <a:p>
            <a:r>
              <a:rPr lang="en-IN" sz="1600" dirty="0"/>
              <a:t>Haresh Singh (191500311)</a:t>
            </a:r>
          </a:p>
          <a:p>
            <a:endParaRPr lang="en-IN" sz="1600" dirty="0"/>
          </a:p>
          <a:p>
            <a:r>
              <a:rPr lang="en-IN" sz="2000" b="1" dirty="0">
                <a:latin typeface="Algerian" panose="04020705040A02060702" pitchFamily="82" charset="0"/>
              </a:rPr>
              <a:t>UNDER THE GUIDANCE OF – </a:t>
            </a:r>
          </a:p>
          <a:p>
            <a:endParaRPr lang="en-IN" sz="2000" dirty="0"/>
          </a:p>
          <a:p>
            <a:r>
              <a:rPr lang="en-IN" sz="1600" dirty="0"/>
              <a:t>Mr. Dipak Kumar Sah</a:t>
            </a:r>
          </a:p>
          <a:p>
            <a:r>
              <a:rPr lang="en-IN" sz="1600" dirty="0"/>
              <a:t>(Assistant Professor)</a:t>
            </a:r>
          </a:p>
          <a:p>
            <a:r>
              <a:rPr lang="en-IN" sz="1600" dirty="0"/>
              <a:t>Dept. of CEA, GLAU, Mathura</a:t>
            </a:r>
          </a:p>
        </p:txBody>
      </p:sp>
    </p:spTree>
    <p:extLst>
      <p:ext uri="{BB962C8B-B14F-4D97-AF65-F5344CB8AC3E}">
        <p14:creationId xmlns:p14="http://schemas.microsoft.com/office/powerpoint/2010/main" val="3684137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89FBD"/>
        </a:solid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50" y="2571750"/>
            <a:ext cx="8227800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1"/>
          <p:cNvSpPr txBox="1"/>
          <p:nvPr/>
        </p:nvSpPr>
        <p:spPr>
          <a:xfrm>
            <a:off x="1547175" y="985850"/>
            <a:ext cx="497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0" name="Google Shape;410;p31"/>
          <p:cNvSpPr txBox="1">
            <a:spLocks noGrp="1"/>
          </p:cNvSpPr>
          <p:nvPr>
            <p:ph type="title" idx="4294967295"/>
          </p:nvPr>
        </p:nvSpPr>
        <p:spPr>
          <a:xfrm>
            <a:off x="173050" y="160800"/>
            <a:ext cx="8418900" cy="18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Category Card</a:t>
            </a:r>
            <a:endParaRPr sz="2400"/>
          </a:p>
        </p:txBody>
      </p:sp>
      <p:sp>
        <p:nvSpPr>
          <p:cNvPr id="411" name="Google Shape;411;p31"/>
          <p:cNvSpPr txBox="1"/>
          <p:nvPr/>
        </p:nvSpPr>
        <p:spPr>
          <a:xfrm>
            <a:off x="60700" y="1929175"/>
            <a:ext cx="497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Title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2" name="Google Shape;412;p31"/>
          <p:cNvSpPr txBox="1"/>
          <p:nvPr/>
        </p:nvSpPr>
        <p:spPr>
          <a:xfrm>
            <a:off x="6309300" y="1929175"/>
            <a:ext cx="2653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Total Amount Spended by Category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3" name="Google Shape;413;p31"/>
          <p:cNvSpPr/>
          <p:nvPr/>
        </p:nvSpPr>
        <p:spPr>
          <a:xfrm rot="3654203">
            <a:off x="178962" y="2355133"/>
            <a:ext cx="476882" cy="29383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8B4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1"/>
          <p:cNvSpPr/>
          <p:nvPr/>
        </p:nvSpPr>
        <p:spPr>
          <a:xfrm rot="-2572405">
            <a:off x="8049782" y="2388374"/>
            <a:ext cx="491636" cy="22734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8B4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1"/>
          <p:cNvSpPr/>
          <p:nvPr/>
        </p:nvSpPr>
        <p:spPr>
          <a:xfrm rot="5401193">
            <a:off x="7112675" y="3705575"/>
            <a:ext cx="864300" cy="161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8B4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1"/>
          <p:cNvSpPr txBox="1"/>
          <p:nvPr/>
        </p:nvSpPr>
        <p:spPr>
          <a:xfrm>
            <a:off x="8053625" y="3848150"/>
            <a:ext cx="96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Delete Category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7" name="Google Shape;417;p31"/>
          <p:cNvSpPr txBox="1"/>
          <p:nvPr/>
        </p:nvSpPr>
        <p:spPr>
          <a:xfrm>
            <a:off x="6949050" y="4166300"/>
            <a:ext cx="1089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Edit Category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8" name="Google Shape;418;p31"/>
          <p:cNvSpPr/>
          <p:nvPr/>
        </p:nvSpPr>
        <p:spPr>
          <a:xfrm rot="3918066">
            <a:off x="7880506" y="3524269"/>
            <a:ext cx="708628" cy="23678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8B4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89FBD"/>
        </a:solid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2"/>
          <p:cNvSpPr txBox="1">
            <a:spLocks noGrp="1"/>
          </p:cNvSpPr>
          <p:nvPr>
            <p:ph type="title" idx="4294967295"/>
          </p:nvPr>
        </p:nvSpPr>
        <p:spPr>
          <a:xfrm>
            <a:off x="173050" y="160800"/>
            <a:ext cx="8418900" cy="18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Modal to Create categories and subCategories</a:t>
            </a:r>
            <a:endParaRPr sz="2400"/>
          </a:p>
        </p:txBody>
      </p:sp>
      <p:pic>
        <p:nvPicPr>
          <p:cNvPr id="424" name="Google Shape;424;p32"/>
          <p:cNvPicPr preferRelativeResize="0"/>
          <p:nvPr/>
        </p:nvPicPr>
        <p:blipFill rotWithShape="1">
          <a:blip r:embed="rId3">
            <a:alphaModFix/>
          </a:blip>
          <a:srcRect b="2733"/>
          <a:stretch/>
        </p:blipFill>
        <p:spPr>
          <a:xfrm>
            <a:off x="173050" y="883275"/>
            <a:ext cx="8418899" cy="409425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2"/>
          <p:cNvSpPr/>
          <p:nvPr/>
        </p:nvSpPr>
        <p:spPr>
          <a:xfrm rot="-3739627">
            <a:off x="8037854" y="1478596"/>
            <a:ext cx="457988" cy="34553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8B4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2"/>
          <p:cNvSpPr txBox="1"/>
          <p:nvPr/>
        </p:nvSpPr>
        <p:spPr>
          <a:xfrm>
            <a:off x="6922950" y="1934425"/>
            <a:ext cx="1603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Button to create Category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89FBD"/>
        </a:solid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3"/>
          <p:cNvSpPr txBox="1">
            <a:spLocks noGrp="1"/>
          </p:cNvSpPr>
          <p:nvPr>
            <p:ph type="title" idx="4294967295"/>
          </p:nvPr>
        </p:nvSpPr>
        <p:spPr>
          <a:xfrm>
            <a:off x="173050" y="160800"/>
            <a:ext cx="8418900" cy="18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Pie Chart to show Total Amount Per Category</a:t>
            </a:r>
            <a:endParaRPr sz="2400"/>
          </a:p>
        </p:txBody>
      </p:sp>
      <p:pic>
        <p:nvPicPr>
          <p:cNvPr id="432" name="Google Shape;432;p33"/>
          <p:cNvPicPr preferRelativeResize="0"/>
          <p:nvPr/>
        </p:nvPicPr>
        <p:blipFill rotWithShape="1">
          <a:blip r:embed="rId3">
            <a:alphaModFix/>
          </a:blip>
          <a:srcRect t="-1174" b="4105"/>
          <a:stretch/>
        </p:blipFill>
        <p:spPr>
          <a:xfrm>
            <a:off x="173050" y="769800"/>
            <a:ext cx="8418899" cy="420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33"/>
          <p:cNvSpPr txBox="1"/>
          <p:nvPr/>
        </p:nvSpPr>
        <p:spPr>
          <a:xfrm>
            <a:off x="3785625" y="1193300"/>
            <a:ext cx="497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Filters to show categories between specific dates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4" name="Google Shape;434;p33"/>
          <p:cNvSpPr/>
          <p:nvPr/>
        </p:nvSpPr>
        <p:spPr>
          <a:xfrm>
            <a:off x="6456225" y="1504425"/>
            <a:ext cx="432300" cy="3456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88B4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89FBD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4"/>
          <p:cNvSpPr txBox="1">
            <a:spLocks noGrp="1"/>
          </p:cNvSpPr>
          <p:nvPr>
            <p:ph type="title" idx="4294967295"/>
          </p:nvPr>
        </p:nvSpPr>
        <p:spPr>
          <a:xfrm>
            <a:off x="173050" y="160800"/>
            <a:ext cx="8418900" cy="18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Settings page to Change User Profile </a:t>
            </a:r>
            <a:endParaRPr sz="2400"/>
          </a:p>
        </p:txBody>
      </p:sp>
      <p:pic>
        <p:nvPicPr>
          <p:cNvPr id="440" name="Google Shape;440;p34"/>
          <p:cNvPicPr preferRelativeResize="0"/>
          <p:nvPr/>
        </p:nvPicPr>
        <p:blipFill rotWithShape="1">
          <a:blip r:embed="rId3">
            <a:alphaModFix/>
          </a:blip>
          <a:srcRect r="-1040"/>
          <a:stretch/>
        </p:blipFill>
        <p:spPr>
          <a:xfrm>
            <a:off x="257275" y="981000"/>
            <a:ext cx="8169549" cy="3979251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4"/>
          <p:cNvSpPr txBox="1"/>
          <p:nvPr/>
        </p:nvSpPr>
        <p:spPr>
          <a:xfrm>
            <a:off x="717500" y="2481050"/>
            <a:ext cx="2592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First Verify Your Password to change user fields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2" name="Google Shape;442;p34"/>
          <p:cNvSpPr/>
          <p:nvPr/>
        </p:nvSpPr>
        <p:spPr>
          <a:xfrm rot="-839075">
            <a:off x="622410" y="2152629"/>
            <a:ext cx="242075" cy="419175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88B4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4"/>
          <p:cNvSpPr txBox="1"/>
          <p:nvPr/>
        </p:nvSpPr>
        <p:spPr>
          <a:xfrm>
            <a:off x="3751075" y="2524250"/>
            <a:ext cx="4978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Click on save to move to next page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89FBD"/>
        </a:solidFill>
        <a:effectLst/>
      </p:bgPr>
    </p:bg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5"/>
          <p:cNvSpPr txBox="1">
            <a:spLocks noGrp="1"/>
          </p:cNvSpPr>
          <p:nvPr>
            <p:ph type="title" idx="4294967295"/>
          </p:nvPr>
        </p:nvSpPr>
        <p:spPr>
          <a:xfrm>
            <a:off x="173050" y="160800"/>
            <a:ext cx="8418900" cy="18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User Fields to change user details</a:t>
            </a:r>
            <a:endParaRPr sz="2400"/>
          </a:p>
        </p:txBody>
      </p:sp>
      <p:pic>
        <p:nvPicPr>
          <p:cNvPr id="449" name="Google Shape;449;p35"/>
          <p:cNvPicPr preferRelativeResize="0"/>
          <p:nvPr/>
        </p:nvPicPr>
        <p:blipFill rotWithShape="1">
          <a:blip r:embed="rId3">
            <a:alphaModFix/>
          </a:blip>
          <a:srcRect b="3892"/>
          <a:stretch/>
        </p:blipFill>
        <p:spPr>
          <a:xfrm>
            <a:off x="233550" y="873975"/>
            <a:ext cx="8418899" cy="4146774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35"/>
          <p:cNvSpPr txBox="1"/>
          <p:nvPr/>
        </p:nvSpPr>
        <p:spPr>
          <a:xfrm>
            <a:off x="2999150" y="3786125"/>
            <a:ext cx="497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Each Field has its own button to save specific details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89FBD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6"/>
          <p:cNvSpPr txBox="1">
            <a:spLocks noGrp="1"/>
          </p:cNvSpPr>
          <p:nvPr>
            <p:ph type="title" idx="4294967295"/>
          </p:nvPr>
        </p:nvSpPr>
        <p:spPr>
          <a:xfrm>
            <a:off x="173050" y="160800"/>
            <a:ext cx="8418900" cy="4711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>
              <a:lnSpc>
                <a:spcPct val="200000"/>
              </a:lnSpc>
            </a:pPr>
            <a:r>
              <a:rPr lang="en" sz="3600" dirty="0">
                <a:latin typeface="Algerian" panose="04020705040A02060702" pitchFamily="82" charset="0"/>
              </a:rPr>
              <a:t>CONCLUSION</a:t>
            </a:r>
            <a:b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titled as “EXPENSE INCOME TRACKER” has been designed with much care, with the intension, easier and the more complexity and it is presented in a simple and lucid style. The advantage of this project is to easy and free way of making expense cards and reports. This project will provide a helping hand to the number of institutions during various assessments and analysis.</a:t>
            </a:r>
            <a:br>
              <a:rPr lang="en-IN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i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IN" sz="1800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his project will define state repository in future for user access”</a:t>
            </a:r>
            <a:br>
              <a:rPr lang="en-IN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" sz="2400" dirty="0"/>
            </a:br>
            <a:br>
              <a:rPr lang="en" sz="2400" dirty="0"/>
            </a:br>
            <a:br>
              <a:rPr lang="en" sz="2400" dirty="0"/>
            </a:br>
            <a:br>
              <a:rPr lang="en" sz="2400" dirty="0"/>
            </a:br>
            <a:br>
              <a:rPr lang="en" sz="2400" dirty="0"/>
            </a:br>
            <a:br>
              <a:rPr lang="en" sz="2400" dirty="0"/>
            </a:br>
            <a:endParaRPr sz="44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89FBD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6"/>
          <p:cNvSpPr txBox="1">
            <a:spLocks noGrp="1"/>
          </p:cNvSpPr>
          <p:nvPr>
            <p:ph type="title" idx="4294967295"/>
          </p:nvPr>
        </p:nvSpPr>
        <p:spPr>
          <a:xfrm>
            <a:off x="173050" y="160800"/>
            <a:ext cx="8418900" cy="18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 dirty="0"/>
            </a:br>
            <a:br>
              <a:rPr lang="en" sz="2400" dirty="0"/>
            </a:br>
            <a:br>
              <a:rPr lang="en" sz="2400" dirty="0"/>
            </a:br>
            <a:br>
              <a:rPr lang="en" sz="2400" dirty="0"/>
            </a:br>
            <a:br>
              <a:rPr lang="en" sz="2400" dirty="0"/>
            </a:br>
            <a:br>
              <a:rPr lang="en" sz="2400" dirty="0"/>
            </a:br>
            <a:r>
              <a:rPr lang="en" sz="4400" dirty="0">
                <a:latin typeface="Algerian" panose="04020705040A02060702" pitchFamily="82" charset="0"/>
              </a:rPr>
              <a:t>THANK YOU</a:t>
            </a:r>
            <a:endParaRPr sz="4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27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707230" y="2504050"/>
            <a:ext cx="7593807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A159F7-4D89-7899-9D59-A3F7A3DBF38D}"/>
              </a:ext>
            </a:extLst>
          </p:cNvPr>
          <p:cNvSpPr txBox="1"/>
          <p:nvPr/>
        </p:nvSpPr>
        <p:spPr>
          <a:xfrm flipH="1">
            <a:off x="-3" y="742950"/>
            <a:ext cx="91440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Algerian" panose="04020705040A02060702" pitchFamily="82" charset="0"/>
              </a:rPr>
              <a:t>objectives</a:t>
            </a:r>
            <a:r>
              <a:rPr lang="en-IN" sz="2000" b="1" dirty="0">
                <a:latin typeface="Algerian" panose="04020705040A02060702" pitchFamily="82" charset="0"/>
              </a:rPr>
              <a:t> </a:t>
            </a:r>
          </a:p>
          <a:p>
            <a:endParaRPr lang="en-IN" sz="2000" b="1" dirty="0">
              <a:latin typeface="Algerian" panose="04020705040A02060702" pitchFamily="82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primary objective of this project is to generate the report and expense card.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create a website so that you can track your expenses anywhere, anytime.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s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eamlessly manage your money and budget without any financial paperwork.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Access, submit, and approve invoices irrespective of time and location.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 a detailed insight into the real-time income and expenditure.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Thus, you can plan your budget strategically to reduce unnecessary expenses.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83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89FBD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>
            <a:spLocks noGrp="1"/>
          </p:cNvSpPr>
          <p:nvPr>
            <p:ph type="title" idx="4294967295"/>
          </p:nvPr>
        </p:nvSpPr>
        <p:spPr>
          <a:xfrm>
            <a:off x="173050" y="160800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pic>
        <p:nvPicPr>
          <p:cNvPr id="289" name="Google Shape;2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00" y="923850"/>
            <a:ext cx="8418899" cy="397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89FBD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>
            <a:spLocks noGrp="1"/>
          </p:cNvSpPr>
          <p:nvPr>
            <p:ph type="title" idx="4294967295"/>
          </p:nvPr>
        </p:nvSpPr>
        <p:spPr>
          <a:xfrm>
            <a:off x="173050" y="160800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Page</a:t>
            </a:r>
            <a:endParaRPr/>
          </a:p>
        </p:txBody>
      </p:sp>
      <p:pic>
        <p:nvPicPr>
          <p:cNvPr id="295" name="Google Shape;295;p16"/>
          <p:cNvPicPr preferRelativeResize="0"/>
          <p:nvPr/>
        </p:nvPicPr>
        <p:blipFill rotWithShape="1">
          <a:blip r:embed="rId3">
            <a:alphaModFix/>
          </a:blip>
          <a:srcRect b="3670"/>
          <a:stretch/>
        </p:blipFill>
        <p:spPr>
          <a:xfrm>
            <a:off x="288825" y="815500"/>
            <a:ext cx="8418899" cy="41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89FBD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>
            <a:spLocks noGrp="1"/>
          </p:cNvSpPr>
          <p:nvPr>
            <p:ph type="title" idx="4294967295"/>
          </p:nvPr>
        </p:nvSpPr>
        <p:spPr>
          <a:xfrm>
            <a:off x="173050" y="160800"/>
            <a:ext cx="8418900" cy="18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 Mobile Number After Registration</a:t>
            </a:r>
            <a:endParaRPr/>
          </a:p>
        </p:txBody>
      </p:sp>
      <p:pic>
        <p:nvPicPr>
          <p:cNvPr id="301" name="Google Shape;301;p17"/>
          <p:cNvPicPr preferRelativeResize="0"/>
          <p:nvPr/>
        </p:nvPicPr>
        <p:blipFill rotWithShape="1">
          <a:blip r:embed="rId3">
            <a:alphaModFix/>
          </a:blip>
          <a:srcRect b="4159"/>
          <a:stretch/>
        </p:blipFill>
        <p:spPr>
          <a:xfrm>
            <a:off x="280550" y="808950"/>
            <a:ext cx="8418899" cy="41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89FBD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>
            <a:spLocks noGrp="1"/>
          </p:cNvSpPr>
          <p:nvPr>
            <p:ph type="title" idx="4294967295"/>
          </p:nvPr>
        </p:nvSpPr>
        <p:spPr>
          <a:xfrm>
            <a:off x="173050" y="160800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Page</a:t>
            </a:r>
            <a:endParaRPr/>
          </a:p>
        </p:txBody>
      </p:sp>
      <p:pic>
        <p:nvPicPr>
          <p:cNvPr id="307" name="Google Shape;307;p18"/>
          <p:cNvPicPr preferRelativeResize="0"/>
          <p:nvPr/>
        </p:nvPicPr>
        <p:blipFill rotWithShape="1">
          <a:blip r:embed="rId3">
            <a:alphaModFix/>
          </a:blip>
          <a:srcRect b="3947"/>
          <a:stretch/>
        </p:blipFill>
        <p:spPr>
          <a:xfrm>
            <a:off x="288825" y="794100"/>
            <a:ext cx="8418899" cy="415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89FBD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>
            <a:spLocks noGrp="1"/>
          </p:cNvSpPr>
          <p:nvPr>
            <p:ph type="title" idx="4294967295"/>
          </p:nvPr>
        </p:nvSpPr>
        <p:spPr>
          <a:xfrm>
            <a:off x="173050" y="160800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Using Phone Number and OTP</a:t>
            </a:r>
            <a:endParaRPr/>
          </a:p>
        </p:txBody>
      </p:sp>
      <p:pic>
        <p:nvPicPr>
          <p:cNvPr id="313" name="Google Shape;313;p19"/>
          <p:cNvPicPr preferRelativeResize="0"/>
          <p:nvPr/>
        </p:nvPicPr>
        <p:blipFill rotWithShape="1">
          <a:blip r:embed="rId3">
            <a:alphaModFix/>
          </a:blip>
          <a:srcRect b="3744"/>
          <a:stretch/>
        </p:blipFill>
        <p:spPr>
          <a:xfrm>
            <a:off x="255750" y="812325"/>
            <a:ext cx="8418899" cy="414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89FBD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>
            <a:spLocks noGrp="1"/>
          </p:cNvSpPr>
          <p:nvPr>
            <p:ph type="title" idx="4294967295"/>
          </p:nvPr>
        </p:nvSpPr>
        <p:spPr>
          <a:xfrm>
            <a:off x="173050" y="160800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Page After Login</a:t>
            </a:r>
            <a:endParaRPr/>
          </a:p>
        </p:txBody>
      </p:sp>
      <p:pic>
        <p:nvPicPr>
          <p:cNvPr id="319" name="Google Shape;319;p20"/>
          <p:cNvPicPr preferRelativeResize="0"/>
          <p:nvPr/>
        </p:nvPicPr>
        <p:blipFill rotWithShape="1">
          <a:blip r:embed="rId3">
            <a:alphaModFix/>
          </a:blip>
          <a:srcRect b="3744"/>
          <a:stretch/>
        </p:blipFill>
        <p:spPr>
          <a:xfrm>
            <a:off x="239225" y="771000"/>
            <a:ext cx="8418899" cy="414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0"/>
          <p:cNvSpPr txBox="1"/>
          <p:nvPr/>
        </p:nvSpPr>
        <p:spPr>
          <a:xfrm>
            <a:off x="2982650" y="840125"/>
            <a:ext cx="1877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Search expense from anywhere and go to expenses page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448</Words>
  <Application>Microsoft Office PowerPoint</Application>
  <PresentationFormat>On-screen Show (16:9)</PresentationFormat>
  <Paragraphs>69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Maven Pro</vt:lpstr>
      <vt:lpstr>Wingdings</vt:lpstr>
      <vt:lpstr>Nunito</vt:lpstr>
      <vt:lpstr>Algerian</vt:lpstr>
      <vt:lpstr>Times New Roman</vt:lpstr>
      <vt:lpstr>Arial</vt:lpstr>
      <vt:lpstr>Calibri</vt:lpstr>
      <vt:lpstr>Momentum</vt:lpstr>
      <vt:lpstr>         Expense Income Tracker</vt:lpstr>
      <vt:lpstr>        </vt:lpstr>
      <vt:lpstr>        </vt:lpstr>
      <vt:lpstr>Home Page</vt:lpstr>
      <vt:lpstr>Register Page</vt:lpstr>
      <vt:lpstr>Verify Mobile Number After Registration</vt:lpstr>
      <vt:lpstr>Login Page</vt:lpstr>
      <vt:lpstr>Login Using Phone Number and OTP</vt:lpstr>
      <vt:lpstr>Dashboard Page After Login</vt:lpstr>
      <vt:lpstr>Create Reports for Expenses by filtering with dates</vt:lpstr>
      <vt:lpstr>Downloaded pdf created from Dashboard</vt:lpstr>
      <vt:lpstr>Expenses Page to Show All expenses</vt:lpstr>
      <vt:lpstr>Expense Card</vt:lpstr>
      <vt:lpstr>SideBar to open every page And Search Bar used to search expenses </vt:lpstr>
      <vt:lpstr>Create Expenses Modal and its button at expenses page</vt:lpstr>
      <vt:lpstr>Loader used in app to show app Loading</vt:lpstr>
      <vt:lpstr>Expenses Plotted Using Per Month Filter</vt:lpstr>
      <vt:lpstr>Get Your Total Month Expense Using Year filter</vt:lpstr>
      <vt:lpstr>Categories Page to Show All Categories</vt:lpstr>
      <vt:lpstr>Category Card</vt:lpstr>
      <vt:lpstr>Modal to Create categories and subCategories</vt:lpstr>
      <vt:lpstr>Pie Chart to show Total Amount Per Category</vt:lpstr>
      <vt:lpstr>Settings page to Change User Profile </vt:lpstr>
      <vt:lpstr>User Fields to change user details</vt:lpstr>
      <vt:lpstr>CONCLUSION The project titled as “EXPENSE INCOME TRACKER” has been designed with much care, with the intension, easier and the more complexity and it is presented in a simple and lucid style. The advantage of this project is to easy and free way of making expense cards and reports. This project will provide a helping hand to the number of institutions during various assessments and analysis. “This project will define state repository in future for user access”       </vt:lpstr>
      <vt:lpstr>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Expense Tracker App</dc:title>
  <dc:creator>DELL</dc:creator>
  <cp:lastModifiedBy>RONAK</cp:lastModifiedBy>
  <cp:revision>23</cp:revision>
  <dcterms:modified xsi:type="dcterms:W3CDTF">2023-05-03T08:23:01Z</dcterms:modified>
</cp:coreProperties>
</file>