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71" r:id="rId11"/>
    <p:sldId id="273" r:id="rId12"/>
    <p:sldId id="263" r:id="rId13"/>
    <p:sldId id="269" r:id="rId14"/>
    <p:sldId id="264" r:id="rId15"/>
    <p:sldId id="265" r:id="rId16"/>
    <p:sldId id="266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C37C-1BFC-4DDF-BB4E-1C129FC213D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997C-3095-4C03-802D-18B8CF6B235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65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C37C-1BFC-4DDF-BB4E-1C129FC213D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997C-3095-4C03-802D-18B8CF6B2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C37C-1BFC-4DDF-BB4E-1C129FC213D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997C-3095-4C03-802D-18B8CF6B2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81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C37C-1BFC-4DDF-BB4E-1C129FC213D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997C-3095-4C03-802D-18B8CF6B2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70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C37C-1BFC-4DDF-BB4E-1C129FC213D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997C-3095-4C03-802D-18B8CF6B235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20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C37C-1BFC-4DDF-BB4E-1C129FC213D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997C-3095-4C03-802D-18B8CF6B2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70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C37C-1BFC-4DDF-BB4E-1C129FC213D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997C-3095-4C03-802D-18B8CF6B2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61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C37C-1BFC-4DDF-BB4E-1C129FC213D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997C-3095-4C03-802D-18B8CF6B2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30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C37C-1BFC-4DDF-BB4E-1C129FC213D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997C-3095-4C03-802D-18B8CF6B2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00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27C37C-1BFC-4DDF-BB4E-1C129FC213D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02997C-3095-4C03-802D-18B8CF6B2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38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C37C-1BFC-4DDF-BB4E-1C129FC213D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997C-3095-4C03-802D-18B8CF6B2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5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27C37C-1BFC-4DDF-BB4E-1C129FC213D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02997C-3095-4C03-802D-18B8CF6B235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79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9C15-7AB3-0893-78A2-9F93BCF39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38138"/>
          </a:xfrm>
        </p:spPr>
        <p:txBody>
          <a:bodyPr/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Performance Evaluation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5BD94-2061-1C2A-31E6-E325C7F6F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8793"/>
            <a:ext cx="9144000" cy="565013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 smtClean="0">
                <a:solidFill>
                  <a:srgbClr val="FF0000"/>
                </a:solidFill>
              </a:rPr>
              <a:t>Data mining Course Project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8331" y="4872447"/>
            <a:ext cx="300531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Group Members </a:t>
            </a:r>
          </a:p>
          <a:p>
            <a:r>
              <a:rPr lang="en-US" dirty="0" smtClean="0"/>
              <a:t>Indresh </a:t>
            </a:r>
            <a:r>
              <a:rPr lang="en-US" dirty="0"/>
              <a:t>S</a:t>
            </a:r>
            <a:r>
              <a:rPr lang="en-US" dirty="0" smtClean="0"/>
              <a:t>ingh (215280011)</a:t>
            </a:r>
          </a:p>
          <a:p>
            <a:r>
              <a:rPr lang="en-US" dirty="0" smtClean="0"/>
              <a:t>Himanshu Gupta (215280024)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Raj Khandagale (215280002)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3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63"/>
          <a:stretch/>
        </p:blipFill>
        <p:spPr>
          <a:xfrm>
            <a:off x="2132682" y="1632312"/>
            <a:ext cx="7390141" cy="2782932"/>
          </a:xfrm>
          <a:ln w="285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384663" y="5042983"/>
            <a:ext cx="965738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At 5% Level of significance Final Grade does not depend on whether student has joined</a:t>
            </a:r>
          </a:p>
          <a:p>
            <a:r>
              <a:rPr lang="en-US" dirty="0" smtClean="0"/>
              <a:t>A paid coaching class or not </a:t>
            </a:r>
          </a:p>
          <a:p>
            <a:r>
              <a:rPr lang="en-US" dirty="0" smtClean="0"/>
              <a:t>And depends on No of study hours , Desire for higher studies , Alcohol consumption &amp; Relationship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3486" y="235132"/>
            <a:ext cx="7049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Chi Square test of association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700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Preparing Data for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62094"/>
            <a:ext cx="10515600" cy="31905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We removed Final Score because we have coded it as Poor , Fair and Good and Stored as Final Grade</a:t>
            </a:r>
          </a:p>
          <a:p>
            <a:r>
              <a:rPr lang="en-US" dirty="0" smtClean="0"/>
              <a:t> We encoded categorical variables by label encoding </a:t>
            </a:r>
          </a:p>
          <a:p>
            <a:pPr marL="0" indent="0">
              <a:buNone/>
            </a:pPr>
            <a:r>
              <a:rPr lang="en-US" dirty="0" smtClean="0"/>
              <a:t> e.g</a:t>
            </a:r>
            <a:r>
              <a:rPr lang="en-US" dirty="0"/>
              <a:t>. binary yes/no variable by 1-0 encoding </a:t>
            </a:r>
            <a:endParaRPr lang="en-US" dirty="0" smtClean="0"/>
          </a:p>
          <a:p>
            <a:r>
              <a:rPr lang="en-US" dirty="0" smtClean="0"/>
              <a:t>So 33 features got converted into 58 </a:t>
            </a:r>
            <a:r>
              <a:rPr lang="en-US" dirty="0"/>
              <a:t>e</a:t>
            </a:r>
            <a:r>
              <a:rPr lang="en-US" dirty="0" smtClean="0"/>
              <a:t>ncoded features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1A29-631F-6571-DBA1-F2ADDB35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9" y="-44904"/>
            <a:ext cx="10515600" cy="1071790"/>
          </a:xfrm>
        </p:spPr>
        <p:txBody>
          <a:bodyPr/>
          <a:lstStyle/>
          <a:p>
            <a:r>
              <a:rPr lang="en-IN" b="1" dirty="0" smtClean="0"/>
              <a:t>Multinomial Logistic Regression Model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5D0693-FB43-13CF-E6C9-96D96B1B2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35" y="1515442"/>
            <a:ext cx="6307664" cy="3487632"/>
          </a:xfrm>
          <a:ln w="28575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460" y="2941080"/>
            <a:ext cx="3708551" cy="35856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972737" y="5817717"/>
            <a:ext cx="5741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12121"/>
                </a:solidFill>
              </a:rPr>
              <a:t>Accuracy was found to be 0.8535031847133758 for MLRM</a:t>
            </a:r>
            <a:endParaRPr lang="en-US" b="1" dirty="0"/>
          </a:p>
        </p:txBody>
      </p:sp>
      <p:cxnSp>
        <p:nvCxnSpPr>
          <p:cNvPr id="7" name="Straight Arrow Connector 6"/>
          <p:cNvCxnSpPr>
            <a:endCxn id="8" idx="3"/>
          </p:cNvCxnSpPr>
          <p:nvPr/>
        </p:nvCxnSpPr>
        <p:spPr>
          <a:xfrm flipV="1">
            <a:off x="6729725" y="1855879"/>
            <a:ext cx="2142149" cy="73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477794" y="904090"/>
            <a:ext cx="2690948" cy="1115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 Features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3" idx="0"/>
          </p:cNvCxnSpPr>
          <p:nvPr/>
        </p:nvCxnSpPr>
        <p:spPr>
          <a:xfrm>
            <a:off x="9993735" y="2019180"/>
            <a:ext cx="1" cy="92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34593" y="2331054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MLRM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820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 classifier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19" y="2325969"/>
            <a:ext cx="3656156" cy="333431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184572" y="3200400"/>
            <a:ext cx="38666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Accuracy of random forest model is </a:t>
            </a:r>
          </a:p>
          <a:p>
            <a:r>
              <a:rPr lang="en-US" sz="2800" b="1" dirty="0" smtClean="0"/>
              <a:t>0.8853503184713376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4491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B34839-893F-4F17-F00C-48BC2D3A8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39" y="894726"/>
            <a:ext cx="11380519" cy="4709240"/>
          </a:xfrm>
          <a:ln w="28575"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454435" y="5930537"/>
            <a:ext cx="3129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Feature Importance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9589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D2EF5B-40FC-9514-1F32-4282EF296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75" y="728344"/>
            <a:ext cx="8636412" cy="4351338"/>
          </a:xfrm>
          <a:ln w="28575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675904" y="5556458"/>
            <a:ext cx="42915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Top 11 feature Importance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296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7AA4-48F6-1C3F-CF5A-380B3752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dirty="0" smtClean="0"/>
              <a:t>Support Vector classifier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591742" y="3744357"/>
            <a:ext cx="41656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121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 of Support Vector Classifier was </a:t>
            </a:r>
          </a:p>
          <a:p>
            <a:r>
              <a:rPr lang="en-US" b="1" dirty="0" smtClean="0">
                <a:solidFill>
                  <a:srgbClr val="2121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 to be 0.8598726114649682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89" y="2250217"/>
            <a:ext cx="4043853" cy="3634610"/>
          </a:xfrm>
          <a:prstGeom prst="rect">
            <a:avLst/>
          </a:prstGeom>
          <a:ln w="285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152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7554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Results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0788" y="3709849"/>
            <a:ext cx="3474721" cy="253419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eriod2_score( </a:t>
            </a:r>
            <a:r>
              <a:rPr lang="en-US" dirty="0" err="1"/>
              <a:t>E</a:t>
            </a:r>
            <a:r>
              <a:rPr lang="en-US" dirty="0" err="1" smtClean="0"/>
              <a:t>ndsem</a:t>
            </a:r>
            <a:r>
              <a:rPr lang="en-US" dirty="0" smtClean="0"/>
              <a:t> )</a:t>
            </a:r>
          </a:p>
          <a:p>
            <a:r>
              <a:rPr lang="en-US" dirty="0"/>
              <a:t>P</a:t>
            </a:r>
            <a:r>
              <a:rPr lang="en-US" dirty="0" smtClean="0"/>
              <a:t>eriod1_score( </a:t>
            </a:r>
            <a:r>
              <a:rPr lang="en-US" dirty="0" err="1"/>
              <a:t>M</a:t>
            </a:r>
            <a:r>
              <a:rPr lang="en-US" dirty="0" err="1" smtClean="0"/>
              <a:t>idsem</a:t>
            </a:r>
            <a:r>
              <a:rPr lang="en-US" dirty="0" smtClean="0"/>
              <a:t> )</a:t>
            </a:r>
          </a:p>
          <a:p>
            <a:r>
              <a:rPr lang="en-US" dirty="0" smtClean="0"/>
              <a:t>failures </a:t>
            </a:r>
          </a:p>
          <a:p>
            <a:r>
              <a:rPr lang="en-US" dirty="0" smtClean="0"/>
              <a:t>absences</a:t>
            </a:r>
          </a:p>
          <a:p>
            <a:r>
              <a:rPr lang="en-US" dirty="0" smtClean="0"/>
              <a:t>Going out</a:t>
            </a:r>
          </a:p>
          <a:p>
            <a:r>
              <a:rPr lang="en-US" dirty="0" smtClean="0"/>
              <a:t>health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0788" y="2734328"/>
            <a:ext cx="883049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Most Influential features for Student’s </a:t>
            </a:r>
            <a:r>
              <a:rPr lang="en-US" b="1" dirty="0" smtClean="0"/>
              <a:t>performance based on Random forest model </a:t>
            </a:r>
            <a:r>
              <a:rPr lang="en-US" b="1" dirty="0"/>
              <a:t>were listed as follows 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31428" y="3753535"/>
            <a:ext cx="3709851" cy="2446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Mother’s education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Age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Weekend alcohol usage</a:t>
            </a:r>
          </a:p>
          <a:p>
            <a:pPr>
              <a:lnSpc>
                <a:spcPct val="150000"/>
              </a:lnSpc>
            </a:pPr>
            <a:r>
              <a:rPr lang="en-US" dirty="0"/>
              <a:t>Father’s education</a:t>
            </a:r>
          </a:p>
          <a:p>
            <a:pPr>
              <a:lnSpc>
                <a:spcPct val="150000"/>
              </a:lnSpc>
            </a:pPr>
            <a:r>
              <a:rPr lang="en-US" dirty="0"/>
              <a:t>Free time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02674" y="1916667"/>
            <a:ext cx="82486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Random forest model </a:t>
            </a:r>
            <a:r>
              <a:rPr lang="en-US" dirty="0" smtClean="0"/>
              <a:t>is having highest model accuracy which is </a:t>
            </a:r>
            <a:r>
              <a:rPr lang="en-US" b="1" dirty="0" smtClean="0"/>
              <a:t>0.8853503184713376</a:t>
            </a:r>
            <a:endParaRPr lang="en-US" b="1" dirty="0"/>
          </a:p>
        </p:txBody>
      </p:sp>
      <p:sp>
        <p:nvSpPr>
          <p:cNvPr id="7" name="Down Arrow 6"/>
          <p:cNvSpPr/>
          <p:nvPr/>
        </p:nvSpPr>
        <p:spPr>
          <a:xfrm>
            <a:off x="5603966" y="2285999"/>
            <a:ext cx="323010" cy="448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3043646" y="3380659"/>
            <a:ext cx="431074" cy="329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8164286" y="3380659"/>
            <a:ext cx="457200" cy="37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6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Student with following qualities will perform better in exams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No </a:t>
            </a:r>
            <a:r>
              <a:rPr lang="en-US" dirty="0"/>
              <a:t>a</a:t>
            </a:r>
            <a:r>
              <a:rPr lang="en-US" dirty="0" smtClean="0"/>
              <a:t>lcohol consumption   ❌ 🍺🥃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Study for more than 5 hours Per week   📚📔📕📖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He has desire for higher education    🏫🏫🏫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He has no romantic relationship  💘❌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Scores better in End-Semester Exam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With less past backlogs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He has good health condition 💪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Less absentees in class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He’s mother &amp; father has is well educated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7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74744"/>
            <a:ext cx="10058400" cy="1450757"/>
          </a:xfrm>
        </p:spPr>
        <p:txBody>
          <a:bodyPr/>
          <a:lstStyle/>
          <a:p>
            <a:r>
              <a:rPr lang="en-US" dirty="0" smtClean="0"/>
              <a:t>Understanding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851" y="1763385"/>
            <a:ext cx="10515600" cy="1806143"/>
          </a:xfrm>
        </p:spPr>
        <p:txBody>
          <a:bodyPr>
            <a:normAutofit/>
          </a:bodyPr>
          <a:lstStyle/>
          <a:p>
            <a:r>
              <a:rPr lang="en-US" dirty="0" smtClean="0"/>
              <a:t>Source : UCI directory , outsourced by Prof. </a:t>
            </a:r>
            <a:r>
              <a:rPr lang="en-US" b="1" dirty="0" smtClean="0"/>
              <a:t>Paulo Cortez</a:t>
            </a:r>
          </a:p>
          <a:p>
            <a:r>
              <a:rPr lang="en-US" dirty="0"/>
              <a:t>This data approach student achievement in secondary education of two Portuguese </a:t>
            </a:r>
            <a:r>
              <a:rPr lang="en-US" dirty="0" smtClean="0"/>
              <a:t>schools (</a:t>
            </a:r>
            <a:r>
              <a:rPr lang="en-US" dirty="0"/>
              <a:t>Gabriel Pereira </a:t>
            </a:r>
            <a:r>
              <a:rPr lang="en-US" dirty="0" smtClean="0"/>
              <a:t>&amp; </a:t>
            </a:r>
            <a:r>
              <a:rPr lang="en-US" dirty="0"/>
              <a:t>Mousinho da </a:t>
            </a:r>
            <a:r>
              <a:rPr lang="en-US" dirty="0" smtClean="0"/>
              <a:t>Silveira)</a:t>
            </a:r>
          </a:p>
          <a:p>
            <a:r>
              <a:rPr lang="en-US" dirty="0" smtClean="0"/>
              <a:t>Students are studying 2 subjects(Mathematics &amp; Portuguese Language)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07012" y="4739495"/>
            <a:ext cx="439129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/>
              <a:t>1044 rows × 33 columns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709" y="4313425"/>
            <a:ext cx="57339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Data 1( Mathematics Students) : 396 rows and 33 Columns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0052" y="5648447"/>
            <a:ext cx="54090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Data2( Portuguese students): 650 Rows and 33 columns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5977651" y="4498091"/>
            <a:ext cx="829361" cy="53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39097" y="5031882"/>
            <a:ext cx="967915" cy="801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46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the final score and Final Grade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58723"/>
          </a:xfrm>
        </p:spPr>
        <p:txBody>
          <a:bodyPr/>
          <a:lstStyle/>
          <a:p>
            <a:r>
              <a:rPr lang="en-US" b="1" dirty="0" smtClean="0"/>
              <a:t>Final Score was being calculated as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Final score=g1+g2/2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645428"/>
              </p:ext>
            </p:extLst>
          </p:nvPr>
        </p:nvGraphicFramePr>
        <p:xfrm>
          <a:off x="1888308" y="3112831"/>
          <a:ext cx="8128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7491368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40645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Grade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71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(0-9)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39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(10-14)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62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(15-20)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875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65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9F57-D5E1-4A5D-3ECD-6784C28C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Exploratory Data Analysis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C9B3D8-AA2D-FBF2-DF8E-D351F7989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816" y="1815737"/>
            <a:ext cx="5784669" cy="4663440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93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C877-5AF2-D9B3-E894-DF9800A4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Relationship of Variables with Final Grade Class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C884C3-9411-0C1B-AFB8-EE5ECCBEF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25" y="1840911"/>
            <a:ext cx="6400800" cy="3985124"/>
          </a:xfrm>
          <a:ln w="28575"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689565" y="5826035"/>
            <a:ext cx="2016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Paid classes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9360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8B32E0-9561-8E5F-94F7-4E14D8C4A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4" y="679269"/>
            <a:ext cx="8059783" cy="4937760"/>
          </a:xfrm>
          <a:ln w="28575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4530596" y="5716037"/>
            <a:ext cx="2124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Study time </a:t>
            </a:r>
            <a:endParaRPr lang="en-US" sz="32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207684"/>
              </p:ext>
            </p:extLst>
          </p:nvPr>
        </p:nvGraphicFramePr>
        <p:xfrm>
          <a:off x="8948055" y="1815735"/>
          <a:ext cx="3030584" cy="2991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292">
                  <a:extLst>
                    <a:ext uri="{9D8B030D-6E8A-4147-A177-3AD203B41FA5}">
                      <a16:colId xmlns:a16="http://schemas.microsoft.com/office/drawing/2014/main" val="3284651235"/>
                    </a:ext>
                  </a:extLst>
                </a:gridCol>
                <a:gridCol w="1515292">
                  <a:extLst>
                    <a:ext uri="{9D8B030D-6E8A-4147-A177-3AD203B41FA5}">
                      <a16:colId xmlns:a16="http://schemas.microsoft.com/office/drawing/2014/main" val="802022"/>
                    </a:ext>
                  </a:extLst>
                </a:gridCol>
              </a:tblGrid>
              <a:tr h="598279">
                <a:tc>
                  <a:txBody>
                    <a:bodyPr/>
                    <a:lstStyle/>
                    <a:p>
                      <a:r>
                        <a:rPr lang="en-US" dirty="0" smtClean="0"/>
                        <a:t>Scale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Hours/week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387656"/>
                  </a:ext>
                </a:extLst>
              </a:tr>
              <a:tr h="59827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2hours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706908"/>
                  </a:ext>
                </a:extLst>
              </a:tr>
              <a:tr h="59827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2-5 hours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824258"/>
                  </a:ext>
                </a:extLst>
              </a:tr>
              <a:tr h="59827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5-10 hours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384815"/>
                  </a:ext>
                </a:extLst>
              </a:tr>
              <a:tr h="59827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hours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3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8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8B142D-C993-D928-2298-2BD24125B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187" y="313509"/>
            <a:ext cx="7347401" cy="4676501"/>
          </a:xfrm>
          <a:ln w="28575"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010297" y="5381897"/>
            <a:ext cx="41262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Desire to higher education</a:t>
            </a:r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584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585B0A-53F5-6A15-3F6A-7F251AFFE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174" y="706294"/>
            <a:ext cx="6415198" cy="4153089"/>
          </a:xfrm>
          <a:ln w="28575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314568" y="5256015"/>
            <a:ext cx="47915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Weekday Alcohol consumption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7130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0600A7-DF28-055C-2A1F-A5F152BC2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86" y="817956"/>
            <a:ext cx="6104634" cy="4096291"/>
          </a:xfrm>
          <a:ln w="28575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4618305" y="4914247"/>
            <a:ext cx="25733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Relationship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2677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</TotalTime>
  <Words>403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Wingdings</vt:lpstr>
      <vt:lpstr>Retrospect</vt:lpstr>
      <vt:lpstr>Student Performance Evaluation</vt:lpstr>
      <vt:lpstr>Understanding Data </vt:lpstr>
      <vt:lpstr>Calculating the final score and Final Grade class</vt:lpstr>
      <vt:lpstr>Exploratory Data Analysis</vt:lpstr>
      <vt:lpstr>Relationship of Variables with Final Grade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Preparing Data for Classification</vt:lpstr>
      <vt:lpstr>Multinomial Logistic Regression Model</vt:lpstr>
      <vt:lpstr>Random forest classifier </vt:lpstr>
      <vt:lpstr>PowerPoint Presentation</vt:lpstr>
      <vt:lpstr>PowerPoint Presentation</vt:lpstr>
      <vt:lpstr>Support Vector classifier </vt:lpstr>
      <vt:lpstr>Results</vt:lpstr>
      <vt:lpstr>Student with following qualities will perform better in exams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Indresh Singh</dc:creator>
  <cp:lastModifiedBy>HP</cp:lastModifiedBy>
  <cp:revision>19</cp:revision>
  <dcterms:created xsi:type="dcterms:W3CDTF">2022-11-25T00:46:10Z</dcterms:created>
  <dcterms:modified xsi:type="dcterms:W3CDTF">2022-11-25T07:06:32Z</dcterms:modified>
</cp:coreProperties>
</file>