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74" r:id="rId3"/>
    <p:sldId id="279" r:id="rId4"/>
    <p:sldId id="262" r:id="rId5"/>
    <p:sldId id="281" r:id="rId6"/>
    <p:sldId id="282" r:id="rId7"/>
    <p:sldId id="283" r:id="rId8"/>
    <p:sldId id="284" r:id="rId9"/>
    <p:sldId id="285" r:id="rId10"/>
    <p:sldId id="289" r:id="rId11"/>
    <p:sldId id="275" r:id="rId12"/>
    <p:sldId id="287" r:id="rId13"/>
    <p:sldId id="288" r:id="rId14"/>
    <p:sldId id="28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6C5048-EC6F-45D8-986F-072551229A35}" v="259" dt="2023-11-22T01:44:33.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FF761-E5FB-4FA1-8B82-9141FCE88BD2}"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3DE1F0F6-9A4D-4211-9B7B-16DDC6B6EF9D}">
      <dgm:prSet/>
      <dgm:spPr/>
      <dgm:t>
        <a:bodyPr/>
        <a:lstStyle/>
        <a:p>
          <a:r>
            <a:rPr lang="en-IN" b="1" dirty="0">
              <a:latin typeface="Times New Roman" panose="02020603050405020304" pitchFamily="18" charset="0"/>
              <a:cs typeface="Times New Roman" panose="02020603050405020304" pitchFamily="18" charset="0"/>
            </a:rPr>
            <a:t>Group Members</a:t>
          </a:r>
          <a:endParaRPr lang="en-US" dirty="0">
            <a:latin typeface="Times New Roman" panose="02020603050405020304" pitchFamily="18" charset="0"/>
            <a:cs typeface="Times New Roman" panose="02020603050405020304" pitchFamily="18" charset="0"/>
          </a:endParaRPr>
        </a:p>
      </dgm:t>
    </dgm:pt>
    <dgm:pt modelId="{476797A4-736C-430B-8FF3-DE4161BF4E2C}" type="parTrans" cxnId="{9E7EE4A4-722D-4B9D-8870-AD38D4DA75B7}">
      <dgm:prSet/>
      <dgm:spPr/>
      <dgm:t>
        <a:bodyPr/>
        <a:lstStyle/>
        <a:p>
          <a:endParaRPr lang="en-US"/>
        </a:p>
      </dgm:t>
    </dgm:pt>
    <dgm:pt modelId="{373F9944-AD1B-44CA-8313-84B405ABA511}" type="sibTrans" cxnId="{9E7EE4A4-722D-4B9D-8870-AD38D4DA75B7}">
      <dgm:prSet/>
      <dgm:spPr/>
      <dgm:t>
        <a:bodyPr/>
        <a:lstStyle/>
        <a:p>
          <a:endParaRPr lang="en-US"/>
        </a:p>
      </dgm:t>
    </dgm:pt>
    <dgm:pt modelId="{82D2E577-0CDC-41B5-B104-0F5C834635A3}">
      <dgm:prSet/>
      <dgm:spPr/>
      <dgm:t>
        <a:bodyPr/>
        <a:lstStyle/>
        <a:p>
          <a:pPr>
            <a:buNone/>
          </a:pPr>
          <a:r>
            <a:rPr lang="en-US" b="1"/>
            <a:t>Mr. Himanshu Patil</a:t>
          </a:r>
          <a:endParaRPr lang="en-US">
            <a:latin typeface="Times New Roman" panose="02020603050405020304" pitchFamily="18" charset="0"/>
            <a:cs typeface="Times New Roman" panose="02020603050405020304" pitchFamily="18" charset="0"/>
          </a:endParaRPr>
        </a:p>
      </dgm:t>
    </dgm:pt>
    <dgm:pt modelId="{833BC5A3-ADCC-44FC-A571-92579DBE3655}" type="parTrans" cxnId="{67F61C1E-46B8-4D69-A37D-81E5D7A21A3E}">
      <dgm:prSet/>
      <dgm:spPr/>
      <dgm:t>
        <a:bodyPr/>
        <a:lstStyle/>
        <a:p>
          <a:endParaRPr lang="en-US"/>
        </a:p>
      </dgm:t>
    </dgm:pt>
    <dgm:pt modelId="{513748A9-CE72-485C-88ED-E3F5E66C23D1}" type="sibTrans" cxnId="{67F61C1E-46B8-4D69-A37D-81E5D7A21A3E}">
      <dgm:prSet/>
      <dgm:spPr/>
      <dgm:t>
        <a:bodyPr/>
        <a:lstStyle/>
        <a:p>
          <a:endParaRPr lang="en-US"/>
        </a:p>
      </dgm:t>
    </dgm:pt>
    <dgm:pt modelId="{FA109C86-EBB6-4C9A-B914-A0552A9E159B}">
      <dgm:prSet/>
      <dgm:spPr/>
      <dgm:t>
        <a:bodyPr/>
        <a:lstStyle/>
        <a:p>
          <a:r>
            <a:rPr lang="en-US" b="1"/>
            <a:t>Mr. Mayank Sharma</a:t>
          </a:r>
          <a:endParaRPr lang="en-US">
            <a:latin typeface="Times New Roman" panose="02020603050405020304" pitchFamily="18" charset="0"/>
            <a:cs typeface="Times New Roman" panose="02020603050405020304" pitchFamily="18" charset="0"/>
          </a:endParaRPr>
        </a:p>
      </dgm:t>
    </dgm:pt>
    <dgm:pt modelId="{A46CD090-9F25-4C4A-971A-5B74E3068886}" type="parTrans" cxnId="{D6A14F30-EA86-44D9-92F7-9EA463E3B594}">
      <dgm:prSet/>
      <dgm:spPr/>
      <dgm:t>
        <a:bodyPr/>
        <a:lstStyle/>
        <a:p>
          <a:endParaRPr lang="en-US"/>
        </a:p>
      </dgm:t>
    </dgm:pt>
    <dgm:pt modelId="{BAB4615D-5484-4951-9255-71171D68278B}" type="sibTrans" cxnId="{D6A14F30-EA86-44D9-92F7-9EA463E3B594}">
      <dgm:prSet/>
      <dgm:spPr/>
      <dgm:t>
        <a:bodyPr/>
        <a:lstStyle/>
        <a:p>
          <a:endParaRPr lang="en-US"/>
        </a:p>
      </dgm:t>
    </dgm:pt>
    <dgm:pt modelId="{E3AD04DE-8BFC-4E65-BC10-69ABDB8727C9}">
      <dgm:prSet/>
      <dgm:spPr/>
      <dgm:t>
        <a:bodyPr/>
        <a:lstStyle/>
        <a:p>
          <a:r>
            <a:rPr lang="en-US" b="1"/>
            <a:t>Mr. Rahul Andhale</a:t>
          </a:r>
          <a:endParaRPr lang="en-US">
            <a:latin typeface="Times New Roman" panose="02020603050405020304" pitchFamily="18" charset="0"/>
            <a:cs typeface="Times New Roman" panose="02020603050405020304" pitchFamily="18" charset="0"/>
          </a:endParaRPr>
        </a:p>
      </dgm:t>
    </dgm:pt>
    <dgm:pt modelId="{665BD757-9B54-48D1-96F0-E79DA4782A19}" type="parTrans" cxnId="{5482AEFC-8F4D-468C-A725-AA6093633754}">
      <dgm:prSet/>
      <dgm:spPr/>
      <dgm:t>
        <a:bodyPr/>
        <a:lstStyle/>
        <a:p>
          <a:endParaRPr lang="en-US"/>
        </a:p>
      </dgm:t>
    </dgm:pt>
    <dgm:pt modelId="{019E20BE-77EE-4E69-9FED-38584B9730C3}" type="sibTrans" cxnId="{5482AEFC-8F4D-468C-A725-AA6093633754}">
      <dgm:prSet/>
      <dgm:spPr/>
      <dgm:t>
        <a:bodyPr/>
        <a:lstStyle/>
        <a:p>
          <a:endParaRPr lang="en-US"/>
        </a:p>
      </dgm:t>
    </dgm:pt>
    <dgm:pt modelId="{F15FF6AD-5EE8-440D-A0D6-82F2DB30A7E3}">
      <dgm:prSet/>
      <dgm:spPr/>
      <dgm:t>
        <a:bodyPr/>
        <a:lstStyle/>
        <a:p>
          <a:r>
            <a:rPr lang="en-US" b="1"/>
            <a:t>Mr. Pranshu Bhatnagar</a:t>
          </a:r>
          <a:endParaRPr lang="en-US">
            <a:latin typeface="Times New Roman" panose="02020603050405020304" pitchFamily="18" charset="0"/>
            <a:cs typeface="Times New Roman" panose="02020603050405020304" pitchFamily="18" charset="0"/>
          </a:endParaRPr>
        </a:p>
      </dgm:t>
    </dgm:pt>
    <dgm:pt modelId="{185E39A9-D6F1-452A-A4A2-5A08F5629599}" type="parTrans" cxnId="{818FE3B5-C9D5-45D9-8C9B-B2E1AB3FCC2F}">
      <dgm:prSet/>
      <dgm:spPr/>
      <dgm:t>
        <a:bodyPr/>
        <a:lstStyle/>
        <a:p>
          <a:endParaRPr lang="en-US"/>
        </a:p>
      </dgm:t>
    </dgm:pt>
    <dgm:pt modelId="{6A1DACF2-DFF5-449E-9105-DF43D5F94B98}" type="sibTrans" cxnId="{818FE3B5-C9D5-45D9-8C9B-B2E1AB3FCC2F}">
      <dgm:prSet/>
      <dgm:spPr/>
      <dgm:t>
        <a:bodyPr/>
        <a:lstStyle/>
        <a:p>
          <a:endParaRPr lang="en-US"/>
        </a:p>
      </dgm:t>
    </dgm:pt>
    <dgm:pt modelId="{90A0ED9D-71C4-42A4-9D3B-B367D4C49EC5}">
      <dgm:prSet/>
      <dgm:spPr/>
      <dgm:t>
        <a:bodyPr/>
        <a:lstStyle/>
        <a:p>
          <a:r>
            <a:rPr lang="en-US" b="1"/>
            <a:t>Ms. Pooja Udaykumar</a:t>
          </a:r>
          <a:endParaRPr lang="en-US">
            <a:latin typeface="Times New Roman" panose="02020603050405020304" pitchFamily="18" charset="0"/>
            <a:cs typeface="Times New Roman" panose="02020603050405020304" pitchFamily="18" charset="0"/>
          </a:endParaRPr>
        </a:p>
      </dgm:t>
    </dgm:pt>
    <dgm:pt modelId="{DC80FB70-93D6-4109-ACAF-9C538DC6035C}" type="parTrans" cxnId="{DB2D6F22-0C4E-41A8-9076-921DDAB863EF}">
      <dgm:prSet/>
      <dgm:spPr/>
      <dgm:t>
        <a:bodyPr/>
        <a:lstStyle/>
        <a:p>
          <a:endParaRPr lang="en-US"/>
        </a:p>
      </dgm:t>
    </dgm:pt>
    <dgm:pt modelId="{FB2115C0-67EC-4067-A176-BC4D9AE1877A}" type="sibTrans" cxnId="{DB2D6F22-0C4E-41A8-9076-921DDAB863EF}">
      <dgm:prSet/>
      <dgm:spPr/>
      <dgm:t>
        <a:bodyPr/>
        <a:lstStyle/>
        <a:p>
          <a:endParaRPr lang="en-US"/>
        </a:p>
      </dgm:t>
    </dgm:pt>
    <dgm:pt modelId="{A85C7A95-C36C-4FAD-A09C-E7CD04781456}">
      <dgm:prSet/>
      <dgm:spPr/>
      <dgm:t>
        <a:bodyPr/>
        <a:lstStyle/>
        <a:p>
          <a:r>
            <a:rPr lang="en-US" b="1">
              <a:latin typeface="Calibri" panose="020F0502020204030204" pitchFamily="34" charset="0"/>
              <a:ea typeface="Calibri" panose="020F0502020204030204" pitchFamily="34" charset="0"/>
              <a:cs typeface="Calibri" panose="020F0502020204030204" pitchFamily="34" charset="0"/>
            </a:rPr>
            <a:t>Mr. Nachan Samnan Sahir</a:t>
          </a:r>
          <a:endParaRPr lang="en-US">
            <a:latin typeface="Calibri" panose="020F0502020204030204" pitchFamily="34" charset="0"/>
            <a:ea typeface="Calibri" panose="020F0502020204030204" pitchFamily="34" charset="0"/>
            <a:cs typeface="Calibri" panose="020F0502020204030204" pitchFamily="34" charset="0"/>
          </a:endParaRPr>
        </a:p>
      </dgm:t>
    </dgm:pt>
    <dgm:pt modelId="{9FEAC3AD-D1B1-49F6-BE3F-0D80C79A5024}" type="parTrans" cxnId="{FFCB5C84-EF09-4B2F-AA25-4D9143C9E75E}">
      <dgm:prSet/>
      <dgm:spPr/>
      <dgm:t>
        <a:bodyPr/>
        <a:lstStyle/>
        <a:p>
          <a:endParaRPr lang="en-US"/>
        </a:p>
      </dgm:t>
    </dgm:pt>
    <dgm:pt modelId="{FFB1822D-4701-482E-AFA6-645CCDBEFD1B}" type="sibTrans" cxnId="{FFCB5C84-EF09-4B2F-AA25-4D9143C9E75E}">
      <dgm:prSet/>
      <dgm:spPr/>
      <dgm:t>
        <a:bodyPr/>
        <a:lstStyle/>
        <a:p>
          <a:endParaRPr lang="en-US"/>
        </a:p>
      </dgm:t>
    </dgm:pt>
    <dgm:pt modelId="{5E12371E-8C36-4B4B-A36D-4209293D2F02}" type="pres">
      <dgm:prSet presAssocID="{F0DFF761-E5FB-4FA1-8B82-9141FCE88BD2}" presName="vert0" presStyleCnt="0">
        <dgm:presLayoutVars>
          <dgm:dir/>
          <dgm:animOne val="branch"/>
          <dgm:animLvl val="lvl"/>
        </dgm:presLayoutVars>
      </dgm:prSet>
      <dgm:spPr/>
    </dgm:pt>
    <dgm:pt modelId="{714B7047-A94C-469D-A13C-D1DE34D12F89}" type="pres">
      <dgm:prSet presAssocID="{3DE1F0F6-9A4D-4211-9B7B-16DDC6B6EF9D}" presName="thickLine" presStyleLbl="alignNode1" presStyleIdx="0" presStyleCnt="1"/>
      <dgm:spPr/>
    </dgm:pt>
    <dgm:pt modelId="{6498F1E6-16FA-4473-ACB2-6EDAFE9939A0}" type="pres">
      <dgm:prSet presAssocID="{3DE1F0F6-9A4D-4211-9B7B-16DDC6B6EF9D}" presName="horz1" presStyleCnt="0"/>
      <dgm:spPr/>
    </dgm:pt>
    <dgm:pt modelId="{547824FC-B492-4B07-AB19-91B1BF4041FA}" type="pres">
      <dgm:prSet presAssocID="{3DE1F0F6-9A4D-4211-9B7B-16DDC6B6EF9D}" presName="tx1" presStyleLbl="revTx" presStyleIdx="0" presStyleCnt="7"/>
      <dgm:spPr/>
    </dgm:pt>
    <dgm:pt modelId="{8E056367-D4E5-4E62-B8F4-66AEF1B5C484}" type="pres">
      <dgm:prSet presAssocID="{3DE1F0F6-9A4D-4211-9B7B-16DDC6B6EF9D}" presName="vert1" presStyleCnt="0"/>
      <dgm:spPr/>
    </dgm:pt>
    <dgm:pt modelId="{AD0C53C8-BA0E-4EFA-BE2C-1C44B2711530}" type="pres">
      <dgm:prSet presAssocID="{82D2E577-0CDC-41B5-B104-0F5C834635A3}" presName="vertSpace2a" presStyleCnt="0"/>
      <dgm:spPr/>
    </dgm:pt>
    <dgm:pt modelId="{1DBDAC53-DB38-4F4D-A541-448231342E11}" type="pres">
      <dgm:prSet presAssocID="{82D2E577-0CDC-41B5-B104-0F5C834635A3}" presName="horz2" presStyleCnt="0"/>
      <dgm:spPr/>
    </dgm:pt>
    <dgm:pt modelId="{47F7B21E-EDA3-472A-84F5-370DC21F976A}" type="pres">
      <dgm:prSet presAssocID="{82D2E577-0CDC-41B5-B104-0F5C834635A3}" presName="horzSpace2" presStyleCnt="0"/>
      <dgm:spPr/>
    </dgm:pt>
    <dgm:pt modelId="{4BDC5C28-0D61-4893-AECA-472C1BEF1C61}" type="pres">
      <dgm:prSet presAssocID="{82D2E577-0CDC-41B5-B104-0F5C834635A3}" presName="tx2" presStyleLbl="revTx" presStyleIdx="1" presStyleCnt="7"/>
      <dgm:spPr/>
    </dgm:pt>
    <dgm:pt modelId="{D77455FD-45CC-4E71-84AA-FDF1C193BD47}" type="pres">
      <dgm:prSet presAssocID="{82D2E577-0CDC-41B5-B104-0F5C834635A3}" presName="vert2" presStyleCnt="0"/>
      <dgm:spPr/>
    </dgm:pt>
    <dgm:pt modelId="{D3138BA6-2A2D-456D-94A2-754E647BD233}" type="pres">
      <dgm:prSet presAssocID="{82D2E577-0CDC-41B5-B104-0F5C834635A3}" presName="thinLine2b" presStyleLbl="callout" presStyleIdx="0" presStyleCnt="6"/>
      <dgm:spPr/>
    </dgm:pt>
    <dgm:pt modelId="{0868CAB1-FAE1-4180-ABD6-961B42BA890E}" type="pres">
      <dgm:prSet presAssocID="{82D2E577-0CDC-41B5-B104-0F5C834635A3}" presName="vertSpace2b" presStyleCnt="0"/>
      <dgm:spPr/>
    </dgm:pt>
    <dgm:pt modelId="{D9FF94DE-463D-4DD3-9ECB-840DE024A1B6}" type="pres">
      <dgm:prSet presAssocID="{FA109C86-EBB6-4C9A-B914-A0552A9E159B}" presName="horz2" presStyleCnt="0"/>
      <dgm:spPr/>
    </dgm:pt>
    <dgm:pt modelId="{1466F9E8-5368-4911-B685-64A78B480CEB}" type="pres">
      <dgm:prSet presAssocID="{FA109C86-EBB6-4C9A-B914-A0552A9E159B}" presName="horzSpace2" presStyleCnt="0"/>
      <dgm:spPr/>
    </dgm:pt>
    <dgm:pt modelId="{5211338B-D44C-4E19-A169-47B224F38C2D}" type="pres">
      <dgm:prSet presAssocID="{FA109C86-EBB6-4C9A-B914-A0552A9E159B}" presName="tx2" presStyleLbl="revTx" presStyleIdx="2" presStyleCnt="7"/>
      <dgm:spPr/>
    </dgm:pt>
    <dgm:pt modelId="{BDDBB5CD-F77C-421D-AF74-CED27C38E5D8}" type="pres">
      <dgm:prSet presAssocID="{FA109C86-EBB6-4C9A-B914-A0552A9E159B}" presName="vert2" presStyleCnt="0"/>
      <dgm:spPr/>
    </dgm:pt>
    <dgm:pt modelId="{EF23F6C6-B113-4AF7-9FED-FCEF02C2E646}" type="pres">
      <dgm:prSet presAssocID="{FA109C86-EBB6-4C9A-B914-A0552A9E159B}" presName="thinLine2b" presStyleLbl="callout" presStyleIdx="1" presStyleCnt="6"/>
      <dgm:spPr/>
    </dgm:pt>
    <dgm:pt modelId="{7A56C8D9-19BD-42E0-9798-B8DEAF62A422}" type="pres">
      <dgm:prSet presAssocID="{FA109C86-EBB6-4C9A-B914-A0552A9E159B}" presName="vertSpace2b" presStyleCnt="0"/>
      <dgm:spPr/>
    </dgm:pt>
    <dgm:pt modelId="{E0316A0C-BFD2-43F2-9C3F-18A3B6D9ED59}" type="pres">
      <dgm:prSet presAssocID="{E3AD04DE-8BFC-4E65-BC10-69ABDB8727C9}" presName="horz2" presStyleCnt="0"/>
      <dgm:spPr/>
    </dgm:pt>
    <dgm:pt modelId="{67558BA7-AB51-4D54-940D-4BA08F14F079}" type="pres">
      <dgm:prSet presAssocID="{E3AD04DE-8BFC-4E65-BC10-69ABDB8727C9}" presName="horzSpace2" presStyleCnt="0"/>
      <dgm:spPr/>
    </dgm:pt>
    <dgm:pt modelId="{FA23F98B-C024-46DB-96D0-AC0CCF649A4A}" type="pres">
      <dgm:prSet presAssocID="{E3AD04DE-8BFC-4E65-BC10-69ABDB8727C9}" presName="tx2" presStyleLbl="revTx" presStyleIdx="3" presStyleCnt="7"/>
      <dgm:spPr/>
    </dgm:pt>
    <dgm:pt modelId="{293D8CEE-CA76-4BA5-B027-4ACEDBD9716A}" type="pres">
      <dgm:prSet presAssocID="{E3AD04DE-8BFC-4E65-BC10-69ABDB8727C9}" presName="vert2" presStyleCnt="0"/>
      <dgm:spPr/>
    </dgm:pt>
    <dgm:pt modelId="{B6C98C98-143B-4E4A-A81B-FD27AF6FEAA7}" type="pres">
      <dgm:prSet presAssocID="{E3AD04DE-8BFC-4E65-BC10-69ABDB8727C9}" presName="thinLine2b" presStyleLbl="callout" presStyleIdx="2" presStyleCnt="6"/>
      <dgm:spPr/>
    </dgm:pt>
    <dgm:pt modelId="{159CD0AC-74CA-41D6-9BB8-522D7A5A383A}" type="pres">
      <dgm:prSet presAssocID="{E3AD04DE-8BFC-4E65-BC10-69ABDB8727C9}" presName="vertSpace2b" presStyleCnt="0"/>
      <dgm:spPr/>
    </dgm:pt>
    <dgm:pt modelId="{A2A42C49-B0A6-4DF6-8BFB-6A0697972509}" type="pres">
      <dgm:prSet presAssocID="{F15FF6AD-5EE8-440D-A0D6-82F2DB30A7E3}" presName="horz2" presStyleCnt="0"/>
      <dgm:spPr/>
    </dgm:pt>
    <dgm:pt modelId="{6DA40434-5EA0-4964-902A-A742A601B828}" type="pres">
      <dgm:prSet presAssocID="{F15FF6AD-5EE8-440D-A0D6-82F2DB30A7E3}" presName="horzSpace2" presStyleCnt="0"/>
      <dgm:spPr/>
    </dgm:pt>
    <dgm:pt modelId="{C8F654A1-9D14-411A-BD0F-12D270C23D9F}" type="pres">
      <dgm:prSet presAssocID="{F15FF6AD-5EE8-440D-A0D6-82F2DB30A7E3}" presName="tx2" presStyleLbl="revTx" presStyleIdx="4" presStyleCnt="7"/>
      <dgm:spPr/>
    </dgm:pt>
    <dgm:pt modelId="{13A3DD81-6280-4906-83E3-AEF7DC5323C0}" type="pres">
      <dgm:prSet presAssocID="{F15FF6AD-5EE8-440D-A0D6-82F2DB30A7E3}" presName="vert2" presStyleCnt="0"/>
      <dgm:spPr/>
    </dgm:pt>
    <dgm:pt modelId="{AAD62395-1BAF-41AB-B30F-6FE4E7A8A3A4}" type="pres">
      <dgm:prSet presAssocID="{F15FF6AD-5EE8-440D-A0D6-82F2DB30A7E3}" presName="thinLine2b" presStyleLbl="callout" presStyleIdx="3" presStyleCnt="6"/>
      <dgm:spPr/>
    </dgm:pt>
    <dgm:pt modelId="{F52C90EB-3063-4B49-B9A7-B2F3860ED5FA}" type="pres">
      <dgm:prSet presAssocID="{F15FF6AD-5EE8-440D-A0D6-82F2DB30A7E3}" presName="vertSpace2b" presStyleCnt="0"/>
      <dgm:spPr/>
    </dgm:pt>
    <dgm:pt modelId="{50BE5359-DF57-4516-951B-09FE40CE4D7B}" type="pres">
      <dgm:prSet presAssocID="{90A0ED9D-71C4-42A4-9D3B-B367D4C49EC5}" presName="horz2" presStyleCnt="0"/>
      <dgm:spPr/>
    </dgm:pt>
    <dgm:pt modelId="{3B984CE8-206C-41E0-AA6E-F7E52A532C52}" type="pres">
      <dgm:prSet presAssocID="{90A0ED9D-71C4-42A4-9D3B-B367D4C49EC5}" presName="horzSpace2" presStyleCnt="0"/>
      <dgm:spPr/>
    </dgm:pt>
    <dgm:pt modelId="{20BA44B6-C072-46FE-9D46-89FA08C724E0}" type="pres">
      <dgm:prSet presAssocID="{90A0ED9D-71C4-42A4-9D3B-B367D4C49EC5}" presName="tx2" presStyleLbl="revTx" presStyleIdx="5" presStyleCnt="7"/>
      <dgm:spPr/>
    </dgm:pt>
    <dgm:pt modelId="{CEA21EB3-32AC-4F5A-A8FA-624B88A4A20C}" type="pres">
      <dgm:prSet presAssocID="{90A0ED9D-71C4-42A4-9D3B-B367D4C49EC5}" presName="vert2" presStyleCnt="0"/>
      <dgm:spPr/>
    </dgm:pt>
    <dgm:pt modelId="{CF0C0F15-ABAC-47AA-AF03-852EEFEC8EE9}" type="pres">
      <dgm:prSet presAssocID="{90A0ED9D-71C4-42A4-9D3B-B367D4C49EC5}" presName="thinLine2b" presStyleLbl="callout" presStyleIdx="4" presStyleCnt="6"/>
      <dgm:spPr/>
    </dgm:pt>
    <dgm:pt modelId="{AFA5F23C-7599-4BB4-8B42-0BDB98E29E61}" type="pres">
      <dgm:prSet presAssocID="{90A0ED9D-71C4-42A4-9D3B-B367D4C49EC5}" presName="vertSpace2b" presStyleCnt="0"/>
      <dgm:spPr/>
    </dgm:pt>
    <dgm:pt modelId="{98737591-32A3-4D14-9370-35119CA668DE}" type="pres">
      <dgm:prSet presAssocID="{A85C7A95-C36C-4FAD-A09C-E7CD04781456}" presName="horz2" presStyleCnt="0"/>
      <dgm:spPr/>
    </dgm:pt>
    <dgm:pt modelId="{D875ED27-3ABB-4A2E-8947-AA83EE4BB67D}" type="pres">
      <dgm:prSet presAssocID="{A85C7A95-C36C-4FAD-A09C-E7CD04781456}" presName="horzSpace2" presStyleCnt="0"/>
      <dgm:spPr/>
    </dgm:pt>
    <dgm:pt modelId="{EB830AA0-6C31-4DC8-B952-41721B17A1D4}" type="pres">
      <dgm:prSet presAssocID="{A85C7A95-C36C-4FAD-A09C-E7CD04781456}" presName="tx2" presStyleLbl="revTx" presStyleIdx="6" presStyleCnt="7"/>
      <dgm:spPr/>
    </dgm:pt>
    <dgm:pt modelId="{50732E4A-6A0A-4EEF-B658-FE8714526CAE}" type="pres">
      <dgm:prSet presAssocID="{A85C7A95-C36C-4FAD-A09C-E7CD04781456}" presName="vert2" presStyleCnt="0"/>
      <dgm:spPr/>
    </dgm:pt>
    <dgm:pt modelId="{3C594B69-E08D-446F-B27A-4DEDFEB3E518}" type="pres">
      <dgm:prSet presAssocID="{A85C7A95-C36C-4FAD-A09C-E7CD04781456}" presName="thinLine2b" presStyleLbl="callout" presStyleIdx="5" presStyleCnt="6"/>
      <dgm:spPr/>
    </dgm:pt>
    <dgm:pt modelId="{4C29DC7C-2D3B-4C42-9C3A-4FF06BC675A9}" type="pres">
      <dgm:prSet presAssocID="{A85C7A95-C36C-4FAD-A09C-E7CD04781456}" presName="vertSpace2b" presStyleCnt="0"/>
      <dgm:spPr/>
    </dgm:pt>
  </dgm:ptLst>
  <dgm:cxnLst>
    <dgm:cxn modelId="{68285A18-44F8-4523-A87D-1D6222F92C90}" type="presOf" srcId="{82D2E577-0CDC-41B5-B104-0F5C834635A3}" destId="{4BDC5C28-0D61-4893-AECA-472C1BEF1C61}" srcOrd="0" destOrd="0" presId="urn:microsoft.com/office/officeart/2008/layout/LinedList"/>
    <dgm:cxn modelId="{67F61C1E-46B8-4D69-A37D-81E5D7A21A3E}" srcId="{3DE1F0F6-9A4D-4211-9B7B-16DDC6B6EF9D}" destId="{82D2E577-0CDC-41B5-B104-0F5C834635A3}" srcOrd="0" destOrd="0" parTransId="{833BC5A3-ADCC-44FC-A571-92579DBE3655}" sibTransId="{513748A9-CE72-485C-88ED-E3F5E66C23D1}"/>
    <dgm:cxn modelId="{DB2D6F22-0C4E-41A8-9076-921DDAB863EF}" srcId="{3DE1F0F6-9A4D-4211-9B7B-16DDC6B6EF9D}" destId="{90A0ED9D-71C4-42A4-9D3B-B367D4C49EC5}" srcOrd="4" destOrd="0" parTransId="{DC80FB70-93D6-4109-ACAF-9C538DC6035C}" sibTransId="{FB2115C0-67EC-4067-A176-BC4D9AE1877A}"/>
    <dgm:cxn modelId="{30B5F52D-0C05-43A1-86C2-28C4CB870031}" type="presOf" srcId="{3DE1F0F6-9A4D-4211-9B7B-16DDC6B6EF9D}" destId="{547824FC-B492-4B07-AB19-91B1BF4041FA}" srcOrd="0" destOrd="0" presId="urn:microsoft.com/office/officeart/2008/layout/LinedList"/>
    <dgm:cxn modelId="{D6A14F30-EA86-44D9-92F7-9EA463E3B594}" srcId="{3DE1F0F6-9A4D-4211-9B7B-16DDC6B6EF9D}" destId="{FA109C86-EBB6-4C9A-B914-A0552A9E159B}" srcOrd="1" destOrd="0" parTransId="{A46CD090-9F25-4C4A-971A-5B74E3068886}" sibTransId="{BAB4615D-5484-4951-9255-71171D68278B}"/>
    <dgm:cxn modelId="{710E6654-6FE0-4CB9-AEDC-1C1E6FA834B0}" type="presOf" srcId="{F15FF6AD-5EE8-440D-A0D6-82F2DB30A7E3}" destId="{C8F654A1-9D14-411A-BD0F-12D270C23D9F}" srcOrd="0" destOrd="0" presId="urn:microsoft.com/office/officeart/2008/layout/LinedList"/>
    <dgm:cxn modelId="{2DEAB980-7346-4889-9ADE-6C142B81015D}" type="presOf" srcId="{FA109C86-EBB6-4C9A-B914-A0552A9E159B}" destId="{5211338B-D44C-4E19-A169-47B224F38C2D}" srcOrd="0" destOrd="0" presId="urn:microsoft.com/office/officeart/2008/layout/LinedList"/>
    <dgm:cxn modelId="{FFCB5C84-EF09-4B2F-AA25-4D9143C9E75E}" srcId="{3DE1F0F6-9A4D-4211-9B7B-16DDC6B6EF9D}" destId="{A85C7A95-C36C-4FAD-A09C-E7CD04781456}" srcOrd="5" destOrd="0" parTransId="{9FEAC3AD-D1B1-49F6-BE3F-0D80C79A5024}" sibTransId="{FFB1822D-4701-482E-AFA6-645CCDBEFD1B}"/>
    <dgm:cxn modelId="{6D7AF489-D1A4-443B-B3D4-821153312BB2}" type="presOf" srcId="{E3AD04DE-8BFC-4E65-BC10-69ABDB8727C9}" destId="{FA23F98B-C024-46DB-96D0-AC0CCF649A4A}" srcOrd="0" destOrd="0" presId="urn:microsoft.com/office/officeart/2008/layout/LinedList"/>
    <dgm:cxn modelId="{9E7EE4A4-722D-4B9D-8870-AD38D4DA75B7}" srcId="{F0DFF761-E5FB-4FA1-8B82-9141FCE88BD2}" destId="{3DE1F0F6-9A4D-4211-9B7B-16DDC6B6EF9D}" srcOrd="0" destOrd="0" parTransId="{476797A4-736C-430B-8FF3-DE4161BF4E2C}" sibTransId="{373F9944-AD1B-44CA-8313-84B405ABA511}"/>
    <dgm:cxn modelId="{818FE3B5-C9D5-45D9-8C9B-B2E1AB3FCC2F}" srcId="{3DE1F0F6-9A4D-4211-9B7B-16DDC6B6EF9D}" destId="{F15FF6AD-5EE8-440D-A0D6-82F2DB30A7E3}" srcOrd="3" destOrd="0" parTransId="{185E39A9-D6F1-452A-A4A2-5A08F5629599}" sibTransId="{6A1DACF2-DFF5-449E-9105-DF43D5F94B98}"/>
    <dgm:cxn modelId="{881F4FE2-9CD5-4071-B296-B9E448FBFCDB}" type="presOf" srcId="{90A0ED9D-71C4-42A4-9D3B-B367D4C49EC5}" destId="{20BA44B6-C072-46FE-9D46-89FA08C724E0}" srcOrd="0" destOrd="0" presId="urn:microsoft.com/office/officeart/2008/layout/LinedList"/>
    <dgm:cxn modelId="{889626E4-5E26-4D9B-AF1F-4CAD37835416}" type="presOf" srcId="{A85C7A95-C36C-4FAD-A09C-E7CD04781456}" destId="{EB830AA0-6C31-4DC8-B952-41721B17A1D4}" srcOrd="0" destOrd="0" presId="urn:microsoft.com/office/officeart/2008/layout/LinedList"/>
    <dgm:cxn modelId="{5482AEFC-8F4D-468C-A725-AA6093633754}" srcId="{3DE1F0F6-9A4D-4211-9B7B-16DDC6B6EF9D}" destId="{E3AD04DE-8BFC-4E65-BC10-69ABDB8727C9}" srcOrd="2" destOrd="0" parTransId="{665BD757-9B54-48D1-96F0-E79DA4782A19}" sibTransId="{019E20BE-77EE-4E69-9FED-38584B9730C3}"/>
    <dgm:cxn modelId="{C52327FE-B65F-474B-A899-29576E535E0F}" type="presOf" srcId="{F0DFF761-E5FB-4FA1-8B82-9141FCE88BD2}" destId="{5E12371E-8C36-4B4B-A36D-4209293D2F02}" srcOrd="0" destOrd="0" presId="urn:microsoft.com/office/officeart/2008/layout/LinedList"/>
    <dgm:cxn modelId="{AA91897F-90BD-4637-AE8F-7CE231F7414D}" type="presParOf" srcId="{5E12371E-8C36-4B4B-A36D-4209293D2F02}" destId="{714B7047-A94C-469D-A13C-D1DE34D12F89}" srcOrd="0" destOrd="0" presId="urn:microsoft.com/office/officeart/2008/layout/LinedList"/>
    <dgm:cxn modelId="{FF5969CC-7F36-40AB-92FA-7D424BB4E5C6}" type="presParOf" srcId="{5E12371E-8C36-4B4B-A36D-4209293D2F02}" destId="{6498F1E6-16FA-4473-ACB2-6EDAFE9939A0}" srcOrd="1" destOrd="0" presId="urn:microsoft.com/office/officeart/2008/layout/LinedList"/>
    <dgm:cxn modelId="{C189B52A-14FE-405F-8488-6595B691512B}" type="presParOf" srcId="{6498F1E6-16FA-4473-ACB2-6EDAFE9939A0}" destId="{547824FC-B492-4B07-AB19-91B1BF4041FA}" srcOrd="0" destOrd="0" presId="urn:microsoft.com/office/officeart/2008/layout/LinedList"/>
    <dgm:cxn modelId="{0D027748-63C0-43EE-A281-3A1AFB1292B5}" type="presParOf" srcId="{6498F1E6-16FA-4473-ACB2-6EDAFE9939A0}" destId="{8E056367-D4E5-4E62-B8F4-66AEF1B5C484}" srcOrd="1" destOrd="0" presId="urn:microsoft.com/office/officeart/2008/layout/LinedList"/>
    <dgm:cxn modelId="{1F5EA9CB-B67C-4F60-AC8E-080C4ABF8153}" type="presParOf" srcId="{8E056367-D4E5-4E62-B8F4-66AEF1B5C484}" destId="{AD0C53C8-BA0E-4EFA-BE2C-1C44B2711530}" srcOrd="0" destOrd="0" presId="urn:microsoft.com/office/officeart/2008/layout/LinedList"/>
    <dgm:cxn modelId="{14C2A39F-E1DC-415B-8452-8B38B437D8FC}" type="presParOf" srcId="{8E056367-D4E5-4E62-B8F4-66AEF1B5C484}" destId="{1DBDAC53-DB38-4F4D-A541-448231342E11}" srcOrd="1" destOrd="0" presId="urn:microsoft.com/office/officeart/2008/layout/LinedList"/>
    <dgm:cxn modelId="{494E9234-23F9-4A02-8F2B-F4D587B473D1}" type="presParOf" srcId="{1DBDAC53-DB38-4F4D-A541-448231342E11}" destId="{47F7B21E-EDA3-472A-84F5-370DC21F976A}" srcOrd="0" destOrd="0" presId="urn:microsoft.com/office/officeart/2008/layout/LinedList"/>
    <dgm:cxn modelId="{94FA3B56-1877-403B-A955-8C9E3C41C528}" type="presParOf" srcId="{1DBDAC53-DB38-4F4D-A541-448231342E11}" destId="{4BDC5C28-0D61-4893-AECA-472C1BEF1C61}" srcOrd="1" destOrd="0" presId="urn:microsoft.com/office/officeart/2008/layout/LinedList"/>
    <dgm:cxn modelId="{1D678E92-CC68-4A86-866A-5841043DE67C}" type="presParOf" srcId="{1DBDAC53-DB38-4F4D-A541-448231342E11}" destId="{D77455FD-45CC-4E71-84AA-FDF1C193BD47}" srcOrd="2" destOrd="0" presId="urn:microsoft.com/office/officeart/2008/layout/LinedList"/>
    <dgm:cxn modelId="{A2AAC72A-1DCD-4F84-BB33-A8E2F345EE01}" type="presParOf" srcId="{8E056367-D4E5-4E62-B8F4-66AEF1B5C484}" destId="{D3138BA6-2A2D-456D-94A2-754E647BD233}" srcOrd="2" destOrd="0" presId="urn:microsoft.com/office/officeart/2008/layout/LinedList"/>
    <dgm:cxn modelId="{641DC5A7-7F2B-4794-A523-595DE3843237}" type="presParOf" srcId="{8E056367-D4E5-4E62-B8F4-66AEF1B5C484}" destId="{0868CAB1-FAE1-4180-ABD6-961B42BA890E}" srcOrd="3" destOrd="0" presId="urn:microsoft.com/office/officeart/2008/layout/LinedList"/>
    <dgm:cxn modelId="{3330935E-D8C4-46A3-9FF3-AAEB0B50AD68}" type="presParOf" srcId="{8E056367-D4E5-4E62-B8F4-66AEF1B5C484}" destId="{D9FF94DE-463D-4DD3-9ECB-840DE024A1B6}" srcOrd="4" destOrd="0" presId="urn:microsoft.com/office/officeart/2008/layout/LinedList"/>
    <dgm:cxn modelId="{870C6303-57C0-4F6E-ACDE-B0C7E3FCF0CD}" type="presParOf" srcId="{D9FF94DE-463D-4DD3-9ECB-840DE024A1B6}" destId="{1466F9E8-5368-4911-B685-64A78B480CEB}" srcOrd="0" destOrd="0" presId="urn:microsoft.com/office/officeart/2008/layout/LinedList"/>
    <dgm:cxn modelId="{23CD428B-A79F-4D67-87F0-092E40BF0CBC}" type="presParOf" srcId="{D9FF94DE-463D-4DD3-9ECB-840DE024A1B6}" destId="{5211338B-D44C-4E19-A169-47B224F38C2D}" srcOrd="1" destOrd="0" presId="urn:microsoft.com/office/officeart/2008/layout/LinedList"/>
    <dgm:cxn modelId="{27DB339A-48A5-4A21-B03A-40D6BAE235B8}" type="presParOf" srcId="{D9FF94DE-463D-4DD3-9ECB-840DE024A1B6}" destId="{BDDBB5CD-F77C-421D-AF74-CED27C38E5D8}" srcOrd="2" destOrd="0" presId="urn:microsoft.com/office/officeart/2008/layout/LinedList"/>
    <dgm:cxn modelId="{A62313D2-3238-4755-AD2B-EAB6F02DE93F}" type="presParOf" srcId="{8E056367-D4E5-4E62-B8F4-66AEF1B5C484}" destId="{EF23F6C6-B113-4AF7-9FED-FCEF02C2E646}" srcOrd="5" destOrd="0" presId="urn:microsoft.com/office/officeart/2008/layout/LinedList"/>
    <dgm:cxn modelId="{653D0C78-4534-425E-929D-4F62D3A0D4B4}" type="presParOf" srcId="{8E056367-D4E5-4E62-B8F4-66AEF1B5C484}" destId="{7A56C8D9-19BD-42E0-9798-B8DEAF62A422}" srcOrd="6" destOrd="0" presId="urn:microsoft.com/office/officeart/2008/layout/LinedList"/>
    <dgm:cxn modelId="{05EB150E-893F-4FAE-8A13-7CAC7C775FEB}" type="presParOf" srcId="{8E056367-D4E5-4E62-B8F4-66AEF1B5C484}" destId="{E0316A0C-BFD2-43F2-9C3F-18A3B6D9ED59}" srcOrd="7" destOrd="0" presId="urn:microsoft.com/office/officeart/2008/layout/LinedList"/>
    <dgm:cxn modelId="{75BB7F1A-172C-4892-9799-AE14AA462240}" type="presParOf" srcId="{E0316A0C-BFD2-43F2-9C3F-18A3B6D9ED59}" destId="{67558BA7-AB51-4D54-940D-4BA08F14F079}" srcOrd="0" destOrd="0" presId="urn:microsoft.com/office/officeart/2008/layout/LinedList"/>
    <dgm:cxn modelId="{2AB11392-74F9-4236-B4A0-E5A97BAB4AD0}" type="presParOf" srcId="{E0316A0C-BFD2-43F2-9C3F-18A3B6D9ED59}" destId="{FA23F98B-C024-46DB-96D0-AC0CCF649A4A}" srcOrd="1" destOrd="0" presId="urn:microsoft.com/office/officeart/2008/layout/LinedList"/>
    <dgm:cxn modelId="{02BE719D-AA91-4C36-A0A9-77B9ED5CBB7F}" type="presParOf" srcId="{E0316A0C-BFD2-43F2-9C3F-18A3B6D9ED59}" destId="{293D8CEE-CA76-4BA5-B027-4ACEDBD9716A}" srcOrd="2" destOrd="0" presId="urn:microsoft.com/office/officeart/2008/layout/LinedList"/>
    <dgm:cxn modelId="{E6DD60E2-1EE5-4B60-A3AC-9FE439B8C992}" type="presParOf" srcId="{8E056367-D4E5-4E62-B8F4-66AEF1B5C484}" destId="{B6C98C98-143B-4E4A-A81B-FD27AF6FEAA7}" srcOrd="8" destOrd="0" presId="urn:microsoft.com/office/officeart/2008/layout/LinedList"/>
    <dgm:cxn modelId="{B7E6B455-9F53-42DE-B7E0-D923319715CB}" type="presParOf" srcId="{8E056367-D4E5-4E62-B8F4-66AEF1B5C484}" destId="{159CD0AC-74CA-41D6-9BB8-522D7A5A383A}" srcOrd="9" destOrd="0" presId="urn:microsoft.com/office/officeart/2008/layout/LinedList"/>
    <dgm:cxn modelId="{BFDD9427-28E1-4A64-A2C9-FEF58518DA26}" type="presParOf" srcId="{8E056367-D4E5-4E62-B8F4-66AEF1B5C484}" destId="{A2A42C49-B0A6-4DF6-8BFB-6A0697972509}" srcOrd="10" destOrd="0" presId="urn:microsoft.com/office/officeart/2008/layout/LinedList"/>
    <dgm:cxn modelId="{3922874D-8509-49DA-9C09-15C1E5650AF2}" type="presParOf" srcId="{A2A42C49-B0A6-4DF6-8BFB-6A0697972509}" destId="{6DA40434-5EA0-4964-902A-A742A601B828}" srcOrd="0" destOrd="0" presId="urn:microsoft.com/office/officeart/2008/layout/LinedList"/>
    <dgm:cxn modelId="{CEAEF571-0A53-4D4C-BD04-9989C2D4594B}" type="presParOf" srcId="{A2A42C49-B0A6-4DF6-8BFB-6A0697972509}" destId="{C8F654A1-9D14-411A-BD0F-12D270C23D9F}" srcOrd="1" destOrd="0" presId="urn:microsoft.com/office/officeart/2008/layout/LinedList"/>
    <dgm:cxn modelId="{65395B1B-EBC9-4235-833F-2A0259D3C36E}" type="presParOf" srcId="{A2A42C49-B0A6-4DF6-8BFB-6A0697972509}" destId="{13A3DD81-6280-4906-83E3-AEF7DC5323C0}" srcOrd="2" destOrd="0" presId="urn:microsoft.com/office/officeart/2008/layout/LinedList"/>
    <dgm:cxn modelId="{FB71D00F-C578-49AC-A22C-5D306047E3E6}" type="presParOf" srcId="{8E056367-D4E5-4E62-B8F4-66AEF1B5C484}" destId="{AAD62395-1BAF-41AB-B30F-6FE4E7A8A3A4}" srcOrd="11" destOrd="0" presId="urn:microsoft.com/office/officeart/2008/layout/LinedList"/>
    <dgm:cxn modelId="{48886675-B7CD-4904-A2B0-E608712B42D9}" type="presParOf" srcId="{8E056367-D4E5-4E62-B8F4-66AEF1B5C484}" destId="{F52C90EB-3063-4B49-B9A7-B2F3860ED5FA}" srcOrd="12" destOrd="0" presId="urn:microsoft.com/office/officeart/2008/layout/LinedList"/>
    <dgm:cxn modelId="{CFBF160A-C918-49A2-80D3-615CCC44F3F4}" type="presParOf" srcId="{8E056367-D4E5-4E62-B8F4-66AEF1B5C484}" destId="{50BE5359-DF57-4516-951B-09FE40CE4D7B}" srcOrd="13" destOrd="0" presId="urn:microsoft.com/office/officeart/2008/layout/LinedList"/>
    <dgm:cxn modelId="{21670273-6987-47E1-A9B1-AA77CE36AB95}" type="presParOf" srcId="{50BE5359-DF57-4516-951B-09FE40CE4D7B}" destId="{3B984CE8-206C-41E0-AA6E-F7E52A532C52}" srcOrd="0" destOrd="0" presId="urn:microsoft.com/office/officeart/2008/layout/LinedList"/>
    <dgm:cxn modelId="{D50C5DA6-37C0-4410-AC6B-E33CC797C4C2}" type="presParOf" srcId="{50BE5359-DF57-4516-951B-09FE40CE4D7B}" destId="{20BA44B6-C072-46FE-9D46-89FA08C724E0}" srcOrd="1" destOrd="0" presId="urn:microsoft.com/office/officeart/2008/layout/LinedList"/>
    <dgm:cxn modelId="{B5173C60-10D5-4D1F-8E7B-C276C416CFE9}" type="presParOf" srcId="{50BE5359-DF57-4516-951B-09FE40CE4D7B}" destId="{CEA21EB3-32AC-4F5A-A8FA-624B88A4A20C}" srcOrd="2" destOrd="0" presId="urn:microsoft.com/office/officeart/2008/layout/LinedList"/>
    <dgm:cxn modelId="{387FAEB4-9B0B-4246-8CDC-765A51F93EBE}" type="presParOf" srcId="{8E056367-D4E5-4E62-B8F4-66AEF1B5C484}" destId="{CF0C0F15-ABAC-47AA-AF03-852EEFEC8EE9}" srcOrd="14" destOrd="0" presId="urn:microsoft.com/office/officeart/2008/layout/LinedList"/>
    <dgm:cxn modelId="{6D93C8FA-738D-4C0D-BE9F-698952B08774}" type="presParOf" srcId="{8E056367-D4E5-4E62-B8F4-66AEF1B5C484}" destId="{AFA5F23C-7599-4BB4-8B42-0BDB98E29E61}" srcOrd="15" destOrd="0" presId="urn:microsoft.com/office/officeart/2008/layout/LinedList"/>
    <dgm:cxn modelId="{2411F7E6-0F06-4FEF-9152-6D831E7CD2FE}" type="presParOf" srcId="{8E056367-D4E5-4E62-B8F4-66AEF1B5C484}" destId="{98737591-32A3-4D14-9370-35119CA668DE}" srcOrd="16" destOrd="0" presId="urn:microsoft.com/office/officeart/2008/layout/LinedList"/>
    <dgm:cxn modelId="{0EAAC911-867B-4A8C-8A7C-3B871541BDBD}" type="presParOf" srcId="{98737591-32A3-4D14-9370-35119CA668DE}" destId="{D875ED27-3ABB-4A2E-8947-AA83EE4BB67D}" srcOrd="0" destOrd="0" presId="urn:microsoft.com/office/officeart/2008/layout/LinedList"/>
    <dgm:cxn modelId="{6051B9B7-46B0-4D91-B145-C6C9DDA32AAE}" type="presParOf" srcId="{98737591-32A3-4D14-9370-35119CA668DE}" destId="{EB830AA0-6C31-4DC8-B952-41721B17A1D4}" srcOrd="1" destOrd="0" presId="urn:microsoft.com/office/officeart/2008/layout/LinedList"/>
    <dgm:cxn modelId="{48DD4081-FFD8-45FC-ABEB-EBE4D7E14E96}" type="presParOf" srcId="{98737591-32A3-4D14-9370-35119CA668DE}" destId="{50732E4A-6A0A-4EEF-B658-FE8714526CAE}" srcOrd="2" destOrd="0" presId="urn:microsoft.com/office/officeart/2008/layout/LinedList"/>
    <dgm:cxn modelId="{9DF3F596-C3EE-472C-977F-D4D54C917F82}" type="presParOf" srcId="{8E056367-D4E5-4E62-B8F4-66AEF1B5C484}" destId="{3C594B69-E08D-446F-B27A-4DEDFEB3E518}" srcOrd="17" destOrd="0" presId="urn:microsoft.com/office/officeart/2008/layout/LinedList"/>
    <dgm:cxn modelId="{989FCC2E-7C9A-4247-82B0-D915C52BC3A4}" type="presParOf" srcId="{8E056367-D4E5-4E62-B8F4-66AEF1B5C484}" destId="{4C29DC7C-2D3B-4C42-9C3A-4FF06BC675A9}" srcOrd="18"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B7047-A94C-469D-A13C-D1DE34D12F89}">
      <dsp:nvSpPr>
        <dsp:cNvPr id="0" name=""/>
        <dsp:cNvSpPr/>
      </dsp:nvSpPr>
      <dsp:spPr>
        <a:xfrm>
          <a:off x="0" y="0"/>
          <a:ext cx="5257798"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7824FC-B492-4B07-AB19-91B1BF4041FA}">
      <dsp:nvSpPr>
        <dsp:cNvPr id="0" name=""/>
        <dsp:cNvSpPr/>
      </dsp:nvSpPr>
      <dsp:spPr>
        <a:xfrm>
          <a:off x="0" y="0"/>
          <a:ext cx="1051559" cy="4228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dirty="0">
              <a:latin typeface="Times New Roman" panose="02020603050405020304" pitchFamily="18" charset="0"/>
              <a:cs typeface="Times New Roman" panose="02020603050405020304" pitchFamily="18" charset="0"/>
            </a:rPr>
            <a:t>Group Members</a:t>
          </a:r>
          <a:endParaRPr lang="en-US" sz="1700" kern="1200" dirty="0">
            <a:latin typeface="Times New Roman" panose="02020603050405020304" pitchFamily="18" charset="0"/>
            <a:cs typeface="Times New Roman" panose="02020603050405020304" pitchFamily="18" charset="0"/>
          </a:endParaRPr>
        </a:p>
      </dsp:txBody>
      <dsp:txXfrm>
        <a:off x="0" y="0"/>
        <a:ext cx="1051559" cy="4228893"/>
      </dsp:txXfrm>
    </dsp:sp>
    <dsp:sp modelId="{4BDC5C28-0D61-4893-AECA-472C1BEF1C61}">
      <dsp:nvSpPr>
        <dsp:cNvPr id="0" name=""/>
        <dsp:cNvSpPr/>
      </dsp:nvSpPr>
      <dsp:spPr>
        <a:xfrm>
          <a:off x="1130426" y="33296"/>
          <a:ext cx="4127372" cy="66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Mr. Himanshu Patil</a:t>
          </a:r>
          <a:endParaRPr lang="en-US" sz="2800" kern="1200">
            <a:latin typeface="Times New Roman" panose="02020603050405020304" pitchFamily="18" charset="0"/>
            <a:cs typeface="Times New Roman" panose="02020603050405020304" pitchFamily="18" charset="0"/>
          </a:endParaRPr>
        </a:p>
      </dsp:txBody>
      <dsp:txXfrm>
        <a:off x="1130426" y="33296"/>
        <a:ext cx="4127372" cy="665926"/>
      </dsp:txXfrm>
    </dsp:sp>
    <dsp:sp modelId="{D3138BA6-2A2D-456D-94A2-754E647BD233}">
      <dsp:nvSpPr>
        <dsp:cNvPr id="0" name=""/>
        <dsp:cNvSpPr/>
      </dsp:nvSpPr>
      <dsp:spPr>
        <a:xfrm>
          <a:off x="1051559" y="699223"/>
          <a:ext cx="420623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11338B-D44C-4E19-A169-47B224F38C2D}">
      <dsp:nvSpPr>
        <dsp:cNvPr id="0" name=""/>
        <dsp:cNvSpPr/>
      </dsp:nvSpPr>
      <dsp:spPr>
        <a:xfrm>
          <a:off x="1130426" y="732519"/>
          <a:ext cx="4127372" cy="66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Mr. Mayank Sharma</a:t>
          </a:r>
          <a:endParaRPr lang="en-US" sz="2800" kern="1200">
            <a:latin typeface="Times New Roman" panose="02020603050405020304" pitchFamily="18" charset="0"/>
            <a:cs typeface="Times New Roman" panose="02020603050405020304" pitchFamily="18" charset="0"/>
          </a:endParaRPr>
        </a:p>
      </dsp:txBody>
      <dsp:txXfrm>
        <a:off x="1130426" y="732519"/>
        <a:ext cx="4127372" cy="665926"/>
      </dsp:txXfrm>
    </dsp:sp>
    <dsp:sp modelId="{EF23F6C6-B113-4AF7-9FED-FCEF02C2E646}">
      <dsp:nvSpPr>
        <dsp:cNvPr id="0" name=""/>
        <dsp:cNvSpPr/>
      </dsp:nvSpPr>
      <dsp:spPr>
        <a:xfrm>
          <a:off x="1051559" y="1398446"/>
          <a:ext cx="420623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23F98B-C024-46DB-96D0-AC0CCF649A4A}">
      <dsp:nvSpPr>
        <dsp:cNvPr id="0" name=""/>
        <dsp:cNvSpPr/>
      </dsp:nvSpPr>
      <dsp:spPr>
        <a:xfrm>
          <a:off x="1130426" y="1431742"/>
          <a:ext cx="4127372" cy="66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Mr. Rahul Andhale</a:t>
          </a:r>
          <a:endParaRPr lang="en-US" sz="2800" kern="1200">
            <a:latin typeface="Times New Roman" panose="02020603050405020304" pitchFamily="18" charset="0"/>
            <a:cs typeface="Times New Roman" panose="02020603050405020304" pitchFamily="18" charset="0"/>
          </a:endParaRPr>
        </a:p>
      </dsp:txBody>
      <dsp:txXfrm>
        <a:off x="1130426" y="1431742"/>
        <a:ext cx="4127372" cy="665926"/>
      </dsp:txXfrm>
    </dsp:sp>
    <dsp:sp modelId="{B6C98C98-143B-4E4A-A81B-FD27AF6FEAA7}">
      <dsp:nvSpPr>
        <dsp:cNvPr id="0" name=""/>
        <dsp:cNvSpPr/>
      </dsp:nvSpPr>
      <dsp:spPr>
        <a:xfrm>
          <a:off x="1051559" y="2097669"/>
          <a:ext cx="420623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F654A1-9D14-411A-BD0F-12D270C23D9F}">
      <dsp:nvSpPr>
        <dsp:cNvPr id="0" name=""/>
        <dsp:cNvSpPr/>
      </dsp:nvSpPr>
      <dsp:spPr>
        <a:xfrm>
          <a:off x="1130426" y="2130965"/>
          <a:ext cx="4127372" cy="66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Mr. Pranshu Bhatnagar</a:t>
          </a:r>
          <a:endParaRPr lang="en-US" sz="2800" kern="1200">
            <a:latin typeface="Times New Roman" panose="02020603050405020304" pitchFamily="18" charset="0"/>
            <a:cs typeface="Times New Roman" panose="02020603050405020304" pitchFamily="18" charset="0"/>
          </a:endParaRPr>
        </a:p>
      </dsp:txBody>
      <dsp:txXfrm>
        <a:off x="1130426" y="2130965"/>
        <a:ext cx="4127372" cy="665926"/>
      </dsp:txXfrm>
    </dsp:sp>
    <dsp:sp modelId="{AAD62395-1BAF-41AB-B30F-6FE4E7A8A3A4}">
      <dsp:nvSpPr>
        <dsp:cNvPr id="0" name=""/>
        <dsp:cNvSpPr/>
      </dsp:nvSpPr>
      <dsp:spPr>
        <a:xfrm>
          <a:off x="1051559" y="2796892"/>
          <a:ext cx="420623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BA44B6-C072-46FE-9D46-89FA08C724E0}">
      <dsp:nvSpPr>
        <dsp:cNvPr id="0" name=""/>
        <dsp:cNvSpPr/>
      </dsp:nvSpPr>
      <dsp:spPr>
        <a:xfrm>
          <a:off x="1130426" y="2830188"/>
          <a:ext cx="4127372" cy="66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Ms. Pooja Udaykumar</a:t>
          </a:r>
          <a:endParaRPr lang="en-US" sz="2800" kern="1200">
            <a:latin typeface="Times New Roman" panose="02020603050405020304" pitchFamily="18" charset="0"/>
            <a:cs typeface="Times New Roman" panose="02020603050405020304" pitchFamily="18" charset="0"/>
          </a:endParaRPr>
        </a:p>
      </dsp:txBody>
      <dsp:txXfrm>
        <a:off x="1130426" y="2830188"/>
        <a:ext cx="4127372" cy="665926"/>
      </dsp:txXfrm>
    </dsp:sp>
    <dsp:sp modelId="{CF0C0F15-ABAC-47AA-AF03-852EEFEC8EE9}">
      <dsp:nvSpPr>
        <dsp:cNvPr id="0" name=""/>
        <dsp:cNvSpPr/>
      </dsp:nvSpPr>
      <dsp:spPr>
        <a:xfrm>
          <a:off x="1051559" y="3496115"/>
          <a:ext cx="420623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830AA0-6C31-4DC8-B952-41721B17A1D4}">
      <dsp:nvSpPr>
        <dsp:cNvPr id="0" name=""/>
        <dsp:cNvSpPr/>
      </dsp:nvSpPr>
      <dsp:spPr>
        <a:xfrm>
          <a:off x="1130426" y="3529411"/>
          <a:ext cx="4127372" cy="66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latin typeface="Calibri" panose="020F0502020204030204" pitchFamily="34" charset="0"/>
              <a:ea typeface="Calibri" panose="020F0502020204030204" pitchFamily="34" charset="0"/>
              <a:cs typeface="Calibri" panose="020F0502020204030204" pitchFamily="34" charset="0"/>
            </a:rPr>
            <a:t>Mr. Nachan Samnan Sahir</a:t>
          </a:r>
          <a:endParaRPr lang="en-US" sz="2800" kern="1200">
            <a:latin typeface="Calibri" panose="020F0502020204030204" pitchFamily="34" charset="0"/>
            <a:ea typeface="Calibri" panose="020F0502020204030204" pitchFamily="34" charset="0"/>
            <a:cs typeface="Calibri" panose="020F0502020204030204" pitchFamily="34" charset="0"/>
          </a:endParaRPr>
        </a:p>
      </dsp:txBody>
      <dsp:txXfrm>
        <a:off x="1130426" y="3529411"/>
        <a:ext cx="4127372" cy="665926"/>
      </dsp:txXfrm>
    </dsp:sp>
    <dsp:sp modelId="{3C594B69-E08D-446F-B27A-4DEDFEB3E518}">
      <dsp:nvSpPr>
        <dsp:cNvPr id="0" name=""/>
        <dsp:cNvSpPr/>
      </dsp:nvSpPr>
      <dsp:spPr>
        <a:xfrm>
          <a:off x="1051559" y="4195338"/>
          <a:ext cx="420623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35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0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024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90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448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78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195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41113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8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72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11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06146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90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284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615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9261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277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6624843"/>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1"/><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rawpixel.com/search/stock%20market" TargetMode="External"/><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51CF3F9-291A-0A58-2BD9-0C4F10FEAA5E}"/>
              </a:ext>
            </a:extLst>
          </p:cNvPr>
          <p:cNvSpPr>
            <a:spLocks noGrp="1"/>
          </p:cNvSpPr>
          <p:nvPr>
            <p:ph type="title"/>
          </p:nvPr>
        </p:nvSpPr>
        <p:spPr>
          <a:xfrm>
            <a:off x="838200" y="365125"/>
            <a:ext cx="10515600" cy="1325563"/>
          </a:xfrm>
        </p:spPr>
        <p:txBody>
          <a:bodyPr>
            <a:normAutofit/>
          </a:bodyPr>
          <a:lstStyle/>
          <a:p>
            <a:r>
              <a:rPr lang="en-US"/>
              <a:t>Stock Market Analysis</a:t>
            </a:r>
            <a:endParaRPr lang="en-IN" b="1">
              <a:latin typeface="Times New Roman" panose="02020603050405020304" pitchFamily="18" charset="0"/>
              <a:cs typeface="Times New Roman" panose="02020603050405020304" pitchFamily="18" charset="0"/>
            </a:endParaRPr>
          </a:p>
        </p:txBody>
      </p:sp>
      <p:sp>
        <p:nvSpPr>
          <p:cNvPr id="40" name="Rounded Rectangle 17">
            <a:extLst>
              <a:ext uri="{FF2B5EF4-FFF2-40B4-BE49-F238E27FC236}">
                <a16:creationId xmlns:a16="http://schemas.microsoft.com/office/drawing/2014/main" id="{15045B1D-AED4-407C-BC82-BF20E4E4F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standing in front of a large screen&#10;&#10;Description automatically generated">
            <a:extLst>
              <a:ext uri="{FF2B5EF4-FFF2-40B4-BE49-F238E27FC236}">
                <a16:creationId xmlns:a16="http://schemas.microsoft.com/office/drawing/2014/main" id="{74BBB4F9-F7A7-52CA-663A-A4807A82C0C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339" r="14034" b="-4"/>
          <a:stretch/>
        </p:blipFill>
        <p:spPr>
          <a:xfrm>
            <a:off x="838200" y="1948068"/>
            <a:ext cx="4773166" cy="3896139"/>
          </a:xfrm>
          <a:prstGeom prst="rect">
            <a:avLst/>
          </a:prstGeom>
        </p:spPr>
      </p:pic>
      <p:graphicFrame>
        <p:nvGraphicFramePr>
          <p:cNvPr id="31" name="Subtitle 4">
            <a:extLst>
              <a:ext uri="{FF2B5EF4-FFF2-40B4-BE49-F238E27FC236}">
                <a16:creationId xmlns:a16="http://schemas.microsoft.com/office/drawing/2014/main" id="{E0333686-CD44-E239-498B-1B1157F02F84}"/>
              </a:ext>
            </a:extLst>
          </p:cNvPr>
          <p:cNvGraphicFramePr>
            <a:graphicFrameLocks noGrp="1"/>
          </p:cNvGraphicFramePr>
          <p:nvPr>
            <p:ph idx="1"/>
            <p:extLst>
              <p:ext uri="{D42A27DB-BD31-4B8C-83A1-F6EECF244321}">
                <p14:modId xmlns:p14="http://schemas.microsoft.com/office/powerpoint/2010/main" val="582594304"/>
              </p:ext>
            </p:extLst>
          </p:nvPr>
        </p:nvGraphicFramePr>
        <p:xfrm>
          <a:off x="6096000" y="1948069"/>
          <a:ext cx="5257799" cy="42288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3710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A2ED4A3-DC65-45F3-978E-FB4AFCD2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7534655" cy="6858000"/>
          </a:xfrm>
          <a:prstGeom prst="rect">
            <a:avLst/>
          </a:prstGeom>
          <a:solidFill>
            <a:schemeClr val="tx2">
              <a:alpha val="15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4ACDFF9-6F4F-44AB-88A8-B2C9E674D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8040" y="1"/>
            <a:ext cx="4643959"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481488-DF64-6F55-E67F-843768B7018C}"/>
              </a:ext>
            </a:extLst>
          </p:cNvPr>
          <p:cNvSpPr txBox="1"/>
          <p:nvPr/>
        </p:nvSpPr>
        <p:spPr>
          <a:xfrm>
            <a:off x="8143257" y="1349680"/>
            <a:ext cx="3417713" cy="4827278"/>
          </a:xfrm>
          <a:prstGeom prst="rect">
            <a:avLst/>
          </a:prstGeom>
        </p:spPr>
        <p:txBody>
          <a:bodyPr vert="horz" lIns="91440" tIns="45720" rIns="91440" bIns="45720" rtlCol="0" anchor="t">
            <a:normAutofit lnSpcReduction="10000"/>
          </a:bodyPr>
          <a:lstStyle/>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Stocks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With Strong</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Buy Signals &amp; </a:t>
            </a:r>
            <a:r>
              <a:rPr lang="en-US" sz="4800" b="1" dirty="0">
                <a:solidFill>
                  <a:schemeClr val="accent1"/>
                </a:solidFill>
                <a:latin typeface="Times New Roman" panose="02020603050405020304" pitchFamily="18" charset="0"/>
                <a:cs typeface="Times New Roman" panose="02020603050405020304" pitchFamily="18" charset="0"/>
              </a:rPr>
              <a:t>Stocks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cs typeface="Times New Roman" panose="02020603050405020304" pitchFamily="18" charset="0"/>
              </a:rPr>
              <a:t>With Strong</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cs typeface="Times New Roman" panose="02020603050405020304" pitchFamily="18" charset="0"/>
              </a:rPr>
              <a:t>Selling Signals</a:t>
            </a:r>
            <a:endParaRPr lang="en-US" sz="4800" b="1" dirty="0">
              <a:solidFill>
                <a:schemeClr val="accent1"/>
              </a:solidFill>
              <a:latin typeface="Times New Roman" panose="02020603050405020304" pitchFamily="18" charset="0"/>
              <a:ea typeface="+mj-ea"/>
              <a:cs typeface="Times New Roman" panose="02020603050405020304" pitchFamily="18" charset="0"/>
            </a:endParaRPr>
          </a:p>
        </p:txBody>
      </p:sp>
      <p:sp>
        <p:nvSpPr>
          <p:cNvPr id="16" name="TextBox 15">
            <a:extLst>
              <a:ext uri="{FF2B5EF4-FFF2-40B4-BE49-F238E27FC236}">
                <a16:creationId xmlns:a16="http://schemas.microsoft.com/office/drawing/2014/main" id="{6252CC97-03C4-4EA6-D778-49204CE71F10}"/>
              </a:ext>
            </a:extLst>
          </p:cNvPr>
          <p:cNvSpPr txBox="1"/>
          <p:nvPr/>
        </p:nvSpPr>
        <p:spPr>
          <a:xfrm>
            <a:off x="406898" y="0"/>
            <a:ext cx="6312150" cy="1523494"/>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Objective</a:t>
            </a:r>
            <a:r>
              <a:rPr lang="en-IN" sz="2400" b="1" kern="1200" dirty="0">
                <a:solidFill>
                  <a:schemeClr val="tx1"/>
                </a:solidFill>
                <a:latin typeface="Times New Roman" panose="02020603050405020304" pitchFamily="18" charset="0"/>
                <a:ea typeface="+mn-ea"/>
                <a:cs typeface="Times New Roman" panose="02020603050405020304" pitchFamily="18" charset="0"/>
              </a:rPr>
              <a:t> </a:t>
            </a:r>
            <a:r>
              <a:rPr lang="en-IN" sz="1424" b="1" kern="1200" dirty="0">
                <a:solidFill>
                  <a:schemeClr val="tx1"/>
                </a:solidFill>
                <a:latin typeface="Times New Roman" panose="02020603050405020304" pitchFamily="18" charset="0"/>
                <a:ea typeface="+mn-ea"/>
                <a:cs typeface="Times New Roman" panose="02020603050405020304" pitchFamily="18" charset="0"/>
              </a:rPr>
              <a:t>:-</a:t>
            </a:r>
            <a:endParaRPr lang="en-IN" sz="80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rPr>
              <a:t>Using the MACD and RSI values, find the stocks that are potentially good buys on a given day. </a:t>
            </a:r>
          </a:p>
          <a:p>
            <a:pPr marL="285750" indent="-285750">
              <a:buFont typeface="Wingdings" panose="05000000000000000000" pitchFamily="2" charset="2"/>
              <a:buChar char="Ø"/>
            </a:pPr>
            <a:endParaRPr lang="en-ZA"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4318" indent="-254318" defTabSz="406908">
              <a:spcAft>
                <a:spcPts val="600"/>
              </a:spcAft>
              <a:buClr>
                <a:schemeClr val="accent1"/>
              </a:buCl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7494F6-34E6-8C0D-C19D-362D4D1C8BC2}"/>
              </a:ext>
            </a:extLst>
          </p:cNvPr>
          <p:cNvSpPr txBox="1"/>
          <p:nvPr/>
        </p:nvSpPr>
        <p:spPr>
          <a:xfrm>
            <a:off x="406898" y="3931777"/>
            <a:ext cx="6943178" cy="3077894"/>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Findings:-</a:t>
            </a:r>
          </a:p>
          <a:p>
            <a:pPr marL="171450" indent="-171450">
              <a:buFont typeface="Wingdings" panose="05000000000000000000" pitchFamily="2" charset="2"/>
              <a:buChar char="Ø"/>
            </a:pPr>
            <a:r>
              <a:rPr lang="en-IN" sz="1700" dirty="0">
                <a:latin typeface="Calibri" panose="020F0502020204030204" pitchFamily="34" charset="0"/>
                <a:ea typeface="Calibri" panose="020F0502020204030204" pitchFamily="34" charset="0"/>
              </a:rPr>
              <a:t>RSI below 45 indicates oversold market and a sign of potential buying. Whenever RSI value is between 45 and 68 is often considered as a neutral zone. Whenever RSI value is greater than or equal to 69 indicates overbought condition and a sign of potentially strong selling opportunity.</a:t>
            </a:r>
          </a:p>
          <a:p>
            <a:pPr marL="171450" indent="-171450">
              <a:buFont typeface="Wingdings" panose="05000000000000000000" pitchFamily="2" charset="2"/>
              <a:buChar char="Ø"/>
            </a:pPr>
            <a:r>
              <a:rPr lang="en-IN" sz="1700" dirty="0">
                <a:latin typeface="Calibri" panose="020F0502020204030204" pitchFamily="34" charset="0"/>
                <a:ea typeface="Calibri" panose="020F0502020204030204" pitchFamily="34" charset="0"/>
              </a:rPr>
              <a:t> When the MACD value is greater than 0, it is buying signal and when the MACD value is less than 0 it is a selling signal.</a:t>
            </a:r>
          </a:p>
          <a:p>
            <a:pPr marL="171450" indent="-171450">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As on 1886-10-02 we have NEUTRAL (HOLD) Signal for AAPL stock.</a:t>
            </a:r>
          </a:p>
          <a:p>
            <a:pPr marL="171450" indent="-171450">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As on 1886-10-03 we have BUY Signal for FB stock.</a:t>
            </a:r>
          </a:p>
          <a:p>
            <a:pPr marL="171450" indent="-171450">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As on 1886-10-04 we have SELL Signal for AMZN stock.</a:t>
            </a:r>
          </a:p>
          <a:p>
            <a:pPr marL="285750" indent="-285750">
              <a:buFont typeface="Arial" panose="020B0604020202020204" pitchFamily="34" charset="0"/>
              <a:buChar char="•"/>
            </a:pPr>
            <a:endParaRPr lang="en-IN"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801" b="1"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2" name="Picture Placeholder 6">
            <a:extLst>
              <a:ext uri="{FF2B5EF4-FFF2-40B4-BE49-F238E27FC236}">
                <a16:creationId xmlns:a16="http://schemas.microsoft.com/office/drawing/2014/main" id="{310B0462-B40C-9CD4-E63D-297E07FB5343}"/>
              </a:ext>
            </a:extLst>
          </p:cNvPr>
          <p:cNvPicPr>
            <a:picLocks noChangeAspect="1"/>
          </p:cNvPicPr>
          <p:nvPr/>
        </p:nvPicPr>
        <p:blipFill rotWithShape="1">
          <a:blip r:embed="rId3"/>
          <a:srcRect l="11180" t="58591" r="69489" b="16057"/>
          <a:stretch/>
        </p:blipFill>
        <p:spPr>
          <a:xfrm>
            <a:off x="1982452" y="1092709"/>
            <a:ext cx="3792070" cy="2839067"/>
          </a:xfrm>
          <a:prstGeom prst="rect">
            <a:avLst/>
          </a:prstGeom>
        </p:spPr>
      </p:pic>
    </p:spTree>
    <p:extLst>
      <p:ext uri="{BB962C8B-B14F-4D97-AF65-F5344CB8AC3E}">
        <p14:creationId xmlns:p14="http://schemas.microsoft.com/office/powerpoint/2010/main" val="1756906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Paints scrapings in a room">
            <a:extLst>
              <a:ext uri="{FF2B5EF4-FFF2-40B4-BE49-F238E27FC236}">
                <a16:creationId xmlns:a16="http://schemas.microsoft.com/office/drawing/2014/main" id="{84D26864-5102-6CF9-45A0-DAC792FA3EA6}"/>
              </a:ext>
            </a:extLst>
          </p:cNvPr>
          <p:cNvPicPr>
            <a:picLocks noChangeAspect="1"/>
          </p:cNvPicPr>
          <p:nvPr/>
        </p:nvPicPr>
        <p:blipFill rotWithShape="1">
          <a:blip r:embed="rId3">
            <a:duotone>
              <a:prstClr val="black"/>
              <a:schemeClr val="tx2">
                <a:tint val="45000"/>
                <a:satMod val="400000"/>
              </a:schemeClr>
            </a:duotone>
            <a:alphaModFix amt="12000"/>
          </a:blip>
          <a:srcRect l="9091" t="23391"/>
          <a:stretch/>
        </p:blipFill>
        <p:spPr>
          <a:xfrm>
            <a:off x="20" y="1"/>
            <a:ext cx="12191980" cy="6858000"/>
          </a:xfrm>
          <a:prstGeom prst="rect">
            <a:avLst/>
          </a:prstGeom>
        </p:spPr>
      </p:pic>
      <p:sp>
        <p:nvSpPr>
          <p:cNvPr id="2" name="Title 1">
            <a:extLst>
              <a:ext uri="{FF2B5EF4-FFF2-40B4-BE49-F238E27FC236}">
                <a16:creationId xmlns:a16="http://schemas.microsoft.com/office/drawing/2014/main" id="{8D926497-0591-BEFF-4C58-3BCC267F618D}"/>
              </a:ext>
            </a:extLst>
          </p:cNvPr>
          <p:cNvSpPr>
            <a:spLocks noGrp="1"/>
          </p:cNvSpPr>
          <p:nvPr>
            <p:ph type="title"/>
          </p:nvPr>
        </p:nvSpPr>
        <p:spPr>
          <a:xfrm>
            <a:off x="0" y="0"/>
            <a:ext cx="9144000" cy="1168924"/>
          </a:xfrm>
        </p:spPr>
        <p:txBody>
          <a:bodyPr vert="horz" wrap="none" lIns="91440" tIns="45720" rIns="91440" bIns="45720" rtlCol="0" anchor="t">
            <a:normAutofit/>
          </a:bodyPr>
          <a:lstStyle/>
          <a:p>
            <a:r>
              <a:rPr lang="en-US" b="1"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anose="02020603050405020304" pitchFamily="18" charset="0"/>
                <a:cs typeface="Times New Roman" panose="02020603050405020304" pitchFamily="18" charset="0"/>
              </a:rPr>
              <a:t>Microsoft Excel</a:t>
            </a:r>
          </a:p>
        </p:txBody>
      </p:sp>
      <p:pic>
        <p:nvPicPr>
          <p:cNvPr id="5" name="Picture 4" descr="A close-up of a graph&#10;&#10;Description automatically generated">
            <a:extLst>
              <a:ext uri="{FF2B5EF4-FFF2-40B4-BE49-F238E27FC236}">
                <a16:creationId xmlns:a16="http://schemas.microsoft.com/office/drawing/2014/main" id="{772F9034-B696-2321-EC26-6C5013D838DD}"/>
              </a:ext>
            </a:extLst>
          </p:cNvPr>
          <p:cNvPicPr>
            <a:picLocks noChangeAspect="1"/>
          </p:cNvPicPr>
          <p:nvPr/>
        </p:nvPicPr>
        <p:blipFill>
          <a:blip r:embed="rId4"/>
          <a:stretch>
            <a:fillRect/>
          </a:stretch>
        </p:blipFill>
        <p:spPr>
          <a:xfrm>
            <a:off x="0" y="857250"/>
            <a:ext cx="12192000" cy="6000749"/>
          </a:xfrm>
          <a:prstGeom prst="rect">
            <a:avLst/>
          </a:prstGeom>
        </p:spPr>
      </p:pic>
    </p:spTree>
    <p:extLst>
      <p:ext uri="{BB962C8B-B14F-4D97-AF65-F5344CB8AC3E}">
        <p14:creationId xmlns:p14="http://schemas.microsoft.com/office/powerpoint/2010/main" val="3376896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Paints scrapings in a room">
            <a:extLst>
              <a:ext uri="{FF2B5EF4-FFF2-40B4-BE49-F238E27FC236}">
                <a16:creationId xmlns:a16="http://schemas.microsoft.com/office/drawing/2014/main" id="{84D26864-5102-6CF9-45A0-DAC792FA3EA6}"/>
              </a:ext>
            </a:extLst>
          </p:cNvPr>
          <p:cNvPicPr>
            <a:picLocks noChangeAspect="1"/>
          </p:cNvPicPr>
          <p:nvPr/>
        </p:nvPicPr>
        <p:blipFill rotWithShape="1">
          <a:blip r:embed="rId3">
            <a:duotone>
              <a:prstClr val="black"/>
              <a:schemeClr val="tx2">
                <a:tint val="45000"/>
                <a:satMod val="400000"/>
              </a:schemeClr>
            </a:duotone>
            <a:alphaModFix amt="12000"/>
          </a:blip>
          <a:srcRect l="9091" t="23391"/>
          <a:stretch/>
        </p:blipFill>
        <p:spPr>
          <a:xfrm>
            <a:off x="20" y="1"/>
            <a:ext cx="12191980" cy="6858000"/>
          </a:xfrm>
          <a:prstGeom prst="rect">
            <a:avLst/>
          </a:prstGeom>
        </p:spPr>
      </p:pic>
      <p:sp>
        <p:nvSpPr>
          <p:cNvPr id="2" name="Title 1">
            <a:extLst>
              <a:ext uri="{FF2B5EF4-FFF2-40B4-BE49-F238E27FC236}">
                <a16:creationId xmlns:a16="http://schemas.microsoft.com/office/drawing/2014/main" id="{8D926497-0591-BEFF-4C58-3BCC267F618D}"/>
              </a:ext>
            </a:extLst>
          </p:cNvPr>
          <p:cNvSpPr>
            <a:spLocks noGrp="1"/>
          </p:cNvSpPr>
          <p:nvPr>
            <p:ph type="title"/>
          </p:nvPr>
        </p:nvSpPr>
        <p:spPr>
          <a:xfrm>
            <a:off x="0" y="0"/>
            <a:ext cx="9144000" cy="1168924"/>
          </a:xfrm>
        </p:spPr>
        <p:txBody>
          <a:bodyPr vert="horz" wrap="none" lIns="91440" tIns="45720" rIns="91440" bIns="45720" rtlCol="0" anchor="t">
            <a:normAutofit/>
          </a:bodyPr>
          <a:lstStyle/>
          <a:p>
            <a:r>
              <a:rPr lang="en-US" b="1"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anose="02020603050405020304" pitchFamily="18" charset="0"/>
                <a:cs typeface="Times New Roman" panose="02020603050405020304" pitchFamily="18" charset="0"/>
              </a:rPr>
              <a:t>Power BI</a:t>
            </a:r>
          </a:p>
        </p:txBody>
      </p:sp>
      <p:pic>
        <p:nvPicPr>
          <p:cNvPr id="3" name="Picture 2">
            <a:extLst>
              <a:ext uri="{FF2B5EF4-FFF2-40B4-BE49-F238E27FC236}">
                <a16:creationId xmlns:a16="http://schemas.microsoft.com/office/drawing/2014/main" id="{DA576A56-78BE-C067-52C4-2AD0C90311C2}"/>
              </a:ext>
            </a:extLst>
          </p:cNvPr>
          <p:cNvPicPr>
            <a:picLocks noChangeAspect="1"/>
          </p:cNvPicPr>
          <p:nvPr/>
        </p:nvPicPr>
        <p:blipFill rotWithShape="1">
          <a:blip r:embed="rId4"/>
          <a:srcRect l="10903" t="12791" r="14948" b="13421"/>
          <a:stretch/>
        </p:blipFill>
        <p:spPr>
          <a:xfrm>
            <a:off x="0" y="980388"/>
            <a:ext cx="12191999" cy="5877612"/>
          </a:xfrm>
          <a:prstGeom prst="rect">
            <a:avLst/>
          </a:prstGeom>
        </p:spPr>
      </p:pic>
    </p:spTree>
    <p:extLst>
      <p:ext uri="{BB962C8B-B14F-4D97-AF65-F5344CB8AC3E}">
        <p14:creationId xmlns:p14="http://schemas.microsoft.com/office/powerpoint/2010/main" val="3615651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Paints scrapings in a room">
            <a:extLst>
              <a:ext uri="{FF2B5EF4-FFF2-40B4-BE49-F238E27FC236}">
                <a16:creationId xmlns:a16="http://schemas.microsoft.com/office/drawing/2014/main" id="{84D26864-5102-6CF9-45A0-DAC792FA3EA6}"/>
              </a:ext>
            </a:extLst>
          </p:cNvPr>
          <p:cNvPicPr>
            <a:picLocks noChangeAspect="1"/>
          </p:cNvPicPr>
          <p:nvPr/>
        </p:nvPicPr>
        <p:blipFill rotWithShape="1">
          <a:blip r:embed="rId3">
            <a:duotone>
              <a:prstClr val="black"/>
              <a:schemeClr val="tx2">
                <a:tint val="45000"/>
                <a:satMod val="400000"/>
              </a:schemeClr>
            </a:duotone>
            <a:alphaModFix amt="12000"/>
          </a:blip>
          <a:srcRect l="9091" t="23391"/>
          <a:stretch/>
        </p:blipFill>
        <p:spPr>
          <a:xfrm>
            <a:off x="20" y="1"/>
            <a:ext cx="12191980" cy="6858000"/>
          </a:xfrm>
          <a:prstGeom prst="rect">
            <a:avLst/>
          </a:prstGeom>
        </p:spPr>
      </p:pic>
      <p:sp>
        <p:nvSpPr>
          <p:cNvPr id="2" name="Title 1">
            <a:extLst>
              <a:ext uri="{FF2B5EF4-FFF2-40B4-BE49-F238E27FC236}">
                <a16:creationId xmlns:a16="http://schemas.microsoft.com/office/drawing/2014/main" id="{8D926497-0591-BEFF-4C58-3BCC267F618D}"/>
              </a:ext>
            </a:extLst>
          </p:cNvPr>
          <p:cNvSpPr>
            <a:spLocks noGrp="1"/>
          </p:cNvSpPr>
          <p:nvPr>
            <p:ph type="title"/>
          </p:nvPr>
        </p:nvSpPr>
        <p:spPr>
          <a:xfrm>
            <a:off x="0" y="0"/>
            <a:ext cx="9144000" cy="1168924"/>
          </a:xfrm>
        </p:spPr>
        <p:txBody>
          <a:bodyPr vert="horz" wrap="none" lIns="91440" tIns="45720" rIns="91440" bIns="45720" rtlCol="0" anchor="t">
            <a:normAutofit/>
          </a:bodyPr>
          <a:lstStyle/>
          <a:p>
            <a:r>
              <a:rPr lang="en-US" b="1"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anose="02020603050405020304" pitchFamily="18" charset="0"/>
                <a:cs typeface="Times New Roman" panose="02020603050405020304" pitchFamily="18" charset="0"/>
              </a:rPr>
              <a:t>Tableau</a:t>
            </a:r>
          </a:p>
        </p:txBody>
      </p:sp>
      <p:pic>
        <p:nvPicPr>
          <p:cNvPr id="5" name="Picture 4">
            <a:extLst>
              <a:ext uri="{FF2B5EF4-FFF2-40B4-BE49-F238E27FC236}">
                <a16:creationId xmlns:a16="http://schemas.microsoft.com/office/drawing/2014/main" id="{68BB6FE1-C85F-9F47-7C0A-C234E540CE18}"/>
              </a:ext>
            </a:extLst>
          </p:cNvPr>
          <p:cNvPicPr>
            <a:picLocks noChangeAspect="1"/>
          </p:cNvPicPr>
          <p:nvPr/>
        </p:nvPicPr>
        <p:blipFill rotWithShape="1">
          <a:blip r:embed="rId4"/>
          <a:srcRect l="6881" t="8937" r="6907" b="12163"/>
          <a:stretch/>
        </p:blipFill>
        <p:spPr>
          <a:xfrm>
            <a:off x="-1" y="838986"/>
            <a:ext cx="12191999" cy="6019013"/>
          </a:xfrm>
          <a:prstGeom prst="rect">
            <a:avLst/>
          </a:prstGeom>
        </p:spPr>
      </p:pic>
    </p:spTree>
    <p:extLst>
      <p:ext uri="{BB962C8B-B14F-4D97-AF65-F5344CB8AC3E}">
        <p14:creationId xmlns:p14="http://schemas.microsoft.com/office/powerpoint/2010/main" val="4072886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Calculator, pen, compass, money and a paper with graphs printed on it">
            <a:extLst>
              <a:ext uri="{FF2B5EF4-FFF2-40B4-BE49-F238E27FC236}">
                <a16:creationId xmlns:a16="http://schemas.microsoft.com/office/drawing/2014/main" id="{C9101A3B-2739-4C92-0416-6A8ABA3DCE77}"/>
              </a:ext>
            </a:extLst>
          </p:cNvPr>
          <p:cNvPicPr>
            <a:picLocks noChangeAspect="1"/>
          </p:cNvPicPr>
          <p:nvPr/>
        </p:nvPicPr>
        <p:blipFill rotWithShape="1">
          <a:blip r:embed="rId3">
            <a:alphaModFix amt="12000"/>
            <a:grayscl/>
          </a:blip>
          <a:srcRect t="12896" b="6258"/>
          <a:stretch/>
        </p:blipFill>
        <p:spPr>
          <a:xfrm>
            <a:off x="20" y="1"/>
            <a:ext cx="12191980" cy="6850839"/>
          </a:xfrm>
          <a:prstGeom prst="rect">
            <a:avLst/>
          </a:prstGeom>
          <a:effectLst>
            <a:reflection blurRad="38100" stA="55000" endPos="15000" dir="5400000" sy="-100000" algn="bl" rotWithShape="0"/>
          </a:effectLst>
        </p:spPr>
      </p:pic>
      <p:sp>
        <p:nvSpPr>
          <p:cNvPr id="4" name="Title 3">
            <a:extLst>
              <a:ext uri="{FF2B5EF4-FFF2-40B4-BE49-F238E27FC236}">
                <a16:creationId xmlns:a16="http://schemas.microsoft.com/office/drawing/2014/main" id="{D597DD86-0057-4D6F-6C80-31B38078759D}"/>
              </a:ext>
            </a:extLst>
          </p:cNvPr>
          <p:cNvSpPr>
            <a:spLocks noGrp="1"/>
          </p:cNvSpPr>
          <p:nvPr>
            <p:ph type="title"/>
          </p:nvPr>
        </p:nvSpPr>
        <p:spPr>
          <a:xfrm>
            <a:off x="0" y="7160"/>
            <a:ext cx="9144000" cy="1176962"/>
          </a:xfrm>
        </p:spPr>
        <p:txBody>
          <a:bodyPr vert="horz" wrap="none" lIns="91440" tIns="45720" rIns="91440" bIns="45720" rtlCol="0" anchor="t">
            <a:normAutofit/>
          </a:bodyPr>
          <a:lstStyle/>
          <a:p>
            <a:pPr algn="ctr"/>
            <a:r>
              <a:rPr lang="en-US" sz="7200" b="1"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anose="02020603050405020304" pitchFamily="18" charset="0"/>
                <a:cs typeface="Times New Roman" panose="02020603050405020304" pitchFamily="18" charset="0"/>
              </a:rPr>
              <a:t>Challenges</a:t>
            </a:r>
          </a:p>
        </p:txBody>
      </p:sp>
      <p:sp>
        <p:nvSpPr>
          <p:cNvPr id="2" name="Text Placeholder 40">
            <a:extLst>
              <a:ext uri="{FF2B5EF4-FFF2-40B4-BE49-F238E27FC236}">
                <a16:creationId xmlns:a16="http://schemas.microsoft.com/office/drawing/2014/main" id="{16BE9B52-9A42-F3F1-F250-B5CF5AB71502}"/>
              </a:ext>
            </a:extLst>
          </p:cNvPr>
          <p:cNvSpPr txBox="1">
            <a:spLocks/>
          </p:cNvSpPr>
          <p:nvPr/>
        </p:nvSpPr>
        <p:spPr>
          <a:xfrm>
            <a:off x="2165330" y="1314433"/>
            <a:ext cx="10026650" cy="4089231"/>
          </a:xfrm>
          <a:prstGeom prst="rect">
            <a:avLst/>
          </a:prstGeom>
          <a:solidFill>
            <a:schemeClr val="tx1">
              <a:lumMod val="95000"/>
              <a:alpha val="6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ZA" sz="2400" b="1" noProof="1">
                <a:solidFill>
                  <a:schemeClr val="bg1"/>
                </a:solidFill>
                <a:latin typeface="+mj-lt"/>
              </a:rPr>
              <a:t>Initial challenge was understanding the data. Because of less understanding of stock market it took time to understand each feature and it’s importance.</a:t>
            </a:r>
          </a:p>
          <a:p>
            <a:pPr>
              <a:buFont typeface="Wingdings" panose="05000000000000000000" pitchFamily="2" charset="2"/>
              <a:buChar char="Ø"/>
            </a:pPr>
            <a:r>
              <a:rPr lang="en-ZA" sz="2400" b="1" noProof="1">
                <a:solidFill>
                  <a:schemeClr val="bg1"/>
                </a:solidFill>
                <a:latin typeface="+mj-lt"/>
              </a:rPr>
              <a:t>Second is handling large data specially at the time of importing data in sql as it took bit more time.</a:t>
            </a:r>
          </a:p>
          <a:p>
            <a:pPr>
              <a:buFont typeface="Wingdings" panose="05000000000000000000" pitchFamily="2" charset="2"/>
              <a:buChar char="Ø"/>
            </a:pPr>
            <a:r>
              <a:rPr lang="en-ZA" sz="2400" b="1" noProof="1">
                <a:solidFill>
                  <a:schemeClr val="bg1"/>
                </a:solidFill>
                <a:latin typeface="+mj-lt"/>
              </a:rPr>
              <a:t>Third is finding difference between values of kpi, because there is almost negligible difference between summarized values.</a:t>
            </a:r>
          </a:p>
          <a:p>
            <a:pPr>
              <a:buFont typeface="Wingdings" panose="05000000000000000000" pitchFamily="2" charset="2"/>
              <a:buChar char="Ø"/>
            </a:pPr>
            <a:r>
              <a:rPr lang="en-ZA" sz="2400" b="1" noProof="1">
                <a:solidFill>
                  <a:schemeClr val="bg1"/>
                </a:solidFill>
                <a:latin typeface="+mj-lt"/>
              </a:rPr>
              <a:t>Fourth is choosing the right chart for each kpi.</a:t>
            </a:r>
          </a:p>
          <a:p>
            <a:pPr marL="0" indent="0">
              <a:buNone/>
            </a:pPr>
            <a:endParaRPr lang="en-IN" sz="2800" b="1" dirty="0">
              <a:solidFill>
                <a:schemeClr val="bg1"/>
              </a:solidFill>
              <a:effectLst/>
              <a:latin typeface="Bell MT" panose="02020503060305020303" pitchFamily="18" charset="0"/>
              <a:ea typeface="Calibri" panose="020F0502020204030204" pitchFamily="34" charset="0"/>
            </a:endParaRPr>
          </a:p>
        </p:txBody>
      </p:sp>
      <p:sp>
        <p:nvSpPr>
          <p:cNvPr id="3" name="Minus Sign 2">
            <a:extLst>
              <a:ext uri="{FF2B5EF4-FFF2-40B4-BE49-F238E27FC236}">
                <a16:creationId xmlns:a16="http://schemas.microsoft.com/office/drawing/2014/main" id="{81D423D9-174F-1D1C-A952-B226C0835B48}"/>
              </a:ext>
            </a:extLst>
          </p:cNvPr>
          <p:cNvSpPr/>
          <p:nvPr/>
        </p:nvSpPr>
        <p:spPr>
          <a:xfrm rot="5400000">
            <a:off x="-721150" y="2917596"/>
            <a:ext cx="5561814" cy="914400"/>
          </a:xfrm>
          <a:prstGeom prst="mathMinu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1108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Top vide of a white alarm clock on a yellow and orange surface">
            <a:extLst>
              <a:ext uri="{FF2B5EF4-FFF2-40B4-BE49-F238E27FC236}">
                <a16:creationId xmlns:a16="http://schemas.microsoft.com/office/drawing/2014/main" id="{4A9D08CE-9325-57F1-3835-F34741A918A5}"/>
              </a:ext>
            </a:extLst>
          </p:cNvPr>
          <p:cNvPicPr>
            <a:picLocks noChangeAspect="1"/>
          </p:cNvPicPr>
          <p:nvPr/>
        </p:nvPicPr>
        <p:blipFill rotWithShape="1">
          <a:blip r:embed="rId3">
            <a:duotone>
              <a:prstClr val="black"/>
              <a:schemeClr val="tx2">
                <a:tint val="45000"/>
                <a:satMod val="400000"/>
              </a:schemeClr>
            </a:duotone>
            <a:alphaModFix amt="12000"/>
          </a:blip>
          <a:srcRect t="15413"/>
          <a:stretch/>
        </p:blipFill>
        <p:spPr>
          <a:xfrm>
            <a:off x="20" y="1"/>
            <a:ext cx="12191980" cy="6858000"/>
          </a:xfrm>
          <a:prstGeom prst="rect">
            <a:avLst/>
          </a:prstGeom>
        </p:spPr>
      </p:pic>
      <p:sp>
        <p:nvSpPr>
          <p:cNvPr id="7" name="Title 6">
            <a:extLst>
              <a:ext uri="{FF2B5EF4-FFF2-40B4-BE49-F238E27FC236}">
                <a16:creationId xmlns:a16="http://schemas.microsoft.com/office/drawing/2014/main" id="{BDDB3B17-2EE1-4D23-A17E-535ABC883687}"/>
              </a:ext>
            </a:extLst>
          </p:cNvPr>
          <p:cNvSpPr>
            <a:spLocks noGrp="1"/>
          </p:cNvSpPr>
          <p:nvPr>
            <p:ph type="title"/>
          </p:nvPr>
        </p:nvSpPr>
        <p:spPr>
          <a:xfrm>
            <a:off x="904875" y="4911703"/>
            <a:ext cx="10515600" cy="955697"/>
          </a:xfrm>
        </p:spPr>
        <p:txBody>
          <a:bodyPr vert="horz" wrap="none" lIns="91440" tIns="45720" rIns="91440" bIns="45720" rtlCol="0" anchor="t">
            <a:normAutofit/>
          </a:bodyPr>
          <a:lstStyle/>
          <a:p>
            <a:pPr algn="r"/>
            <a:r>
              <a:rPr lang="en-US" b="1"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anose="02020603050405020304" pitchFamily="18" charset="0"/>
                <a:cs typeface="Times New Roman" panose="02020603050405020304" pitchFamily="18" charset="0"/>
              </a:rPr>
              <a:t>Thank You for Your Time and Attention</a:t>
            </a:r>
          </a:p>
        </p:txBody>
      </p:sp>
    </p:spTree>
    <p:extLst>
      <p:ext uri="{BB962C8B-B14F-4D97-AF65-F5344CB8AC3E}">
        <p14:creationId xmlns:p14="http://schemas.microsoft.com/office/powerpoint/2010/main" val="3688842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Calculator, pen, compass, money and a paper with graphs printed on it">
            <a:extLst>
              <a:ext uri="{FF2B5EF4-FFF2-40B4-BE49-F238E27FC236}">
                <a16:creationId xmlns:a16="http://schemas.microsoft.com/office/drawing/2014/main" id="{C9101A3B-2739-4C92-0416-6A8ABA3DCE77}"/>
              </a:ext>
            </a:extLst>
          </p:cNvPr>
          <p:cNvPicPr>
            <a:picLocks noChangeAspect="1"/>
          </p:cNvPicPr>
          <p:nvPr/>
        </p:nvPicPr>
        <p:blipFill rotWithShape="1">
          <a:blip r:embed="rId3">
            <a:alphaModFix amt="12000"/>
            <a:grayscl/>
          </a:blip>
          <a:srcRect t="12896" b="6258"/>
          <a:stretch/>
        </p:blipFill>
        <p:spPr>
          <a:xfrm>
            <a:off x="20" y="1"/>
            <a:ext cx="12191980" cy="6850839"/>
          </a:xfrm>
          <a:prstGeom prst="rect">
            <a:avLst/>
          </a:prstGeom>
          <a:effectLst>
            <a:reflection blurRad="38100" stA="55000" endPos="15000" dir="5400000" sy="-100000" algn="bl" rotWithShape="0"/>
          </a:effectLst>
        </p:spPr>
      </p:pic>
      <p:sp>
        <p:nvSpPr>
          <p:cNvPr id="4" name="Title 3">
            <a:extLst>
              <a:ext uri="{FF2B5EF4-FFF2-40B4-BE49-F238E27FC236}">
                <a16:creationId xmlns:a16="http://schemas.microsoft.com/office/drawing/2014/main" id="{D597DD86-0057-4D6F-6C80-31B38078759D}"/>
              </a:ext>
            </a:extLst>
          </p:cNvPr>
          <p:cNvSpPr>
            <a:spLocks noGrp="1"/>
          </p:cNvSpPr>
          <p:nvPr>
            <p:ph type="title"/>
          </p:nvPr>
        </p:nvSpPr>
        <p:spPr>
          <a:xfrm>
            <a:off x="0" y="7160"/>
            <a:ext cx="9144000" cy="1176962"/>
          </a:xfrm>
        </p:spPr>
        <p:txBody>
          <a:bodyPr vert="horz" wrap="none" lIns="91440" tIns="45720" rIns="91440" bIns="45720" rtlCol="0" anchor="t">
            <a:normAutofit/>
          </a:bodyPr>
          <a:lstStyle/>
          <a:p>
            <a:r>
              <a:rPr lang="en-US" sz="7200" b="1"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anose="02020603050405020304" pitchFamily="18" charset="0"/>
                <a:cs typeface="Times New Roman" panose="02020603050405020304" pitchFamily="18" charset="0"/>
              </a:rPr>
              <a:t>Business Objective</a:t>
            </a:r>
          </a:p>
        </p:txBody>
      </p:sp>
      <p:sp>
        <p:nvSpPr>
          <p:cNvPr id="2" name="Text Placeholder 40">
            <a:extLst>
              <a:ext uri="{FF2B5EF4-FFF2-40B4-BE49-F238E27FC236}">
                <a16:creationId xmlns:a16="http://schemas.microsoft.com/office/drawing/2014/main" id="{16BE9B52-9A42-F3F1-F250-B5CF5AB71502}"/>
              </a:ext>
            </a:extLst>
          </p:cNvPr>
          <p:cNvSpPr txBox="1">
            <a:spLocks/>
          </p:cNvSpPr>
          <p:nvPr/>
        </p:nvSpPr>
        <p:spPr>
          <a:xfrm>
            <a:off x="0" y="1465262"/>
            <a:ext cx="10026650" cy="4089231"/>
          </a:xfrm>
          <a:prstGeom prst="rect">
            <a:avLst/>
          </a:prstGeom>
          <a:solidFill>
            <a:schemeClr val="tx1">
              <a:lumMod val="95000"/>
              <a:alpha val="6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800" b="1" dirty="0">
                <a:solidFill>
                  <a:schemeClr val="bg1"/>
                </a:solidFill>
                <a:effectLst/>
                <a:latin typeface="Bell MT" panose="02020503060305020303" pitchFamily="18" charset="0"/>
                <a:ea typeface="Calibri" panose="020F0502020204030204" pitchFamily="34" charset="0"/>
              </a:rPr>
              <a:t>The primary objective of this project is to provide insights into the stock market performance of the selected major companies. Through analysis, we aim to identify patterns, trends, and anomalies in the stock’s behaviour over time. By doing so, we hope to make informed decisions regarding the stock purchases, sales, or holdings, potentially.</a:t>
            </a:r>
          </a:p>
        </p:txBody>
      </p:sp>
      <p:sp>
        <p:nvSpPr>
          <p:cNvPr id="3" name="Minus Sign 2">
            <a:extLst>
              <a:ext uri="{FF2B5EF4-FFF2-40B4-BE49-F238E27FC236}">
                <a16:creationId xmlns:a16="http://schemas.microsoft.com/office/drawing/2014/main" id="{7198D5EE-7B1F-14DC-0F46-05B1485AE28D}"/>
              </a:ext>
            </a:extLst>
          </p:cNvPr>
          <p:cNvSpPr/>
          <p:nvPr/>
        </p:nvSpPr>
        <p:spPr>
          <a:xfrm rot="5400000">
            <a:off x="7178512" y="3052677"/>
            <a:ext cx="5561814" cy="914400"/>
          </a:xfrm>
          <a:prstGeom prst="mathMinu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0751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598479-18A8-8623-1480-CB1124EC4E12}"/>
              </a:ext>
            </a:extLst>
          </p:cNvPr>
          <p:cNvPicPr>
            <a:picLocks noChangeAspect="1"/>
          </p:cNvPicPr>
          <p:nvPr/>
        </p:nvPicPr>
        <p:blipFill rotWithShape="1">
          <a:blip r:embed="rId3"/>
          <a:srcRect t="6248" b="9483"/>
          <a:stretch/>
        </p:blipFill>
        <p:spPr>
          <a:xfrm>
            <a:off x="20" y="10"/>
            <a:ext cx="12191980" cy="6857990"/>
          </a:xfrm>
          <a:prstGeom prst="rect">
            <a:avLst/>
          </a:prstGeom>
        </p:spPr>
      </p:pic>
    </p:spTree>
    <p:extLst>
      <p:ext uri="{BB962C8B-B14F-4D97-AF65-F5344CB8AC3E}">
        <p14:creationId xmlns:p14="http://schemas.microsoft.com/office/powerpoint/2010/main" val="2403189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A2ED4A3-DC65-45F3-978E-FB4AFCD2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7534655" cy="6858000"/>
          </a:xfrm>
          <a:prstGeom prst="rect">
            <a:avLst/>
          </a:prstGeom>
          <a:solidFill>
            <a:schemeClr val="tx2">
              <a:alpha val="15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4ACDFF9-6F4F-44AB-88A8-B2C9E674D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8040" y="1"/>
            <a:ext cx="4643959"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481488-DF64-6F55-E67F-843768B7018C}"/>
              </a:ext>
            </a:extLst>
          </p:cNvPr>
          <p:cNvSpPr txBox="1"/>
          <p:nvPr/>
        </p:nvSpPr>
        <p:spPr>
          <a:xfrm>
            <a:off x="8143257" y="1349680"/>
            <a:ext cx="3417713" cy="482727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Average Daily Trading Volume</a:t>
            </a:r>
          </a:p>
        </p:txBody>
      </p:sp>
      <p:sp>
        <p:nvSpPr>
          <p:cNvPr id="16" name="TextBox 15">
            <a:extLst>
              <a:ext uri="{FF2B5EF4-FFF2-40B4-BE49-F238E27FC236}">
                <a16:creationId xmlns:a16="http://schemas.microsoft.com/office/drawing/2014/main" id="{6252CC97-03C4-4EA6-D778-49204CE71F10}"/>
              </a:ext>
            </a:extLst>
          </p:cNvPr>
          <p:cNvSpPr txBox="1"/>
          <p:nvPr/>
        </p:nvSpPr>
        <p:spPr>
          <a:xfrm>
            <a:off x="604861" y="0"/>
            <a:ext cx="6312150" cy="2015936"/>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Objective</a:t>
            </a:r>
            <a:r>
              <a:rPr lang="en-IN" sz="2400" b="1" kern="1200" dirty="0">
                <a:solidFill>
                  <a:schemeClr val="tx1"/>
                </a:solidFill>
                <a:latin typeface="Times New Roman" panose="02020603050405020304" pitchFamily="18" charset="0"/>
                <a:ea typeface="+mn-ea"/>
                <a:cs typeface="Times New Roman" panose="02020603050405020304" pitchFamily="18" charset="0"/>
              </a:rPr>
              <a:t> </a:t>
            </a:r>
            <a:r>
              <a:rPr lang="en-IN" sz="1424" b="1" kern="1200" dirty="0">
                <a:solidFill>
                  <a:schemeClr val="tx1"/>
                </a:solidFill>
                <a:latin typeface="Times New Roman" panose="02020603050405020304" pitchFamily="18" charset="0"/>
                <a:ea typeface="+mn-ea"/>
                <a:cs typeface="Times New Roman" panose="02020603050405020304" pitchFamily="18" charset="0"/>
              </a:rPr>
              <a:t>:-</a:t>
            </a:r>
            <a:endParaRPr lang="en-IN" sz="80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Find average number of shares traded daily.</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When trading volume is up—whether it’s buying or selling volume—it means the security is gaining attention and trading activity is increasing.</a:t>
            </a: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ZA"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4318" indent="-254318" defTabSz="406908">
              <a:spcAft>
                <a:spcPts val="600"/>
              </a:spcAft>
              <a:buClr>
                <a:schemeClr val="accent1"/>
              </a:buCl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7494F6-34E6-8C0D-C19D-362D4D1C8BC2}"/>
              </a:ext>
            </a:extLst>
          </p:cNvPr>
          <p:cNvSpPr txBox="1"/>
          <p:nvPr/>
        </p:nvSpPr>
        <p:spPr>
          <a:xfrm>
            <a:off x="631030" y="5126350"/>
            <a:ext cx="6573609" cy="1585178"/>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Findings:-</a:t>
            </a:r>
          </a:p>
          <a:p>
            <a:pPr marL="285750" indent="-285750">
              <a:buFont typeface="Wingdings" panose="05000000000000000000" pitchFamily="2" charset="2"/>
              <a:buChar char="Ø"/>
            </a:pPr>
            <a:r>
              <a:rPr lang="en-US" sz="1600" dirty="0"/>
              <a:t>FB has Highest Average Daily Trading Volume 5.53M.</a:t>
            </a:r>
          </a:p>
          <a:p>
            <a:pPr marL="285750" indent="-285750">
              <a:buFont typeface="Wingdings" panose="05000000000000000000" pitchFamily="2" charset="2"/>
              <a:buChar char="Ø"/>
            </a:pPr>
            <a:r>
              <a:rPr lang="en-US" sz="1600" dirty="0"/>
              <a:t>AAPL has Lowest Average Daily Trading Volume 5.50M.</a:t>
            </a:r>
          </a:p>
          <a:p>
            <a:pPr marL="285750" indent="-285750">
              <a:buFont typeface="Wingdings" panose="05000000000000000000" pitchFamily="2" charset="2"/>
              <a:buChar char="Ø"/>
            </a:pPr>
            <a:r>
              <a:rPr lang="en-US" sz="1600" dirty="0"/>
              <a:t>There is not much difference between Highest Average Daily Trading Volume and Lowest Average Daily Trading Volume.</a:t>
            </a:r>
          </a:p>
          <a:p>
            <a:pPr defTabSz="406908">
              <a:spcAft>
                <a:spcPts val="600"/>
              </a:spcAft>
            </a:pPr>
            <a:endParaRPr lang="en-IN" sz="801" b="1"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2" name="Picture 1">
            <a:extLst>
              <a:ext uri="{FF2B5EF4-FFF2-40B4-BE49-F238E27FC236}">
                <a16:creationId xmlns:a16="http://schemas.microsoft.com/office/drawing/2014/main" id="{7CEFC409-8925-0264-0A1C-37067F372114}"/>
              </a:ext>
            </a:extLst>
          </p:cNvPr>
          <p:cNvPicPr>
            <a:picLocks noChangeAspect="1"/>
          </p:cNvPicPr>
          <p:nvPr/>
        </p:nvPicPr>
        <p:blipFill rotWithShape="1">
          <a:blip r:embed="rId3"/>
          <a:srcRect l="56031" t="32906" r="29547" b="42947"/>
          <a:stretch/>
        </p:blipFill>
        <p:spPr>
          <a:xfrm>
            <a:off x="2358584" y="1692716"/>
            <a:ext cx="3459637" cy="3394699"/>
          </a:xfrm>
          <a:prstGeom prst="rect">
            <a:avLst/>
          </a:prstGeom>
        </p:spPr>
      </p:pic>
    </p:spTree>
    <p:extLst>
      <p:ext uri="{BB962C8B-B14F-4D97-AF65-F5344CB8AC3E}">
        <p14:creationId xmlns:p14="http://schemas.microsoft.com/office/powerpoint/2010/main" val="957298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A2ED4A3-DC65-45F3-978E-FB4AFCD2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7534655" cy="6858000"/>
          </a:xfrm>
          <a:prstGeom prst="rect">
            <a:avLst/>
          </a:prstGeom>
          <a:solidFill>
            <a:schemeClr val="tx2">
              <a:alpha val="15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4ACDFF9-6F4F-44AB-88A8-B2C9E674D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8040" y="1"/>
            <a:ext cx="4643959"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481488-DF64-6F55-E67F-843768B7018C}"/>
              </a:ext>
            </a:extLst>
          </p:cNvPr>
          <p:cNvSpPr txBox="1"/>
          <p:nvPr/>
        </p:nvSpPr>
        <p:spPr>
          <a:xfrm>
            <a:off x="8143257" y="1349680"/>
            <a:ext cx="3417713" cy="482727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Most Volatile Stock</a:t>
            </a:r>
          </a:p>
        </p:txBody>
      </p:sp>
      <p:sp>
        <p:nvSpPr>
          <p:cNvPr id="16" name="TextBox 15">
            <a:extLst>
              <a:ext uri="{FF2B5EF4-FFF2-40B4-BE49-F238E27FC236}">
                <a16:creationId xmlns:a16="http://schemas.microsoft.com/office/drawing/2014/main" id="{6252CC97-03C4-4EA6-D778-49204CE71F10}"/>
              </a:ext>
            </a:extLst>
          </p:cNvPr>
          <p:cNvSpPr txBox="1"/>
          <p:nvPr/>
        </p:nvSpPr>
        <p:spPr>
          <a:xfrm>
            <a:off x="604861" y="0"/>
            <a:ext cx="6312150" cy="2015936"/>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Objective</a:t>
            </a:r>
            <a:r>
              <a:rPr lang="en-IN" sz="2400" b="1" kern="1200" dirty="0">
                <a:solidFill>
                  <a:schemeClr val="tx1"/>
                </a:solidFill>
                <a:latin typeface="Times New Roman" panose="02020603050405020304" pitchFamily="18" charset="0"/>
                <a:ea typeface="+mn-ea"/>
                <a:cs typeface="Times New Roman" panose="02020603050405020304" pitchFamily="18" charset="0"/>
              </a:rPr>
              <a:t> </a:t>
            </a:r>
            <a:r>
              <a:rPr lang="en-IN" sz="1424" b="1" kern="1200" dirty="0">
                <a:solidFill>
                  <a:schemeClr val="tx1"/>
                </a:solidFill>
                <a:latin typeface="Times New Roman" panose="02020603050405020304" pitchFamily="18" charset="0"/>
                <a:ea typeface="+mn-ea"/>
                <a:cs typeface="Times New Roman" panose="02020603050405020304" pitchFamily="18" charset="0"/>
              </a:rPr>
              <a:t>:-</a:t>
            </a:r>
            <a:endParaRPr lang="en-IN" sz="80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rPr>
              <a:t>Identify stocks with the highest Beta values. Stocks with the highest beta values typically indicate that they are more volatile and have higher price sensitivity to market movements compared to overall market Index.</a:t>
            </a:r>
          </a:p>
          <a:p>
            <a:endParaRPr lang="en-ZA"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4318" indent="-254318" defTabSz="406908">
              <a:spcAft>
                <a:spcPts val="600"/>
              </a:spcAft>
              <a:buClr>
                <a:schemeClr val="accent1"/>
              </a:buCl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7494F6-34E6-8C0D-C19D-362D4D1C8BC2}"/>
              </a:ext>
            </a:extLst>
          </p:cNvPr>
          <p:cNvSpPr txBox="1"/>
          <p:nvPr/>
        </p:nvSpPr>
        <p:spPr>
          <a:xfrm>
            <a:off x="631030" y="5126350"/>
            <a:ext cx="6573609" cy="1831399"/>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Findings:-</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Stocks with beta value higher than 1.0 can be interpreted as more volatile.</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All Companies have almost same Average Beta Values.</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There is no major difference in average beta values, we need to look at more parameters to come a conclusion which stock to buy.</a:t>
            </a:r>
          </a:p>
          <a:p>
            <a:pPr defTabSz="406908">
              <a:spcAft>
                <a:spcPts val="600"/>
              </a:spcAft>
            </a:pPr>
            <a:endParaRPr lang="en-IN" sz="801" b="1"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Picture Placeholder 6">
            <a:extLst>
              <a:ext uri="{FF2B5EF4-FFF2-40B4-BE49-F238E27FC236}">
                <a16:creationId xmlns:a16="http://schemas.microsoft.com/office/drawing/2014/main" id="{3744432C-62C8-A5DE-A419-86A95E365A68}"/>
              </a:ext>
            </a:extLst>
          </p:cNvPr>
          <p:cNvPicPr>
            <a:picLocks noChangeAspect="1"/>
          </p:cNvPicPr>
          <p:nvPr/>
        </p:nvPicPr>
        <p:blipFill rotWithShape="1">
          <a:blip r:embed="rId3"/>
          <a:srcRect l="70175" t="32863" r="15115" b="42077"/>
          <a:stretch/>
        </p:blipFill>
        <p:spPr>
          <a:xfrm>
            <a:off x="2183876" y="1657196"/>
            <a:ext cx="3912124" cy="3467203"/>
          </a:xfrm>
          <a:prstGeom prst="rect">
            <a:avLst/>
          </a:prstGeom>
        </p:spPr>
      </p:pic>
    </p:spTree>
    <p:extLst>
      <p:ext uri="{BB962C8B-B14F-4D97-AF65-F5344CB8AC3E}">
        <p14:creationId xmlns:p14="http://schemas.microsoft.com/office/powerpoint/2010/main" val="809045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A2ED4A3-DC65-45F3-978E-FB4AFCD2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7534655" cy="6858000"/>
          </a:xfrm>
          <a:prstGeom prst="rect">
            <a:avLst/>
          </a:prstGeom>
          <a:solidFill>
            <a:schemeClr val="tx2">
              <a:alpha val="15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4ACDFF9-6F4F-44AB-88A8-B2C9E674D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8040" y="1"/>
            <a:ext cx="4643959"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481488-DF64-6F55-E67F-843768B7018C}"/>
              </a:ext>
            </a:extLst>
          </p:cNvPr>
          <p:cNvSpPr txBox="1"/>
          <p:nvPr/>
        </p:nvSpPr>
        <p:spPr>
          <a:xfrm>
            <a:off x="8143257" y="1349680"/>
            <a:ext cx="3417713" cy="482727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Highest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&amp;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Lowest Dividend</a:t>
            </a:r>
          </a:p>
        </p:txBody>
      </p:sp>
      <p:sp>
        <p:nvSpPr>
          <p:cNvPr id="16" name="TextBox 15">
            <a:extLst>
              <a:ext uri="{FF2B5EF4-FFF2-40B4-BE49-F238E27FC236}">
                <a16:creationId xmlns:a16="http://schemas.microsoft.com/office/drawing/2014/main" id="{6252CC97-03C4-4EA6-D778-49204CE71F10}"/>
              </a:ext>
            </a:extLst>
          </p:cNvPr>
          <p:cNvSpPr txBox="1"/>
          <p:nvPr/>
        </p:nvSpPr>
        <p:spPr>
          <a:xfrm>
            <a:off x="604861" y="0"/>
            <a:ext cx="6312150" cy="1769715"/>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Objective</a:t>
            </a:r>
            <a:r>
              <a:rPr lang="en-IN" sz="2400" b="1" kern="1200" dirty="0">
                <a:solidFill>
                  <a:schemeClr val="tx1"/>
                </a:solidFill>
                <a:latin typeface="Times New Roman" panose="02020603050405020304" pitchFamily="18" charset="0"/>
                <a:ea typeface="+mn-ea"/>
                <a:cs typeface="Times New Roman" panose="02020603050405020304" pitchFamily="18" charset="0"/>
              </a:rPr>
              <a:t> </a:t>
            </a:r>
            <a:r>
              <a:rPr lang="en-IN" sz="1424" b="1" kern="1200" dirty="0">
                <a:solidFill>
                  <a:schemeClr val="tx1"/>
                </a:solidFill>
                <a:latin typeface="Times New Roman" panose="02020603050405020304" pitchFamily="18" charset="0"/>
                <a:ea typeface="+mn-ea"/>
                <a:cs typeface="Times New Roman" panose="02020603050405020304" pitchFamily="18" charset="0"/>
              </a:rPr>
              <a:t>:-</a:t>
            </a:r>
            <a:endParaRPr lang="en-IN" sz="80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rPr>
              <a:t>Identify Stocks that have provided the highest dividend amounts and lowest amounts. Stocks with low or no dividends are often associated with growth investing</a:t>
            </a:r>
            <a:r>
              <a:rPr lang="en-IN" sz="1600" dirty="0">
                <a:solidFill>
                  <a:schemeClr val="bg1"/>
                </a:solidFill>
                <a:latin typeface="Calibri" panose="020F0502020204030204" pitchFamily="34" charset="0"/>
                <a:ea typeface="Calibri" panose="020F0502020204030204" pitchFamily="34" charset="0"/>
              </a:rPr>
              <a:t>.</a:t>
            </a:r>
            <a:endParaRPr lang="en-ZA" sz="1600" dirty="0">
              <a:solidFill>
                <a:schemeClr val="bg1"/>
              </a:solidFill>
            </a:endParaRPr>
          </a:p>
          <a:p>
            <a:endParaRPr lang="en-ZA"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4318" indent="-254318" defTabSz="406908">
              <a:spcAft>
                <a:spcPts val="600"/>
              </a:spcAft>
              <a:buClr>
                <a:schemeClr val="accent1"/>
              </a:buCl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7494F6-34E6-8C0D-C19D-362D4D1C8BC2}"/>
              </a:ext>
            </a:extLst>
          </p:cNvPr>
          <p:cNvSpPr txBox="1"/>
          <p:nvPr/>
        </p:nvSpPr>
        <p:spPr>
          <a:xfrm>
            <a:off x="604861" y="4830988"/>
            <a:ext cx="6943178" cy="2077620"/>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Findings:-</a:t>
            </a:r>
          </a:p>
          <a:p>
            <a:pPr marL="171450" indent="-171450">
              <a:buFont typeface="Wingdings" panose="05000000000000000000" pitchFamily="2" charset="2"/>
              <a:buChar char="Ø"/>
            </a:pPr>
            <a:r>
              <a:rPr lang="en-US" sz="1600" dirty="0"/>
              <a:t> A dividend is a reward paid to the shareholders for their investment in a company’s equity and it usually originates from the company's net profits.</a:t>
            </a:r>
          </a:p>
          <a:p>
            <a:pPr marL="285750" indent="-285750">
              <a:buFont typeface="Wingdings" panose="05000000000000000000" pitchFamily="2" charset="2"/>
              <a:buChar char="Ø"/>
            </a:pPr>
            <a:r>
              <a:rPr lang="en-US" sz="1600" dirty="0"/>
              <a:t>Msft with 3.01k is the highest dividend paying stock as per the data.</a:t>
            </a:r>
          </a:p>
          <a:p>
            <a:pPr marL="285750" indent="-285750">
              <a:buFont typeface="Wingdings" panose="05000000000000000000" pitchFamily="2" charset="2"/>
              <a:buChar char="Ø"/>
            </a:pPr>
            <a:r>
              <a:rPr lang="en-US" sz="1600" dirty="0"/>
              <a:t>Googl with 2.95k is the lowest dividend paying stock as per the data.</a:t>
            </a:r>
          </a:p>
          <a:p>
            <a:pPr marL="285750" indent="-285750">
              <a:buFont typeface="Wingdings" panose="05000000000000000000" pitchFamily="2" charset="2"/>
              <a:buChar char="Ø"/>
            </a:pPr>
            <a:r>
              <a:rPr lang="en-US" sz="1600" dirty="0"/>
              <a:t>Amzn &amp; Aapl with 2.99k are the equal dividend paying stock as per the data.</a:t>
            </a:r>
          </a:p>
          <a:p>
            <a:pPr marL="285750" indent="-285750">
              <a:buFont typeface="Wingdings" panose="05000000000000000000" pitchFamily="2" charset="2"/>
              <a:buChar char="Ø"/>
            </a:pPr>
            <a:r>
              <a:rPr lang="en-US" sz="1600" dirty="0"/>
              <a:t> Fb with 2.98k is the second lowest dividend paying stock as per the data.</a:t>
            </a:r>
            <a:endParaRPr lang="en-IN" sz="1600" dirty="0"/>
          </a:p>
          <a:p>
            <a:pPr defTabSz="406908">
              <a:spcAft>
                <a:spcPts val="600"/>
              </a:spcAft>
            </a:pPr>
            <a:endParaRPr lang="en-IN" sz="801" b="1"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2" name="Picture 1">
            <a:extLst>
              <a:ext uri="{FF2B5EF4-FFF2-40B4-BE49-F238E27FC236}">
                <a16:creationId xmlns:a16="http://schemas.microsoft.com/office/drawing/2014/main" id="{B095245E-B996-8C7E-C56B-7FB319AC8265}"/>
              </a:ext>
            </a:extLst>
          </p:cNvPr>
          <p:cNvPicPr>
            <a:picLocks noChangeAspect="1"/>
          </p:cNvPicPr>
          <p:nvPr/>
        </p:nvPicPr>
        <p:blipFill rotWithShape="1">
          <a:blip r:embed="rId3"/>
          <a:srcRect l="30260" t="37341" r="54373" b="41431"/>
          <a:stretch/>
        </p:blipFill>
        <p:spPr>
          <a:xfrm>
            <a:off x="2303930" y="1603527"/>
            <a:ext cx="3792070" cy="3393650"/>
          </a:xfrm>
          <a:prstGeom prst="rect">
            <a:avLst/>
          </a:prstGeom>
        </p:spPr>
      </p:pic>
    </p:spTree>
    <p:extLst>
      <p:ext uri="{BB962C8B-B14F-4D97-AF65-F5344CB8AC3E}">
        <p14:creationId xmlns:p14="http://schemas.microsoft.com/office/powerpoint/2010/main" val="3549493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A2ED4A3-DC65-45F3-978E-FB4AFCD2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7534655" cy="6858000"/>
          </a:xfrm>
          <a:prstGeom prst="rect">
            <a:avLst/>
          </a:prstGeom>
          <a:solidFill>
            <a:schemeClr val="tx2">
              <a:alpha val="15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4ACDFF9-6F4F-44AB-88A8-B2C9E674D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8040" y="1"/>
            <a:ext cx="4643959"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481488-DF64-6F55-E67F-843768B7018C}"/>
              </a:ext>
            </a:extLst>
          </p:cNvPr>
          <p:cNvSpPr txBox="1"/>
          <p:nvPr/>
        </p:nvSpPr>
        <p:spPr>
          <a:xfrm>
            <a:off x="8143257" y="1349680"/>
            <a:ext cx="3417713" cy="482727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Highest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&amp;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Lowest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P/E Ratios</a:t>
            </a:r>
          </a:p>
        </p:txBody>
      </p:sp>
      <p:sp>
        <p:nvSpPr>
          <p:cNvPr id="16" name="TextBox 15">
            <a:extLst>
              <a:ext uri="{FF2B5EF4-FFF2-40B4-BE49-F238E27FC236}">
                <a16:creationId xmlns:a16="http://schemas.microsoft.com/office/drawing/2014/main" id="{6252CC97-03C4-4EA6-D778-49204CE71F10}"/>
              </a:ext>
            </a:extLst>
          </p:cNvPr>
          <p:cNvSpPr txBox="1"/>
          <p:nvPr/>
        </p:nvSpPr>
        <p:spPr>
          <a:xfrm>
            <a:off x="158553" y="0"/>
            <a:ext cx="6312150" cy="2015936"/>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Objective</a:t>
            </a:r>
            <a:r>
              <a:rPr lang="en-IN" sz="2400" b="1" kern="1200" dirty="0">
                <a:solidFill>
                  <a:schemeClr val="tx1"/>
                </a:solidFill>
                <a:latin typeface="Times New Roman" panose="02020603050405020304" pitchFamily="18" charset="0"/>
                <a:ea typeface="+mn-ea"/>
                <a:cs typeface="Times New Roman" panose="02020603050405020304" pitchFamily="18" charset="0"/>
              </a:rPr>
              <a:t> </a:t>
            </a:r>
            <a:r>
              <a:rPr lang="en-IN" sz="1424" b="1" kern="1200" dirty="0">
                <a:solidFill>
                  <a:schemeClr val="tx1"/>
                </a:solidFill>
                <a:latin typeface="Times New Roman" panose="02020603050405020304" pitchFamily="18" charset="0"/>
                <a:ea typeface="+mn-ea"/>
                <a:cs typeface="Times New Roman" panose="02020603050405020304" pitchFamily="18" charset="0"/>
              </a:rPr>
              <a:t>:-</a:t>
            </a:r>
            <a:endParaRPr lang="en-IN" sz="80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rPr>
              <a:t>Identification of stocks with the highest and lowest Price-to-Earnings ratios. High P/E ratios are often associated with stocks growth in the future. Low P/E ratios are often associated with value stocks. These stocks are perceived as undervalued by the market.</a:t>
            </a:r>
          </a:p>
          <a:p>
            <a:endParaRPr lang="en-ZA"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4318" indent="-254318" defTabSz="406908">
              <a:spcAft>
                <a:spcPts val="600"/>
              </a:spcAft>
              <a:buClr>
                <a:schemeClr val="accent1"/>
              </a:buCl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7494F6-34E6-8C0D-C19D-362D4D1C8BC2}"/>
              </a:ext>
            </a:extLst>
          </p:cNvPr>
          <p:cNvSpPr txBox="1"/>
          <p:nvPr/>
        </p:nvSpPr>
        <p:spPr>
          <a:xfrm>
            <a:off x="158553" y="3530089"/>
            <a:ext cx="6943178" cy="3554948"/>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Findings:-</a:t>
            </a:r>
          </a:p>
          <a:p>
            <a:pPr marL="285750" indent="-285750">
              <a:buFont typeface="Wingdings" panose="05000000000000000000" pitchFamily="2" charset="2"/>
              <a:buChar char="Ø"/>
            </a:pPr>
            <a:r>
              <a:rPr lang="en-US" sz="1600" dirty="0"/>
              <a:t> </a:t>
            </a:r>
            <a:r>
              <a:rPr lang="en-US" sz="1600" dirty="0">
                <a:latin typeface="Calibri" panose="020F0502020204030204" pitchFamily="34" charset="0"/>
                <a:ea typeface="Calibri" panose="020F0502020204030204" pitchFamily="34" charset="0"/>
                <a:cs typeface="Calibri" panose="020F0502020204030204" pitchFamily="34" charset="0"/>
              </a:rPr>
              <a:t>AAPL: Highest - 1.39K, Lowest - 1.42K</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AMZN: Highest - 1.40K, Lowest - 1.43K</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FB: Highest - 1.36K, Lowest - 1.57K</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Google: Highest - 1.46K, Lowest - 1.87K</a:t>
            </a: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MSFT: Highest - 1.35K, Lowest - 1.50K</a:t>
            </a:r>
          </a:p>
          <a:p>
            <a:pPr marL="285750" indent="-285750">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Google exhibits the highest P/E ratio at 1.46K, while AAPL shows the lowest at 1.42K. These variations in P/E ratios indicate diverse investor sentiments and potential risks. Higher P/E ratios, such as Google's 1.46K, may suggest optimistic growth expectations, while lower ratios, as seen in AAPL at 1.42K, might indicate potential undervaluation or concerns about future performance.</a:t>
            </a:r>
          </a:p>
          <a:p>
            <a:pPr marL="171450" indent="-171450">
              <a:buFont typeface="Wingdings" panose="05000000000000000000" pitchFamily="2" charset="2"/>
              <a:buChar char="Ø"/>
            </a:pPr>
            <a:endParaRPr lang="en-IN" sz="801" b="1"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Picture Placeholder 6">
            <a:extLst>
              <a:ext uri="{FF2B5EF4-FFF2-40B4-BE49-F238E27FC236}">
                <a16:creationId xmlns:a16="http://schemas.microsoft.com/office/drawing/2014/main" id="{BBED51B8-F83C-D21F-B4C6-BEB772E2AD76}"/>
              </a:ext>
            </a:extLst>
          </p:cNvPr>
          <p:cNvPicPr>
            <a:picLocks noChangeAspect="1"/>
          </p:cNvPicPr>
          <p:nvPr/>
        </p:nvPicPr>
        <p:blipFill rotWithShape="1">
          <a:blip r:embed="rId3"/>
          <a:srcRect l="31719" t="58712" r="44515" b="13250"/>
          <a:stretch/>
        </p:blipFill>
        <p:spPr>
          <a:xfrm>
            <a:off x="3850888" y="1536698"/>
            <a:ext cx="3586860" cy="3431357"/>
          </a:xfrm>
          <a:prstGeom prst="rect">
            <a:avLst/>
          </a:prstGeom>
        </p:spPr>
      </p:pic>
    </p:spTree>
    <p:extLst>
      <p:ext uri="{BB962C8B-B14F-4D97-AF65-F5344CB8AC3E}">
        <p14:creationId xmlns:p14="http://schemas.microsoft.com/office/powerpoint/2010/main" val="3304319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A2ED4A3-DC65-45F3-978E-FB4AFCD2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7534655" cy="6858000"/>
          </a:xfrm>
          <a:prstGeom prst="rect">
            <a:avLst/>
          </a:prstGeom>
          <a:solidFill>
            <a:schemeClr val="tx2">
              <a:alpha val="15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4ACDFF9-6F4F-44AB-88A8-B2C9E674D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8040" y="1"/>
            <a:ext cx="4643959"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481488-DF64-6F55-E67F-843768B7018C}"/>
              </a:ext>
            </a:extLst>
          </p:cNvPr>
          <p:cNvSpPr txBox="1"/>
          <p:nvPr/>
        </p:nvSpPr>
        <p:spPr>
          <a:xfrm>
            <a:off x="8143257" y="1349680"/>
            <a:ext cx="3417713" cy="482727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Stocks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With Highest </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Market</a:t>
            </a:r>
          </a:p>
          <a:p>
            <a:pPr defTabSz="914400">
              <a:lnSpc>
                <a:spcPct val="90000"/>
              </a:lnSpc>
              <a:spcBef>
                <a:spcPct val="0"/>
              </a:spcBef>
              <a:spcAft>
                <a:spcPts val="600"/>
              </a:spcAft>
            </a:pPr>
            <a:r>
              <a:rPr lang="en-US" sz="4800" b="1" dirty="0">
                <a:solidFill>
                  <a:schemeClr val="accent1"/>
                </a:solidFill>
                <a:latin typeface="Times New Roman" panose="02020603050405020304" pitchFamily="18" charset="0"/>
                <a:ea typeface="+mj-ea"/>
                <a:cs typeface="Times New Roman" panose="02020603050405020304" pitchFamily="18" charset="0"/>
              </a:rPr>
              <a:t>Cap</a:t>
            </a:r>
          </a:p>
        </p:txBody>
      </p:sp>
      <p:sp>
        <p:nvSpPr>
          <p:cNvPr id="16" name="TextBox 15">
            <a:extLst>
              <a:ext uri="{FF2B5EF4-FFF2-40B4-BE49-F238E27FC236}">
                <a16:creationId xmlns:a16="http://schemas.microsoft.com/office/drawing/2014/main" id="{6252CC97-03C4-4EA6-D778-49204CE71F10}"/>
              </a:ext>
            </a:extLst>
          </p:cNvPr>
          <p:cNvSpPr txBox="1"/>
          <p:nvPr/>
        </p:nvSpPr>
        <p:spPr>
          <a:xfrm>
            <a:off x="406898" y="0"/>
            <a:ext cx="6312150" cy="1523494"/>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Objective</a:t>
            </a:r>
            <a:r>
              <a:rPr lang="en-IN" sz="2400" b="1" kern="1200" dirty="0">
                <a:solidFill>
                  <a:schemeClr val="tx1"/>
                </a:solidFill>
                <a:latin typeface="Times New Roman" panose="02020603050405020304" pitchFamily="18" charset="0"/>
                <a:ea typeface="+mn-ea"/>
                <a:cs typeface="Times New Roman" panose="02020603050405020304" pitchFamily="18" charset="0"/>
              </a:rPr>
              <a:t> </a:t>
            </a:r>
            <a:r>
              <a:rPr lang="en-IN" sz="1424" b="1" kern="1200" dirty="0">
                <a:solidFill>
                  <a:schemeClr val="tx1"/>
                </a:solidFill>
                <a:latin typeface="Times New Roman" panose="02020603050405020304" pitchFamily="18" charset="0"/>
                <a:ea typeface="+mn-ea"/>
                <a:cs typeface="Times New Roman" panose="02020603050405020304" pitchFamily="18" charset="0"/>
              </a:rPr>
              <a:t>:-</a:t>
            </a:r>
            <a:endParaRPr lang="en-IN" sz="80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rPr>
              <a:t>Identify stock with the largest market capitalizations. Stocks with the highest market cap offer stability and liquidity</a:t>
            </a:r>
            <a:endParaRPr lang="en-ZA" sz="1600" dirty="0"/>
          </a:p>
          <a:p>
            <a:pPr marL="285750" indent="-285750">
              <a:buFont typeface="Wingdings" panose="05000000000000000000" pitchFamily="2" charset="2"/>
              <a:buChar char="Ø"/>
            </a:pPr>
            <a:endParaRPr lang="en-ZA"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4318" indent="-254318" defTabSz="406908">
              <a:spcAft>
                <a:spcPts val="600"/>
              </a:spcAft>
              <a:buClr>
                <a:schemeClr val="accent1"/>
              </a:buCl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7494F6-34E6-8C0D-C19D-362D4D1C8BC2}"/>
              </a:ext>
            </a:extLst>
          </p:cNvPr>
          <p:cNvSpPr txBox="1"/>
          <p:nvPr/>
        </p:nvSpPr>
        <p:spPr>
          <a:xfrm>
            <a:off x="13383" y="3453227"/>
            <a:ext cx="7395945" cy="3339376"/>
          </a:xfrm>
          <a:prstGeom prst="rect">
            <a:avLst/>
          </a:prstGeom>
          <a:noFill/>
        </p:spPr>
        <p:txBody>
          <a:bodyPr wrap="square" rtlCol="0">
            <a:spAutoFit/>
          </a:bodyPr>
          <a:lstStyle/>
          <a:p>
            <a:pPr defTabSz="406908">
              <a:spcAft>
                <a:spcPts val="600"/>
              </a:spcAft>
            </a:pPr>
            <a:r>
              <a:rPr lang="en-IN" b="1" kern="1200" dirty="0">
                <a:solidFill>
                  <a:schemeClr val="tx1"/>
                </a:solidFill>
                <a:latin typeface="Times New Roman" panose="02020603050405020304" pitchFamily="18" charset="0"/>
                <a:ea typeface="+mn-ea"/>
                <a:cs typeface="Times New Roman" panose="02020603050405020304" pitchFamily="18" charset="0"/>
              </a:rPr>
              <a:t>Findings:-</a:t>
            </a:r>
          </a:p>
          <a:p>
            <a:pPr marL="285750" indent="-285750">
              <a:buFont typeface="Wingdings" panose="05000000000000000000" pitchFamily="2" charset="2"/>
              <a:buChar char="Ø"/>
            </a:pPr>
            <a:r>
              <a:rPr lang="en-IN" sz="1500" dirty="0">
                <a:latin typeface="Calibri" panose="020F0502020204030204" pitchFamily="34" charset="0"/>
                <a:ea typeface="Calibri" panose="020F0502020204030204" pitchFamily="34" charset="0"/>
              </a:rPr>
              <a:t>Market Cap is a measure of a company’s total market value.</a:t>
            </a:r>
          </a:p>
          <a:p>
            <a:pPr marL="285750" indent="-285750">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Using line chart we have shown the market cap of all the 5 stocks.</a:t>
            </a:r>
          </a:p>
          <a:p>
            <a:pPr marL="285750" indent="-285750">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"Market Cap Year on Year" A positive percentage indicates an increase, while a negative percentage indicates a decrease. AMNZ has a positive increase YoY% of approx 6.33%</a:t>
            </a:r>
          </a:p>
          <a:p>
            <a:pPr marL="285750" indent="-285750">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 MSFT has the highest market cap among the other stocks with 44.32T followed by FB with 44.25T.</a:t>
            </a:r>
          </a:p>
          <a:p>
            <a:pPr marL="285750" indent="-285750">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AMNZ has the lowest market cap of 43.88T in comparison to other given stocks.</a:t>
            </a:r>
          </a:p>
          <a:p>
            <a:pPr marL="285750" indent="-285750">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High Market Cap signifies that the company has a larger presence in the market.</a:t>
            </a:r>
          </a:p>
          <a:p>
            <a:pPr marL="285750" indent="-285750">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Larger companies may have less growth potential compared to start –up firms.</a:t>
            </a:r>
          </a:p>
          <a:p>
            <a:pPr marL="285750" indent="-285750">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Larger companies with higher market caps usually have more actively traded stocks. This means there is greater liquidity, making it easier for investors to buy or sell shares without significantly impacting the stock price.</a:t>
            </a:r>
            <a:endParaRPr lang="en-IN" sz="15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Wingdings" panose="05000000000000000000" pitchFamily="2" charset="2"/>
              <a:buChar char="Ø"/>
            </a:pPr>
            <a:endParaRPr lang="en-IN" sz="800" b="1"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Picture 2">
            <a:extLst>
              <a:ext uri="{FF2B5EF4-FFF2-40B4-BE49-F238E27FC236}">
                <a16:creationId xmlns:a16="http://schemas.microsoft.com/office/drawing/2014/main" id="{7BCB9B49-8A00-A642-D76E-23262156EE91}"/>
              </a:ext>
            </a:extLst>
          </p:cNvPr>
          <p:cNvPicPr>
            <a:picLocks noChangeAspect="1"/>
          </p:cNvPicPr>
          <p:nvPr/>
        </p:nvPicPr>
        <p:blipFill rotWithShape="1">
          <a:blip r:embed="rId3"/>
          <a:srcRect l="38121" t="32748" r="44075" b="41288"/>
          <a:stretch/>
        </p:blipFill>
        <p:spPr>
          <a:xfrm>
            <a:off x="2189376" y="1012058"/>
            <a:ext cx="3296112" cy="2441168"/>
          </a:xfrm>
          <a:prstGeom prst="rect">
            <a:avLst/>
          </a:prstGeom>
        </p:spPr>
      </p:pic>
    </p:spTree>
    <p:extLst>
      <p:ext uri="{BB962C8B-B14F-4D97-AF65-F5344CB8AC3E}">
        <p14:creationId xmlns:p14="http://schemas.microsoft.com/office/powerpoint/2010/main" val="203049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A2ED4A3-DC65-45F3-978E-FB4AFCD2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7534655" cy="6858000"/>
          </a:xfrm>
          <a:prstGeom prst="rect">
            <a:avLst/>
          </a:prstGeom>
          <a:solidFill>
            <a:schemeClr val="tx2">
              <a:alpha val="15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4ACDFF9-6F4F-44AB-88A8-B2C9E674D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8040" y="1"/>
            <a:ext cx="4643959"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481488-DF64-6F55-E67F-843768B7018C}"/>
              </a:ext>
            </a:extLst>
          </p:cNvPr>
          <p:cNvSpPr txBox="1"/>
          <p:nvPr/>
        </p:nvSpPr>
        <p:spPr>
          <a:xfrm>
            <a:off x="8143257" y="1349680"/>
            <a:ext cx="3417713" cy="482727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IN" sz="4800" b="1"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Stocks Near 52 Week High &amp; </a:t>
            </a:r>
          </a:p>
          <a:p>
            <a:pPr defTabSz="914400">
              <a:lnSpc>
                <a:spcPct val="90000"/>
              </a:lnSpc>
              <a:spcBef>
                <a:spcPct val="0"/>
              </a:spcBef>
              <a:spcAft>
                <a:spcPts val="600"/>
              </a:spcAft>
            </a:pPr>
            <a:r>
              <a:rPr lang="en-IN" sz="4800" b="1"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52 Week Low</a:t>
            </a:r>
            <a:endParaRPr lang="en-US" sz="4800" b="1" dirty="0">
              <a:solidFill>
                <a:schemeClr val="tx2">
                  <a:lumMod val="75000"/>
                </a:schemeClr>
              </a:solidFill>
              <a:latin typeface="Times New Roman" panose="02020603050405020304" pitchFamily="18" charset="0"/>
              <a:ea typeface="+mj-ea"/>
              <a:cs typeface="Times New Roman" panose="02020603050405020304" pitchFamily="18" charset="0"/>
            </a:endParaRPr>
          </a:p>
        </p:txBody>
      </p:sp>
      <p:sp>
        <p:nvSpPr>
          <p:cNvPr id="16" name="TextBox 15">
            <a:extLst>
              <a:ext uri="{FF2B5EF4-FFF2-40B4-BE49-F238E27FC236}">
                <a16:creationId xmlns:a16="http://schemas.microsoft.com/office/drawing/2014/main" id="{6252CC97-03C4-4EA6-D778-49204CE71F10}"/>
              </a:ext>
            </a:extLst>
          </p:cNvPr>
          <p:cNvSpPr txBox="1"/>
          <p:nvPr/>
        </p:nvSpPr>
        <p:spPr>
          <a:xfrm>
            <a:off x="406898" y="-1"/>
            <a:ext cx="6312150" cy="2077492"/>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Objective</a:t>
            </a:r>
            <a:r>
              <a:rPr lang="en-IN" sz="2400" b="1" kern="1200" dirty="0">
                <a:solidFill>
                  <a:schemeClr val="tx1"/>
                </a:solidFill>
                <a:latin typeface="Times New Roman" panose="02020603050405020304" pitchFamily="18" charset="0"/>
                <a:ea typeface="+mn-ea"/>
                <a:cs typeface="Times New Roman" panose="02020603050405020304" pitchFamily="18" charset="0"/>
              </a:rPr>
              <a:t> </a:t>
            </a:r>
            <a:r>
              <a:rPr lang="en-IN" sz="1424" b="1" kern="1200" dirty="0">
                <a:solidFill>
                  <a:schemeClr val="tx1"/>
                </a:solidFill>
                <a:latin typeface="Times New Roman" panose="02020603050405020304" pitchFamily="18" charset="0"/>
                <a:ea typeface="+mn-ea"/>
                <a:cs typeface="Times New Roman" panose="02020603050405020304" pitchFamily="18" charset="0"/>
              </a:rPr>
              <a:t>:-</a:t>
            </a:r>
            <a:endParaRPr lang="en-IN" sz="80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rPr>
              <a:t>Find stock’s 52 week high (The highest price at which a particular stock has traded over the past 52 weeks (one year) and 52 week low high (The lowest price at which a particular stock has traded over the past 52 weeks (one year)</a:t>
            </a:r>
            <a:endParaRPr lang="en-ZA" sz="1600" dirty="0"/>
          </a:p>
          <a:p>
            <a:endParaRPr lang="en-ZA"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54318" indent="-254318" defTabSz="406908">
              <a:spcAft>
                <a:spcPts val="600"/>
              </a:spcAft>
              <a:buClr>
                <a:schemeClr val="accent1"/>
              </a:buCl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7494F6-34E6-8C0D-C19D-362D4D1C8BC2}"/>
              </a:ext>
            </a:extLst>
          </p:cNvPr>
          <p:cNvSpPr txBox="1"/>
          <p:nvPr/>
        </p:nvSpPr>
        <p:spPr>
          <a:xfrm>
            <a:off x="406898" y="3969485"/>
            <a:ext cx="6943178" cy="3185616"/>
          </a:xfrm>
          <a:prstGeom prst="rect">
            <a:avLst/>
          </a:prstGeom>
          <a:noFill/>
        </p:spPr>
        <p:txBody>
          <a:bodyPr wrap="square" rtlCol="0">
            <a:spAutoFit/>
          </a:bodyPr>
          <a:lstStyle/>
          <a:p>
            <a:pPr defTabSz="406908">
              <a:spcAft>
                <a:spcPts val="600"/>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Findings:-</a:t>
            </a:r>
          </a:p>
          <a:p>
            <a:pPr marL="171450" indent="-1714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52 weeks high for all the stocks in 1,544..</a:t>
            </a:r>
          </a:p>
          <a:p>
            <a:pPr marL="171450" indent="-1714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From the dashboard we can find that AMZN is closest to the 52 weeks high with current rate of 1491.13.</a:t>
            </a:r>
          </a:p>
          <a:p>
            <a:pPr marL="171450" indent="-1714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We can also observe that FB is farthest from 52 weeks high with current rate of 295.34.</a:t>
            </a:r>
          </a:p>
          <a:p>
            <a:pPr marL="171450" indent="-1714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52 weeks low for all the stocks is 53.67.</a:t>
            </a:r>
          </a:p>
          <a:p>
            <a:pPr marL="171450" indent="-1714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We can observe from the dashboard that FB is the closest to 52 weeks low with current rate of 295.34.</a:t>
            </a:r>
          </a:p>
          <a:p>
            <a:pPr marL="171450" indent="-1714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We can also observe that AMZN is farthest from 52 weeks low with current rate of 1491.13.</a:t>
            </a:r>
          </a:p>
          <a:p>
            <a:endParaRPr lang="en-IN"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801" b="1"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4" name="Picture 3">
            <a:extLst>
              <a:ext uri="{FF2B5EF4-FFF2-40B4-BE49-F238E27FC236}">
                <a16:creationId xmlns:a16="http://schemas.microsoft.com/office/drawing/2014/main" id="{F92BB9CE-FFD6-8BD9-52B4-7DB28C08D6DB}"/>
              </a:ext>
            </a:extLst>
          </p:cNvPr>
          <p:cNvPicPr>
            <a:picLocks noChangeAspect="1"/>
          </p:cNvPicPr>
          <p:nvPr/>
        </p:nvPicPr>
        <p:blipFill rotWithShape="1">
          <a:blip r:embed="rId3"/>
          <a:srcRect l="55242" t="58539" r="15489" b="13287"/>
          <a:stretch/>
        </p:blipFill>
        <p:spPr>
          <a:xfrm>
            <a:off x="2513607" y="1512939"/>
            <a:ext cx="3927351" cy="2751152"/>
          </a:xfrm>
          <a:prstGeom prst="rect">
            <a:avLst/>
          </a:prstGeom>
        </p:spPr>
      </p:pic>
    </p:spTree>
    <p:extLst>
      <p:ext uri="{BB962C8B-B14F-4D97-AF65-F5344CB8AC3E}">
        <p14:creationId xmlns:p14="http://schemas.microsoft.com/office/powerpoint/2010/main" val="105651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
  <TotalTime>2909</TotalTime>
  <Words>1150</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Bell MT</vt:lpstr>
      <vt:lpstr>Calibri</vt:lpstr>
      <vt:lpstr>Corbel</vt:lpstr>
      <vt:lpstr>Times New Roman</vt:lpstr>
      <vt:lpstr>Wingdings</vt:lpstr>
      <vt:lpstr>Depth</vt:lpstr>
      <vt:lpstr>Stock Market Analysis</vt:lpstr>
      <vt:lpstr>Business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Excel</vt:lpstr>
      <vt:lpstr>Power BI</vt:lpstr>
      <vt:lpstr>Tableau</vt:lpstr>
      <vt:lpstr>Challenges</vt:lpstr>
      <vt:lpstr>Thank You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 :- To Check if we have Experienced Employees in Each Department Time Spend in the Company</dc:title>
  <dc:creator>Samnan Nachan</dc:creator>
  <cp:lastModifiedBy>Pooja Udaykumar</cp:lastModifiedBy>
  <cp:revision>38</cp:revision>
  <dcterms:created xsi:type="dcterms:W3CDTF">2023-11-16T02:03:35Z</dcterms:created>
  <dcterms:modified xsi:type="dcterms:W3CDTF">2024-01-13T15:40:28Z</dcterms:modified>
</cp:coreProperties>
</file>