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8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E774-3C6E-4CF7-80E6-CBECC4093D7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3ACB-1591-483D-BDC1-20B9A21CE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</a:pPr>
            <a:r>
              <a:rPr lang="en-GB" sz="3200" b="1" dirty="0"/>
              <a:t>JavaScript</a:t>
            </a:r>
            <a:r>
              <a:rPr lang="en-GB" sz="3200" dirty="0"/>
              <a:t> ("JS" for short) is a full-fledged dynamic programming language that, when applied to an HTML document, can provide dynamic interactivity on websites</a:t>
            </a:r>
            <a:r>
              <a:rPr lang="en-GB" sz="3200" dirty="0" smtClean="0"/>
              <a:t>.</a:t>
            </a:r>
          </a:p>
          <a:p>
            <a:pPr indent="0" algn="just">
              <a:lnSpc>
                <a:spcPct val="100000"/>
              </a:lnSpc>
            </a:pPr>
            <a:r>
              <a:rPr lang="en-GB" sz="3200" dirty="0" smtClean="0"/>
              <a:t> </a:t>
            </a:r>
            <a:r>
              <a:rPr lang="en-GB" sz="3200" dirty="0"/>
              <a:t>It was invented by Brendan </a:t>
            </a:r>
            <a:r>
              <a:rPr lang="en-GB" sz="3200" dirty="0" err="1"/>
              <a:t>Eich</a:t>
            </a:r>
            <a:r>
              <a:rPr lang="en-GB" sz="3200" dirty="0"/>
              <a:t>, co-founder of the Mozilla project, the Mozilla Foundation, and the Mozilla Corporation.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4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 Arithmetic Operators</a:t>
            </a:r>
            <a:br>
              <a:rPr lang="en-GB" b="1" dirty="0"/>
            </a:br>
            <a:r>
              <a:rPr lang="en-GB" sz="3100" dirty="0"/>
              <a:t>Arithmetic operators are used to perform arithmetic on numbers:</a:t>
            </a:r>
            <a:br>
              <a:rPr lang="en-GB" sz="3100" dirty="0"/>
            </a:br>
            <a:endParaRPr lang="en-GB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70229"/>
              </p:ext>
            </p:extLst>
          </p:nvPr>
        </p:nvGraphicFramePr>
        <p:xfrm>
          <a:off x="1771650" y="2021982"/>
          <a:ext cx="8648700" cy="3686192"/>
        </p:xfrm>
        <a:graphic>
          <a:graphicData uri="http://schemas.openxmlformats.org/drawingml/2006/table">
            <a:tbl>
              <a:tblPr/>
              <a:tblGrid>
                <a:gridCol w="2152650"/>
                <a:gridCol w="6496050"/>
              </a:tblGrid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774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7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Assignment Operators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71650" y="2507774"/>
          <a:ext cx="8648700" cy="2987040"/>
        </p:xfrm>
        <a:graphic>
          <a:graphicData uri="http://schemas.openxmlformats.org/drawingml/2006/table">
            <a:tbl>
              <a:tblPr/>
              <a:tblGrid>
                <a:gridCol w="2152650"/>
                <a:gridCol w="3248025"/>
                <a:gridCol w="32480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+=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-=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*=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/=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%=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GB" dirty="0"/>
              <a:t>Conditional Statements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/>
          <a:lstStyle/>
          <a:p>
            <a:r>
              <a:rPr lang="en-GB" dirty="0"/>
              <a:t>In JavaScript we have the following conditional statements:</a:t>
            </a:r>
          </a:p>
          <a:p>
            <a:r>
              <a:rPr lang="en-GB" dirty="0"/>
              <a:t>Use</a:t>
            </a:r>
            <a:r>
              <a:rPr lang="en-GB" b="1" dirty="0"/>
              <a:t> if </a:t>
            </a:r>
            <a:r>
              <a:rPr lang="en-GB" dirty="0"/>
              <a:t>to specify a block of code to be executed, if a specified condition is true</a:t>
            </a:r>
          </a:p>
          <a:p>
            <a:r>
              <a:rPr lang="en-GB" dirty="0"/>
              <a:t>Use </a:t>
            </a:r>
            <a:r>
              <a:rPr lang="en-GB" b="1" dirty="0"/>
              <a:t>else</a:t>
            </a:r>
            <a:r>
              <a:rPr lang="en-GB" dirty="0"/>
              <a:t> to specify a block of code to be executed, if the same condition is false</a:t>
            </a:r>
          </a:p>
          <a:p>
            <a:r>
              <a:rPr lang="en-GB" dirty="0"/>
              <a:t>Use </a:t>
            </a:r>
            <a:r>
              <a:rPr lang="en-GB" b="1" dirty="0"/>
              <a:t>else if</a:t>
            </a:r>
            <a:r>
              <a:rPr lang="en-GB" dirty="0"/>
              <a:t> to specify a new condition to test, if the first condition is false</a:t>
            </a:r>
          </a:p>
          <a:p>
            <a:r>
              <a:rPr lang="en-GB" dirty="0"/>
              <a:t>Use </a:t>
            </a:r>
            <a:r>
              <a:rPr lang="en-GB" b="1" dirty="0"/>
              <a:t>switch</a:t>
            </a:r>
            <a:r>
              <a:rPr lang="en-GB" dirty="0"/>
              <a:t> to specify many alternative blocks of code to be executed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97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if Statement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to specify a block of JavaScript code to be executed if a condition is true.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block of code to be executed if the condition is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p&gt;Display "Good day!" if the hour is less than 18:00:&lt;/p&gt;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id="demo"&gt;Good Evening!&lt;/p&gt;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(new Date().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 18) {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"Good day!";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marL="0" indent="0" algn="just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9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else Statement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 </a:t>
            </a:r>
            <a:r>
              <a:rPr lang="en-GB" dirty="0"/>
              <a:t>the </a:t>
            </a:r>
            <a:r>
              <a:rPr lang="en-GB" b="1" dirty="0"/>
              <a:t>else</a:t>
            </a:r>
            <a:r>
              <a:rPr lang="en-GB" dirty="0"/>
              <a:t> statement to specify a block of code to be executed if the condition is false.</a:t>
            </a:r>
          </a:p>
          <a:p>
            <a:r>
              <a:rPr lang="en-GB" dirty="0"/>
              <a:t>if (</a:t>
            </a:r>
            <a:r>
              <a:rPr lang="en-GB" i="1" dirty="0"/>
              <a:t>condition</a:t>
            </a:r>
            <a:r>
              <a:rPr lang="en-GB" dirty="0"/>
              <a:t>) {</a:t>
            </a:r>
            <a:br>
              <a:rPr lang="en-GB" dirty="0"/>
            </a:br>
            <a:r>
              <a:rPr lang="en-GB" i="1" dirty="0"/>
              <a:t>    block of code to be executed if the condition is true</a:t>
            </a:r>
            <a:br>
              <a:rPr lang="en-GB" i="1" dirty="0"/>
            </a:br>
            <a:r>
              <a:rPr lang="en-GB" dirty="0"/>
              <a:t>} else { </a:t>
            </a:r>
            <a:br>
              <a:rPr lang="en-GB" dirty="0"/>
            </a:br>
            <a:r>
              <a:rPr lang="en-GB" i="1" dirty="0"/>
              <a:t>    block of code to be executed if the condition is false</a:t>
            </a:r>
            <a:br>
              <a:rPr lang="en-GB" i="1" dirty="0"/>
            </a:br>
            <a:r>
              <a:rPr lang="en-GB" dirty="0" smtClean="0"/>
              <a:t>}</a:t>
            </a:r>
          </a:p>
          <a:p>
            <a:r>
              <a:rPr lang="en-GB" dirty="0" smtClean="0"/>
              <a:t>Example:</a:t>
            </a:r>
            <a:endParaRPr lang="en-GB" dirty="0"/>
          </a:p>
          <a:p>
            <a:r>
              <a:rPr lang="en-GB" dirty="0"/>
              <a:t>if (hour &lt; 18) 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 greeting = "Good day";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 else 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greeting = "Good evening";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else if Statement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the </a:t>
            </a:r>
            <a:r>
              <a:rPr lang="en-GB" b="1" dirty="0"/>
              <a:t>else if</a:t>
            </a:r>
            <a:r>
              <a:rPr lang="en-GB" dirty="0"/>
              <a:t> statement to specify a new condition if the first condition is false.</a:t>
            </a:r>
          </a:p>
          <a:p>
            <a:r>
              <a:rPr lang="en-GB" dirty="0"/>
              <a:t>Syntax</a:t>
            </a:r>
          </a:p>
          <a:p>
            <a:r>
              <a:rPr lang="en-GB" dirty="0"/>
              <a:t>if (</a:t>
            </a:r>
            <a:r>
              <a:rPr lang="en-GB" i="1" dirty="0"/>
              <a:t>condition1</a:t>
            </a:r>
            <a:r>
              <a:rPr lang="en-GB" dirty="0"/>
              <a:t>) {</a:t>
            </a:r>
            <a:br>
              <a:rPr lang="en-GB" dirty="0"/>
            </a:br>
            <a:r>
              <a:rPr lang="en-GB" i="1" dirty="0"/>
              <a:t>    block of code to be executed if condition1 is true</a:t>
            </a:r>
            <a:br>
              <a:rPr lang="en-GB" i="1" dirty="0"/>
            </a:br>
            <a:r>
              <a:rPr lang="en-GB" dirty="0"/>
              <a:t>} else if (</a:t>
            </a:r>
            <a:r>
              <a:rPr lang="en-GB" i="1" dirty="0"/>
              <a:t>condition2</a:t>
            </a:r>
            <a:r>
              <a:rPr lang="en-GB" dirty="0"/>
              <a:t>) {</a:t>
            </a:r>
            <a:br>
              <a:rPr lang="en-GB" dirty="0"/>
            </a:br>
            <a:r>
              <a:rPr lang="en-GB" i="1" dirty="0"/>
              <a:t>    block of code to be executed if the condition1 is false and condition2 is true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 else {</a:t>
            </a:r>
            <a:br>
              <a:rPr lang="en-GB" dirty="0"/>
            </a:br>
            <a:r>
              <a:rPr lang="en-GB" i="1" dirty="0"/>
              <a:t>    block of code to be executed if the condition1 is false and condition2 is false</a:t>
            </a:r>
            <a:br>
              <a:rPr lang="en-GB" i="1" dirty="0"/>
            </a:br>
            <a:r>
              <a:rPr lang="en-GB" dirty="0" smtClean="0"/>
              <a:t>}</a:t>
            </a:r>
          </a:p>
          <a:p>
            <a:r>
              <a:rPr lang="en-GB" dirty="0" smtClean="0"/>
              <a:t>Example:</a:t>
            </a:r>
          </a:p>
          <a:p>
            <a:r>
              <a:rPr lang="en-GB" dirty="0"/>
              <a:t>if (time &lt; 10) 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greeting = "Good morning";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 else if (time &lt; 20) 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greeting = "Good day";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 else 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  greeting = "Good evening";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90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JavaScript Switch Statement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the switch statement to select one of many blocks of code to be executed.</a:t>
            </a:r>
          </a:p>
          <a:p>
            <a:r>
              <a:rPr lang="en-GB" dirty="0"/>
              <a:t>Syntax</a:t>
            </a:r>
          </a:p>
          <a:p>
            <a:r>
              <a:rPr lang="en-GB" dirty="0"/>
              <a:t>switch(</a:t>
            </a:r>
            <a:r>
              <a:rPr lang="en-GB" i="1" dirty="0"/>
              <a:t>expression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    case </a:t>
            </a:r>
            <a:r>
              <a:rPr lang="en-GB" i="1" dirty="0"/>
              <a:t>n</a:t>
            </a:r>
            <a:r>
              <a:rPr lang="en-GB" dirty="0"/>
              <a:t>:</a:t>
            </a:r>
            <a:br>
              <a:rPr lang="en-GB" dirty="0"/>
            </a:br>
            <a:r>
              <a:rPr lang="en-GB" i="1" dirty="0"/>
              <a:t>        code block</a:t>
            </a:r>
            <a:br>
              <a:rPr lang="en-GB" i="1" dirty="0"/>
            </a:br>
            <a:r>
              <a:rPr lang="en-GB" dirty="0"/>
              <a:t>        break;</a:t>
            </a:r>
            <a:br>
              <a:rPr lang="en-GB" dirty="0"/>
            </a:br>
            <a:r>
              <a:rPr lang="en-GB" dirty="0"/>
              <a:t>    case </a:t>
            </a:r>
            <a:r>
              <a:rPr lang="en-GB" i="1" dirty="0"/>
              <a:t>n</a:t>
            </a:r>
            <a:r>
              <a:rPr lang="en-GB" dirty="0"/>
              <a:t>:</a:t>
            </a:r>
            <a:br>
              <a:rPr lang="en-GB" dirty="0"/>
            </a:br>
            <a:r>
              <a:rPr lang="en-GB" i="1" dirty="0"/>
              <a:t>        code block</a:t>
            </a:r>
            <a:br>
              <a:rPr lang="en-GB" i="1" dirty="0"/>
            </a:br>
            <a:r>
              <a:rPr lang="en-GB" dirty="0"/>
              <a:t>        break;</a:t>
            </a:r>
            <a:br>
              <a:rPr lang="en-GB" dirty="0"/>
            </a:br>
            <a:r>
              <a:rPr lang="en-GB" dirty="0"/>
              <a:t>    default:</a:t>
            </a:r>
            <a:br>
              <a:rPr lang="en-GB" dirty="0"/>
            </a:br>
            <a:r>
              <a:rPr lang="en-GB" dirty="0"/>
              <a:t>        </a:t>
            </a:r>
            <a:r>
              <a:rPr lang="en-GB" i="1" dirty="0"/>
              <a:t>code block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dirty="0"/>
              <a:t>This is how it works:</a:t>
            </a:r>
          </a:p>
          <a:p>
            <a:r>
              <a:rPr lang="en-GB" dirty="0"/>
              <a:t>The switch expression is evaluated once.</a:t>
            </a:r>
          </a:p>
          <a:p>
            <a:r>
              <a:rPr lang="en-GB" dirty="0"/>
              <a:t>The value of the expression is compared with the values of each case.</a:t>
            </a:r>
          </a:p>
          <a:p>
            <a:r>
              <a:rPr lang="en-GB" dirty="0"/>
              <a:t>If there is a match, the associated block of code is executed.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1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 Change HTML Content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many JavaScript HTML methods is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uses the method to "find" an HTML element (with id="demo") and changes the element content (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"Hello JavaScript":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&lt;h1&gt;What Can JavaScript Do?&lt;/h1&gt;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="Hello JavaScript!" '&gt;Click Me!&lt;/button&gt;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indent="0" algn="just">
              <a:lnSpc>
                <a:spcPct val="10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0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Change image with its source(html attributes)</a:t>
            </a:r>
          </a:p>
          <a:p>
            <a:pPr marL="0" indent="0" algn="just">
              <a:buNone/>
            </a:pPr>
            <a:r>
              <a:rPr lang="en-GB" dirty="0" smtClean="0"/>
              <a:t>&lt;button </a:t>
            </a:r>
            <a:r>
              <a:rPr lang="en-GB" dirty="0" err="1" smtClean="0"/>
              <a:t>onclick</a:t>
            </a:r>
            <a:r>
              <a:rPr lang="en-GB" dirty="0" smtClean="0"/>
              <a:t>="</a:t>
            </a:r>
            <a:r>
              <a:rPr lang="en-GB" dirty="0" err="1" smtClean="0"/>
              <a:t>document.getElementById</a:t>
            </a:r>
            <a:r>
              <a:rPr lang="en-GB" dirty="0" smtClean="0"/>
              <a:t>('</a:t>
            </a:r>
            <a:r>
              <a:rPr lang="en-GB" dirty="0" err="1" smtClean="0"/>
              <a:t>myImage</a:t>
            </a:r>
            <a:r>
              <a:rPr lang="en-GB" dirty="0" smtClean="0"/>
              <a:t>').</a:t>
            </a:r>
            <a:r>
              <a:rPr lang="en-GB" dirty="0" err="1" smtClean="0"/>
              <a:t>src</a:t>
            </a:r>
            <a:r>
              <a:rPr lang="en-GB" dirty="0" smtClean="0"/>
              <a:t>='pic_bulbon.gif'"&gt; Turn on the light&lt;/button&gt;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id="</a:t>
            </a:r>
            <a:r>
              <a:rPr lang="en-GB" dirty="0" err="1" smtClean="0"/>
              <a:t>myImage</a:t>
            </a:r>
            <a:r>
              <a:rPr lang="en-GB" dirty="0" smtClean="0"/>
              <a:t>" </a:t>
            </a:r>
            <a:r>
              <a:rPr lang="en-GB" dirty="0" err="1" smtClean="0"/>
              <a:t>src</a:t>
            </a:r>
            <a:r>
              <a:rPr lang="en-GB" dirty="0" smtClean="0"/>
              <a:t>="pic_bulboff.gif" style="width:100px"&gt;</a:t>
            </a:r>
          </a:p>
          <a:p>
            <a:r>
              <a:rPr lang="en-GB" b="1" dirty="0" smtClean="0"/>
              <a:t>Change styling of the content</a:t>
            </a:r>
          </a:p>
          <a:p>
            <a:pPr marL="0" indent="0">
              <a:buNone/>
            </a:pP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style.fontSize</a:t>
            </a:r>
            <a:r>
              <a:rPr lang="en-GB" dirty="0"/>
              <a:t> = "25px</a:t>
            </a:r>
            <a:r>
              <a:rPr lang="en-GB" dirty="0" smtClean="0"/>
              <a:t>";</a:t>
            </a:r>
          </a:p>
          <a:p>
            <a:r>
              <a:rPr lang="en-GB" b="1" dirty="0"/>
              <a:t>JavaScript Can Hide HTML </a:t>
            </a:r>
            <a:r>
              <a:rPr lang="en-GB" b="1" dirty="0" smtClean="0"/>
              <a:t>Elements</a:t>
            </a:r>
          </a:p>
          <a:p>
            <a:pPr marL="0" indent="0">
              <a:buNone/>
            </a:pP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style.display</a:t>
            </a:r>
            <a:r>
              <a:rPr lang="en-GB" dirty="0"/>
              <a:t> = "none</a:t>
            </a:r>
            <a:r>
              <a:rPr lang="en-GB" dirty="0" smtClean="0"/>
              <a:t>";</a:t>
            </a:r>
          </a:p>
          <a:p>
            <a:r>
              <a:rPr lang="en-GB" b="1" dirty="0"/>
              <a:t>JavaScript Can Show HTML Elements</a:t>
            </a:r>
          </a:p>
          <a:p>
            <a:pPr marL="0" indent="0">
              <a:buNone/>
            </a:pPr>
            <a:r>
              <a:rPr lang="en-GB" dirty="0" smtClean="0"/>
              <a:t>&lt;p id="demo" style="</a:t>
            </a:r>
            <a:r>
              <a:rPr lang="en-GB" dirty="0" err="1" smtClean="0"/>
              <a:t>display:none</a:t>
            </a:r>
            <a:r>
              <a:rPr lang="en-GB" dirty="0" smtClean="0"/>
              <a:t>"&gt;Hello JavaScript!&lt;/p&gt;</a:t>
            </a:r>
          </a:p>
          <a:p>
            <a:pPr marL="0" indent="0">
              <a:buNone/>
            </a:pPr>
            <a:r>
              <a:rPr lang="en-GB" dirty="0" smtClean="0"/>
              <a:t>&lt;button </a:t>
            </a:r>
            <a:r>
              <a:rPr lang="en-GB" dirty="0" err="1" smtClean="0"/>
              <a:t>onclick</a:t>
            </a:r>
            <a:r>
              <a:rPr lang="en-GB" dirty="0" smtClean="0"/>
              <a:t>="</a:t>
            </a:r>
            <a:r>
              <a:rPr lang="en-GB" dirty="0" err="1" smtClean="0"/>
              <a:t>document.getElementById</a:t>
            </a:r>
            <a:r>
              <a:rPr lang="en-GB" dirty="0" smtClean="0"/>
              <a:t>('demo').</a:t>
            </a:r>
            <a:r>
              <a:rPr lang="en-GB" dirty="0" err="1" smtClean="0"/>
              <a:t>style.display</a:t>
            </a:r>
            <a:r>
              <a:rPr lang="en-GB" dirty="0" smtClean="0"/>
              <a:t>='block'"&gt;Click Me!&lt;/button&gt;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91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11275"/>
          </a:xfrm>
        </p:spPr>
        <p:txBody>
          <a:bodyPr>
            <a:normAutofit/>
          </a:bodyPr>
          <a:lstStyle/>
          <a:p>
            <a:r>
              <a:rPr lang="en-GB" dirty="0" smtClean="0"/>
              <a:t>JavaScript in &lt;head&gt;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</a:t>
            </a:r>
            <a:r>
              <a:rPr lang="en-GB" dirty="0"/>
              <a:t>this example, a JavaScript function is placed in the &lt;head&gt; section of an HTML page.</a:t>
            </a:r>
          </a:p>
          <a:p>
            <a:r>
              <a:rPr lang="en-GB" dirty="0"/>
              <a:t>The function is invoked (called) when a button is clicked:</a:t>
            </a:r>
          </a:p>
          <a:p>
            <a:pPr marL="0" indent="0">
              <a:buNone/>
            </a:pPr>
            <a:r>
              <a:rPr lang="en-GB" dirty="0"/>
              <a:t>&lt;!DOCTYPE 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&lt;html&gt;&lt;head&gt;</a:t>
            </a:r>
            <a:br>
              <a:rPr lang="en-GB" dirty="0"/>
            </a:br>
            <a:r>
              <a:rPr lang="en-GB" dirty="0"/>
              <a:t>&lt;script&gt;</a:t>
            </a:r>
            <a:br>
              <a:rPr lang="en-GB" dirty="0"/>
            </a:br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 = "Paragraph changed.";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&lt;/script&gt;</a:t>
            </a:r>
            <a:br>
              <a:rPr lang="en-GB" dirty="0"/>
            </a:b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&lt;body&gt;</a:t>
            </a:r>
          </a:p>
          <a:p>
            <a:pPr marL="0" indent="0">
              <a:buNone/>
            </a:pPr>
            <a:r>
              <a:rPr lang="en-GB" dirty="0"/>
              <a:t>&lt;h1&gt;A Web Page&lt;/h1&gt;</a:t>
            </a:r>
            <a:br>
              <a:rPr lang="en-GB" dirty="0"/>
            </a:br>
            <a:r>
              <a:rPr lang="en-GB" dirty="0"/>
              <a:t>&lt;p id="demo"&gt;A Paragraph&lt;/p&gt;</a:t>
            </a:r>
            <a:br>
              <a:rPr lang="en-GB" dirty="0"/>
            </a:br>
            <a:r>
              <a:rPr lang="en-GB" dirty="0"/>
              <a:t>&lt;button type="button" </a:t>
            </a:r>
            <a:r>
              <a:rPr lang="en-GB" dirty="0" err="1"/>
              <a:t>onclick</a:t>
            </a:r>
            <a:r>
              <a:rPr lang="en-GB" dirty="0"/>
              <a:t>="</a:t>
            </a:r>
            <a:r>
              <a:rPr lang="en-GB" dirty="0" err="1"/>
              <a:t>myFunction</a:t>
            </a:r>
            <a:r>
              <a:rPr lang="en-GB" dirty="0"/>
              <a:t>()"&gt;Try it&lt;/button&gt;</a:t>
            </a:r>
          </a:p>
          <a:p>
            <a:pPr marL="0" indent="0">
              <a:buNone/>
            </a:pPr>
            <a:r>
              <a:rPr lang="en-GB" dirty="0"/>
              <a:t>&lt;/body&gt;</a:t>
            </a:r>
            <a:br>
              <a:rPr lang="en-GB" dirty="0"/>
            </a:br>
            <a:r>
              <a:rPr lang="en-GB" dirty="0"/>
              <a:t>&lt;/html&gt;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JavaScript in &lt;body&gt;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this example, a JavaScript function is placed in the &lt;body&gt; section of an HTML page.</a:t>
            </a:r>
          </a:p>
          <a:p>
            <a:r>
              <a:rPr lang="en-GB" dirty="0"/>
              <a:t>The function is invoked (called) when a button is clicked:</a:t>
            </a:r>
          </a:p>
          <a:p>
            <a:pPr marL="0" indent="0">
              <a:buNone/>
            </a:pPr>
            <a:r>
              <a:rPr lang="en-GB" dirty="0"/>
              <a:t>&lt;!DOCTYPE 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&lt;html&gt;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&lt;body&gt;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&lt;h1&gt;A Web Page&lt;/h1&gt;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&lt;p id="demo"&gt;A Paragraph&lt;/p&gt;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&lt;button type="button" </a:t>
            </a:r>
            <a:r>
              <a:rPr lang="en-GB" dirty="0" err="1"/>
              <a:t>onclick</a:t>
            </a:r>
            <a:r>
              <a:rPr lang="en-GB" dirty="0"/>
              <a:t>="</a:t>
            </a:r>
            <a:r>
              <a:rPr lang="en-GB" dirty="0" err="1"/>
              <a:t>myFunction</a:t>
            </a:r>
            <a:r>
              <a:rPr lang="en-GB" dirty="0"/>
              <a:t>()"&gt;Try it&lt;/button&gt;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&lt;script&gt;</a:t>
            </a:r>
            <a:br>
              <a:rPr lang="en-GB" dirty="0"/>
            </a:br>
            <a:r>
              <a:rPr lang="en-GB" dirty="0"/>
              <a:t>function </a:t>
            </a:r>
            <a:r>
              <a:rPr lang="en-GB" dirty="0" err="1"/>
              <a:t>myFunction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   </a:t>
            </a:r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 = "Paragraph changed.";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&lt;/script&gt;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&lt;/body&gt;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1848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JavaScript Advantages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Placing </a:t>
            </a:r>
            <a:r>
              <a:rPr lang="en-GB" dirty="0"/>
              <a:t>scripts in external files has some advantages:</a:t>
            </a:r>
          </a:p>
          <a:p>
            <a:r>
              <a:rPr lang="en-GB" dirty="0"/>
              <a:t>It separates HTML and code</a:t>
            </a:r>
          </a:p>
          <a:p>
            <a:r>
              <a:rPr lang="en-GB" dirty="0"/>
              <a:t>It makes HTML and JavaScript easier to read and maintain</a:t>
            </a:r>
          </a:p>
          <a:p>
            <a:r>
              <a:rPr lang="en-GB" dirty="0"/>
              <a:t>Cached JavaScript files can speed up page loads</a:t>
            </a:r>
          </a:p>
          <a:p>
            <a:r>
              <a:rPr lang="en-GB" dirty="0"/>
              <a:t>To add several script files to one page  - use several script tags: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52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Variables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2159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sz="2000" dirty="0"/>
              <a:t>JavaScript variables are containers for storing data values</a:t>
            </a:r>
            <a:r>
              <a:rPr lang="en-GB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&lt;body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&lt;h1&gt;JavaScript Variables&lt;/h1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&lt;p&gt;In this example, x, y, and z are variables&lt;/p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&lt;p id="demo"&gt;&lt;/p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y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var</a:t>
            </a:r>
            <a:r>
              <a:rPr lang="en-GB" sz="2000" dirty="0"/>
              <a:t> z =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/>
              <a:t>document.getElementById</a:t>
            </a:r>
            <a:r>
              <a:rPr lang="en-GB" sz="2000" dirty="0"/>
              <a:t>("demo").</a:t>
            </a:r>
            <a:r>
              <a:rPr lang="en-GB" sz="2000" dirty="0" err="1"/>
              <a:t>innerHTML</a:t>
            </a:r>
            <a:r>
              <a:rPr lang="en-GB" sz="2000" dirty="0"/>
              <a:t>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&lt;/script</a:t>
            </a:r>
            <a:r>
              <a:rPr lang="en-GB" sz="2000" dirty="0" smtClean="0"/>
              <a:t>&gt;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507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Identifiers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10515600" cy="513377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All </a:t>
            </a:r>
            <a:r>
              <a:rPr lang="en-GB" dirty="0"/>
              <a:t>JavaScript </a:t>
            </a:r>
            <a:r>
              <a:rPr lang="en-GB" b="1" dirty="0"/>
              <a:t>variables</a:t>
            </a:r>
            <a:r>
              <a:rPr lang="en-GB" dirty="0"/>
              <a:t> must be </a:t>
            </a:r>
            <a:r>
              <a:rPr lang="en-GB" b="1" dirty="0"/>
              <a:t>identified</a:t>
            </a:r>
            <a:r>
              <a:rPr lang="en-GB" dirty="0"/>
              <a:t> with 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 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x and y) or more descriptive names (age, sum, </a:t>
            </a:r>
            <a:r>
              <a:rPr lang="en-GB" dirty="0" err="1"/>
              <a:t>totalVolume</a:t>
            </a:r>
            <a:r>
              <a:rPr lang="en-GB" dirty="0"/>
              <a:t>).</a:t>
            </a:r>
          </a:p>
          <a:p>
            <a:r>
              <a:rPr lang="en-GB" dirty="0"/>
              <a:t>The general rules for constructing names for variables (unique identifiers) are:</a:t>
            </a:r>
          </a:p>
          <a:p>
            <a:r>
              <a:rPr lang="en-GB" dirty="0"/>
              <a:t>Names can contain letters, digits, underscores, and dollar signs.</a:t>
            </a:r>
          </a:p>
          <a:p>
            <a:r>
              <a:rPr lang="en-GB" dirty="0"/>
              <a:t>Names must begin with a letter</a:t>
            </a:r>
          </a:p>
          <a:p>
            <a:r>
              <a:rPr lang="en-GB" dirty="0"/>
              <a:t>Names can also begin with $ and _ (but we will not use it in this tutorial)</a:t>
            </a:r>
          </a:p>
          <a:p>
            <a:r>
              <a:rPr lang="en-GB" dirty="0"/>
              <a:t>Names are case sensitive (y and Y are different variables)</a:t>
            </a:r>
          </a:p>
          <a:p>
            <a:r>
              <a:rPr lang="en-GB" dirty="0"/>
              <a:t>Reserved words (like JavaScript keywords) cannot be used as names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4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Data Types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r>
              <a:rPr lang="en-GB" dirty="0" smtClean="0"/>
              <a:t>JavaScript </a:t>
            </a:r>
            <a:r>
              <a:rPr lang="en-GB" dirty="0"/>
              <a:t>variables can hold numbers like 100 and text values like "John Doe".</a:t>
            </a:r>
          </a:p>
          <a:p>
            <a:r>
              <a:rPr lang="en-GB" dirty="0"/>
              <a:t>In programming, text values are called text strings.</a:t>
            </a:r>
          </a:p>
          <a:p>
            <a:r>
              <a:rPr lang="en-GB" dirty="0"/>
              <a:t>JavaScript can handle many types of data, but for now, just think of numbers and strings.</a:t>
            </a:r>
          </a:p>
          <a:p>
            <a:r>
              <a:rPr lang="en-GB" dirty="0"/>
              <a:t>Strings are written inside double or single quotes. Numbers are written without quotes.</a:t>
            </a:r>
          </a:p>
          <a:p>
            <a:r>
              <a:rPr lang="en-GB" dirty="0"/>
              <a:t>If you put a number in quotes, it will be treated as a text string</a:t>
            </a:r>
            <a:r>
              <a:rPr lang="en-GB" dirty="0" smtClean="0"/>
              <a:t>.</a:t>
            </a:r>
          </a:p>
          <a:p>
            <a:r>
              <a:rPr lang="en-GB" dirty="0" err="1"/>
              <a:t>var</a:t>
            </a:r>
            <a:r>
              <a:rPr lang="en-GB" dirty="0"/>
              <a:t> pi = 3.14;</a:t>
            </a:r>
            <a:br>
              <a:rPr lang="en-GB" dirty="0"/>
            </a:br>
            <a:r>
              <a:rPr lang="en-GB" dirty="0" err="1"/>
              <a:t>var</a:t>
            </a:r>
            <a:r>
              <a:rPr lang="en-GB" dirty="0"/>
              <a:t> person = "John Doe";</a:t>
            </a:r>
            <a:br>
              <a:rPr lang="en-GB" dirty="0"/>
            </a:br>
            <a:r>
              <a:rPr lang="en-GB" dirty="0" err="1"/>
              <a:t>var</a:t>
            </a:r>
            <a:r>
              <a:rPr lang="en-GB" dirty="0"/>
              <a:t> answer = 'Yes I am!';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94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488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JavaScript</vt:lpstr>
      <vt:lpstr>JavaScript Can Change HTML Content </vt:lpstr>
      <vt:lpstr>PowerPoint Presentation</vt:lpstr>
      <vt:lpstr>JavaScript in &lt;head&gt; </vt:lpstr>
      <vt:lpstr>JavaScript in &lt;body&gt;</vt:lpstr>
      <vt:lpstr>External JavaScript Advantages </vt:lpstr>
      <vt:lpstr>JavaScript Variables </vt:lpstr>
      <vt:lpstr>JavaScript Identifiers </vt:lpstr>
      <vt:lpstr>JavaScript Data Types </vt:lpstr>
      <vt:lpstr>JavaScript Arithmetic Operators Arithmetic operators are used to perform arithmetic on numbers: </vt:lpstr>
      <vt:lpstr>JavaScript Assignment Operators </vt:lpstr>
      <vt:lpstr>Conditional Statements </vt:lpstr>
      <vt:lpstr>The if Statement </vt:lpstr>
      <vt:lpstr>The else Statement </vt:lpstr>
      <vt:lpstr>The else if Statement </vt:lpstr>
      <vt:lpstr>The JavaScript Switch Statement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Can Change HTML Content </dc:title>
  <dc:creator>Laptop</dc:creator>
  <cp:lastModifiedBy>Laptop</cp:lastModifiedBy>
  <cp:revision>8</cp:revision>
  <dcterms:created xsi:type="dcterms:W3CDTF">2017-03-13T12:25:33Z</dcterms:created>
  <dcterms:modified xsi:type="dcterms:W3CDTF">2017-03-14T16:31:15Z</dcterms:modified>
</cp:coreProperties>
</file>