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9" r:id="rId3"/>
    <p:sldId id="257" r:id="rId4"/>
    <p:sldId id="259" r:id="rId5"/>
    <p:sldId id="260" r:id="rId6"/>
    <p:sldId id="282" r:id="rId7"/>
    <p:sldId id="270" r:id="rId8"/>
    <p:sldId id="273" r:id="rId9"/>
    <p:sldId id="283" r:id="rId10"/>
    <p:sldId id="284" r:id="rId11"/>
    <p:sldId id="285" r:id="rId12"/>
    <p:sldId id="286" r:id="rId13"/>
    <p:sldId id="287" r:id="rId14"/>
    <p:sldId id="288" r:id="rId15"/>
    <p:sldId id="289" r:id="rId16"/>
    <p:sldId id="290" r:id="rId17"/>
    <p:sldId id="291" r:id="rId18"/>
    <p:sldId id="292" r:id="rId19"/>
    <p:sldId id="262" r:id="rId20"/>
    <p:sldId id="263"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deep Saha" initials="SS" lastIdx="1" clrIdx="0">
    <p:extLst>
      <p:ext uri="{19B8F6BF-5375-455C-9EA6-DF929625EA0E}">
        <p15:presenceInfo xmlns:p15="http://schemas.microsoft.com/office/powerpoint/2012/main" xmlns="" userId="b7adf43aaf18d6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559" autoAdjust="0"/>
    <p:restoredTop sz="94660"/>
  </p:normalViewPr>
  <p:slideViewPr>
    <p:cSldViewPr snapToGrid="0">
      <p:cViewPr varScale="1">
        <p:scale>
          <a:sx n="75" d="100"/>
          <a:sy n="75" d="100"/>
        </p:scale>
        <p:origin x="-558" y="-6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B5CE1F6-933F-4FC3-921F-736D08AA2E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ACCFAB-663C-4F0D-BB26-72913F8A987D}" type="datetimeFigureOut">
              <a:rPr lang="en-US" smtClean="0"/>
              <a:pPr/>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ACCFAB-663C-4F0D-BB26-72913F8A987D}" type="datetimeFigureOut">
              <a:rPr lang="en-US" smtClean="0"/>
              <a:pPr/>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CCFAB-663C-4F0D-BB26-72913F8A987D}" type="datetimeFigureOut">
              <a:rPr lang="en-US" smtClean="0"/>
              <a:pPr/>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ACCFAB-663C-4F0D-BB26-72913F8A987D}" type="datetimeFigureOut">
              <a:rPr lang="en-US" smtClean="0"/>
              <a:pPr/>
              <a:t>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5CE1F6-933F-4FC3-921F-736D08AA2E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hetechportal.in/2015/05/18/askme-com-acquires-online-grocery-marketplace-bestatlowest-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0DB419-04A4-4C48-8FC8-76D940C96124}"/>
              </a:ext>
            </a:extLst>
          </p:cNvPr>
          <p:cNvSpPr>
            <a:spLocks noGrp="1"/>
          </p:cNvSpPr>
          <p:nvPr>
            <p:ph type="ctrTitle"/>
          </p:nvPr>
        </p:nvSpPr>
        <p:spPr>
          <a:xfrm>
            <a:off x="1924196" y="2427527"/>
            <a:ext cx="8343607" cy="658571"/>
          </a:xfrm>
        </p:spPr>
        <p:txBody>
          <a:bodyPr>
            <a:noAutofit/>
          </a:bodyP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Online Grocery Shopping System</a:t>
            </a:r>
          </a:p>
        </p:txBody>
      </p:sp>
      <p:graphicFrame>
        <p:nvGraphicFramePr>
          <p:cNvPr id="10" name="Table 10">
            <a:extLst>
              <a:ext uri="{FF2B5EF4-FFF2-40B4-BE49-F238E27FC236}">
                <a16:creationId xmlns:a16="http://schemas.microsoft.com/office/drawing/2014/main" xmlns="" id="{CD4DFCB6-5F94-4E83-BEFD-49A98CC15562}"/>
              </a:ext>
            </a:extLst>
          </p:cNvPr>
          <p:cNvGraphicFramePr>
            <a:graphicFrameLocks noGrp="1"/>
          </p:cNvGraphicFramePr>
          <p:nvPr>
            <p:extLst>
              <p:ext uri="{D42A27DB-BD31-4B8C-83A1-F6EECF244321}">
                <p14:modId xmlns:p14="http://schemas.microsoft.com/office/powerpoint/2010/main" xmlns="" val="3261260811"/>
              </p:ext>
            </p:extLst>
          </p:nvPr>
        </p:nvGraphicFramePr>
        <p:xfrm>
          <a:off x="8873330" y="4102102"/>
          <a:ext cx="2505869" cy="2252978"/>
        </p:xfrm>
        <a:graphic>
          <a:graphicData uri="http://schemas.openxmlformats.org/drawingml/2006/table">
            <a:tbl>
              <a:tblPr firstRow="1" bandRow="1">
                <a:tableStyleId>{2D5ABB26-0587-4C30-8999-92F81FD0307C}</a:tableStyleId>
              </a:tblPr>
              <a:tblGrid>
                <a:gridCol w="2505869">
                  <a:extLst>
                    <a:ext uri="{9D8B030D-6E8A-4147-A177-3AD203B41FA5}">
                      <a16:colId xmlns:a16="http://schemas.microsoft.com/office/drawing/2014/main" xmlns="" val="4173523389"/>
                    </a:ext>
                  </a:extLst>
                </a:gridCol>
              </a:tblGrid>
              <a:tr h="298450">
                <a:tc>
                  <a:txBody>
                    <a:bodyPr/>
                    <a:lstStyle/>
                    <a:p>
                      <a:r>
                        <a:rPr lang="en-US" sz="2000" b="1" i="1" dirty="0">
                          <a:latin typeface="Times New Roman" panose="02020603050405020304" pitchFamily="18" charset="0"/>
                          <a:cs typeface="Times New Roman" panose="02020603050405020304" pitchFamily="18" charset="0"/>
                        </a:rPr>
                        <a:t>Submitted By :</a:t>
                      </a:r>
                      <a:endParaRPr lang="en-IN" sz="2000" b="1"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785796354"/>
                  </a:ext>
                </a:extLst>
              </a:tr>
              <a:tr h="298450">
                <a:tc>
                  <a:txBody>
                    <a:bodyPr/>
                    <a:lstStyle/>
                    <a:p>
                      <a:r>
                        <a:rPr lang="en-US" i="1" dirty="0">
                          <a:latin typeface="Times New Roman" panose="02020603050405020304" pitchFamily="18" charset="0"/>
                          <a:cs typeface="Times New Roman" panose="02020603050405020304" pitchFamily="18" charset="0"/>
                        </a:rPr>
                        <a:t>Riya Chhillar</a:t>
                      </a:r>
                    </a:p>
                  </a:txBody>
                  <a:tcPr/>
                </a:tc>
                <a:extLst>
                  <a:ext uri="{0D108BD9-81ED-4DB2-BD59-A6C34878D82A}">
                    <a16:rowId xmlns:a16="http://schemas.microsoft.com/office/drawing/2014/main" xmlns="" val="523632340"/>
                  </a:ext>
                </a:extLst>
              </a:tr>
              <a:tr h="393698">
                <a:tc>
                  <a:txBody>
                    <a:bodyPr/>
                    <a:lstStyle/>
                    <a:p>
                      <a:r>
                        <a:rPr lang="en-US" i="1" dirty="0" err="1" smtClean="0">
                          <a:latin typeface="Times New Roman" panose="02020603050405020304" pitchFamily="18" charset="0"/>
                          <a:cs typeface="Times New Roman" panose="02020603050405020304" pitchFamily="18" charset="0"/>
                        </a:rPr>
                        <a:t>Himanshu</a:t>
                      </a:r>
                      <a:r>
                        <a:rPr lang="en-US" i="1" dirty="0" smtClean="0">
                          <a:latin typeface="Times New Roman" panose="02020603050405020304" pitchFamily="18" charset="0"/>
                          <a:cs typeface="Times New Roman" panose="02020603050405020304" pitchFamily="18" charset="0"/>
                        </a:rPr>
                        <a:t> Kumar</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853617537"/>
                  </a:ext>
                </a:extLst>
              </a:tr>
              <a:tr h="298450">
                <a:tc>
                  <a:txBody>
                    <a:bodyPr/>
                    <a:lstStyle/>
                    <a:p>
                      <a:r>
                        <a:rPr lang="en-US" i="1" dirty="0" err="1" smtClean="0">
                          <a:latin typeface="Times New Roman" panose="02020603050405020304" pitchFamily="18" charset="0"/>
                          <a:cs typeface="Times New Roman" panose="02020603050405020304" pitchFamily="18" charset="0"/>
                        </a:rPr>
                        <a:t>Sumit</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Mukherjee</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67083260"/>
                  </a:ext>
                </a:extLst>
              </a:tr>
              <a:tr h="298450">
                <a:tc>
                  <a:txBody>
                    <a:bodyPr/>
                    <a:lstStyle/>
                    <a:p>
                      <a:r>
                        <a:rPr lang="en-US" i="1" dirty="0" err="1" smtClean="0">
                          <a:latin typeface="Times New Roman" panose="02020603050405020304" pitchFamily="18" charset="0"/>
                          <a:cs typeface="Times New Roman" panose="02020603050405020304" pitchFamily="18" charset="0"/>
                        </a:rPr>
                        <a:t>Subhadip</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Chakraborty</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66808326"/>
                  </a:ext>
                </a:extLst>
              </a:tr>
              <a:tr h="298450">
                <a:tc>
                  <a:txBody>
                    <a:bodyPr/>
                    <a:lstStyle/>
                    <a:p>
                      <a:r>
                        <a:rPr lang="en-US" i="1" dirty="0" err="1" smtClean="0">
                          <a:latin typeface="Times New Roman" panose="02020603050405020304" pitchFamily="18" charset="0"/>
                          <a:cs typeface="Times New Roman" panose="02020603050405020304" pitchFamily="18" charset="0"/>
                        </a:rPr>
                        <a:t>Srijani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Chatterjee</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826955868"/>
                  </a:ext>
                </a:extLst>
              </a:tr>
            </a:tbl>
          </a:graphicData>
        </a:graphic>
      </p:graphicFrame>
      <p:pic>
        <p:nvPicPr>
          <p:cNvPr id="13" name="Picture 12">
            <a:extLst>
              <a:ext uri="{FF2B5EF4-FFF2-40B4-BE49-F238E27FC236}">
                <a16:creationId xmlns:a16="http://schemas.microsoft.com/office/drawing/2014/main" xmlns="" id="{134F6E0A-8644-4021-B1B7-089413FF353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89383"/>
            <a:ext cx="2905851" cy="968617"/>
          </a:xfrm>
          <a:prstGeom prst="rect">
            <a:avLst/>
          </a:prstGeom>
        </p:spPr>
      </p:pic>
    </p:spTree>
    <p:extLst>
      <p:ext uri="{BB962C8B-B14F-4D97-AF65-F5344CB8AC3E}">
        <p14:creationId xmlns:p14="http://schemas.microsoft.com/office/powerpoint/2010/main" xmlns="" val="340066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5650" y="0"/>
            <a:ext cx="12166349" cy="68579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12192000" cy="68453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r="1109" b="6250"/>
          <a:stretch>
            <a:fillRect/>
          </a:stretch>
        </p:blipFill>
        <p:spPr bwMode="auto">
          <a:xfrm>
            <a:off x="0" y="0"/>
            <a:ext cx="12866914"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b="6250"/>
          <a:stretch>
            <a:fillRect/>
          </a:stretch>
        </p:blipFill>
        <p:spPr bwMode="auto">
          <a:xfrm>
            <a:off x="0" y="0"/>
            <a:ext cx="1301115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BF391C3-155B-4615-BB36-E2089936A6E0}"/>
              </a:ext>
            </a:extLst>
          </p:cNvPr>
          <p:cNvSpPr txBox="1"/>
          <p:nvPr/>
        </p:nvSpPr>
        <p:spPr>
          <a:xfrm>
            <a:off x="2759242" y="176463"/>
            <a:ext cx="624037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Application of The Project</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574801" y="1003205"/>
            <a:ext cx="10617199" cy="5139869"/>
          </a:xfrm>
          <a:prstGeom prst="rect">
            <a:avLst/>
          </a:prstGeom>
          <a:noFill/>
        </p:spPr>
        <p:txBody>
          <a:bodyPr wrap="square" rtlCol="0">
            <a:spAutoFit/>
          </a:bodyPr>
          <a:lstStyle/>
          <a:p>
            <a:pPr>
              <a:buFont typeface="Arial" pitchFamily="34" charset="0"/>
              <a:buChar char="•"/>
            </a:pPr>
            <a:r>
              <a:rPr lang="en-US" sz="2200" b="1" i="1" dirty="0">
                <a:latin typeface="Times New Roman" panose="02020603050405020304" pitchFamily="18" charset="0"/>
                <a:cs typeface="Times New Roman" panose="02020603050405020304" pitchFamily="18" charset="0"/>
              </a:rPr>
              <a:t>Convenient: </a:t>
            </a:r>
            <a:r>
              <a:rPr lang="en-US" sz="2000" dirty="0">
                <a:latin typeface="Times New Roman" panose="02020603050405020304" pitchFamily="18" charset="0"/>
                <a:cs typeface="Times New Roman" panose="02020603050405020304" pitchFamily="18" charset="0"/>
              </a:rPr>
              <a:t>Online Grocery Shopping is convenient. People do not have to leave their homes to visit stores for Grocery Shopping. They can login, look for good products and then proceed to buy and order for their products.</a:t>
            </a: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a:latin typeface="Times New Roman" panose="02020603050405020304" pitchFamily="18" charset="0"/>
                <a:cs typeface="Times New Roman" panose="02020603050405020304" pitchFamily="18" charset="0"/>
              </a:rPr>
              <a:t>Range of choices:</a:t>
            </a:r>
            <a:r>
              <a:rPr lang="en-US" sz="22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offers a great variety of options they usually have a large stock of products than a physical store. Therefore, whatever products the user needs can be easily found here. If a product is unavailable the user can choose to be notified as soon as the product is available.</a:t>
            </a: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a:latin typeface="Times New Roman" panose="02020603050405020304" pitchFamily="18" charset="0"/>
                <a:cs typeface="Times New Roman" panose="02020603050405020304" pitchFamily="18" charset="0"/>
              </a:rPr>
              <a:t>Timesaving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save a lot of  time and money by using Online Grocery Shopping System. People who live far from retail outlets and those with busy schedules can find this advantageous. They can buy multiple products at a minimum time.</a:t>
            </a: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a:latin typeface="Times New Roman" panose="02020603050405020304" pitchFamily="18" charset="0"/>
                <a:cs typeface="Times New Roman" panose="02020603050405020304" pitchFamily="18" charset="0"/>
              </a:rPr>
              <a:t>Affordable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 are no middle men present between the customer and manufacturer. Customers buy products directly from the manufacturers. So, their products are considerably cheaper than those in local stores.</a:t>
            </a:r>
            <a:br>
              <a:rPr lang="en-US" sz="2000" dirty="0">
                <a:latin typeface="Times New Roman" panose="02020603050405020304" pitchFamily="18" charset="0"/>
                <a:cs typeface="Times New Roman" panose="02020603050405020304" pitchFamily="18" charset="0"/>
              </a:rPr>
            </a:br>
            <a:endParaRPr lang="en-US" sz="2000" dirty="0"/>
          </a:p>
        </p:txBody>
      </p:sp>
    </p:spTree>
    <p:extLst>
      <p:ext uri="{BB962C8B-B14F-4D97-AF65-F5344CB8AC3E}">
        <p14:creationId xmlns:p14="http://schemas.microsoft.com/office/powerpoint/2010/main" xmlns="" val="376769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F00433-2C6F-45D1-8549-A0B07D79EB0B}"/>
              </a:ext>
            </a:extLst>
          </p:cNvPr>
          <p:cNvSpPr txBox="1"/>
          <p:nvPr/>
        </p:nvSpPr>
        <p:spPr>
          <a:xfrm>
            <a:off x="4133850" y="762000"/>
            <a:ext cx="397192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OVERVIEW</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F3CF0DCC-03A1-4A1C-A339-90BDE9676B91}"/>
              </a:ext>
            </a:extLst>
          </p:cNvPr>
          <p:cNvSpPr txBox="1"/>
          <p:nvPr/>
        </p:nvSpPr>
        <p:spPr>
          <a:xfrm>
            <a:off x="2205037" y="1971675"/>
            <a:ext cx="7781925" cy="3970318"/>
          </a:xfrm>
          <a:prstGeom prst="rect">
            <a:avLst/>
          </a:prstGeom>
          <a:noFill/>
        </p:spPr>
        <p:txBody>
          <a:bodyPr wrap="square" rtlCol="0">
            <a:spAutoFit/>
          </a:bodyPr>
          <a:lstStyle/>
          <a:p>
            <a:pPr marL="514350" indent="-514350" algn="ctr"/>
            <a:r>
              <a:rPr lang="en-US" b="1" dirty="0">
                <a:latin typeface="Times New Roman" pitchFamily="18" charset="0"/>
                <a:cs typeface="Times New Roman" pitchFamily="18" charset="0"/>
              </a:rPr>
              <a:t>Introduction</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   Requirements</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  Feasibility Study</a:t>
            </a:r>
          </a:p>
          <a:p>
            <a:pPr marL="514350" indent="-514350" algn="ctr"/>
            <a:r>
              <a:rPr lang="en-US" b="1" dirty="0">
                <a:latin typeface="Times New Roman" pitchFamily="18" charset="0"/>
                <a:cs typeface="Times New Roman" pitchFamily="18" charset="0"/>
              </a:rPr>
              <a:t> </a:t>
            </a:r>
          </a:p>
          <a:p>
            <a:pPr marL="514350" indent="-514350" algn="ctr"/>
            <a:r>
              <a:rPr lang="en-US" b="1" dirty="0">
                <a:latin typeface="Times New Roman" pitchFamily="18" charset="0"/>
                <a:cs typeface="Times New Roman" pitchFamily="18" charset="0"/>
              </a:rPr>
              <a:t>Screenshots </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Applications of the Project</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Future Scope and References</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Conclusion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1575FD4-CF46-4368-BD49-9FFC06F82CE9}"/>
              </a:ext>
            </a:extLst>
          </p:cNvPr>
          <p:cNvSpPr txBox="1"/>
          <p:nvPr/>
        </p:nvSpPr>
        <p:spPr>
          <a:xfrm>
            <a:off x="2996048" y="342779"/>
            <a:ext cx="62564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Future Scope</a:t>
            </a:r>
            <a:endParaRPr lang="en-US" sz="3600" dirty="0"/>
          </a:p>
        </p:txBody>
      </p:sp>
      <p:sp>
        <p:nvSpPr>
          <p:cNvPr id="8" name="TextBox 7"/>
          <p:cNvSpPr txBox="1"/>
          <p:nvPr/>
        </p:nvSpPr>
        <p:spPr>
          <a:xfrm>
            <a:off x="1603895" y="1621710"/>
            <a:ext cx="9076805"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nation’s grocery market size and its online potential, only </a:t>
            </a:r>
            <a:r>
              <a:rPr lang="en-US" dirty="0">
                <a:latin typeface="Times New Roman" panose="02020603050405020304" pitchFamily="18" charset="0"/>
                <a:cs typeface="Times New Roman" panose="02020603050405020304" pitchFamily="18" charset="0"/>
                <a:hlinkClick r:id="rId2"/>
              </a:rPr>
              <a:t>1% of groceries are bought online</a:t>
            </a:r>
            <a:r>
              <a:rPr lang="en-US" dirty="0">
                <a:latin typeface="Times New Roman" pitchFamily="18" charset="0"/>
                <a:cs typeface="Times New Roman" pitchFamily="18" charset="0"/>
              </a:rPr>
              <a:t>. It tells us e-grocery stores have not attained their potential. We are just in the initial stage waiting for a push that leads to success.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Marketers are often interested in attracting not just brand users, but perhaps more importantly, those who consistently purchase the company’s brand. In the context of retailing, this means identifying and attracting regular visitors and buyers at a retail store.</a:t>
            </a:r>
          </a:p>
          <a:p>
            <a:r>
              <a:rPr lang="en-US" dirty="0">
                <a:latin typeface="Times New Roman" pitchFamily="18" charset="0"/>
                <a:cs typeface="Times New Roman" pitchFamily="18" charset="0"/>
              </a:rPr>
              <a:t>Another scope is : One Stop Shopping, which focuses on the availability of different popular brands, good quality store and availability of several products under one roof ensures that the modern consumer can shop at the same store and not move around several stores to buy merchandise.</a:t>
            </a:r>
          </a:p>
        </p:txBody>
      </p:sp>
    </p:spTree>
    <p:extLst>
      <p:ext uri="{BB962C8B-B14F-4D97-AF65-F5344CB8AC3E}">
        <p14:creationId xmlns:p14="http://schemas.microsoft.com/office/powerpoint/2010/main" xmlns="" val="3646501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9843" y="1595597"/>
            <a:ext cx="10007458" cy="4524315"/>
          </a:xfrm>
          <a:prstGeom prst="rect">
            <a:avLst/>
          </a:prstGeom>
        </p:spPr>
        <p:txBody>
          <a:bodyPr wrap="square">
            <a:spAutoFit/>
          </a:bodyPr>
          <a:lstStyle/>
          <a:p>
            <a:pPr>
              <a:buFont typeface="Arial" pitchFamily="34" charset="0"/>
              <a:buChar char="•"/>
            </a:pPr>
            <a:r>
              <a:rPr lang="en-US" dirty="0">
                <a:latin typeface="Times New Roman" pitchFamily="18" charset="0"/>
                <a:cs typeface="Times New Roman" pitchFamily="18" charset="0"/>
              </a:rPr>
              <a:t> Online Delivery is the best way to purchase any item but be careful because there may be some fake products on different websites.</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Be careful while choosing  your products. Read the customer reviews and check the product ratings before purchasing something.</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We do have a genuine website. We strictly do not sell spiked or duplicate products. We assure good quality products. Customer satisfaction is our main motive.</a:t>
            </a:r>
          </a:p>
          <a:p>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GrocerCart.com</a:t>
            </a:r>
          </a:p>
          <a:p>
            <a:pPr algn="ctr"/>
            <a:r>
              <a:rPr lang="en-US" dirty="0">
                <a:latin typeface="Times New Roman" pitchFamily="18" charset="0"/>
                <a:cs typeface="Times New Roman" pitchFamily="18" charset="0"/>
              </a:rPr>
              <a:t>Spend For Quality</a:t>
            </a:r>
          </a:p>
        </p:txBody>
      </p:sp>
      <p:sp>
        <p:nvSpPr>
          <p:cNvPr id="5" name="TextBox 4">
            <a:extLst>
              <a:ext uri="{FF2B5EF4-FFF2-40B4-BE49-F238E27FC236}">
                <a16:creationId xmlns:a16="http://schemas.microsoft.com/office/drawing/2014/main" xmlns="" id="{E1575FD4-CF46-4368-BD49-9FFC06F82CE9}"/>
              </a:ext>
            </a:extLst>
          </p:cNvPr>
          <p:cNvSpPr txBox="1"/>
          <p:nvPr/>
        </p:nvSpPr>
        <p:spPr>
          <a:xfrm>
            <a:off x="3268750" y="351422"/>
            <a:ext cx="62564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9167" y="2743199"/>
            <a:ext cx="9601200" cy="1214651"/>
          </a:xfrm>
        </p:spPr>
        <p:txBody>
          <a:bodyPr>
            <a:noAutofit/>
          </a:bodyPr>
          <a:lstStyle/>
          <a:p>
            <a:pPr algn="ctr"/>
            <a:r>
              <a:rPr lang="en-US" sz="6000" b="1" dirty="0">
                <a:solidFill>
                  <a:schemeClr val="tx1"/>
                </a:solidFill>
                <a:latin typeface="Times New Roman" pitchFamily="18" charset="0"/>
                <a:cs typeface="Times New Roman"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6493" y="1406846"/>
            <a:ext cx="10068307" cy="4770537"/>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parameters of online shopping have expanded to groceries over the last five years. And the response people have shown gives Indian ecommerce yet another victory. The fact that grocery goods do not always need to be tried or felt before buying makes this category of online business so amazing. The biggest advantage is people do not need to exit their homes to buy groceries with online shopping services.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b="1" i="1" dirty="0">
                <a:latin typeface="Times New Roman" panose="02020603050405020304" pitchFamily="18" charset="0"/>
                <a:ea typeface="Times New Roman" panose="02020603050405020304" pitchFamily="18" charset="0"/>
                <a:cs typeface="Times New Roman" panose="02020603050405020304" pitchFamily="18" charset="0"/>
              </a:rPr>
              <a:t>Objective:</a:t>
            </a: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main objective of proposed system, is used to provide Online Grocery Shopping solution to consumers by g</a:t>
            </a:r>
            <a:r>
              <a:rPr lang="en-US" sz="2000" dirty="0">
                <a:latin typeface="Times New Roman" panose="02020603050405020304" pitchFamily="18" charset="0"/>
                <a:cs typeface="Times New Roman" panose="02020603050405020304" pitchFamily="18" charset="0"/>
              </a:rPr>
              <a:t>etting rid of the tedious task of commuting to the local store for buying groceries.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 The whole idea is to ease the lives of  people.</a:t>
            </a: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 Users can sit back in their homes or offices and order the required products and it will be delivered to their doorstep in the required time. All that needs to be done, is the account creation and then the user is ready to go.</a:t>
            </a: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users security is our primary concern. No unauthorized user can have access.</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03F9AF1-959E-48B3-B944-55F30BC3C954}"/>
              </a:ext>
            </a:extLst>
          </p:cNvPr>
          <p:cNvSpPr txBox="1"/>
          <p:nvPr/>
        </p:nvSpPr>
        <p:spPr>
          <a:xfrm>
            <a:off x="2679031" y="356767"/>
            <a:ext cx="683393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US" sz="4000" dirty="0"/>
          </a:p>
        </p:txBody>
      </p:sp>
    </p:spTree>
    <p:extLst>
      <p:ext uri="{BB962C8B-B14F-4D97-AF65-F5344CB8AC3E}">
        <p14:creationId xmlns:p14="http://schemas.microsoft.com/office/powerpoint/2010/main" xmlns="" val="382278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423486" y="1498600"/>
            <a:ext cx="5466639"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Windows </a:t>
            </a:r>
            <a:r>
              <a:rPr lang="en-US" sz="2000" dirty="0" smtClean="0">
                <a:latin typeface="Times New Roman" panose="02020603050405020304" pitchFamily="18" charset="0"/>
                <a:cs typeface="Times New Roman" panose="02020603050405020304" pitchFamily="18" charset="0"/>
              </a:rPr>
              <a:t>10</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Oracle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Spring </a:t>
            </a:r>
            <a:r>
              <a:rPr lang="en-US" sz="2000" dirty="0">
                <a:latin typeface="Times New Roman" panose="02020603050405020304" pitchFamily="18" charset="0"/>
                <a:cs typeface="Times New Roman" panose="02020603050405020304" pitchFamily="18" charset="0"/>
              </a:rPr>
              <a:t>Tools Suite, Spring </a:t>
            </a:r>
            <a:r>
              <a:rPr lang="en-US" sz="2000" dirty="0" smtClean="0">
                <a:latin typeface="Times New Roman" panose="02020603050405020304" pitchFamily="18" charset="0"/>
                <a:cs typeface="Times New Roman" panose="02020603050405020304" pitchFamily="18" charset="0"/>
              </a:rPr>
              <a:t>Boot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Tomcat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Front End</a:t>
            </a:r>
            <a:r>
              <a:rPr lang="en-US" sz="2000" dirty="0" smtClean="0">
                <a:latin typeface="Times New Roman" panose="02020603050405020304" pitchFamily="18" charset="0"/>
                <a:cs typeface="Times New Roman" panose="02020603050405020304" pitchFamily="18" charset="0"/>
              </a:rPr>
              <a:t>: HTML, CSS, </a:t>
            </a:r>
            <a:r>
              <a:rPr lang="en-US" sz="2000" dirty="0" smtClean="0">
                <a:latin typeface="Times New Roman" panose="02020603050405020304" pitchFamily="18" charset="0"/>
                <a:cs typeface="Times New Roman" panose="02020603050405020304" pitchFamily="18" charset="0"/>
              </a:rPr>
              <a:t>JavaScript</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Back End</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Java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3595411" y="463034"/>
            <a:ext cx="4634602" cy="646331"/>
          </a:xfrm>
          <a:prstGeom prst="rect">
            <a:avLst/>
          </a:prstGeom>
        </p:spPr>
        <p:txBody>
          <a:bodyPr wrap="none">
            <a:spAutoFit/>
          </a:bodyPr>
          <a:lstStyle/>
          <a:p>
            <a:r>
              <a:rPr lang="en-US" sz="3600" b="1" i="1" dirty="0" smtClean="0">
                <a:latin typeface="Times New Roman" panose="02020603050405020304" pitchFamily="18" charset="0"/>
                <a:cs typeface="Times New Roman" panose="02020603050405020304" pitchFamily="18" charset="0"/>
              </a:rPr>
              <a:t>Software </a:t>
            </a:r>
            <a:r>
              <a:rPr lang="en-US" sz="3600" b="1" i="1" dirty="0" smtClean="0">
                <a:latin typeface="Times New Roman" panose="02020603050405020304" pitchFamily="18" charset="0"/>
                <a:cs typeface="Times New Roman" panose="02020603050405020304" pitchFamily="18" charset="0"/>
              </a:rPr>
              <a:t>Requirements</a:t>
            </a:r>
            <a:endParaRPr lang="en-US" sz="3600" dirty="0"/>
          </a:p>
        </p:txBody>
      </p:sp>
    </p:spTree>
    <p:extLst>
      <p:ext uri="{BB962C8B-B14F-4D97-AF65-F5344CB8AC3E}">
        <p14:creationId xmlns:p14="http://schemas.microsoft.com/office/powerpoint/2010/main" xmlns="" val="43211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F99AD5-E824-4636-BE4A-CACC1CA3C18F}"/>
              </a:ext>
            </a:extLst>
          </p:cNvPr>
          <p:cNvSpPr txBox="1"/>
          <p:nvPr/>
        </p:nvSpPr>
        <p:spPr>
          <a:xfrm>
            <a:off x="3416967" y="390927"/>
            <a:ext cx="5358063" cy="769441"/>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Feasibility</a:t>
            </a:r>
            <a:r>
              <a:rPr lang="en-US" sz="4400" b="1" dirty="0">
                <a:latin typeface="Times New Roman" panose="02020603050405020304" pitchFamily="18" charset="0"/>
                <a:cs typeface="Times New Roman" panose="02020603050405020304" pitchFamily="18" charset="0"/>
              </a:rPr>
              <a:t> Study</a:t>
            </a:r>
            <a:endParaRPr lang="en-US" sz="4400" dirty="0"/>
          </a:p>
        </p:txBody>
      </p:sp>
      <p:sp>
        <p:nvSpPr>
          <p:cNvPr id="5" name="TextBox 4"/>
          <p:cNvSpPr txBox="1"/>
          <p:nvPr/>
        </p:nvSpPr>
        <p:spPr>
          <a:xfrm>
            <a:off x="1600579" y="1438706"/>
            <a:ext cx="10591421" cy="4770537"/>
          </a:xfrm>
          <a:prstGeom prst="rect">
            <a:avLst/>
          </a:prstGeom>
          <a:noFill/>
        </p:spPr>
        <p:txBody>
          <a:bodyPr wrap="square" rtlCol="0">
            <a:spAutoFit/>
          </a:bodyPr>
          <a:lstStyle/>
          <a:p>
            <a:r>
              <a:rPr lang="en-US" sz="2200" b="1" i="1" dirty="0">
                <a:latin typeface="Times New Roman" panose="02020603050405020304" pitchFamily="18" charset="0"/>
                <a:cs typeface="Times New Roman" pitchFamily="18" charset="0"/>
              </a:rPr>
              <a:t>Technical Feasibility:</a:t>
            </a:r>
          </a:p>
          <a:p>
            <a:r>
              <a:rPr lang="en-US" sz="2000" dirty="0">
                <a:latin typeface="Times New Roman" pitchFamily="18" charset="0"/>
                <a:cs typeface="Times New Roman" pitchFamily="18" charset="0"/>
              </a:rPr>
              <a:t>This assessment focuses on the technical resources available to the organization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 project is technically feasible since the technical resources meet capacity and the technical team is capable of converting the ideas into working systems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200" b="1" i="1" dirty="0">
                <a:latin typeface="Times New Roman" panose="02020603050405020304" pitchFamily="18" charset="0"/>
                <a:cs typeface="Times New Roman" pitchFamily="18" charset="0"/>
              </a:rPr>
              <a:t>Financial Feasibility:</a:t>
            </a:r>
          </a:p>
          <a:p>
            <a:r>
              <a:rPr lang="en-US" sz="2000" dirty="0">
                <a:latin typeface="Times New Roman" panose="02020603050405020304" pitchFamily="18" charset="0"/>
                <a:cs typeface="Times New Roman" pitchFamily="18" charset="0"/>
              </a:rPr>
              <a:t>The project is financially feasible as it is a low cost method. The cost of establishment as well as the expense of the users is less compared to the market.</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r>
              <a:rPr lang="en-US" sz="2200" b="1" i="1" dirty="0">
                <a:latin typeface="Times New Roman" panose="02020603050405020304" pitchFamily="18" charset="0"/>
                <a:cs typeface="Times New Roman" pitchFamily="18" charset="0"/>
              </a:rPr>
              <a:t>Operational Feasibility:</a:t>
            </a:r>
            <a:r>
              <a:rPr lang="en-US" sz="2000" i="1" dirty="0">
                <a:latin typeface="Times New Roman" panose="02020603050405020304" pitchFamily="18" charset="0"/>
                <a:cs typeface="Times New Roman" pitchFamily="18" charset="0"/>
              </a:rPr>
              <a:t/>
            </a:r>
            <a:br>
              <a:rPr lang="en-US" sz="2000" i="1"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anose="02020603050405020304" pitchFamily="18" charset="0"/>
              </a:rPr>
              <a:t> On undertaking a study to analyze and determine whether—and how well—the organization’s needs can be met by completing the project, it was concluded that the project is operationally feasible.</a:t>
            </a:r>
          </a:p>
          <a:p>
            <a:r>
              <a:rPr lang="en-US" sz="2000" dirty="0">
                <a:latin typeface="Times New Roman" panose="02020603050405020304" pitchFamily="18" charset="0"/>
                <a:cs typeface="Times New Roman" panose="02020603050405020304" pitchFamily="18" charset="0"/>
              </a:rPr>
              <a:t>The project plan satisfies all the requirements.</a:t>
            </a:r>
          </a:p>
        </p:txBody>
      </p:sp>
    </p:spTree>
    <p:extLst>
      <p:ext uri="{BB962C8B-B14F-4D97-AF65-F5344CB8AC3E}">
        <p14:creationId xmlns:p14="http://schemas.microsoft.com/office/powerpoint/2010/main" xmlns="" val="364072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511" y="2273300"/>
            <a:ext cx="10018713" cy="1752599"/>
          </a:xfrm>
        </p:spPr>
        <p:txBody>
          <a:bodyPr/>
          <a:lstStyle/>
          <a:p>
            <a:r>
              <a:rPr lang="en-US" b="1" dirty="0" smtClean="0">
                <a:latin typeface="Times New Roman" pitchFamily="18" charset="0"/>
                <a:cs typeface="Times New Roman" pitchFamily="18" charset="0"/>
              </a:rPr>
              <a:t>SCREENSHOTS</a:t>
            </a:r>
            <a:endParaRPr 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3355"/>
            <a:ext cx="12192000" cy="68996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2700" y="3884"/>
            <a:ext cx="12153900" cy="693031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8108" y="0"/>
            <a:ext cx="12290108" cy="688015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tf00001233</Template>
  <TotalTime>1869</TotalTime>
  <Words>438</Words>
  <Application>Microsoft Office PowerPoint</Application>
  <PresentationFormat>Custom</PresentationFormat>
  <Paragraphs>77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Parallax</vt:lpstr>
      <vt:lpstr>Online Grocery Shopping System</vt:lpstr>
      <vt:lpstr>Slide 2</vt:lpstr>
      <vt:lpstr>Slide 3</vt:lpstr>
      <vt:lpstr>Slide 4</vt:lpstr>
      <vt:lpstr>Slide 5</vt:lpstr>
      <vt:lpstr>SCREENSHOTS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Saha</dc:creator>
  <cp:lastModifiedBy>Himanshu Raj</cp:lastModifiedBy>
  <cp:revision>130</cp:revision>
  <dcterms:created xsi:type="dcterms:W3CDTF">2018-08-13T10:21:01Z</dcterms:created>
  <dcterms:modified xsi:type="dcterms:W3CDTF">2020-01-09T05:21:11Z</dcterms:modified>
</cp:coreProperties>
</file>