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59" r:id="rId3"/>
    <p:sldId id="262" r:id="rId4"/>
    <p:sldId id="258" r:id="rId5"/>
    <p:sldId id="264" r:id="rId6"/>
    <p:sldId id="267" r:id="rId7"/>
    <p:sldId id="266" r:id="rId8"/>
    <p:sldId id="268" r:id="rId9"/>
    <p:sldId id="269" r:id="rId10"/>
    <p:sldId id="274" r:id="rId11"/>
    <p:sldId id="265" r:id="rId12"/>
    <p:sldId id="279" r:id="rId13"/>
    <p:sldId id="277" r:id="rId14"/>
    <p:sldId id="270" r:id="rId15"/>
    <p:sldId id="271" r:id="rId16"/>
    <p:sldId id="272" r:id="rId17"/>
  </p:sldIdLst>
  <p:sldSz cx="18288000" cy="10287000"/>
  <p:notesSz cx="6858000" cy="9144000"/>
  <p:embeddedFontLst>
    <p:embeddedFont>
      <p:font typeface="Agency FB" panose="020B0503020202020204" pitchFamily="34" charset="0"/>
      <p:regular r:id="rId18"/>
      <p:bold r:id="rId19"/>
    </p:embeddedFont>
    <p:embeddedFont>
      <p:font typeface="Arial Black" panose="020B0A04020102020204" pitchFamily="34" charset="0"/>
      <p:bold r:id="rId20"/>
    </p:embeddedFont>
    <p:embeddedFont>
      <p:font typeface="Candara Light" panose="020E0502030303020204" pitchFamily="34" charset="0"/>
      <p:regular r:id="rId21"/>
      <p:italic r:id="rId22"/>
    </p:embeddedFont>
    <p:embeddedFont>
      <p:font typeface="HK Grotesk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04" autoAdjust="0"/>
  </p:normalViewPr>
  <p:slideViewPr>
    <p:cSldViewPr>
      <p:cViewPr varScale="1">
        <p:scale>
          <a:sx n="47" d="100"/>
          <a:sy n="47" d="100"/>
        </p:scale>
        <p:origin x="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F8A7-47E2-997A-8E64-4DDBC1F51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3900"/>
            <a:ext cx="9896476" cy="3076575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7200" b="1" dirty="0">
                <a:effectLst>
                  <a:outerShdw blurRad="63500" dist="50800" dir="5400000" sx="99000" sy="99000" algn="ctr" rotWithShape="0">
                    <a:srgbClr val="000000">
                      <a:alpha val="98000"/>
                    </a:srgbClr>
                  </a:outerShdw>
                  <a:reflection stA="0" endPos="50000" dist="38100" dir="5400000" sy="-100000" algn="bl" rotWithShape="0"/>
                </a:effectLst>
                <a:latin typeface="Agency FB" panose="020B0503020202020204" pitchFamily="34" charset="0"/>
              </a:rPr>
              <a:t>Analysis of Air Quality and </a:t>
            </a:r>
            <a:br>
              <a:rPr lang="en-US" sz="7200" b="1" dirty="0">
                <a:effectLst>
                  <a:outerShdw blurRad="63500" dist="50800" dir="5400000" sx="99000" sy="99000" algn="ctr" rotWithShape="0">
                    <a:srgbClr val="000000">
                      <a:alpha val="98000"/>
                    </a:srgbClr>
                  </a:outerShdw>
                  <a:reflection stA="0" endPos="50000" dist="38100" dir="5400000" sy="-100000" algn="bl" rotWithShape="0"/>
                </a:effectLst>
                <a:latin typeface="Agency FB" panose="020B0503020202020204" pitchFamily="34" charset="0"/>
              </a:rPr>
            </a:br>
            <a:r>
              <a:rPr lang="en-US" sz="7200" b="1" dirty="0">
                <a:effectLst>
                  <a:outerShdw blurRad="63500" dist="50800" dir="5400000" sx="99000" sy="99000" algn="ctr" rotWithShape="0">
                    <a:srgbClr val="000000">
                      <a:alpha val="98000"/>
                    </a:srgbClr>
                  </a:outerShdw>
                  <a:reflection stA="0" endPos="50000" dist="38100" dir="5400000" sy="-100000" algn="bl" rotWithShape="0"/>
                </a:effectLst>
                <a:latin typeface="Agency FB" panose="020B0503020202020204" pitchFamily="34" charset="0"/>
              </a:rPr>
              <a:t>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994C2-C8B6-E883-5E77-769152F2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7" y="7048500"/>
            <a:ext cx="6400800" cy="3214687"/>
          </a:xfrm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tx1"/>
                </a:solidFill>
              </a:rPr>
              <a:t>Submitted by:</a:t>
            </a:r>
            <a:endParaRPr lang="en-IN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Himanshu </a:t>
            </a:r>
            <a:r>
              <a:rPr lang="en-IN" dirty="0" err="1">
                <a:solidFill>
                  <a:schemeClr val="tx1"/>
                </a:solidFill>
              </a:rPr>
              <a:t>Samal</a:t>
            </a:r>
            <a:r>
              <a:rPr lang="en-IN" dirty="0">
                <a:solidFill>
                  <a:schemeClr val="tx1"/>
                </a:solidFill>
              </a:rPr>
              <a:t> - 240343025018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Pritam </a:t>
            </a:r>
            <a:r>
              <a:rPr lang="en-IN" dirty="0" err="1">
                <a:solidFill>
                  <a:schemeClr val="tx1"/>
                </a:solidFill>
              </a:rPr>
              <a:t>Nimbalkar</a:t>
            </a:r>
            <a:r>
              <a:rPr lang="en-IN" dirty="0">
                <a:solidFill>
                  <a:schemeClr val="tx1"/>
                </a:solidFill>
              </a:rPr>
              <a:t> - 240343025038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Ritul </a:t>
            </a:r>
            <a:r>
              <a:rPr lang="en-IN" dirty="0" err="1">
                <a:solidFill>
                  <a:schemeClr val="tx1"/>
                </a:solidFill>
              </a:rPr>
              <a:t>Tayade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- </a:t>
            </a:r>
            <a:r>
              <a:rPr lang="en-IN" dirty="0">
                <a:solidFill>
                  <a:schemeClr val="tx1"/>
                </a:solidFill>
              </a:rPr>
              <a:t>240343025042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Shalu Sharma </a:t>
            </a:r>
            <a:r>
              <a:rPr lang="en-IN" dirty="0">
                <a:solidFill>
                  <a:schemeClr val="tx1"/>
                </a:solidFill>
              </a:rPr>
              <a:t>- 240343025045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1D99C-7C25-CF93-4772-300BE012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320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191C1D-A04B-FAC2-134D-04B4542E7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-876300"/>
            <a:ext cx="10591800" cy="12039600"/>
          </a:xfrm>
          <a:prstGeom prst="rect">
            <a:avLst/>
          </a:prstGeom>
          <a:effectLst>
            <a:outerShdw blurRad="63500" dir="17640000" sx="98000" sy="98000" algn="ctr" rotWithShape="0">
              <a:srgbClr val="000000">
                <a:alpha val="9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0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451874" y="1091932"/>
            <a:ext cx="24045613" cy="1317153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33400" y="2628900"/>
            <a:ext cx="18059400" cy="20231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6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Models </a:t>
            </a:r>
            <a:r>
              <a:rPr lang="en-US" sz="138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Deployed</a:t>
            </a:r>
            <a:endParaRPr lang="en-US" sz="16600" spc="-390" dirty="0">
              <a:solidFill>
                <a:srgbClr val="FFFFFF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B64C5-D00A-5341-48F9-82B323C69723}"/>
              </a:ext>
            </a:extLst>
          </p:cNvPr>
          <p:cNvSpPr txBox="1"/>
          <p:nvPr/>
        </p:nvSpPr>
        <p:spPr>
          <a:xfrm>
            <a:off x="685800" y="1958793"/>
            <a:ext cx="6324600" cy="289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405301C8-B232-95F5-BB65-01EC53E83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" y="2682693"/>
            <a:ext cx="1447800" cy="1447800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0162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25286">
            <a:off x="-2375555" y="-3833151"/>
            <a:ext cx="31573511" cy="8761922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glow>
              <a:schemeClr val="accent1">
                <a:alpha val="83000"/>
              </a:schemeClr>
            </a:glo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-23813" y="266700"/>
            <a:ext cx="18240375" cy="1793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1500" b="1" spc="-390" dirty="0">
                <a:solidFill>
                  <a:srgbClr val="FFFFFF"/>
                </a:solidFill>
                <a:latin typeface="Aptos" panose="020B0004020202020204" pitchFamily="34" charset="0"/>
                <a:ea typeface="HK Grotesk Bold"/>
                <a:cs typeface="HK Grotesk Bold"/>
                <a:sym typeface="HK Grotesk Bold"/>
              </a:rPr>
              <a:t>ARIMA</a:t>
            </a:r>
            <a:endParaRPr lang="en-US" sz="9600" b="1" spc="-390" dirty="0">
              <a:solidFill>
                <a:srgbClr val="FFFFFF"/>
              </a:solidFill>
              <a:latin typeface="Aptos" panose="020B0004020202020204" pitchFamily="34" charset="0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D7C1-0C2D-0DB1-A955-11C200BAB522}"/>
              </a:ext>
            </a:extLst>
          </p:cNvPr>
          <p:cNvSpPr txBox="1"/>
          <p:nvPr/>
        </p:nvSpPr>
        <p:spPr>
          <a:xfrm>
            <a:off x="838201" y="2552700"/>
            <a:ext cx="8915399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The ARIMA (</a:t>
            </a:r>
            <a:r>
              <a:rPr lang="en-US" sz="3200" dirty="0" err="1">
                <a:solidFill>
                  <a:schemeClr val="bg1"/>
                </a:solidFill>
              </a:rPr>
              <a:t>AutoRegressive</a:t>
            </a:r>
            <a:r>
              <a:rPr lang="en-US" sz="3200" dirty="0">
                <a:solidFill>
                  <a:schemeClr val="bg1"/>
                </a:solidFill>
              </a:rPr>
              <a:t> Integrated Moving Average) model is a powerful statistical technique used for analyzing and forecasting time-series data. 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3200" dirty="0">
                <a:solidFill>
                  <a:schemeClr val="bg1"/>
                </a:solidFill>
              </a:rPr>
              <a:t>One major disadvantage is its limited ability to capture long-term trends and seasonal variations, particularly in highly dynamic and nonlinear weather systems.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3200" b="1" dirty="0">
                <a:solidFill>
                  <a:schemeClr val="bg1"/>
                </a:solidFill>
              </a:rPr>
              <a:t>RMSE =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1656D-5A2E-6573-581C-DD0703AC23CF}"/>
              </a:ext>
            </a:extLst>
          </p:cNvPr>
          <p:cNvSpPr txBox="1"/>
          <p:nvPr/>
        </p:nvSpPr>
        <p:spPr>
          <a:xfrm>
            <a:off x="13792200" y="3390900"/>
            <a:ext cx="1981200" cy="3810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9C46FD-5BBA-2F52-D657-47AF2B494DD2}"/>
              </a:ext>
            </a:extLst>
          </p:cNvPr>
          <p:cNvSpPr/>
          <p:nvPr/>
        </p:nvSpPr>
        <p:spPr>
          <a:xfrm>
            <a:off x="396240" y="2933700"/>
            <a:ext cx="213360" cy="228600"/>
          </a:xfrm>
          <a:prstGeom prst="ellipse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731635-32DC-DC02-8194-F60BFE4BC9B0}"/>
              </a:ext>
            </a:extLst>
          </p:cNvPr>
          <p:cNvSpPr/>
          <p:nvPr/>
        </p:nvSpPr>
        <p:spPr>
          <a:xfrm>
            <a:off x="396240" y="5829300"/>
            <a:ext cx="213360" cy="228600"/>
          </a:xfrm>
          <a:prstGeom prst="ellipse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C8E9D-9B59-AA47-0C54-E0B812AA6687}"/>
              </a:ext>
            </a:extLst>
          </p:cNvPr>
          <p:cNvSpPr/>
          <p:nvPr/>
        </p:nvSpPr>
        <p:spPr>
          <a:xfrm>
            <a:off x="9997441" y="2312255"/>
            <a:ext cx="6179818" cy="749129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25286">
            <a:off x="-2375555" y="-3833151"/>
            <a:ext cx="31573511" cy="8761922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effectLst>
            <a:glow>
              <a:schemeClr val="accent1">
                <a:alpha val="83000"/>
              </a:schemeClr>
            </a:glo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-23813" y="266700"/>
            <a:ext cx="18240375" cy="1793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1500" b="1" spc="-390" dirty="0">
                <a:solidFill>
                  <a:srgbClr val="FFFFFF"/>
                </a:solidFill>
                <a:latin typeface="Aptos" panose="020B0004020202020204" pitchFamily="34" charset="0"/>
                <a:ea typeface="HK Grotesk Bold"/>
                <a:cs typeface="HK Grotesk Bold"/>
                <a:sym typeface="HK Grotesk Bold"/>
              </a:rPr>
              <a:t>SARIMA</a:t>
            </a:r>
            <a:endParaRPr lang="en-US" sz="9600" b="1" spc="-390" dirty="0">
              <a:solidFill>
                <a:srgbClr val="FFFFFF"/>
              </a:solidFill>
              <a:latin typeface="Aptos" panose="020B0004020202020204" pitchFamily="34" charset="0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D7C1-0C2D-0DB1-A955-11C200BAB522}"/>
              </a:ext>
            </a:extLst>
          </p:cNvPr>
          <p:cNvSpPr txBox="1"/>
          <p:nvPr/>
        </p:nvSpPr>
        <p:spPr>
          <a:xfrm>
            <a:off x="838201" y="2705100"/>
            <a:ext cx="8534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3600" dirty="0">
                <a:solidFill>
                  <a:schemeClr val="bg1"/>
                </a:solidFill>
              </a:rPr>
              <a:t>SARIMAX (Seasonal Autoregressive Integrated Moving Average with external factors) is a popular time series forecasting model that extends ARIMA by incorporating seasonal components and exogenous variables. It is particularly effective for capturing complex seasonal patterns</a:t>
            </a:r>
          </a:p>
          <a:p>
            <a:pPr>
              <a:buClr>
                <a:schemeClr val="hlink"/>
              </a:buClr>
              <a:buSzPts val="1100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hlink"/>
              </a:buClr>
              <a:buSzPts val="1100"/>
            </a:pPr>
            <a:r>
              <a:rPr lang="en-US" sz="3600" b="1" dirty="0">
                <a:solidFill>
                  <a:schemeClr val="bg1"/>
                </a:solidFill>
              </a:rPr>
              <a:t>RMSE =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D1656D-5A2E-6573-581C-DD0703AC23CF}"/>
              </a:ext>
            </a:extLst>
          </p:cNvPr>
          <p:cNvSpPr txBox="1"/>
          <p:nvPr/>
        </p:nvSpPr>
        <p:spPr>
          <a:xfrm>
            <a:off x="13792200" y="3390900"/>
            <a:ext cx="1981200" cy="381000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9C46FD-5BBA-2F52-D657-47AF2B494DD2}"/>
              </a:ext>
            </a:extLst>
          </p:cNvPr>
          <p:cNvSpPr/>
          <p:nvPr/>
        </p:nvSpPr>
        <p:spPr>
          <a:xfrm>
            <a:off x="396240" y="3162300"/>
            <a:ext cx="205742" cy="228600"/>
          </a:xfrm>
          <a:prstGeom prst="ellipse">
            <a:avLst/>
          </a:prstGeom>
          <a:solidFill>
            <a:schemeClr val="bg1"/>
          </a:solidFill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AC8E9D-9B59-AA47-0C54-E0B812AA6687}"/>
              </a:ext>
            </a:extLst>
          </p:cNvPr>
          <p:cNvSpPr/>
          <p:nvPr/>
        </p:nvSpPr>
        <p:spPr>
          <a:xfrm>
            <a:off x="9906000" y="2171700"/>
            <a:ext cx="7985760" cy="793664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3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-30480" y="190500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Air Quality Forecasting</a:t>
            </a:r>
          </a:p>
        </p:txBody>
      </p:sp>
    </p:spTree>
    <p:extLst>
      <p:ext uri="{BB962C8B-B14F-4D97-AF65-F5344CB8AC3E}">
        <p14:creationId xmlns:p14="http://schemas.microsoft.com/office/powerpoint/2010/main" val="163840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3812" y="0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Insights Boards</a:t>
            </a:r>
          </a:p>
        </p:txBody>
      </p:sp>
    </p:spTree>
    <p:extLst>
      <p:ext uri="{BB962C8B-B14F-4D97-AF65-F5344CB8AC3E}">
        <p14:creationId xmlns:p14="http://schemas.microsoft.com/office/powerpoint/2010/main" val="283607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404477" y="-31329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431089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0" y="190500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8889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05200" y="419100"/>
            <a:ext cx="9906000" cy="1163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 spc="-24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Contents:</a:t>
            </a:r>
          </a:p>
        </p:txBody>
      </p:sp>
      <p:sp>
        <p:nvSpPr>
          <p:cNvPr id="5" name="Freeform 5"/>
          <p:cNvSpPr/>
          <p:nvPr/>
        </p:nvSpPr>
        <p:spPr>
          <a:xfrm rot="491854" flipH="1">
            <a:off x="-1376211" y="-6956651"/>
            <a:ext cx="20249695" cy="9936988"/>
          </a:xfrm>
          <a:custGeom>
            <a:avLst/>
            <a:gdLst/>
            <a:ahLst/>
            <a:cxnLst/>
            <a:rect l="l" t="t" r="r" b="b"/>
            <a:pathLst>
              <a:path w="21853999" h="7390754">
                <a:moveTo>
                  <a:pt x="21853999" y="0"/>
                </a:moveTo>
                <a:lnTo>
                  <a:pt x="0" y="0"/>
                </a:lnTo>
                <a:lnTo>
                  <a:pt x="0" y="7390753"/>
                </a:lnTo>
                <a:lnTo>
                  <a:pt x="21853999" y="7390753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alphaModFix amt="2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reflection blurRad="1231900" endPos="65000" dist="508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2DDBCC18-8AD8-BCB9-5584-7C6D99611FFD}"/>
              </a:ext>
            </a:extLst>
          </p:cNvPr>
          <p:cNvSpPr txBox="1"/>
          <p:nvPr/>
        </p:nvSpPr>
        <p:spPr>
          <a:xfrm>
            <a:off x="12377617" y="6819900"/>
            <a:ext cx="4133850" cy="351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64"/>
              </a:lnSpc>
            </a:pPr>
            <a:endParaRPr lang="en-US" sz="2400" dirty="0">
              <a:solidFill>
                <a:srgbClr val="FFFFFF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983B9B-4550-9435-D500-4FCDF7F55112}"/>
              </a:ext>
            </a:extLst>
          </p:cNvPr>
          <p:cNvSpPr/>
          <p:nvPr/>
        </p:nvSpPr>
        <p:spPr>
          <a:xfrm>
            <a:off x="1523998" y="2867987"/>
            <a:ext cx="576141" cy="624351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  <a:outerShdw dist="50800" dir="5400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0C05FF5-DB30-D3B4-FEFE-41C66D49D603}"/>
              </a:ext>
            </a:extLst>
          </p:cNvPr>
          <p:cNvSpPr/>
          <p:nvPr/>
        </p:nvSpPr>
        <p:spPr>
          <a:xfrm>
            <a:off x="1523997" y="5103605"/>
            <a:ext cx="576141" cy="624351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92F6DA-18AD-6315-58E2-058C66190687}"/>
              </a:ext>
            </a:extLst>
          </p:cNvPr>
          <p:cNvSpPr/>
          <p:nvPr/>
        </p:nvSpPr>
        <p:spPr>
          <a:xfrm>
            <a:off x="1523998" y="6333601"/>
            <a:ext cx="576141" cy="6243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7012C32-EABB-F756-987C-05DA64EFD4AB}"/>
              </a:ext>
            </a:extLst>
          </p:cNvPr>
          <p:cNvSpPr/>
          <p:nvPr/>
        </p:nvSpPr>
        <p:spPr>
          <a:xfrm>
            <a:off x="1495303" y="7393972"/>
            <a:ext cx="576141" cy="624351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52F3A07-244F-E22C-C835-85EBC26425E5}"/>
              </a:ext>
            </a:extLst>
          </p:cNvPr>
          <p:cNvSpPr/>
          <p:nvPr/>
        </p:nvSpPr>
        <p:spPr>
          <a:xfrm>
            <a:off x="1523998" y="8572500"/>
            <a:ext cx="576141" cy="6243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EBA47D-23CB-DAE7-2E59-323F52E87B06}"/>
              </a:ext>
            </a:extLst>
          </p:cNvPr>
          <p:cNvSpPr/>
          <p:nvPr/>
        </p:nvSpPr>
        <p:spPr>
          <a:xfrm>
            <a:off x="1523998" y="3987436"/>
            <a:ext cx="576141" cy="6243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B4D7EF-93BA-34DD-2A61-D63C083B84D3}"/>
              </a:ext>
            </a:extLst>
          </p:cNvPr>
          <p:cNvCxnSpPr>
            <a:cxnSpLocks/>
          </p:cNvCxnSpPr>
          <p:nvPr/>
        </p:nvCxnSpPr>
        <p:spPr>
          <a:xfrm>
            <a:off x="8534400" y="2867987"/>
            <a:ext cx="92204" cy="6016688"/>
          </a:xfrm>
          <a:prstGeom prst="line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</a:ln>
          <a:effectLst>
            <a:glow rad="317500">
              <a:schemeClr val="accent1">
                <a:alpha val="2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14037A6-6E98-A61F-4BE8-344FC4D16050}"/>
              </a:ext>
            </a:extLst>
          </p:cNvPr>
          <p:cNvSpPr/>
          <p:nvPr/>
        </p:nvSpPr>
        <p:spPr>
          <a:xfrm>
            <a:off x="10501236" y="2780814"/>
            <a:ext cx="576141" cy="624351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38259E-927D-8366-53D0-AC5107649E75}"/>
              </a:ext>
            </a:extLst>
          </p:cNvPr>
          <p:cNvSpPr/>
          <p:nvPr/>
        </p:nvSpPr>
        <p:spPr>
          <a:xfrm>
            <a:off x="10598684" y="3979004"/>
            <a:ext cx="576141" cy="62435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125235B-2A99-D045-0E09-1AA90C6D7C7C}"/>
              </a:ext>
            </a:extLst>
          </p:cNvPr>
          <p:cNvSpPr/>
          <p:nvPr/>
        </p:nvSpPr>
        <p:spPr>
          <a:xfrm>
            <a:off x="10617734" y="5137328"/>
            <a:ext cx="576141" cy="624351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614846-42E8-5EFA-2F2F-3BF00A0BE8E3}"/>
              </a:ext>
            </a:extLst>
          </p:cNvPr>
          <p:cNvSpPr/>
          <p:nvPr/>
        </p:nvSpPr>
        <p:spPr>
          <a:xfrm>
            <a:off x="10518372" y="6295652"/>
            <a:ext cx="802776" cy="70408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2D3A54-F0AF-C561-69AC-5B4A5D3D12D2}"/>
              </a:ext>
            </a:extLst>
          </p:cNvPr>
          <p:cNvSpPr/>
          <p:nvPr/>
        </p:nvSpPr>
        <p:spPr>
          <a:xfrm>
            <a:off x="10518372" y="7617283"/>
            <a:ext cx="821826" cy="802080"/>
          </a:xfrm>
          <a:prstGeom prst="ellipse">
            <a:avLst/>
          </a:prstGeom>
          <a:solidFill>
            <a:schemeClr val="bg1"/>
          </a:solidFill>
          <a:effectLst>
            <a:glow rad="127000">
              <a:schemeClr val="accent1">
                <a:alpha val="67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E64044-4085-6DA2-6AE4-1B92B95A64EF}"/>
              </a:ext>
            </a:extLst>
          </p:cNvPr>
          <p:cNvSpPr txBox="1"/>
          <p:nvPr/>
        </p:nvSpPr>
        <p:spPr>
          <a:xfrm>
            <a:off x="2425572" y="2846007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83B325-CAF2-0F3B-6309-C49BA98CE3F4}"/>
              </a:ext>
            </a:extLst>
          </p:cNvPr>
          <p:cNvSpPr txBox="1"/>
          <p:nvPr/>
        </p:nvSpPr>
        <p:spPr>
          <a:xfrm>
            <a:off x="2425572" y="402701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Description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C1E12F-99E9-76C6-27DE-807ED079408D}"/>
              </a:ext>
            </a:extLst>
          </p:cNvPr>
          <p:cNvSpPr txBox="1"/>
          <p:nvPr/>
        </p:nvSpPr>
        <p:spPr>
          <a:xfrm>
            <a:off x="2425572" y="5110159"/>
            <a:ext cx="4965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Technologies Implemented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E8BC3E-A499-1A32-D2A4-FD613C914152}"/>
              </a:ext>
            </a:extLst>
          </p:cNvPr>
          <p:cNvSpPr txBox="1"/>
          <p:nvPr/>
        </p:nvSpPr>
        <p:spPr>
          <a:xfrm>
            <a:off x="2424081" y="734500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Inference derived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C8B645-8D0E-BC5A-D867-B661211A99B0}"/>
              </a:ext>
            </a:extLst>
          </p:cNvPr>
          <p:cNvSpPr txBox="1"/>
          <p:nvPr/>
        </p:nvSpPr>
        <p:spPr>
          <a:xfrm>
            <a:off x="2468768" y="6333601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Workflow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E8A52C-1EB6-832C-2DC6-B845E16FE774}"/>
              </a:ext>
            </a:extLst>
          </p:cNvPr>
          <p:cNvSpPr txBox="1"/>
          <p:nvPr/>
        </p:nvSpPr>
        <p:spPr>
          <a:xfrm>
            <a:off x="2437876" y="8575892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68D54B-BD5A-B1C6-67C0-D156C1ACB038}"/>
              </a:ext>
            </a:extLst>
          </p:cNvPr>
          <p:cNvSpPr txBox="1"/>
          <p:nvPr/>
        </p:nvSpPr>
        <p:spPr>
          <a:xfrm>
            <a:off x="11420510" y="2689241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Models Deployed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588FC81-FF6A-E026-48D0-FB113CAE94EB}"/>
              </a:ext>
            </a:extLst>
          </p:cNvPr>
          <p:cNvSpPr txBox="1"/>
          <p:nvPr/>
        </p:nvSpPr>
        <p:spPr>
          <a:xfrm>
            <a:off x="11521955" y="3979004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Air Quality Forecasting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AEC2A9-FB83-E1EA-3588-D4F69033929D}"/>
              </a:ext>
            </a:extLst>
          </p:cNvPr>
          <p:cNvSpPr txBox="1"/>
          <p:nvPr/>
        </p:nvSpPr>
        <p:spPr>
          <a:xfrm>
            <a:off x="11420510" y="5279043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Insights Boards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C53DC1-028F-7ADF-E77F-742960F2A0A5}"/>
              </a:ext>
            </a:extLst>
          </p:cNvPr>
          <p:cNvSpPr txBox="1"/>
          <p:nvPr/>
        </p:nvSpPr>
        <p:spPr>
          <a:xfrm>
            <a:off x="11489004" y="6353388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110E66-9003-54C5-458B-21523E041F08}"/>
              </a:ext>
            </a:extLst>
          </p:cNvPr>
          <p:cNvSpPr txBox="1"/>
          <p:nvPr/>
        </p:nvSpPr>
        <p:spPr>
          <a:xfrm>
            <a:off x="11521955" y="7698948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24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9" grpId="0" animBg="1"/>
      <p:bldP spid="40" grpId="0" animBg="1"/>
      <p:bldP spid="41" grpId="0" animBg="1"/>
      <p:bldP spid="44" grpId="0" animBg="1"/>
      <p:bldP spid="45" grpId="0" animBg="1"/>
      <p:bldP spid="49" grpId="0"/>
      <p:bldP spid="51" grpId="0"/>
      <p:bldP spid="52" grpId="0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370551">
            <a:off x="-475433" y="-1367653"/>
            <a:ext cx="20037846" cy="221233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0" y="402985"/>
            <a:ext cx="18288000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Problem Statement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8EB35-AF5A-0482-DEFD-052267819E96}"/>
              </a:ext>
            </a:extLst>
          </p:cNvPr>
          <p:cNvSpPr txBox="1"/>
          <p:nvPr/>
        </p:nvSpPr>
        <p:spPr>
          <a:xfrm>
            <a:off x="944881" y="2400300"/>
            <a:ext cx="18669000" cy="6848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1. Affects of the pollution on Rapidly developing countries like India.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2. </a:t>
            </a:r>
            <a:r>
              <a:rPr lang="en-US" sz="3200" dirty="0">
                <a:solidFill>
                  <a:schemeClr val="bg2"/>
                </a:solidFill>
                <a:latin typeface="Candara Light" panose="020E0502030303020204" pitchFamily="34" charset="0"/>
              </a:rPr>
              <a:t>Many Indian cities suffer worsening air quality despite control measures</a:t>
            </a: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3. Millions of residents are impacted by poor air quality.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4. Understanding trends in air pollution levels is crucial for effective policy implementation.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5. Evaluating the effectiveness of pollution control measures is necessary.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6. Machine learning (ML) can analyze complex datasets to uncover patterns and make predictions.</a:t>
            </a:r>
          </a:p>
          <a:p>
            <a:pPr>
              <a:lnSpc>
                <a:spcPct val="200000"/>
              </a:lnSpc>
            </a:pPr>
            <a:r>
              <a:rPr lang="en-US" sz="3200" dirty="0">
                <a:solidFill>
                  <a:schemeClr val="bg1"/>
                </a:solidFill>
                <a:latin typeface="Candara Light" panose="020E0502030303020204" pitchFamily="34" charset="0"/>
              </a:rPr>
              <a:t>7. Data driven insights can aid policy decisions and public health strategies.</a:t>
            </a:r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1659712F-D130-109E-2610-B3D87EF9B93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lum bright="-40000" contrast="2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000" y="326853"/>
            <a:ext cx="1843525" cy="1843525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50800" dir="5400000" sx="71000" sy="71000" algn="ctr" rotWithShape="0">
              <a:schemeClr val="bg1">
                <a:alpha val="47000"/>
              </a:scheme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8006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47625" y="193027"/>
            <a:ext cx="18240375" cy="1884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30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Description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13945-7766-635A-0271-3F6CE2E422EE}"/>
              </a:ext>
            </a:extLst>
          </p:cNvPr>
          <p:cNvSpPr txBox="1"/>
          <p:nvPr/>
        </p:nvSpPr>
        <p:spPr>
          <a:xfrm>
            <a:off x="762000" y="2400300"/>
            <a:ext cx="17373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25" lvl="0" algn="l" rtl="0">
              <a:lnSpc>
                <a:spcPct val="200000"/>
              </a:lnSpc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850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1. The dataset contains air quality data for Indian cities from the year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2010 to 2023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.</a:t>
            </a:r>
          </a:p>
          <a:p>
            <a:pPr marL="1111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2. It provides information about the air quality conditions in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453 cities across India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.</a:t>
            </a:r>
          </a:p>
          <a:p>
            <a:pPr marL="1111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3. The data has been collected from the </a:t>
            </a: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Central Control Room for Air Quality Management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,</a:t>
            </a:r>
          </a:p>
          <a:p>
            <a:pPr marL="111125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50"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Candara Light" panose="020E0502030303020204" pitchFamily="34" charset="0"/>
              </a:rPr>
              <a:t>      which indicates that it is a reliable and authoritative source.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AF3F8225-B8A5-8F80-2E4A-39C7A6BC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87700"/>
            <a:ext cx="1295400" cy="1295400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sx="1000" sy="1000" algn="ctr" rotWithShape="0">
              <a:schemeClr val="accent5">
                <a:lumMod val="60000"/>
                <a:lumOff val="40000"/>
                <a:alpha val="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404477" y="-31329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Technology Implemented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7E7467-DD49-C0A7-E4C4-9B4642515EE7}"/>
              </a:ext>
            </a:extLst>
          </p:cNvPr>
          <p:cNvSpPr/>
          <p:nvPr/>
        </p:nvSpPr>
        <p:spPr>
          <a:xfrm>
            <a:off x="561122" y="2781007"/>
            <a:ext cx="2102657" cy="2080198"/>
          </a:xfrm>
          <a:prstGeom prst="ellipse">
            <a:avLst/>
          </a:prstGeom>
          <a:solidFill>
            <a:schemeClr val="bg1"/>
          </a:solidFill>
          <a:effectLst>
            <a:glow rad="317500">
              <a:schemeClr val="accent5">
                <a:lumMod val="60000"/>
                <a:lumOff val="40000"/>
                <a:alpha val="5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EF668-01B4-562A-B53C-7CC779C979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5" y="3242588"/>
            <a:ext cx="1262750" cy="9168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A9DA8CF-7D1B-22AF-5913-05651842DB3F}"/>
              </a:ext>
            </a:extLst>
          </p:cNvPr>
          <p:cNvSpPr/>
          <p:nvPr/>
        </p:nvSpPr>
        <p:spPr>
          <a:xfrm>
            <a:off x="4343400" y="5143500"/>
            <a:ext cx="1987587" cy="2080198"/>
          </a:xfrm>
          <a:prstGeom prst="ellipse">
            <a:avLst/>
          </a:prstGeom>
          <a:solidFill>
            <a:schemeClr val="bg1"/>
          </a:solidFill>
          <a:effectLst>
            <a:glow rad="317500">
              <a:schemeClr val="accent5">
                <a:lumMod val="60000"/>
                <a:lumOff val="40000"/>
                <a:alpha val="5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AA8AF-C421-5CA1-F526-7095B719DD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093" y="5438347"/>
            <a:ext cx="1108200" cy="1490504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30738D31-D0C5-7663-DEF8-712241BCB888}"/>
              </a:ext>
            </a:extLst>
          </p:cNvPr>
          <p:cNvSpPr/>
          <p:nvPr/>
        </p:nvSpPr>
        <p:spPr>
          <a:xfrm>
            <a:off x="8092670" y="2759626"/>
            <a:ext cx="2270530" cy="2185324"/>
          </a:xfrm>
          <a:prstGeom prst="ellipse">
            <a:avLst/>
          </a:prstGeom>
          <a:solidFill>
            <a:schemeClr val="bg1"/>
          </a:solidFill>
          <a:effectLst>
            <a:glow rad="317500">
              <a:schemeClr val="accent5">
                <a:lumMod val="60000"/>
                <a:lumOff val="40000"/>
                <a:alpha val="5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  <a:latin typeface="Aptos" panose="020B0004020202020204" pitchFamily="34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Aptos" panose="020B0004020202020204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Machine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Aptos" panose="020B0004020202020204" pitchFamily="34" charset="0"/>
                <a:ea typeface="Cascadia Mono" panose="020B0609020000020004" pitchFamily="49" charset="0"/>
                <a:cs typeface="Cascadia Mono" panose="020B0609020000020004" pitchFamily="49" charset="0"/>
              </a:rPr>
              <a:t>Learning</a:t>
            </a:r>
          </a:p>
        </p:txBody>
      </p:sp>
      <p:pic>
        <p:nvPicPr>
          <p:cNvPr id="27" name="Graphic 26" descr="Head with gears with solid fill">
            <a:extLst>
              <a:ext uri="{FF2B5EF4-FFF2-40B4-BE49-F238E27FC236}">
                <a16:creationId xmlns:a16="http://schemas.microsoft.com/office/drawing/2014/main" id="{3D9D4FC4-FD08-35BC-6EFB-C1C2E671B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2266" y="2900824"/>
            <a:ext cx="883466" cy="683528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C0820454-16A8-C930-2D46-5F004623B8D3}"/>
              </a:ext>
            </a:extLst>
          </p:cNvPr>
          <p:cNvSpPr/>
          <p:nvPr/>
        </p:nvSpPr>
        <p:spPr>
          <a:xfrm>
            <a:off x="12579387" y="5143500"/>
            <a:ext cx="1987587" cy="2080198"/>
          </a:xfrm>
          <a:prstGeom prst="ellipse">
            <a:avLst/>
          </a:prstGeom>
          <a:solidFill>
            <a:schemeClr val="bg1"/>
          </a:solidFill>
          <a:effectLst>
            <a:glow rad="317500">
              <a:schemeClr val="accent5">
                <a:lumMod val="60000"/>
                <a:lumOff val="40000"/>
                <a:alpha val="5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0E5C28C-A798-4F2A-96CF-7F67637286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7988" y="4957824"/>
            <a:ext cx="1758986" cy="2080198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A2A82966-8029-7B3B-1569-21341AEE20B7}"/>
              </a:ext>
            </a:extLst>
          </p:cNvPr>
          <p:cNvSpPr/>
          <p:nvPr/>
        </p:nvSpPr>
        <p:spPr>
          <a:xfrm>
            <a:off x="15563137" y="2864752"/>
            <a:ext cx="2102657" cy="2080198"/>
          </a:xfrm>
          <a:prstGeom prst="ellipse">
            <a:avLst/>
          </a:prstGeom>
          <a:solidFill>
            <a:schemeClr val="bg1"/>
          </a:solidFill>
          <a:effectLst>
            <a:glow rad="317500">
              <a:schemeClr val="accent5">
                <a:lumMod val="60000"/>
                <a:lumOff val="40000"/>
                <a:alpha val="53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4BACE4F-9015-C426-0894-77E4FF674D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729" y="3046957"/>
            <a:ext cx="1453471" cy="130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0" grpId="0" animBg="1"/>
      <p:bldP spid="28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509945">
            <a:off x="-4275088" y="7721946"/>
            <a:ext cx="32565187" cy="6612641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effectLst>
            <a:glow>
              <a:schemeClr val="accent1"/>
            </a:glow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28600" y="65844"/>
            <a:ext cx="18240375" cy="19155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3800" spc="-39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K Grotesk Bold"/>
                <a:ea typeface="HK Grotesk Bold"/>
                <a:cs typeface="HK Grotesk Bold"/>
                <a:sym typeface="HK Grotesk Bold"/>
              </a:rPr>
              <a:t>Workflow</a:t>
            </a:r>
            <a:endParaRPr lang="en-US" sz="9600" spc="-39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05C6C1-A495-2256-2C4E-A46AD2469AE7}"/>
              </a:ext>
            </a:extLst>
          </p:cNvPr>
          <p:cNvSpPr/>
          <p:nvPr/>
        </p:nvSpPr>
        <p:spPr>
          <a:xfrm>
            <a:off x="1396782" y="3902112"/>
            <a:ext cx="2718017" cy="1017801"/>
          </a:xfrm>
          <a:prstGeom prst="roundRect">
            <a:avLst/>
          </a:prstGeom>
          <a:solidFill>
            <a:schemeClr val="bg1"/>
          </a:solidFill>
          <a:ln w="88900">
            <a:solidFill>
              <a:schemeClr val="tx2">
                <a:lumMod val="60000"/>
                <a:lumOff val="40000"/>
                <a:alpha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DC54C2-AFED-F943-7327-781A4503C036}"/>
              </a:ext>
            </a:extLst>
          </p:cNvPr>
          <p:cNvSpPr/>
          <p:nvPr/>
        </p:nvSpPr>
        <p:spPr>
          <a:xfrm>
            <a:off x="5410200" y="2476500"/>
            <a:ext cx="8610600" cy="5334000"/>
          </a:xfrm>
          <a:prstGeom prst="round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6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2819EB-635E-615A-C4B4-D1A9FE6D30D7}"/>
              </a:ext>
            </a:extLst>
          </p:cNvPr>
          <p:cNvSpPr/>
          <p:nvPr/>
        </p:nvSpPr>
        <p:spPr>
          <a:xfrm>
            <a:off x="10058399" y="3292785"/>
            <a:ext cx="3352799" cy="948699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70C0"/>
            </a:solidFill>
          </a:ln>
          <a:effectLst>
            <a:glow rad="228600">
              <a:schemeClr val="accent5">
                <a:satMod val="175000"/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043722-8B5F-7F53-7799-3BEC3184E255}"/>
              </a:ext>
            </a:extLst>
          </p:cNvPr>
          <p:cNvSpPr/>
          <p:nvPr/>
        </p:nvSpPr>
        <p:spPr>
          <a:xfrm>
            <a:off x="10706098" y="4709164"/>
            <a:ext cx="2057400" cy="838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9EAE85-7B95-2D3C-4AD6-3DC40CE422A1}"/>
              </a:ext>
            </a:extLst>
          </p:cNvPr>
          <p:cNvSpPr/>
          <p:nvPr/>
        </p:nvSpPr>
        <p:spPr>
          <a:xfrm>
            <a:off x="6148388" y="6536122"/>
            <a:ext cx="2995612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chemeClr val="tx1"/>
                </a:solidFill>
              </a:rPr>
              <a:t>MONGODB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8C03C73-EFC8-8D53-FEB0-A19BE2272B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698" y="3702911"/>
            <a:ext cx="1661808" cy="185363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0BD02D6-6568-C379-6048-4FC45CEC7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7612" y="6361516"/>
            <a:ext cx="1309957" cy="13593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AB79CD-3DFC-AD4B-F66F-D0CFEE8556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88" y="3074674"/>
            <a:ext cx="2995612" cy="184523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  <a:effectLst>
            <a:glow rad="254000">
              <a:schemeClr val="accent5">
                <a:satMod val="175000"/>
                <a:alpha val="39000"/>
              </a:schemeClr>
            </a:glo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C6BA99-23F6-79D1-5825-C6DA16062D31}"/>
              </a:ext>
            </a:extLst>
          </p:cNvPr>
          <p:cNvSpPr txBox="1"/>
          <p:nvPr/>
        </p:nvSpPr>
        <p:spPr>
          <a:xfrm>
            <a:off x="14556437" y="3356307"/>
            <a:ext cx="3494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BE6DB-1824-46E1-F97A-5F486B927FC0}"/>
              </a:ext>
            </a:extLst>
          </p:cNvPr>
          <p:cNvSpPr txBox="1"/>
          <p:nvPr/>
        </p:nvSpPr>
        <p:spPr>
          <a:xfrm>
            <a:off x="14556437" y="5780458"/>
            <a:ext cx="3805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Machine Learning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913B15-3092-2280-7F48-16709DE7E22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114799" y="4409112"/>
            <a:ext cx="1905001" cy="1901"/>
          </a:xfrm>
          <a:prstGeom prst="straightConnector1">
            <a:avLst/>
          </a:prstGeom>
          <a:ln w="92075">
            <a:solidFill>
              <a:schemeClr val="bg1"/>
            </a:solidFill>
            <a:tailEnd type="triangle"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82111-B790-4869-21CB-BC2B0F4C0CAE}"/>
              </a:ext>
            </a:extLst>
          </p:cNvPr>
          <p:cNvCxnSpPr>
            <a:cxnSpLocks/>
          </p:cNvCxnSpPr>
          <p:nvPr/>
        </p:nvCxnSpPr>
        <p:spPr>
          <a:xfrm>
            <a:off x="11506200" y="4241484"/>
            <a:ext cx="0" cy="444816"/>
          </a:xfrm>
          <a:prstGeom prst="line">
            <a:avLst/>
          </a:prstGeom>
          <a:ln w="73025">
            <a:solidFill>
              <a:schemeClr val="bg1"/>
            </a:solidFill>
          </a:ln>
          <a:effectLst>
            <a:glow rad="152400">
              <a:schemeClr val="accent3">
                <a:satMod val="175000"/>
                <a:alpha val="37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5D866CE8-8C4E-0589-6B33-D36DE8951FBA}"/>
              </a:ext>
            </a:extLst>
          </p:cNvPr>
          <p:cNvCxnSpPr>
            <a:cxnSpLocks/>
          </p:cNvCxnSpPr>
          <p:nvPr/>
        </p:nvCxnSpPr>
        <p:spPr>
          <a:xfrm>
            <a:off x="9348787" y="3529961"/>
            <a:ext cx="642598" cy="474349"/>
          </a:xfrm>
          <a:prstGeom prst="bentConnector3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A5D884-534A-AA9A-76EF-8DD5D8346F10}"/>
              </a:ext>
            </a:extLst>
          </p:cNvPr>
          <p:cNvCxnSpPr>
            <a:cxnSpLocks/>
          </p:cNvCxnSpPr>
          <p:nvPr/>
        </p:nvCxnSpPr>
        <p:spPr>
          <a:xfrm>
            <a:off x="7315200" y="5128264"/>
            <a:ext cx="0" cy="140785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glow rad="139700">
              <a:schemeClr val="accent3">
                <a:satMod val="175000"/>
                <a:alpha val="3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2943AA-2DF5-D2A7-5A6D-3ED24AA73A55}"/>
              </a:ext>
            </a:extLst>
          </p:cNvPr>
          <p:cNvCxnSpPr>
            <a:cxnSpLocks/>
          </p:cNvCxnSpPr>
          <p:nvPr/>
        </p:nvCxnSpPr>
        <p:spPr>
          <a:xfrm flipV="1">
            <a:off x="9144000" y="7039945"/>
            <a:ext cx="5981698" cy="29577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glow rad="139700">
              <a:schemeClr val="accent3">
                <a:satMod val="175000"/>
                <a:alpha val="3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28931C-6C8F-C0B3-C99B-170C8405EDEF}"/>
              </a:ext>
            </a:extLst>
          </p:cNvPr>
          <p:cNvCxnSpPr>
            <a:cxnSpLocks/>
          </p:cNvCxnSpPr>
          <p:nvPr/>
        </p:nvCxnSpPr>
        <p:spPr>
          <a:xfrm>
            <a:off x="12763498" y="5090164"/>
            <a:ext cx="2362200" cy="381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  <a:effectLst>
            <a:glow rad="139700">
              <a:schemeClr val="accent3">
                <a:satMod val="175000"/>
                <a:alpha val="33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36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2667000" y="647700"/>
            <a:ext cx="14097000" cy="5281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16600" spc="-390" dirty="0">
                <a:solidFill>
                  <a:srgbClr val="FFFFFF"/>
                </a:solidFill>
                <a:latin typeface="Arial Black" panose="020B0A04020102020204" pitchFamily="34" charset="0"/>
                <a:ea typeface="HK Grotesk Bold"/>
                <a:cs typeface="HK Grotesk Bold"/>
                <a:sym typeface="HK Grotesk Bold"/>
              </a:rPr>
              <a:t>Inference</a:t>
            </a:r>
            <a:r>
              <a:rPr lang="en-US" sz="9600" spc="-390" dirty="0">
                <a:solidFill>
                  <a:srgbClr val="FFFFFF"/>
                </a:solidFill>
                <a:latin typeface="Arial Black" panose="020B0A04020102020204" pitchFamily="34" charset="0"/>
                <a:ea typeface="HK Grotesk Bold"/>
                <a:cs typeface="HK Grotesk Bold"/>
                <a:sym typeface="HK Grotesk Bold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sz="16600" spc="-390" dirty="0">
                <a:solidFill>
                  <a:srgbClr val="FFFFFF"/>
                </a:solidFill>
                <a:latin typeface="Arial Black" panose="020B0A04020102020204" pitchFamily="34" charset="0"/>
                <a:ea typeface="HK Grotesk Bold"/>
                <a:cs typeface="HK Grotesk Bold"/>
                <a:sym typeface="HK Grotesk Bold"/>
              </a:rPr>
              <a:t>Derived</a:t>
            </a:r>
            <a:endParaRPr lang="en-US" sz="9600" spc="-390" dirty="0">
              <a:solidFill>
                <a:srgbClr val="FFFFFF"/>
              </a:solidFill>
              <a:latin typeface="Arial Black" panose="020B0A04020102020204" pitchFamily="34" charset="0"/>
              <a:ea typeface="HK Grotesk Bold"/>
              <a:cs typeface="HK Grotesk Bold"/>
              <a:sym typeface="HK Grotesk Bold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FD94747E-9BC3-3D8F-B03E-D7C6CB3F8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867400" y="2019299"/>
            <a:ext cx="8153400" cy="2285999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1422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404477" y="-31329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6710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9958894">
            <a:off x="-815915" y="3141139"/>
            <a:ext cx="24045613" cy="10591764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66675" y="114300"/>
            <a:ext cx="18240375" cy="175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30"/>
              </a:lnSpc>
            </a:pPr>
            <a:r>
              <a:rPr lang="en-US" sz="9600" spc="-39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Preprocessing</a:t>
            </a:r>
          </a:p>
        </p:txBody>
      </p:sp>
    </p:spTree>
    <p:extLst>
      <p:ext uri="{BB962C8B-B14F-4D97-AF65-F5344CB8AC3E}">
        <p14:creationId xmlns:p14="http://schemas.microsoft.com/office/powerpoint/2010/main" val="40089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341</Words>
  <Application>Microsoft Office PowerPoint</Application>
  <PresentationFormat>Custom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Agency FB</vt:lpstr>
      <vt:lpstr>Calibri</vt:lpstr>
      <vt:lpstr>Aptos</vt:lpstr>
      <vt:lpstr>HK Grotesk Bold</vt:lpstr>
      <vt:lpstr>Candara Light</vt:lpstr>
      <vt:lpstr>Arial Black</vt:lpstr>
      <vt:lpstr>Office Theme</vt:lpstr>
      <vt:lpstr>Analysis of Air Quality and 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Ritul</dc:creator>
  <cp:lastModifiedBy>ritultayade@outlook.com</cp:lastModifiedBy>
  <cp:revision>13</cp:revision>
  <dcterms:created xsi:type="dcterms:W3CDTF">2006-08-16T00:00:00Z</dcterms:created>
  <dcterms:modified xsi:type="dcterms:W3CDTF">2024-08-10T15:05:54Z</dcterms:modified>
  <dc:identifier>DAGNSr7SMRA</dc:identifier>
</cp:coreProperties>
</file>