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83" r:id="rId17"/>
    <p:sldId id="280" r:id="rId18"/>
    <p:sldId id="281" r:id="rId19"/>
    <p:sldId id="282" r:id="rId20"/>
    <p:sldId id="284" r:id="rId21"/>
  </p:sldIdLst>
  <p:sldSz cx="12192000" cy="6858000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3DF09B8-DF88-47E8-A78B-ADE34AC03DA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8"/>
            <p14:sldId id="283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42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</a:t>
            </a:r>
            <a:endParaRPr dirty="0"/>
          </a:p>
        </p:txBody>
      </p:sp>
      <p:sp>
        <p:nvSpPr>
          <p:cNvPr id="202" name="Google Shape;2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 Make more copies of this slide if needed.</a:t>
            </a: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recommendation explain the insights that form the reasoning for giving that recommendation. Make more copies of this slide if necessary.</a:t>
            </a:r>
            <a:endParaRPr/>
          </a:p>
        </p:txBody>
      </p:sp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Provide at least three questions under each branch.</a:t>
            </a: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 dirty="0"/>
              <a:t>All the frameworks that are used should be mentioned.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 dirty="0"/>
              <a:t>A suitable reason is a must to provide here</a:t>
            </a:r>
            <a:endParaRPr dirty="0"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Use the “download as” feature of Coggle if you are using the tool.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Provide one image with complete tree along with separate elements where the text is readable.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Copy the slide if you require more space</a:t>
            </a: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 dirty="0"/>
              <a:t>Each branch must follow this naming pattern:</a:t>
            </a:r>
            <a:br>
              <a:rPr lang="en-US" dirty="0"/>
            </a:br>
            <a:r>
              <a:rPr lang="en-US" dirty="0"/>
              <a:t>Problem – Branch 1 – Sub-branch 1 – Sub-branch 2 – …… – Hypotheses 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 dirty="0"/>
              <a:t>There must be minimum 10 hypotheses in total and at least 1 in each branch.</a:t>
            </a:r>
            <a:endParaRPr dirty="0"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 the variables in the dataset, find the insights and mention the pattern of insights in the data. Make more copies of this slide if needed.</a:t>
            </a: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</a:t>
            </a:r>
            <a:endParaRPr dirty="0"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Himanshu Singh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38200" y="3339612"/>
            <a:ext cx="105156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sz="2000" dirty="0">
                <a:solidFill>
                  <a:srgbClr val="5A5A5A"/>
                </a:solidFill>
              </a:rPr>
              <a:t>The sales pipeline conversion percentage at </a:t>
            </a:r>
            <a:r>
              <a:rPr lang="en-US" sz="2000" dirty="0" err="1">
                <a:solidFill>
                  <a:srgbClr val="5A5A5A"/>
                </a:solidFill>
              </a:rPr>
              <a:t>TechnoServe</a:t>
            </a:r>
            <a:r>
              <a:rPr lang="en-US" sz="2000" dirty="0">
                <a:solidFill>
                  <a:srgbClr val="5A5A5A"/>
                </a:solidFill>
              </a:rPr>
              <a:t> (a tech SaaS startup) has dropped from 35% at the end of last fiscal (FY 2017-18) to 25% at present.</a:t>
            </a:r>
            <a:endParaRPr sz="2000" dirty="0">
              <a:solidFill>
                <a:srgbClr val="5A5A5A"/>
              </a:solidFill>
            </a:endParaRP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5A5A5A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rgbClr val="5A5A5A"/>
                </a:solidFill>
              </a:rPr>
              <a:t>Understand the problem, come up with a hypothesis for low conversions faced by </a:t>
            </a:r>
            <a:r>
              <a:rPr lang="en-US" sz="2000" dirty="0" err="1">
                <a:solidFill>
                  <a:srgbClr val="5A5A5A"/>
                </a:solidFill>
              </a:rPr>
              <a:t>TechnoServe</a:t>
            </a:r>
            <a:r>
              <a:rPr lang="en-US" sz="2000" dirty="0">
                <a:solidFill>
                  <a:srgbClr val="5A5A5A"/>
                </a:solidFill>
              </a:rPr>
              <a:t>, and </a:t>
            </a:r>
            <a:r>
              <a:rPr lang="en-US" sz="2000" dirty="0" err="1">
                <a:solidFill>
                  <a:srgbClr val="5A5A5A"/>
                </a:solidFill>
              </a:rPr>
              <a:t>analyse</a:t>
            </a:r>
            <a:r>
              <a:rPr lang="en-US" sz="2000" dirty="0">
                <a:solidFill>
                  <a:srgbClr val="5A5A5A"/>
                </a:solidFill>
              </a:rPr>
              <a:t> the dataset provided to arrive at possible solutions to increase it.</a:t>
            </a:r>
            <a:endParaRPr sz="2000" dirty="0">
              <a:solidFill>
                <a:srgbClr val="5A5A5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1717C9-A632-8382-9C7B-CAF87CA5C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1169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8" name="Google Shape;198;p25"/>
          <p:cNvSpPr txBox="1"/>
          <p:nvPr/>
        </p:nvSpPr>
        <p:spPr>
          <a:xfrm>
            <a:off x="419892" y="169068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B2B Sales Medium :-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:-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opportunities by sales medium.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share of each Opportunity Status type.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Referral and Webinar leads had the highest share of ‘Won’.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Calling had the highest Lost or Dropped rates.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Visualization :-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Clustered </a:t>
            </a: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olumn chart showing B2B Sales Medium VS Opportunity Status distribution.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785A75E-0215-3429-9B75-22D028B4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92845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180459"/>
            <a:ext cx="10515600" cy="121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 A : Generating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sp>
        <p:nvSpPr>
          <p:cNvPr id="205" name="Google Shape;205;p26"/>
          <p:cNvSpPr txBox="1"/>
          <p:nvPr/>
        </p:nvSpPr>
        <p:spPr>
          <a:xfrm>
            <a:off x="409732" y="1391920"/>
            <a:ext cx="11162674" cy="528562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Client Revenue Sizing :-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:-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clients by revenue brackets.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Opportunity Status distribution within each size bracket.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:-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clients had more ‘Won’ opportunities.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clients had a larger share of ‘Dropped’ or ‘Lost’ statuses.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Mid-sized clients had the highest percentage of ‘In Progress’, indicating longer decision cycles or engagement issues.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:-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 showing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Sizing </a:t>
            </a: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VS Opportunity Status distribution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B860DAB-E166-8724-3A14-EFE41CD7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2" name="Google Shape;212;p27"/>
          <p:cNvSpPr txBox="1"/>
          <p:nvPr/>
        </p:nvSpPr>
        <p:spPr>
          <a:xfrm>
            <a:off x="409732" y="1783895"/>
            <a:ext cx="11162674" cy="498266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4. Opportunity Sizing :-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:-</a:t>
            </a: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data by deal size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status trends across value buckets.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Results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opportunities had a higher proportion of 'In Progress', showing slower closures.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Medium-sized opportunities had the most balanced status split, with more deals won.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opportunities had higher dropout rates.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Visualization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Stacked bar chart showing </a:t>
            </a:r>
            <a:r>
              <a:rPr lang="en-IN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Opportunity Sizing </a:t>
            </a: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VS Opportunity Status distribution.</a:t>
            </a: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C4F7DA-E0CD-10F1-2909-289B7A12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DDCE7C-D553-4E85-CC5C-D09FB8D4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 in deal closures based on opportunity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 A : Generating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sp>
        <p:nvSpPr>
          <p:cNvPr id="219" name="Google Shape;219;p28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Business from Client Last Year :-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:-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clients into returning vs new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Opportunity Status categories.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clients had the highest ‘Won’ opportunity ratio.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clients accounted for most of the ‘Lost’ and ‘Dropped’ statuses.</a:t>
            </a:r>
          </a:p>
          <a:p>
            <a:pPr lvl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 comparing new vs. returning client conversions.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F6E944-28CF-BD47-A0A3-381D593C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8045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FC8104-09BF-0BD9-BAE7-9E0324C86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strong brand loyalty and trust among existing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523C6-A8F7-4EC7-8DDA-8CDCF199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3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D205F-E040-7E72-E916-042D3A98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912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B265A-9FB0-F99D-99AF-C9C08549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484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36E71-7D31-9A57-40BD-0951D6385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532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26" name="Google Shape;226;p29"/>
          <p:cNvSpPr txBox="1"/>
          <p:nvPr/>
        </p:nvSpPr>
        <p:spPr>
          <a:xfrm>
            <a:off x="215588" y="1800542"/>
            <a:ext cx="4037836" cy="4555093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following categories for newer leads for ensuring high conversion rate.</a:t>
            </a:r>
          </a:p>
          <a:p>
            <a:pPr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Enterprise Sellers as the main B2B sales medium.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Low Revenue Clients (annual revenue ≤ $100K).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Smaller Deal Sizes (Opportunity size ≤ $30K).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Existing Clients with retention-based strategies.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494508" y="1800542"/>
            <a:ext cx="7481904" cy="45550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Corresponding Insights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solution types, ERP implementation shows a higher proportion of ‘Won’ status, indicating better performance in closing deals.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mediums (e.g., Marketing, Cold Calling), they exhibit a greater share of 'Won' opportunities and fewer 'Lost' statuses, suggesting more effective conversions.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their smaller size, these clients show a healthy ratio of ‘Won’ to ‘Dropped/Lost’ statuses, making them a reliable and responsive segment.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in the 0–30K range show the highest win rate (i.e., largest share of ‘Won’ opportunities).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clients have a much higher share of ‘Won’ statuses than new clients.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D40C618-BA10-CD34-D260-4DF5FE73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56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16A3-4A1D-06B5-DCFD-15C1DE12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A55E-C620-8AD0-F1F7-932EE22C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" y="1825624"/>
            <a:ext cx="11968480" cy="4890135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D50AD-E091-DCFC-DAC8-7196522C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825625"/>
            <a:ext cx="11968480" cy="489013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27E685-A315-90EB-3111-44DCB797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1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DFA7DB-D15F-45DC-FBD9-C8D2338B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9FC43-480D-6A11-8B2D-B97123FD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25625"/>
            <a:ext cx="11856720" cy="4797854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1DD945-0DC0-3C02-D53F-CAC2370D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D3BE-1654-AD65-7A4C-ADC26320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1292"/>
            <a:ext cx="11887200" cy="47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DDD5-8146-7C6F-B2A7-E97A004C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F567-A37C-60E6-5799-13AB1D66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20" y="1825625"/>
            <a:ext cx="11866880" cy="4797854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FF30ED-A187-2F89-7130-FD1C9715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CB3E9-B818-0B85-0606-67932CF8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" y="1821292"/>
            <a:ext cx="118668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9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ED3D6D-40A0-D42E-DEA2-ABB6D19D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843C67-25BC-93B2-C8A8-7C307AB5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60" y="1825625"/>
            <a:ext cx="11846560" cy="4797854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3A27BD0-1E4D-A98A-E036-6799C67C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3B270-5B67-2EC7-8D57-66C690A6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1821292"/>
            <a:ext cx="118465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B6622F-865A-C662-3547-FCBA7EA0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9113A8-E686-FB86-3E5F-22AC3615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60" y="1825625"/>
            <a:ext cx="11856720" cy="4797854"/>
          </a:xfrm>
        </p:spPr>
        <p:txBody>
          <a:bodyPr/>
          <a:lstStyle/>
          <a:p>
            <a:pPr marL="50800" indent="0">
              <a:buNone/>
            </a:pP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07BF95-25B7-1FB9-D716-17315085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03276B-75B6-7D42-F52E-8D595193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" y="1821292"/>
            <a:ext cx="1184656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1.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589265" y="2008707"/>
            <a:ext cx="11005471" cy="4680040"/>
            <a:chOff x="589265" y="4726688"/>
            <a:chExt cx="11005471" cy="7511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Who?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  <a:sym typeface="Lato"/>
                </a:rPr>
                <a:t>Techno Serve’s sales team, management, and potential customers.</a:t>
              </a:r>
            </a:p>
            <a:p>
              <a:pPr marL="285750" marR="0" lvl="0" indent="-2857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  <a:sym typeface="Lato"/>
                </a:rPr>
                <a:t>Investors and stakeholders concerned with declining conversions.</a:t>
              </a:r>
              <a:endParaRPr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  <a:sym typeface="Lato"/>
                </a:rPr>
                <a:t>The sales pipeline conversion rate has dropped from 35% to 25%.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customers are not converting into paying users at the expected rate.</a:t>
              </a:r>
              <a:endParaRPr lang="en-US"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When?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decline has been observed from the end of FY 2017-18 to the present.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9553536" y="4726694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How?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Analyzing sales data to identify key drop-off points.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Understanding customer objections and refining sales strategies.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Improving lead qualification and nurturing processes.</a:t>
              </a:r>
              <a:endParaRPr lang="en-IN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dirty="0"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Techno Serve’s sales pipeline, likely across multiple sales stages.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A740F0-77A8-2FD7-B0F2-D8B05EB4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47069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25443-D960-C0E2-BBE8-94745F23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         PART III B : Presenting Findings</a:t>
            </a:r>
            <a:b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EF413D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b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Sales Pipeline Conversion at a SaaS Startup</a:t>
            </a:r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C040288-09CF-6150-A4EC-1CB62F76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34521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AC04EB-89FA-8834-6FFD-76B35749A894}"/>
              </a:ext>
            </a:extLst>
          </p:cNvPr>
          <p:cNvSpPr/>
          <p:nvPr/>
        </p:nvSpPr>
        <p:spPr>
          <a:xfrm>
            <a:off x="3261360" y="1920240"/>
            <a:ext cx="5720080" cy="47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 to Boost Sales Pipeline Conversion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055E05-EFAC-B6FF-0A8A-8C06A0CEF120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2753360"/>
            <a:ext cx="5588000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E665D-3ED0-5051-A2ED-4DBD85EDE419}"/>
              </a:ext>
            </a:extLst>
          </p:cNvPr>
          <p:cNvCxnSpPr/>
          <p:nvPr/>
        </p:nvCxnSpPr>
        <p:spPr>
          <a:xfrm>
            <a:off x="6121400" y="2763520"/>
            <a:ext cx="5521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1AB6F1-8FAA-A53B-403A-A3B0042FD9B4}"/>
              </a:ext>
            </a:extLst>
          </p:cNvPr>
          <p:cNvCxnSpPr>
            <a:cxnSpLocks/>
          </p:cNvCxnSpPr>
          <p:nvPr/>
        </p:nvCxnSpPr>
        <p:spPr>
          <a:xfrm>
            <a:off x="548640" y="2743200"/>
            <a:ext cx="0" cy="50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DB9D80-5538-D66D-2BF4-488214EDDECA}"/>
              </a:ext>
            </a:extLst>
          </p:cNvPr>
          <p:cNvCxnSpPr>
            <a:cxnSpLocks/>
          </p:cNvCxnSpPr>
          <p:nvPr/>
        </p:nvCxnSpPr>
        <p:spPr>
          <a:xfrm>
            <a:off x="11643360" y="2773680"/>
            <a:ext cx="0" cy="4775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7E065B-E174-CB32-42E6-5E326E2CF670}"/>
              </a:ext>
            </a:extLst>
          </p:cNvPr>
          <p:cNvCxnSpPr/>
          <p:nvPr/>
        </p:nvCxnSpPr>
        <p:spPr>
          <a:xfrm>
            <a:off x="6136640" y="2773680"/>
            <a:ext cx="0" cy="457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4D8C03-DFB5-CEB0-E11A-C9E76A1CD469}"/>
              </a:ext>
            </a:extLst>
          </p:cNvPr>
          <p:cNvCxnSpPr/>
          <p:nvPr/>
        </p:nvCxnSpPr>
        <p:spPr>
          <a:xfrm flipV="1">
            <a:off x="6136640" y="2286000"/>
            <a:ext cx="0" cy="477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C83A142-2520-61CF-8074-5C85888A666E}"/>
              </a:ext>
            </a:extLst>
          </p:cNvPr>
          <p:cNvSpPr/>
          <p:nvPr/>
        </p:nvSpPr>
        <p:spPr>
          <a:xfrm>
            <a:off x="3860800" y="3251200"/>
            <a:ext cx="4145280" cy="5749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Expanding Market Research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7C26F56-BE6D-18FC-CC5B-E76BC6694E23}"/>
              </a:ext>
            </a:extLst>
          </p:cNvPr>
          <p:cNvSpPr/>
          <p:nvPr/>
        </p:nvSpPr>
        <p:spPr>
          <a:xfrm>
            <a:off x="8534402" y="3251200"/>
            <a:ext cx="3495036" cy="5851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Client-Centric Pricing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DD0DD08-253A-0B94-E7BE-EE94200A473E}"/>
              </a:ext>
            </a:extLst>
          </p:cNvPr>
          <p:cNvSpPr/>
          <p:nvPr/>
        </p:nvSpPr>
        <p:spPr>
          <a:xfrm>
            <a:off x="121920" y="3251200"/>
            <a:ext cx="3139440" cy="5648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Elevating Product Quality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4DBA39-DC48-9EEE-2C92-487175552A2B}"/>
              </a:ext>
            </a:extLst>
          </p:cNvPr>
          <p:cNvCxnSpPr>
            <a:stCxn id="63" idx="2"/>
          </p:cNvCxnSpPr>
          <p:nvPr/>
        </p:nvCxnSpPr>
        <p:spPr>
          <a:xfrm flipH="1">
            <a:off x="1686560" y="3816033"/>
            <a:ext cx="5080" cy="5730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7363A7-EF93-F19F-462D-AA497ACE27ED}"/>
              </a:ext>
            </a:extLst>
          </p:cNvPr>
          <p:cNvCxnSpPr/>
          <p:nvPr/>
        </p:nvCxnSpPr>
        <p:spPr>
          <a:xfrm>
            <a:off x="6136640" y="3836353"/>
            <a:ext cx="0" cy="5222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7EB48F-E186-4C99-A886-91CDBB1D3601}"/>
              </a:ext>
            </a:extLst>
          </p:cNvPr>
          <p:cNvCxnSpPr/>
          <p:nvPr/>
        </p:nvCxnSpPr>
        <p:spPr>
          <a:xfrm>
            <a:off x="10668000" y="3836353"/>
            <a:ext cx="0" cy="5527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5C189F-66DA-800A-91C8-6534F0D95F11}"/>
              </a:ext>
            </a:extLst>
          </p:cNvPr>
          <p:cNvSpPr/>
          <p:nvPr/>
        </p:nvSpPr>
        <p:spPr>
          <a:xfrm>
            <a:off x="121920" y="4389120"/>
            <a:ext cx="3139440" cy="57308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product readiness and internal capability</a:t>
            </a:r>
            <a:endParaRPr lang="en-I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277C737-FC59-2301-897E-068562196564}"/>
              </a:ext>
            </a:extLst>
          </p:cNvPr>
          <p:cNvSpPr/>
          <p:nvPr/>
        </p:nvSpPr>
        <p:spPr>
          <a:xfrm>
            <a:off x="3952240" y="4389120"/>
            <a:ext cx="4145273" cy="57308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lead targeting through refined insights</a:t>
            </a:r>
            <a:endParaRPr lang="en-IN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F67C4E9-A477-3BE2-29CC-18750564391F}"/>
              </a:ext>
            </a:extLst>
          </p:cNvPr>
          <p:cNvSpPr/>
          <p:nvPr/>
        </p:nvSpPr>
        <p:spPr>
          <a:xfrm>
            <a:off x="8625840" y="4389120"/>
            <a:ext cx="3444233" cy="58515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pricing strategy with client expectations and market norms</a:t>
            </a:r>
            <a:endParaRPr lang="en-IN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C088155-84C5-B9BD-4356-CAA7E8508CDE}"/>
              </a:ext>
            </a:extLst>
          </p:cNvPr>
          <p:cNvCxnSpPr>
            <a:stCxn id="71" idx="2"/>
          </p:cNvCxnSpPr>
          <p:nvPr/>
        </p:nvCxnSpPr>
        <p:spPr>
          <a:xfrm flipH="1">
            <a:off x="1686560" y="4962207"/>
            <a:ext cx="5080" cy="3311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5DD29B4-1B15-C1F1-6F15-2D04561C044B}"/>
              </a:ext>
            </a:extLst>
          </p:cNvPr>
          <p:cNvCxnSpPr>
            <a:stCxn id="72" idx="2"/>
          </p:cNvCxnSpPr>
          <p:nvPr/>
        </p:nvCxnSpPr>
        <p:spPr>
          <a:xfrm>
            <a:off x="6024877" y="4962206"/>
            <a:ext cx="3" cy="4327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885205-0825-89A8-2508-798AC7078031}"/>
              </a:ext>
            </a:extLst>
          </p:cNvPr>
          <p:cNvCxnSpPr/>
          <p:nvPr/>
        </p:nvCxnSpPr>
        <p:spPr>
          <a:xfrm>
            <a:off x="10668000" y="4974273"/>
            <a:ext cx="0" cy="420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69E581A-5898-96B0-689B-4A151DEC8003}"/>
              </a:ext>
            </a:extLst>
          </p:cNvPr>
          <p:cNvSpPr/>
          <p:nvPr/>
        </p:nvSpPr>
        <p:spPr>
          <a:xfrm>
            <a:off x="223520" y="5344160"/>
            <a:ext cx="3032760" cy="14224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Up-skill employees to ensure better conversions.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Conduct quality checks before client engagement.</a:t>
            </a:r>
            <a:endParaRPr lang="en-IN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2AD0C2F-E058-E609-0E5D-976087B55320}"/>
              </a:ext>
            </a:extLst>
          </p:cNvPr>
          <p:cNvSpPr/>
          <p:nvPr/>
        </p:nvSpPr>
        <p:spPr>
          <a:xfrm>
            <a:off x="4023360" y="5394960"/>
            <a:ext cx="4145270" cy="13715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Run market campaigns for higher-quality leads.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Train teams to understand and target specific segments.</a:t>
            </a:r>
            <a:endParaRPr lang="en-IN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CC6675C-880A-4D0C-6696-12CA06DF040F}"/>
              </a:ext>
            </a:extLst>
          </p:cNvPr>
          <p:cNvSpPr/>
          <p:nvPr/>
        </p:nvSpPr>
        <p:spPr>
          <a:xfrm>
            <a:off x="8625840" y="5394960"/>
            <a:ext cx="3444233" cy="13715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Run market campaigns for higher-quality leads.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Train teams to understand and target specific segments.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665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2.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19593" y="2008716"/>
            <a:ext cx="10952813" cy="4680022"/>
            <a:chOff x="589265" y="4726688"/>
            <a:chExt cx="8764404" cy="75119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Situation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 dirty="0"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are your current software solutions, and how are they performing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does your team currently manage relevant problem Techno Serve solves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features do you look for when evaluating a SaaS platform ?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Problem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challenges do you face with your existing SaaS solutions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you experienced inefficiencies or issues that impact your business goals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there any limitations in your current system that slow down your operations ?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Implication</a:t>
              </a:r>
              <a:endParaRPr lang="en-US" dirty="0">
                <a:ea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do these inefficiencies impact your team’s productivity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you calculated the revenue loss due to these challenges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does the lack of an optimal solution affect your customer satisfaction?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Need-Payoff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valuable would it be if you had a seamless solution for pain point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 an automated system reduce your team’s workload and improve efficiency ?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you could resolve these challenges, what would be the impact on your business?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A2F4A2-948F-4640-F51C-3C29EC43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47078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1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Formulating Hypotheses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514664" y="1238588"/>
            <a:ext cx="11162674" cy="5488859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Framework Used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analysis, I will use the Issue Tree Framework, a structured problem-solving approach that helps break down a broad issue into its root causes and subcomponents.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Reason for using the selected framework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visualize all possible factors contributing to the problem.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dividing the issue into branches, we can systematically identify root causes.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prioritization of hypotheses based on impact and feasibility.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you have used the framework 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divided into four major branches based on insights from the 5W framework 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&amp; Competitive Factors :- External influences affecting conversion rates.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Customer-Related Factors :- Issues on the customer side impacting conversion.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Process &amp; Execution :- Internal inefficiencies in the sales pipeline.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Pricing :- Techno Serve’s SaaS product offering and pricing structure.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43A968B-FF48-E49A-D51F-E334705C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40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Formulating Hypotheses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sp>
        <p:nvSpPr>
          <p:cNvPr id="130" name="Google Shape;130;p17"/>
          <p:cNvSpPr txBox="1"/>
          <p:nvPr/>
        </p:nvSpPr>
        <p:spPr>
          <a:xfrm>
            <a:off x="514663" y="1769910"/>
            <a:ext cx="11162674" cy="495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DF4712-1FE9-C21A-63B9-17FAF26A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30552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68D690-81CA-F572-8475-7887AE7DC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4" y="1409252"/>
            <a:ext cx="12040496" cy="5323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Formulating Hypotheses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14664" y="1425207"/>
            <a:ext cx="11162675" cy="5432809"/>
            <a:chOff x="589265" y="4620093"/>
            <a:chExt cx="2041200" cy="243961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89265" y="4620093"/>
              <a:ext cx="2041200" cy="12017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: Drop in Sales Pipeline Conversion Rate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1 : Market &amp; Competitive Factors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1.1 : Increased competition : (H1) Increased competition is leading to lower conversions as customers have more alternatives.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1.2 : Shift in customer demand : (H2) A shift in market demand is reducing interest in Techno Serve’s SaaS offering.</a:t>
              </a:r>
            </a:p>
            <a:p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1.3 : Economic downturn : (H3) An economic downturn is making businesses cut down on SaaS expenses.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lang="en-IN" sz="1800" b="1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89265" y="4744365"/>
              <a:ext cx="2041200" cy="119689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Problem: Drop in Sales Pipeline Conversion Rate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2: Customer-Related Issues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2.1 : Mismatch in target audience : (H4) The target customer segment has evolved, and the sales strategy has not adapted.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2.2 : Lack of awareness about Techno Serve’s solution : (H5) Customers are unaware of Techno Serve’s unique value proposition.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2.3 : Concerns about implementation difficulty : (H6) Customers perceive the software as difficult to implement, delaying conversions.</a:t>
              </a:r>
              <a:endParaRPr lang="en-US" sz="15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6ED1F7-A857-8505-6778-ECC23B6F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126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34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Formulating Hypotheses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dirty="0">
                <a:solidFill>
                  <a:srgbClr val="5A5A5A"/>
                </a:solidFill>
              </a:rPr>
              <a:t>Sales Pipeline Conversion at a SaaS Startup</a:t>
            </a:r>
            <a:endParaRPr sz="3000" dirty="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514662" y="1344706"/>
            <a:ext cx="11162675" cy="5258601"/>
            <a:chOff x="589265" y="4632481"/>
            <a:chExt cx="2041200" cy="229238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Problem: Drop in Sales Pipeline Conversion Rate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3 :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 Process &amp; Execution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3.1 : Ineffective lead qualification : (H7)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sales team is not qualifying leads effectively, leading to wasted efforts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3.2 : Weak follow-up strategies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(H8)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Follow-up strategies are weak, causing potential deals to fall through.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3.3 : Sales pitch misalignment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(H9)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sales pitch does not align with the pain points of prospective clients.</a:t>
              </a:r>
              <a:endParaRPr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Problem: Drop in Sales Pipeline Conversion Rate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 4: Product &amp; Pricing</a:t>
              </a:r>
              <a:endParaRPr lang="en-US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4.1: Pricing too high compared to competitors : (H10) The pricing is perceived as too high, causing drop-offs at the final decision stage.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  <a:sym typeface="Lato"/>
                </a:rPr>
                <a:t> 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4.2: Lack of essential features : (H11) The product lacks integrations with essential business tools, reducing its attractiveness.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Sub-Branch 4.3: Poor user experience : (H12) The user experience (UX) is not intuitive, leading to high churn before purchase.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EA2329-C095-3EB6-21B1-ABAE703C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254693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82" name="Google Shape;182;p23"/>
          <p:cNvSpPr txBox="1"/>
          <p:nvPr/>
        </p:nvSpPr>
        <p:spPr>
          <a:xfrm>
            <a:off x="563498" y="1806833"/>
            <a:ext cx="2404555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Technology Primary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B2B Sales Medium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Client Revenue Sizing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Opportunity Sizing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Business from Client last year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287056" y="1806833"/>
            <a:ext cx="5542151" cy="468604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if any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unusually large number of opportunities come from ERP Implementation category and they have a better than average opportunity conversion rate. 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Opportunities are from Marketing and Enterprise Sellers with the Enterprise Sellers having a better than average opportunity conversion rate. 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unusually large number of opportunities come from clients who are less in revenue size(100K or less).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conversion rate is significantly higher for clients with potential revenue in 0-30K range. </a:t>
            </a:r>
          </a:p>
          <a:p>
            <a:pPr lvl="0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rate is higher for existing customers despite the number of opportunities unusually large from newer customers.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148210" y="1806833"/>
            <a:ext cx="2794416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Pattern of Insight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Significant Outliers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Significant Outliers </a:t>
            </a:r>
            <a:r>
              <a:rPr lang="en-IN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Significant Outliers </a:t>
            </a:r>
            <a:endParaRPr lang="en-IN"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err="1"/>
              <a:t>SurprisingComparison</a:t>
            </a:r>
            <a:endParaRPr lang="en-IN" sz="18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err="1"/>
              <a:t>SurprisingComparison</a:t>
            </a:r>
            <a:r>
              <a:rPr lang="en-IN" sz="1800" dirty="0"/>
              <a:t>/Significant Outliers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A453A5-9E4B-B0D7-2E35-D7F07AA5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49406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1" name="Google Shape;191;p24"/>
          <p:cNvSpPr txBox="1"/>
          <p:nvPr/>
        </p:nvSpPr>
        <p:spPr>
          <a:xfrm>
            <a:off x="409732" y="1783894"/>
            <a:ext cx="11162674" cy="507410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Variable under  consideration: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Technology Primary :-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Analysis :-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leads based on primary technology offering.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valuated distribution of Opportunity Status (Won, Lost, Dropped, In Progress) per tech type.</a:t>
            </a:r>
          </a:p>
          <a:p>
            <a:pPr lvl="0" algn="just"/>
            <a:endParaRPr lang="en-IN"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Results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and Cloud technologies had a significantly higher share of ‘Won’ status compared to IoT and On-Premise.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 projects had the highest percentage of ‘Dropped’ opportunities.</a:t>
            </a:r>
            <a:endParaRPr lang="en-US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Visualization 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column chart with Technology on X-axis, % Opportunity Status (stacked) on Y-axis, colored by status category (Won, Lost, Dropped, In Progress).</a:t>
            </a:r>
            <a:endParaRPr sz="18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F3A8E89-B053-3C3B-6E31-2F97A66C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92844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2510</Words>
  <Application>Microsoft Office PowerPoint</Application>
  <PresentationFormat>Widescreen</PresentationFormat>
  <Paragraphs>466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Lato</vt:lpstr>
      <vt:lpstr>Arial</vt:lpstr>
      <vt:lpstr>Calibri</vt:lpstr>
      <vt:lpstr>Office Theme</vt:lpstr>
      <vt:lpstr>ASSIGNMENT   Name: Himanshu Singh</vt:lpstr>
      <vt:lpstr>PART I : 1. Understanding the Problem   Sales Pipeline Conversion at a SaaS Startup</vt:lpstr>
      <vt:lpstr>PART I : 2. Understanding the Problem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                     PART III B : Presenting Findings                Sales Pipeline Conversion at a SaaS Startup</vt:lpstr>
      <vt:lpstr>                    PART III B : Presenting Findings                Sales Pipeline Conversion at a SaaS Startup</vt:lpstr>
      <vt:lpstr>                     PART III B : Presenting Findings                Sales Pipeline Conversion at a SaaS Startup</vt:lpstr>
      <vt:lpstr>                        PART III B : Presenting Findings                Sales Pipeline Conversion at a SaaS Startup</vt:lpstr>
      <vt:lpstr>                   PART III B : Presenting Findings                Sales Pipeline Conversion at a SaaS Startup</vt:lpstr>
      <vt:lpstr>                      PART III B : Presenting Findings                Sales Pipeline Conversion at a SaaS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Himanshu Singh</dc:creator>
  <cp:lastModifiedBy>Himanshu Singh</cp:lastModifiedBy>
  <cp:revision>7</cp:revision>
  <dcterms:modified xsi:type="dcterms:W3CDTF">2025-07-10T21:59:05Z</dcterms:modified>
</cp:coreProperties>
</file>