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ed2797a8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ed2797a8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ed2797a8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ed2797a8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ed2797a8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ed2797a8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ed2797a8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ed2797a8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ed2797a8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ed2797a8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ed2797a8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ed2797a8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ed2797a8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ed2797a8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f0d0e48e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f0d0e48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f0d0e48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f0d0e48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f0d0e48e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f0d0e48e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ed2797a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ed2797a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f0d0e48e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f0d0e48e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f0d0e48e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f0d0e48e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f607567a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f607567a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f607567a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f607567a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f607567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f607567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f607567a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f607567a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f607567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f607567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f607567a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f607567a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f607567a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f607567a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f607567a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6f607567a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ed2797a8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ed2797a8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6f607567a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6f607567a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6f607567a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6f607567a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f607567a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6f607567a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6f607567a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6f607567a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6f607567a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6f607567a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f607567a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6f607567a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f607567a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6f607567a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f607567a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6f607567a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f607567a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6f607567a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f607567a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6f607567a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ed2797a8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ed2797a8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cf95f8267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cf95f826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f95f8267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cf95f8267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cf95f8267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cf95f8267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cf95f8267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cf95f8267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6f99b87f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6f99b87f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d04725e60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d04725e60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d04725e6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d04725e6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d04725e6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d04725e6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d04725e60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d04725e60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d04725e60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d04725e60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ed2797a8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ed2797a8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d04725e60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d04725e60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d04725e60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d04725e60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d04725e60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d04725e60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d04725e60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d04725e60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d04725e60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d04725e60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ed2797a8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ed2797a8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ed2797a8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ed2797a8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ed2797a8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ed2797a8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ed2797a8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ed2797a8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4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5.png"/><Relationship Id="rId4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png"/><Relationship Id="rId4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6.png"/><Relationship Id="rId4" Type="http://schemas.openxmlformats.org/officeDocument/2006/relationships/image" Target="../media/image3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7.png"/><Relationship Id="rId4" Type="http://schemas.openxmlformats.org/officeDocument/2006/relationships/image" Target="../media/image5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1.png"/><Relationship Id="rId4" Type="http://schemas.openxmlformats.org/officeDocument/2006/relationships/image" Target="../media/image5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5.png"/><Relationship Id="rId4" Type="http://schemas.openxmlformats.org/officeDocument/2006/relationships/image" Target="../media/image5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Single·layer recurrent network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776" y="1427638"/>
            <a:ext cx="3797826" cy="28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ultilayer recurrent network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652" y="1556124"/>
            <a:ext cx="3689951" cy="27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main property of an ANN is its capability to learn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Broadly, there are two kinds learning in ANNs: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Parameter learning: h updates the connecting weights in a neural net.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Structure learning: It focuses on the change in network structure (which includes the number of processing elements as well as </a:t>
            </a:r>
            <a:r>
              <a:rPr lang="en">
                <a:solidFill>
                  <a:schemeClr val="dk1"/>
                </a:solidFill>
              </a:rPr>
              <a:t>their</a:t>
            </a:r>
            <a:r>
              <a:rPr lang="en">
                <a:solidFill>
                  <a:schemeClr val="dk1"/>
                </a:solidFill>
              </a:rPr>
              <a:t> connection types).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ANN can be generally classified into three categories as: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supervised learning;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unsupervised learning;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reinforcement learning.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activation helps in achieving the exact </a:t>
            </a:r>
            <a:r>
              <a:rPr lang="en">
                <a:solidFill>
                  <a:schemeClr val="dk1"/>
                </a:solidFill>
              </a:rPr>
              <a:t>output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Certain nonlinear functions are used to achieve the advantages of a multilayer network from a single-layer network.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When a signal is fed a multilayer network with linear activation functions, the output obtained remains same as that could be obtained using a network.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Due to this reason, nonlinear functions are widely used in multilayer networks compared to linear functions.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ctivation functions: </a:t>
            </a:r>
            <a:r>
              <a:rPr lang="en" sz="2133"/>
              <a:t>Identity function</a:t>
            </a:r>
            <a:endParaRPr sz="3133"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is a linear function and can be defined as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f(x)= x for all x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output here remains the same as input.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input layer uses the </a:t>
            </a:r>
            <a:r>
              <a:rPr lang="en">
                <a:solidFill>
                  <a:schemeClr val="dk1"/>
                </a:solidFill>
              </a:rPr>
              <a:t>identity</a:t>
            </a:r>
            <a:r>
              <a:rPr lang="en">
                <a:solidFill>
                  <a:schemeClr val="dk1"/>
                </a:solidFill>
              </a:rPr>
              <a:t> activation function.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888" y="1200525"/>
            <a:ext cx="191452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</a:t>
            </a:r>
            <a:r>
              <a:rPr lang="en"/>
              <a:t>ctivation functions:</a:t>
            </a:r>
            <a:r>
              <a:rPr lang="en" sz="3244"/>
              <a:t> </a:t>
            </a:r>
            <a:r>
              <a:rPr lang="en" sz="2244"/>
              <a:t>Binary step function</a:t>
            </a:r>
            <a:r>
              <a:rPr lang="en"/>
              <a:t> 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function can be defined as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where Ө represents the threshold value.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function is most widely used in single-layer nets to convert the net input to an output that is a binary (1 or 0).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038" y="1584450"/>
            <a:ext cx="19526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363" y="1017725"/>
            <a:ext cx="21050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ctivation functions: </a:t>
            </a:r>
            <a:r>
              <a:rPr lang="en"/>
              <a:t>Bipolar step function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function can be defined as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where Ө represents the </a:t>
            </a:r>
            <a:r>
              <a:rPr lang="en">
                <a:solidFill>
                  <a:schemeClr val="dk1"/>
                </a:solidFill>
              </a:rPr>
              <a:t>threshold</a:t>
            </a:r>
            <a:r>
              <a:rPr lang="en">
                <a:solidFill>
                  <a:schemeClr val="dk1"/>
                </a:solidFill>
              </a:rPr>
              <a:t> value.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function is also used in single-layer nets to convert the net input to an output that is bipolar(+ 1 or -1).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896" y="1214650"/>
            <a:ext cx="1513104" cy="4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3400" y="2484050"/>
            <a:ext cx="21336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ctivation functions: </a:t>
            </a:r>
            <a:r>
              <a:rPr lang="en"/>
              <a:t>Sigmoidal functions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sigmoidal functions are widely used in back-propagation nets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because of the relationship between the value of the functions at a point and the value of the derivative at that point which reduces the computational burden during training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Sigmoidal functions are of two types: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Binary sigmoid function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It is also termed as logistic sigmoid function or unipolar sigmoid function.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It can be defined as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where λ is the steepness parameter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The derivative of this function is f’(x) = λf(x)[1-f(x)]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Here the range of the sigmoidal function is from 0 to 1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Bipolar sigmoid function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This function is defined as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where λ is the steepness parameter</a:t>
            </a: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sigmoidal function range is between -1 and + 1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The derivative of this function can be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050" y="1693475"/>
            <a:ext cx="984250" cy="3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650" y="3122300"/>
            <a:ext cx="133894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1450" y="3861925"/>
            <a:ext cx="13491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7998" y="1111302"/>
            <a:ext cx="2205350" cy="1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74605" y="2844721"/>
            <a:ext cx="2443242" cy="19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bipolar sigmoidal function is closely related </a:t>
            </a:r>
            <a:r>
              <a:rPr lang="en">
                <a:solidFill>
                  <a:schemeClr val="dk1"/>
                </a:solidFill>
              </a:rPr>
              <a:t>to</a:t>
            </a:r>
            <a:r>
              <a:rPr lang="en">
                <a:solidFill>
                  <a:schemeClr val="dk1"/>
                </a:solidFill>
              </a:rPr>
              <a:t> hyperbolic tangent function which is written as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derivative of the hyperbolic tangent function is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the </a:t>
            </a:r>
            <a:r>
              <a:rPr lang="en">
                <a:solidFill>
                  <a:schemeClr val="dk1"/>
                </a:solidFill>
              </a:rPr>
              <a:t>network</a:t>
            </a:r>
            <a:r>
              <a:rPr lang="en">
                <a:solidFill>
                  <a:schemeClr val="dk1"/>
                </a:solidFill>
              </a:rPr>
              <a:t> uses a binary data, it is better to convert it to bipolar form and use the bipolar sigmoidal activation </a:t>
            </a:r>
            <a:r>
              <a:rPr lang="en">
                <a:solidFill>
                  <a:schemeClr val="dk1"/>
                </a:solidFill>
              </a:rPr>
              <a:t>function</a:t>
            </a:r>
            <a:r>
              <a:rPr lang="en">
                <a:solidFill>
                  <a:schemeClr val="dk1"/>
                </a:solidFill>
              </a:rPr>
              <a:t> or hyperbolic tangent function.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815225"/>
            <a:ext cx="1677575" cy="4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00" y="2892475"/>
            <a:ext cx="20574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artificial neural network (ANN) is an information processing system which resembles in characteristics with a biological neural network.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ANNs possess large number of highly interconnected processing elements called nodes or units or neurons,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which usually operate in parallel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and are configured in regular architectures.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neuron is connected with the other by a connection link.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connection link is associated with weights which contain information about the input signal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functions: </a:t>
            </a:r>
            <a:r>
              <a:rPr lang="en"/>
              <a:t>Ramp function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ramp </a:t>
            </a:r>
            <a:r>
              <a:rPr lang="en">
                <a:solidFill>
                  <a:schemeClr val="dk1"/>
                </a:solidFill>
              </a:rPr>
              <a:t>function</a:t>
            </a:r>
            <a:r>
              <a:rPr lang="en">
                <a:solidFill>
                  <a:schemeClr val="dk1"/>
                </a:solidFill>
              </a:rPr>
              <a:t> is defined as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025" y="1809750"/>
            <a:ext cx="1885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913" y="1401750"/>
            <a:ext cx="24669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McCulloch-Pitts Neuron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McCulloch-Pitts neuron was the earliest neural network discovered in 1943.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is usually called as M-P neuron.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M-P neurons are connected by directed weighted paths.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should be noted that the activation of a M-P neuron is binary, that is, at any time step the neuron may fire or may not fire.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weights associated </a:t>
            </a:r>
            <a:r>
              <a:rPr lang="en">
                <a:solidFill>
                  <a:schemeClr val="dk1"/>
                </a:solidFill>
              </a:rPr>
              <a:t>with</a:t>
            </a:r>
            <a:r>
              <a:rPr lang="en">
                <a:solidFill>
                  <a:schemeClr val="dk1"/>
                </a:solidFill>
              </a:rPr>
              <a:t> the communication links may be </a:t>
            </a:r>
            <a:r>
              <a:rPr lang="en">
                <a:solidFill>
                  <a:schemeClr val="dk1"/>
                </a:solidFill>
              </a:rPr>
              <a:t>excitatory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(w &gt; 0)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lang="en">
                <a:solidFill>
                  <a:schemeClr val="dk1"/>
                </a:solidFill>
              </a:rPr>
              <a:t>inhibitory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(p &lt; 0)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McCulloch-Pitts Neuron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is a fixed threshold for each neuron, and if the net input to the neuron is greater than the threshold then the neuron fires.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Also, it should be noted that any nonzero inhibitory input would prevent the </a:t>
            </a:r>
            <a:r>
              <a:rPr lang="en">
                <a:solidFill>
                  <a:schemeClr val="dk1"/>
                </a:solidFill>
              </a:rPr>
              <a:t>neuron</a:t>
            </a:r>
            <a:r>
              <a:rPr lang="en">
                <a:solidFill>
                  <a:schemeClr val="dk1"/>
                </a:solidFill>
              </a:rPr>
              <a:t> from firing.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M-P neurons are most widely used in the case of logic functions.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McCulloch-Pitts Neuron: </a:t>
            </a:r>
            <a:r>
              <a:rPr lang="en"/>
              <a:t>Architecture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firing of ilie output neuron is based upon the threshold,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activation function here is defined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675" y="2871303"/>
            <a:ext cx="3861924" cy="2071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438" y="2156913"/>
            <a:ext cx="21812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McCulloch-Pitts Neuron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M-P neuron has no particular training algorithm.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 analysis has to be performed to determine the values of the weights and the threshold.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Here the weights of the neuron are set along with the threshold to make the neuron perform a simple logic function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M-P neurons are used as </a:t>
            </a:r>
            <a:r>
              <a:rPr lang="en">
                <a:solidFill>
                  <a:schemeClr val="dk1"/>
                </a:solidFill>
              </a:rPr>
              <a:t>building</a:t>
            </a:r>
            <a:r>
              <a:rPr lang="en">
                <a:solidFill>
                  <a:schemeClr val="dk1"/>
                </a:solidFill>
              </a:rPr>
              <a:t> blocks on which we can model any </a:t>
            </a:r>
            <a:r>
              <a:rPr lang="en">
                <a:solidFill>
                  <a:schemeClr val="dk1"/>
                </a:solidFill>
              </a:rPr>
              <a:t>function</a:t>
            </a:r>
            <a:r>
              <a:rPr lang="en">
                <a:solidFill>
                  <a:schemeClr val="dk1"/>
                </a:solidFill>
              </a:rPr>
              <a:t> or phenomenon, which can be represented as a logic </a:t>
            </a:r>
            <a:r>
              <a:rPr lang="en">
                <a:solidFill>
                  <a:schemeClr val="dk1"/>
                </a:solidFill>
              </a:rPr>
              <a:t>function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Separability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 ANN </a:t>
            </a:r>
            <a:r>
              <a:rPr lang="en">
                <a:solidFill>
                  <a:schemeClr val="dk1"/>
                </a:solidFill>
              </a:rPr>
              <a:t>does not give an exact solution for a </a:t>
            </a:r>
            <a:r>
              <a:rPr lang="en">
                <a:solidFill>
                  <a:schemeClr val="dk1"/>
                </a:solidFill>
              </a:rPr>
              <a:t>nonlinear</a:t>
            </a:r>
            <a:r>
              <a:rPr lang="en">
                <a:solidFill>
                  <a:schemeClr val="dk1"/>
                </a:solidFill>
              </a:rPr>
              <a:t> problem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However, it provides possible approximate solutions nonlinear problems.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Linear separability,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is the concept wherein the separation of the input space into regions is based on whether the network </a:t>
            </a:r>
            <a:r>
              <a:rPr lang="en">
                <a:solidFill>
                  <a:schemeClr val="dk1"/>
                </a:solidFill>
              </a:rPr>
              <a:t>response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lang="en">
                <a:solidFill>
                  <a:schemeClr val="dk1"/>
                </a:solidFill>
              </a:rPr>
              <a:t>positive</a:t>
            </a:r>
            <a:r>
              <a:rPr lang="en">
                <a:solidFill>
                  <a:schemeClr val="dk1"/>
                </a:solidFill>
              </a:rPr>
              <a:t> or negative.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 decision line is drawn to separate positive and negative responses.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Generally the net input calculated to the output Unit is given 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900" y="3514213"/>
            <a:ext cx="17145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Linear Separability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if the bipolar step activation function is used over the calculated net input (yin) then the value of the </a:t>
            </a:r>
            <a:r>
              <a:rPr lang="en">
                <a:solidFill>
                  <a:schemeClr val="dk1"/>
                </a:solidFill>
              </a:rPr>
              <a:t>function</a:t>
            </a:r>
            <a:r>
              <a:rPr lang="en">
                <a:solidFill>
                  <a:schemeClr val="dk1"/>
                </a:solidFill>
              </a:rPr>
              <a:t> is 1 for a positive net input and -1 for a negative net input.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Also, it is clear that there exists a boundary between the regions where yin &gt; 0 and yin &lt; 0.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This region may be called as decision boundary and can be determined by the relation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On the basis of the number of input units in the network, the above equation may </a:t>
            </a:r>
            <a:r>
              <a:rPr lang="en">
                <a:solidFill>
                  <a:schemeClr val="dk1"/>
                </a:solidFill>
              </a:rPr>
              <a:t>represent</a:t>
            </a:r>
            <a:r>
              <a:rPr lang="en">
                <a:solidFill>
                  <a:schemeClr val="dk1"/>
                </a:solidFill>
              </a:rPr>
              <a:t> a line, a plane or a hyperplane.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550" y="2805125"/>
            <a:ext cx="17907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Linear Separability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When can we conclude the problem is linear </a:t>
            </a:r>
            <a:r>
              <a:rPr lang="en">
                <a:solidFill>
                  <a:schemeClr val="dk1"/>
                </a:solidFill>
              </a:rPr>
              <a:t>separable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there exist weights (with bias) for which the training input vectors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having positive (correct:) response,+ l, lie on one side of the decision boundary and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all the other vectors having negative (incorrect) response, -1, lie on the other side of the decision boundary.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Linear Separability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Consider a network having positive response in the first quadram and negative response in all other quadrants (AND function) with either binary or bipolar data,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then the decision line is drawn separating the positive response region from </a:t>
            </a:r>
            <a:r>
              <a:rPr lang="en">
                <a:solidFill>
                  <a:schemeClr val="dk1"/>
                </a:solidFill>
              </a:rPr>
              <a:t>the</a:t>
            </a:r>
            <a:r>
              <a:rPr lang="en">
                <a:solidFill>
                  <a:schemeClr val="dk1"/>
                </a:solidFill>
              </a:rPr>
              <a:t> negative response region.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7600" y="2748525"/>
            <a:ext cx="2413150" cy="21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Hebb Network</a:t>
            </a:r>
            <a:endParaRPr/>
          </a:p>
        </p:txBody>
      </p:sp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a neural net, the Hebb learning rule is a simple one.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Donald Hebb stated in 1949 that in the brain, the learning is performed by </a:t>
            </a:r>
            <a:r>
              <a:rPr lang="en">
                <a:solidFill>
                  <a:schemeClr val="dk1"/>
                </a:solidFill>
              </a:rPr>
              <a:t>the</a:t>
            </a:r>
            <a:r>
              <a:rPr lang="en">
                <a:solidFill>
                  <a:schemeClr val="dk1"/>
                </a:solidFill>
              </a:rPr>
              <a:t> change in the synaptic gap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Hebb explained it: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When an axon of cell A is near enough to excite cell B, and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repeatedly or permanently takes place in firing some growth process or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metabolic change takes place in one or both the cells such that As efficiency, as one of the cells firing B is increased.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 of a neural net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Here X1, and X2 are input neurons, which transmit signals, and Y is the output neuron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Input neurons X1, and X2 are connected to the output neuron Y, over a weighted interconnection links (W1, and W2)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net input yin= XIWI +X2W2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output neuron Y can be obtained by applying activations over the net input,Y = f(yin)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function to be applied over the net input is called activation function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525" y="2991435"/>
            <a:ext cx="3210650" cy="140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125" y="3648075"/>
            <a:ext cx="3731028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18800" y="2929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According to the Hebb rule,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weight vector is found to increase proportionately to the product of the input and the learning signal.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Here the learning signal is equal to the neuron's output.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Hebb learning, if two interconnected neurons are 'on' </a:t>
            </a:r>
            <a:r>
              <a:rPr lang="en">
                <a:solidFill>
                  <a:schemeClr val="dk1"/>
                </a:solidFill>
              </a:rPr>
              <a:t>simultaneously</a:t>
            </a:r>
            <a:r>
              <a:rPr lang="en">
                <a:solidFill>
                  <a:schemeClr val="dk1"/>
                </a:solidFill>
              </a:rPr>
              <a:t> then the weights associated with these neurons can be increased by modification made in their </a:t>
            </a:r>
            <a:r>
              <a:rPr lang="en">
                <a:solidFill>
                  <a:schemeClr val="dk1"/>
                </a:solidFill>
              </a:rPr>
              <a:t>synaptic</a:t>
            </a:r>
            <a:r>
              <a:rPr lang="en">
                <a:solidFill>
                  <a:schemeClr val="dk1"/>
                </a:solidFill>
              </a:rPr>
              <a:t> gap (strength).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weight update in Hebb rule is given by w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(new)= w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(old) + x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Hebb rule is more suited for data than binary data.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binary data is used, the above weight updation formula cannot distinguish two conditions namely;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1. A training pair in which an input </a:t>
            </a:r>
            <a:r>
              <a:rPr lang="en">
                <a:solidFill>
                  <a:schemeClr val="dk1"/>
                </a:solidFill>
              </a:rPr>
              <a:t>unit</a:t>
            </a:r>
            <a:r>
              <a:rPr lang="en">
                <a:solidFill>
                  <a:schemeClr val="dk1"/>
                </a:solidFill>
              </a:rPr>
              <a:t> is "on" and target value is "off."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2. A training pair in which both the input unit and the target value are "off."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Thus, there are limitations in Hebb rule application over binary data.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Hence, the </a:t>
            </a:r>
            <a:r>
              <a:rPr lang="en">
                <a:solidFill>
                  <a:schemeClr val="dk1"/>
                </a:solidFill>
              </a:rPr>
              <a:t>representation</a:t>
            </a:r>
            <a:r>
              <a:rPr lang="en">
                <a:solidFill>
                  <a:schemeClr val="dk1"/>
                </a:solidFill>
              </a:rPr>
              <a:t> using bipolar data is </a:t>
            </a:r>
            <a:r>
              <a:rPr lang="en">
                <a:solidFill>
                  <a:schemeClr val="dk1"/>
                </a:solidFill>
              </a:rPr>
              <a:t>advantageous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of Training Algorithm of Hebb </a:t>
            </a:r>
            <a:r>
              <a:rPr lang="en"/>
              <a:t>network</a:t>
            </a:r>
            <a:endParaRPr/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training algorithm is used for </a:t>
            </a:r>
            <a:r>
              <a:rPr lang="en">
                <a:solidFill>
                  <a:schemeClr val="dk1"/>
                </a:solidFill>
              </a:rPr>
              <a:t>the</a:t>
            </a:r>
            <a:r>
              <a:rPr lang="en">
                <a:solidFill>
                  <a:schemeClr val="dk1"/>
                </a:solidFill>
              </a:rPr>
              <a:t> calculation and of weights.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s: t refers to each </a:t>
            </a:r>
            <a:r>
              <a:rPr lang="en">
                <a:solidFill>
                  <a:schemeClr val="dk1"/>
                </a:solidFill>
              </a:rPr>
              <a:t>training</a:t>
            </a:r>
            <a:r>
              <a:rPr lang="en">
                <a:solidFill>
                  <a:schemeClr val="dk1"/>
                </a:solidFill>
              </a:rPr>
              <a:t> input and target output pair.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Till there exists a pair of training input and target output,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training process takes place;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Else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 is stopped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71" name="Google Shape;2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925" y="223725"/>
            <a:ext cx="1685375" cy="48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Hebb Network: </a:t>
            </a:r>
            <a:r>
              <a:rPr lang="en"/>
              <a:t>Training Algorithm</a:t>
            </a:r>
            <a:endParaRPr/>
          </a:p>
        </p:txBody>
      </p:sp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First initialize the weights. Basically in this network they may be set to zero, i.e., w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= 0 for i= 1 to n where "n" may be the total number of input neurons.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Steps 2-4 have to performed for each input training vector and mger output pair, s: r.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Input units </a:t>
            </a:r>
            <a:r>
              <a:rPr lang="en">
                <a:solidFill>
                  <a:schemeClr val="dk1"/>
                </a:solidFill>
              </a:rPr>
              <a:t>activations</a:t>
            </a:r>
            <a:r>
              <a:rPr lang="en">
                <a:solidFill>
                  <a:schemeClr val="dk1"/>
                </a:solidFill>
              </a:rPr>
              <a:t> are set. Generally, the activation function of input layer is </a:t>
            </a:r>
            <a:r>
              <a:rPr lang="en">
                <a:solidFill>
                  <a:schemeClr val="dk1"/>
                </a:solidFill>
              </a:rPr>
              <a:t>identity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function x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= s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endParaRPr baseline="-25000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Output units activations are set y=t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Weight and bias adjustments are performed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(new)= w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(old) + x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y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b(new) = b(old) + y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Hebb rule can be used for pattern association, pattern categorization, pattern classification and over a range of other areas.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Example: Implement AND function using McCulloch-Pitts neuron</a:t>
            </a:r>
            <a:endParaRPr sz="2020"/>
          </a:p>
        </p:txBody>
      </p:sp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McCulloch-Pires neuron, only analysis is being performed.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Hence, assume the weights be w1 = 1 and w2 =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these assumed weights, the net input is calculated for inputs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For inputs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875" y="1311913"/>
            <a:ext cx="15240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6938" y="2624075"/>
            <a:ext cx="320992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275" y="3206625"/>
            <a:ext cx="33337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 AND function, the output is high if both the inputs are high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this condition, the net input is calculated as 2.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Hence, based on the net input, the threshold is set, i.e. if the threshold value is greater than or equal to 2 then the neuron fires, else it does not fire.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the threshold value is set equal to2(Ө= 2).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can also be obtained by Ө≥ nw- 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Here, = 2, w = 1 (excitatory weights) and p = 0 (no inhibitory weights).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</a:t>
            </a:r>
            <a:r>
              <a:rPr lang="en"/>
              <a:t>Ө≥ (2x1)-0 ⇒ Ө≥2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Thus, the output of neuron Y can be written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600" y="3602600"/>
            <a:ext cx="1568250" cy="4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implement</a:t>
            </a:r>
            <a:r>
              <a:rPr lang="en"/>
              <a:t> ANDNOT Using McCulloch-Pitts neuron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Case 1: Assume that both weights W1 and W2. are excitatory, i.e.,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W1=W2=1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Then for the four inputs </a:t>
            </a:r>
            <a:r>
              <a:rPr lang="en">
                <a:solidFill>
                  <a:schemeClr val="dk1"/>
                </a:solidFill>
              </a:rPr>
              <a:t>calculate</a:t>
            </a:r>
            <a:r>
              <a:rPr lang="en">
                <a:solidFill>
                  <a:schemeClr val="dk1"/>
                </a:solidFill>
              </a:rPr>
              <a:t> the net input using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yin=XIW1 + x2w2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inputs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000" y="1671413"/>
            <a:ext cx="177165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5663" y="3591725"/>
            <a:ext cx="22574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From the calculated net inputs, it is not possible to fire the neuron for input (1, 0) only. Hence, these weights are not suitable.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Assume one weight as excitatory and the other as inhibitory, i.e.,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 =1, w2=-1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Now calculate the net input. For the inputs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800" y="3349050"/>
            <a:ext cx="24574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calculated net inputs, now it is possible to fire the neuron for input (1, 0) only by fixing a threshold of 1, Y unit. Thus,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w1=l; w2=-1; Ө≥1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Thus, the output of neuron Y can be written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825" y="3002925"/>
            <a:ext cx="2196250" cy="5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321" name="Google Shape;32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mplement XOR function using McCulloch-Pitts neuron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XOR function cannot be represented by simple and single logic function;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represented as y=x1x2’ + </a:t>
            </a:r>
            <a:r>
              <a:rPr lang="en"/>
              <a:t>x1’x2 = z1 + z2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Function1: z1 = x1x2’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Function2: z2 = x1’x2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Function3: y = z1 + z2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single-layer net is not sufficient to represent the function. An intermediate layer is necessary.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288" y="1905000"/>
            <a:ext cx="17240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model of artificial neuron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shows a mathematical </a:t>
            </a:r>
            <a:r>
              <a:rPr lang="en">
                <a:solidFill>
                  <a:schemeClr val="dk1"/>
                </a:solidFill>
              </a:rPr>
              <a:t>representation</a:t>
            </a:r>
            <a:r>
              <a:rPr lang="en">
                <a:solidFill>
                  <a:schemeClr val="dk1"/>
                </a:solidFill>
              </a:rPr>
              <a:t> of the chemical processing </a:t>
            </a:r>
            <a:r>
              <a:rPr lang="en">
                <a:solidFill>
                  <a:schemeClr val="dk1"/>
                </a:solidFill>
              </a:rPr>
              <a:t>taking</a:t>
            </a:r>
            <a:r>
              <a:rPr lang="en">
                <a:solidFill>
                  <a:schemeClr val="dk1"/>
                </a:solidFill>
              </a:rPr>
              <a:t> place in an artificial neuron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chis model, the net input is elucidated 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weight represents the strength of synapse connecting the input and the output neurons.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positive weight corresponds to an excitatory synapse, and a negative weight corresponds to an inhibitory synapse.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325" y="1550000"/>
            <a:ext cx="3190600" cy="15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63" y="2209800"/>
            <a:ext cx="41243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Neural net for XOR function (weights shown are obtained after analysis)</a:t>
            </a:r>
            <a:endParaRPr sz="2020"/>
          </a:p>
        </p:txBody>
      </p:sp>
      <p:sp>
        <p:nvSpPr>
          <p:cNvPr id="328" name="Google Shape;32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438" y="1201900"/>
            <a:ext cx="362902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2"/>
          <p:cNvSpPr txBox="1"/>
          <p:nvPr/>
        </p:nvSpPr>
        <p:spPr>
          <a:xfrm>
            <a:off x="1327450" y="4027100"/>
            <a:ext cx="17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2"/>
          <p:cNvSpPr txBox="1"/>
          <p:nvPr/>
        </p:nvSpPr>
        <p:spPr>
          <a:xfrm>
            <a:off x="4278575" y="4060450"/>
            <a:ext cx="16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Neural net for Z1</a:t>
            </a:r>
            <a:endParaRPr/>
          </a:p>
        </p:txBody>
      </p:sp>
      <p:sp>
        <p:nvSpPr>
          <p:cNvPr id="337" name="Google Shape;33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450" y="3026963"/>
            <a:ext cx="228600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700" y="1442938"/>
            <a:ext cx="17716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Neural net for Z2</a:t>
            </a:r>
            <a:endParaRPr/>
          </a:p>
        </p:txBody>
      </p:sp>
      <p:sp>
        <p:nvSpPr>
          <p:cNvPr id="345" name="Google Shape;34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838" y="1404338"/>
            <a:ext cx="16859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013" y="2993638"/>
            <a:ext cx="23336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/>
              <a:t>Neural net for XOR function (weights shown are obtained after analysis)</a:t>
            </a:r>
            <a:endParaRPr/>
          </a:p>
        </p:txBody>
      </p:sp>
      <p:sp>
        <p:nvSpPr>
          <p:cNvPr id="353" name="Google Shape;353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75" y="1633750"/>
            <a:ext cx="31432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563" y="1686275"/>
            <a:ext cx="36290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Hebb net</a:t>
            </a:r>
            <a:endParaRPr/>
          </a:p>
        </p:txBody>
      </p:sp>
      <p:sp>
        <p:nvSpPr>
          <p:cNvPr id="361" name="Google Shape;361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 a Hebb net to implement logical AND function (use bipolar inputs and targets).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initially</a:t>
            </a:r>
            <a:r>
              <a:rPr lang="en"/>
              <a:t> the weights and bias are set to zero, i.e.,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W1 = w2 = b =0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888" y="2090525"/>
            <a:ext cx="176212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First input [xi xz b] = [1 1 1] and target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[i.e., y = 1]: Setting the initial weights as old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weights and applying the Hebb rule, we get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940" y="3121075"/>
            <a:ext cx="4388644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input [x, X2, b] = [1 - 1 1] and y = -1: The initial or old weights here are the final (new) weights obtained by presenting the first input </a:t>
            </a:r>
            <a:r>
              <a:rPr lang="en"/>
              <a:t>pattern</a:t>
            </a:r>
            <a:r>
              <a:rPr lang="en"/>
              <a:t>, i.e.,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[wi w, b] = [1 l 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weight change here 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925" y="2962275"/>
            <a:ext cx="19050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new weights here are</a:t>
            </a:r>
            <a:endParaRPr/>
          </a:p>
        </p:txBody>
      </p:sp>
      <p:pic>
        <p:nvPicPr>
          <p:cNvPr id="383" name="Google Shape;38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825" y="2084600"/>
            <a:ext cx="25336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Similarly, by presenting the third and fourth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 patterns, the new weights can be calculated.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725" y="2067325"/>
            <a:ext cx="4625525" cy="25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60"/>
          <p:cNvSpPr txBox="1"/>
          <p:nvPr/>
        </p:nvSpPr>
        <p:spPr>
          <a:xfrm>
            <a:off x="957950" y="4637325"/>
            <a:ext cx="503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Final </a:t>
            </a:r>
            <a:r>
              <a:rPr lang="en" sz="1800">
                <a:solidFill>
                  <a:schemeClr val="dk2"/>
                </a:solidFill>
              </a:rPr>
              <a:t>weights</a:t>
            </a:r>
            <a:r>
              <a:rPr lang="en" sz="1800">
                <a:solidFill>
                  <a:schemeClr val="dk2"/>
                </a:solidFill>
              </a:rPr>
              <a:t> w1=2 w2 = 2 b = -2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Decision boundary for AND function using Hebb rule for each training pair</a:t>
            </a:r>
            <a:endParaRPr/>
          </a:p>
        </p:txBody>
      </p:sp>
      <p:sp>
        <p:nvSpPr>
          <p:cNvPr id="397" name="Google Shape;397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separating line equation is given by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 all inputs, use the final weights obtained fo</a:t>
            </a:r>
            <a:r>
              <a:rPr lang="en"/>
              <a:t>r</a:t>
            </a:r>
            <a:r>
              <a:rPr lang="en"/>
              <a:t> each input to obtain the separating 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675" y="2066138"/>
            <a:ext cx="18859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model of ANN are specified by the three basic entities namely: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model's synaptic interconnections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training or learning rules adopted for adjusting the connection weights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their activation functions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Decision boundary for AND function using Hebb rule for each training pair</a:t>
            </a:r>
            <a:endParaRPr/>
          </a:p>
        </p:txBody>
      </p:sp>
      <p:sp>
        <p:nvSpPr>
          <p:cNvPr id="404" name="Google Shape;404;p62"/>
          <p:cNvSpPr txBox="1"/>
          <p:nvPr>
            <p:ph idx="1" type="body"/>
          </p:nvPr>
        </p:nvSpPr>
        <p:spPr>
          <a:xfrm>
            <a:off x="311700" y="1307775"/>
            <a:ext cx="8520600" cy="3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the first input [1 1 1], the separating line is given by</a:t>
            </a:r>
            <a:endParaRPr/>
          </a:p>
        </p:txBody>
      </p:sp>
      <p:pic>
        <p:nvPicPr>
          <p:cNvPr id="405" name="Google Shape;40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00" y="1825675"/>
            <a:ext cx="152023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2163" y="1633350"/>
            <a:ext cx="24479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Decision boundary for AND function using Hebb rule for each training pair</a:t>
            </a:r>
            <a:endParaRPr/>
          </a:p>
        </p:txBody>
      </p:sp>
      <p:sp>
        <p:nvSpPr>
          <p:cNvPr id="412" name="Google Shape;412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Similarly, for the second input [ 1 -1 1], the separating line 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325" y="1727700"/>
            <a:ext cx="128685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500" y="2505063"/>
            <a:ext cx="25146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Decision boundary for AND function using Hebb rule for each training pair</a:t>
            </a:r>
            <a:endParaRPr/>
          </a:p>
        </p:txBody>
      </p:sp>
      <p:sp>
        <p:nvSpPr>
          <p:cNvPr id="420" name="Google Shape;420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the third input[-1 1 1], the separating line is</a:t>
            </a:r>
            <a:endParaRPr/>
          </a:p>
        </p:txBody>
      </p:sp>
      <p:pic>
        <p:nvPicPr>
          <p:cNvPr id="421" name="Google Shape;42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675" y="2160975"/>
            <a:ext cx="164025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750" y="1702313"/>
            <a:ext cx="23241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boundary for AND function using Hebb rule for each training pair</a:t>
            </a:r>
            <a:endParaRPr/>
          </a:p>
        </p:txBody>
      </p:sp>
      <p:sp>
        <p:nvSpPr>
          <p:cNvPr id="428" name="Google Shape;428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Finally, for the fourth input [ -1 - 1 1], the separating line is</a:t>
            </a:r>
            <a:endParaRPr/>
          </a:p>
        </p:txBody>
      </p:sp>
      <p:pic>
        <p:nvPicPr>
          <p:cNvPr id="429" name="Google Shape;42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125" y="2818025"/>
            <a:ext cx="153800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675" y="1930438"/>
            <a:ext cx="23241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Hebb network for AND function</a:t>
            </a:r>
            <a:endParaRPr/>
          </a:p>
        </p:txBody>
      </p:sp>
      <p:sp>
        <p:nvSpPr>
          <p:cNvPr id="436" name="Google Shape;436;p66"/>
          <p:cNvSpPr txBox="1"/>
          <p:nvPr/>
        </p:nvSpPr>
        <p:spPr>
          <a:xfrm>
            <a:off x="957950" y="1284525"/>
            <a:ext cx="503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Final weights w1=2 w2 = 2 b = -2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437" name="Google Shape;43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738" y="1838325"/>
            <a:ext cx="29813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here exist several types of neural network connections (network architecture)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exist five basic types of neuron connection architectures.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1. </a:t>
            </a:r>
            <a:r>
              <a:rPr lang="en">
                <a:solidFill>
                  <a:schemeClr val="dk1"/>
                </a:solidFill>
              </a:rPr>
              <a:t>single-layer feed-forward network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2. multilayer feed-forward network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3. single node with its own feedback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4. single-layer recurrent network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5. multilayer recurrent network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Single-Layer-feed-Forward network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73" y="1476248"/>
            <a:ext cx="3834275" cy="29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Multilayer feed-forward network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50" y="1269000"/>
            <a:ext cx="6190901" cy="30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node with own feedback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25" y="1362075"/>
            <a:ext cx="37147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