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12192000"/>
  <p:notesSz cx="6858000" cy="9144000"/>
  <p:embeddedFontLst>
    <p:embeddedFont>
      <p:font typeface="Proxima Nova"/>
      <p:regular r:id="rId73"/>
      <p:bold r:id="rId74"/>
      <p:italic r:id="rId75"/>
      <p:boldItalic r:id="rId76"/>
    </p:embeddedFont>
    <p:embeddedFont>
      <p:font typeface="Lato"/>
      <p:regular r:id="rId77"/>
      <p:bold r:id="rId78"/>
      <p:italic r:id="rId79"/>
      <p:boldItalic r:id="rId80"/>
    </p:embeddedFont>
    <p:embeddedFont>
      <p:font typeface="Noto Sans Symbols"/>
      <p:regular r:id="rId81"/>
      <p:bold r:id="rId82"/>
    </p:embeddedFont>
    <p:embeddedFont>
      <p:font typeface="Gill Sans"/>
      <p:bold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4" roundtripDataSignature="AMtx7mjcqilDmqtO86vUzZXS66tPFt0f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57AC5C-52A6-4D4E-B500-A1B619507643}">
  <a:tblStyle styleId="{6D57AC5C-52A6-4D4E-B500-A1B61950764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18607A8-7A61-49AF-848A-6E5BD7022E5D}"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customschemas.google.com/relationships/presentationmetadata" Target="metadata"/><Relationship Id="rId83" Type="http://schemas.openxmlformats.org/officeDocument/2006/relationships/font" Target="fonts/GillSans-bold.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boldItalic.fntdata"/><Relationship Id="rId82" Type="http://schemas.openxmlformats.org/officeDocument/2006/relationships/font" Target="fonts/NotoSansSymbols-bold.fntdata"/><Relationship Id="rId81" Type="http://schemas.openxmlformats.org/officeDocument/2006/relationships/font" Target="fonts/NotoSansSymbol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regular.fntdata"/><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ProximaNova-italic.fntdata"/><Relationship Id="rId30" Type="http://schemas.openxmlformats.org/officeDocument/2006/relationships/slide" Target="slides/slide25.xml"/><Relationship Id="rId74" Type="http://schemas.openxmlformats.org/officeDocument/2006/relationships/font" Target="fonts/ProximaNova-bold.fntdata"/><Relationship Id="rId33" Type="http://schemas.openxmlformats.org/officeDocument/2006/relationships/slide" Target="slides/slide28.xml"/><Relationship Id="rId77" Type="http://schemas.openxmlformats.org/officeDocument/2006/relationships/font" Target="fonts/Lato-regular.fntdata"/><Relationship Id="rId32" Type="http://schemas.openxmlformats.org/officeDocument/2006/relationships/slide" Target="slides/slide27.xml"/><Relationship Id="rId76" Type="http://schemas.openxmlformats.org/officeDocument/2006/relationships/font" Target="fonts/ProximaNova-boldItalic.fntdata"/><Relationship Id="rId35" Type="http://schemas.openxmlformats.org/officeDocument/2006/relationships/slide" Target="slides/slide30.xml"/><Relationship Id="rId79" Type="http://schemas.openxmlformats.org/officeDocument/2006/relationships/font" Target="fonts/Lato-italic.fntdata"/><Relationship Id="rId34" Type="http://schemas.openxmlformats.org/officeDocument/2006/relationships/slide" Target="slides/slide29.xml"/><Relationship Id="rId78" Type="http://schemas.openxmlformats.org/officeDocument/2006/relationships/font" Target="fonts/La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a4a1c626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6a4a1c626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a4a1c62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6a4a1c626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8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7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7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7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7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7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9"/>
          <p:cNvSpPr/>
          <p:nvPr>
            <p:ph idx="2" type="pic"/>
          </p:nvPr>
        </p:nvSpPr>
        <p:spPr>
          <a:xfrm>
            <a:off x="5183188" y="987425"/>
            <a:ext cx="6172200" cy="4873625"/>
          </a:xfrm>
          <a:prstGeom prst="rect">
            <a:avLst/>
          </a:prstGeom>
          <a:noFill/>
          <a:ln>
            <a:noFill/>
          </a:ln>
        </p:spPr>
      </p:sp>
      <p:sp>
        <p:nvSpPr>
          <p:cNvPr id="64" name="Google Shape;64;p7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9.png"/><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Association Rule Learning</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Apriori Algorithm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i="0" lang="en-US">
                <a:latin typeface="Arial"/>
                <a:ea typeface="Arial"/>
                <a:cs typeface="Arial"/>
                <a:sym typeface="Arial"/>
              </a:rPr>
              <a:t>Market Basket Analysis</a:t>
            </a:r>
            <a:endParaRPr/>
          </a:p>
          <a:p>
            <a:pPr indent="-228600" lvl="0" marL="228600" rtl="0" algn="l">
              <a:lnSpc>
                <a:spcPct val="90000"/>
              </a:lnSpc>
              <a:spcBef>
                <a:spcPts val="1000"/>
              </a:spcBef>
              <a:spcAft>
                <a:spcPts val="0"/>
              </a:spcAft>
              <a:buClr>
                <a:schemeClr val="dk1"/>
              </a:buClr>
              <a:buSzPts val="2800"/>
              <a:buChar char="•"/>
            </a:pPr>
            <a:r>
              <a:rPr i="0" lang="en-US">
                <a:latin typeface="Arial"/>
                <a:ea typeface="Arial"/>
                <a:cs typeface="Arial"/>
                <a:sym typeface="Arial"/>
              </a:rPr>
              <a:t>Medical Diagnosis</a:t>
            </a:r>
            <a:endParaRPr/>
          </a:p>
          <a:p>
            <a:pPr indent="-228600" lvl="0" marL="228600" rtl="0" algn="l">
              <a:lnSpc>
                <a:spcPct val="90000"/>
              </a:lnSpc>
              <a:spcBef>
                <a:spcPts val="1000"/>
              </a:spcBef>
              <a:spcAft>
                <a:spcPts val="0"/>
              </a:spcAft>
              <a:buClr>
                <a:schemeClr val="dk1"/>
              </a:buClr>
              <a:buSzPts val="2800"/>
              <a:buChar char="•"/>
            </a:pPr>
            <a:r>
              <a:rPr i="0" lang="en-US"/>
              <a:t>It can also be used in the healthcare field to find </a:t>
            </a:r>
            <a:endParaRPr/>
          </a:p>
          <a:p>
            <a:pPr indent="-228600" lvl="1" marL="685800" rtl="0" algn="l">
              <a:lnSpc>
                <a:spcPct val="90000"/>
              </a:lnSpc>
              <a:spcBef>
                <a:spcPts val="500"/>
              </a:spcBef>
              <a:spcAft>
                <a:spcPts val="0"/>
              </a:spcAft>
              <a:buClr>
                <a:schemeClr val="dk1"/>
              </a:buClr>
              <a:buSzPts val="2400"/>
              <a:buChar char="•"/>
            </a:pPr>
            <a:r>
              <a:rPr i="0" lang="en-US">
                <a:latin typeface="Proxima Nova"/>
                <a:ea typeface="Proxima Nova"/>
                <a:cs typeface="Proxima Nova"/>
                <a:sym typeface="Proxima Nova"/>
              </a:rPr>
              <a:t>the probability of the occurrence of illness concerning various factors and symptoms.</a:t>
            </a:r>
            <a:endParaRPr/>
          </a:p>
          <a:p>
            <a:pPr indent="-228600" lvl="1" marL="685800" rtl="0" algn="l">
              <a:lnSpc>
                <a:spcPct val="90000"/>
              </a:lnSpc>
              <a:spcBef>
                <a:spcPts val="500"/>
              </a:spcBef>
              <a:spcAft>
                <a:spcPts val="0"/>
              </a:spcAft>
              <a:buClr>
                <a:schemeClr val="dk1"/>
              </a:buClr>
              <a:buSzPts val="2400"/>
              <a:buChar char="•"/>
            </a:pPr>
            <a:r>
              <a:rPr i="0" lang="en-US"/>
              <a:t>drug reactions for patients.</a:t>
            </a:r>
            <a:endParaRPr/>
          </a:p>
          <a:p>
            <a:pPr indent="-228600" lvl="0" marL="228600" rtl="0" algn="l">
              <a:lnSpc>
                <a:spcPct val="90000"/>
              </a:lnSpc>
              <a:spcBef>
                <a:spcPts val="1000"/>
              </a:spcBef>
              <a:spcAft>
                <a:spcPts val="0"/>
              </a:spcAft>
              <a:buClr>
                <a:schemeClr val="dk1"/>
              </a:buClr>
              <a:buSzPts val="2800"/>
              <a:buChar char="•"/>
            </a:pPr>
            <a:r>
              <a:rPr i="0" lang="en-US">
                <a:latin typeface="Arial"/>
                <a:ea typeface="Arial"/>
                <a:cs typeface="Arial"/>
                <a:sym typeface="Arial"/>
              </a:rPr>
              <a:t>Census Data</a:t>
            </a:r>
            <a:endParaRPr/>
          </a:p>
          <a:p>
            <a:pPr indent="-228600" lvl="1" marL="685800" rtl="0" algn="l">
              <a:lnSpc>
                <a:spcPct val="90000"/>
              </a:lnSpc>
              <a:spcBef>
                <a:spcPts val="500"/>
              </a:spcBef>
              <a:spcAft>
                <a:spcPts val="0"/>
              </a:spcAft>
              <a:buClr>
                <a:schemeClr val="dk1"/>
              </a:buClr>
              <a:buSzPts val="2400"/>
              <a:buChar char="•"/>
            </a:pPr>
            <a:r>
              <a:rPr i="0" lang="en-US">
                <a:latin typeface="Proxima Nova"/>
                <a:ea typeface="Proxima Nova"/>
                <a:cs typeface="Proxima Nova"/>
                <a:sym typeface="Proxima Nova"/>
              </a:rPr>
              <a:t>This data can be used to plan efficient public services(education, health, transport) as well as help public businesses (for setting up new factories, shopping malls, and even marketing particular products).</a:t>
            </a:r>
            <a:endParaRPr/>
          </a:p>
          <a:p>
            <a:pPr indent="-228600" lvl="0" marL="228600" rtl="0" algn="l">
              <a:lnSpc>
                <a:spcPct val="90000"/>
              </a:lnSpc>
              <a:spcBef>
                <a:spcPts val="1000"/>
              </a:spcBef>
              <a:spcAft>
                <a:spcPts val="0"/>
              </a:spcAft>
              <a:buClr>
                <a:schemeClr val="dk1"/>
              </a:buClr>
              <a:buSzPts val="2800"/>
              <a:buChar char="•"/>
            </a:pPr>
            <a:r>
              <a:rPr lang="en-US"/>
              <a:t>Catalog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ARL- Movie Recommendation</a:t>
            </a:r>
            <a:endParaRPr/>
          </a:p>
        </p:txBody>
      </p:sp>
      <p:graphicFrame>
        <p:nvGraphicFramePr>
          <p:cNvPr id="145" name="Google Shape;145;p11"/>
          <p:cNvGraphicFramePr/>
          <p:nvPr/>
        </p:nvGraphicFramePr>
        <p:xfrm>
          <a:off x="323557" y="1842868"/>
          <a:ext cx="3000000" cy="3000000"/>
        </p:xfrm>
        <a:graphic>
          <a:graphicData uri="http://schemas.openxmlformats.org/drawingml/2006/table">
            <a:tbl>
              <a:tblPr bandRow="1" firstRow="1">
                <a:noFill/>
                <a:tableStyleId>{6D57AC5C-52A6-4D4E-B500-A1B619507643}</a:tableStyleId>
              </a:tblPr>
              <a:tblGrid>
                <a:gridCol w="1471250"/>
                <a:gridCol w="4043275"/>
              </a:tblGrid>
              <a:tr h="584825">
                <a:tc>
                  <a:txBody>
                    <a:bodyPr/>
                    <a:lstStyle/>
                    <a:p>
                      <a:pPr indent="0" lvl="0" marL="0" marR="0" rtl="0" algn="ctr">
                        <a:spcBef>
                          <a:spcPts val="0"/>
                        </a:spcBef>
                        <a:spcAft>
                          <a:spcPts val="0"/>
                        </a:spcAft>
                        <a:buNone/>
                      </a:pPr>
                      <a:r>
                        <a:rPr b="1" lang="en-US" sz="2400" u="none" cap="none" strike="noStrike"/>
                        <a:t>User ID</a:t>
                      </a:r>
                      <a:endParaRPr/>
                    </a:p>
                  </a:txBody>
                  <a:tcPr marT="45725" marB="45725" marR="91450" marL="91450"/>
                </a:tc>
                <a:tc>
                  <a:txBody>
                    <a:bodyPr/>
                    <a:lstStyle/>
                    <a:p>
                      <a:pPr indent="0" lvl="0" marL="0" marR="0" rtl="0" algn="l">
                        <a:spcBef>
                          <a:spcPts val="0"/>
                        </a:spcBef>
                        <a:spcAft>
                          <a:spcPts val="0"/>
                        </a:spcAft>
                        <a:buNone/>
                      </a:pPr>
                      <a:r>
                        <a:rPr b="1" lang="en-US" sz="2400" u="none" cap="none" strike="noStrike"/>
                        <a:t>Movies Liked</a:t>
                      </a:r>
                      <a:endParaRPr/>
                    </a:p>
                  </a:txBody>
                  <a:tcPr marT="45725" marB="45725" marR="91450" marL="91450"/>
                </a:tc>
              </a:tr>
              <a:tr h="584825">
                <a:tc>
                  <a:txBody>
                    <a:bodyPr/>
                    <a:lstStyle/>
                    <a:p>
                      <a:pPr indent="0" lvl="0" marL="0" marR="0" rtl="0" algn="l">
                        <a:spcBef>
                          <a:spcPts val="0"/>
                        </a:spcBef>
                        <a:spcAft>
                          <a:spcPts val="0"/>
                        </a:spcAft>
                        <a:buNone/>
                      </a:pPr>
                      <a:r>
                        <a:rPr lang="en-US" sz="2000"/>
                        <a:t>12134</a:t>
                      </a:r>
                      <a:endParaRPr/>
                    </a:p>
                  </a:txBody>
                  <a:tcPr marT="45725" marB="45725" marR="91450" marL="91450"/>
                </a:tc>
                <a:tc>
                  <a:txBody>
                    <a:bodyPr/>
                    <a:lstStyle/>
                    <a:p>
                      <a:pPr indent="0" lvl="0" marL="0" marR="0" rtl="0" algn="l">
                        <a:spcBef>
                          <a:spcPts val="0"/>
                        </a:spcBef>
                        <a:spcAft>
                          <a:spcPts val="0"/>
                        </a:spcAft>
                        <a:buNone/>
                      </a:pPr>
                      <a:r>
                        <a:rPr lang="en-US" sz="2000"/>
                        <a:t>Movie1, Movie2, Movie3, Movie4   </a:t>
                      </a:r>
                      <a:endParaRPr/>
                    </a:p>
                  </a:txBody>
                  <a:tcPr marT="45725" marB="45725" marR="91450" marL="91450"/>
                </a:tc>
              </a:tr>
              <a:tr h="584825">
                <a:tc>
                  <a:txBody>
                    <a:bodyPr/>
                    <a:lstStyle/>
                    <a:p>
                      <a:pPr indent="0" lvl="0" marL="0" marR="0" rtl="0" algn="l">
                        <a:spcBef>
                          <a:spcPts val="0"/>
                        </a:spcBef>
                        <a:spcAft>
                          <a:spcPts val="0"/>
                        </a:spcAft>
                        <a:buNone/>
                      </a:pPr>
                      <a:r>
                        <a:rPr lang="en-US" sz="2000"/>
                        <a:t>43255</a:t>
                      </a:r>
                      <a:endParaRPr/>
                    </a:p>
                  </a:txBody>
                  <a:tcPr marT="45725" marB="45725" marR="91450" marL="91450"/>
                </a:tc>
                <a:tc>
                  <a:txBody>
                    <a:bodyPr/>
                    <a:lstStyle/>
                    <a:p>
                      <a:pPr indent="0" lvl="0" marL="0" marR="0" rtl="0" algn="l">
                        <a:spcBef>
                          <a:spcPts val="0"/>
                        </a:spcBef>
                        <a:spcAft>
                          <a:spcPts val="0"/>
                        </a:spcAft>
                        <a:buNone/>
                      </a:pPr>
                      <a:r>
                        <a:rPr lang="en-US" sz="2000"/>
                        <a:t>Movie1, Movie2</a:t>
                      </a:r>
                      <a:endParaRPr/>
                    </a:p>
                  </a:txBody>
                  <a:tcPr marT="45725" marB="45725" marR="91450" marL="91450"/>
                </a:tc>
              </a:tr>
              <a:tr h="584825">
                <a:tc>
                  <a:txBody>
                    <a:bodyPr/>
                    <a:lstStyle/>
                    <a:p>
                      <a:pPr indent="0" lvl="0" marL="0" marR="0" rtl="0" algn="l">
                        <a:spcBef>
                          <a:spcPts val="0"/>
                        </a:spcBef>
                        <a:spcAft>
                          <a:spcPts val="0"/>
                        </a:spcAft>
                        <a:buNone/>
                      </a:pPr>
                      <a:r>
                        <a:rPr lang="en-US" sz="2000"/>
                        <a:t>14324</a:t>
                      </a:r>
                      <a:endParaRPr/>
                    </a:p>
                  </a:txBody>
                  <a:tcPr marT="45725" marB="45725" marR="91450" marL="91450"/>
                </a:tc>
                <a:tc>
                  <a:txBody>
                    <a:bodyPr/>
                    <a:lstStyle/>
                    <a:p>
                      <a:pPr indent="0" lvl="0" marL="0" marR="0" rtl="0" algn="l">
                        <a:spcBef>
                          <a:spcPts val="0"/>
                        </a:spcBef>
                        <a:spcAft>
                          <a:spcPts val="0"/>
                        </a:spcAft>
                        <a:buNone/>
                      </a:pPr>
                      <a:r>
                        <a:rPr lang="en-US" sz="2000"/>
                        <a:t>Movie1, Movie2, Movie4</a:t>
                      </a:r>
                      <a:endParaRPr/>
                    </a:p>
                  </a:txBody>
                  <a:tcPr marT="45725" marB="45725" marR="91450" marL="91450"/>
                </a:tc>
              </a:tr>
              <a:tr h="584825">
                <a:tc>
                  <a:txBody>
                    <a:bodyPr/>
                    <a:lstStyle/>
                    <a:p>
                      <a:pPr indent="0" lvl="0" marL="0" marR="0" rtl="0" algn="l">
                        <a:spcBef>
                          <a:spcPts val="0"/>
                        </a:spcBef>
                        <a:spcAft>
                          <a:spcPts val="0"/>
                        </a:spcAft>
                        <a:buNone/>
                      </a:pPr>
                      <a:r>
                        <a:rPr lang="en-US" sz="2000"/>
                        <a:t>64346</a:t>
                      </a:r>
                      <a:endParaRPr/>
                    </a:p>
                  </a:txBody>
                  <a:tcPr marT="45725" marB="45725" marR="91450" marL="91450"/>
                </a:tc>
                <a:tc>
                  <a:txBody>
                    <a:bodyPr/>
                    <a:lstStyle/>
                    <a:p>
                      <a:pPr indent="0" lvl="0" marL="0" marR="0" rtl="0" algn="l">
                        <a:spcBef>
                          <a:spcPts val="0"/>
                        </a:spcBef>
                        <a:spcAft>
                          <a:spcPts val="0"/>
                        </a:spcAft>
                        <a:buNone/>
                      </a:pPr>
                      <a:r>
                        <a:rPr lang="en-US" sz="2000"/>
                        <a:t>Movie1, Movie2</a:t>
                      </a:r>
                      <a:endParaRPr/>
                    </a:p>
                  </a:txBody>
                  <a:tcPr marT="45725" marB="45725" marR="91450" marL="91450"/>
                </a:tc>
              </a:tr>
              <a:tr h="584825">
                <a:tc>
                  <a:txBody>
                    <a:bodyPr/>
                    <a:lstStyle/>
                    <a:p>
                      <a:pPr indent="0" lvl="0" marL="0" marR="0" rtl="0" algn="l">
                        <a:spcBef>
                          <a:spcPts val="0"/>
                        </a:spcBef>
                        <a:spcAft>
                          <a:spcPts val="0"/>
                        </a:spcAft>
                        <a:buNone/>
                      </a:pPr>
                      <a:r>
                        <a:rPr lang="en-US" sz="2000"/>
                        <a:t>13435</a:t>
                      </a:r>
                      <a:endParaRPr/>
                    </a:p>
                  </a:txBody>
                  <a:tcPr marT="45725" marB="45725" marR="91450" marL="91450"/>
                </a:tc>
                <a:tc>
                  <a:txBody>
                    <a:bodyPr/>
                    <a:lstStyle/>
                    <a:p>
                      <a:pPr indent="0" lvl="0" marL="0" marR="0" rtl="0" algn="l">
                        <a:spcBef>
                          <a:spcPts val="0"/>
                        </a:spcBef>
                        <a:spcAft>
                          <a:spcPts val="0"/>
                        </a:spcAft>
                        <a:buNone/>
                      </a:pPr>
                      <a:r>
                        <a:rPr lang="en-US" sz="2000"/>
                        <a:t>Movie2, Movie4</a:t>
                      </a:r>
                      <a:endParaRPr/>
                    </a:p>
                  </a:txBody>
                  <a:tcPr marT="45725" marB="45725" marR="91450" marL="91450"/>
                </a:tc>
              </a:tr>
              <a:tr h="584825">
                <a:tc>
                  <a:txBody>
                    <a:bodyPr/>
                    <a:lstStyle/>
                    <a:p>
                      <a:pPr indent="0" lvl="0" marL="0" marR="0" rtl="0" algn="l">
                        <a:spcBef>
                          <a:spcPts val="0"/>
                        </a:spcBef>
                        <a:spcAft>
                          <a:spcPts val="0"/>
                        </a:spcAft>
                        <a:buNone/>
                      </a:pPr>
                      <a:r>
                        <a:rPr lang="en-US" sz="2000"/>
                        <a:t>25235</a:t>
                      </a:r>
                      <a:endParaRPr/>
                    </a:p>
                  </a:txBody>
                  <a:tcPr marT="45725" marB="45725" marR="91450" marL="91450"/>
                </a:tc>
                <a:tc>
                  <a:txBody>
                    <a:bodyPr/>
                    <a:lstStyle/>
                    <a:p>
                      <a:pPr indent="0" lvl="0" marL="0" marR="0" rtl="0" algn="l">
                        <a:spcBef>
                          <a:spcPts val="0"/>
                        </a:spcBef>
                        <a:spcAft>
                          <a:spcPts val="0"/>
                        </a:spcAft>
                        <a:buNone/>
                      </a:pPr>
                      <a:r>
                        <a:rPr lang="en-US" sz="2000"/>
                        <a:t>Movie1, Movie3</a:t>
                      </a:r>
                      <a:endParaRPr/>
                    </a:p>
                  </a:txBody>
                  <a:tcPr marT="45725" marB="45725" marR="91450" marL="91450"/>
                </a:tc>
              </a:tr>
            </a:tbl>
          </a:graphicData>
        </a:graphic>
      </p:graphicFrame>
      <p:sp>
        <p:nvSpPr>
          <p:cNvPr id="146" name="Google Shape;146;p11"/>
          <p:cNvSpPr txBox="1"/>
          <p:nvPr/>
        </p:nvSpPr>
        <p:spPr>
          <a:xfrm>
            <a:off x="6988130" y="1634324"/>
            <a:ext cx="436567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Potential Rules: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Movie 1                      Movie 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Movie 2                      Movie 4</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Movie 1                      Movie 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1"/>
          <p:cNvSpPr/>
          <p:nvPr/>
        </p:nvSpPr>
        <p:spPr>
          <a:xfrm>
            <a:off x="8353863" y="2575658"/>
            <a:ext cx="956603" cy="25243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1"/>
          <p:cNvSpPr/>
          <p:nvPr/>
        </p:nvSpPr>
        <p:spPr>
          <a:xfrm>
            <a:off x="8353862" y="2937625"/>
            <a:ext cx="956603" cy="25243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1"/>
          <p:cNvSpPr/>
          <p:nvPr/>
        </p:nvSpPr>
        <p:spPr>
          <a:xfrm>
            <a:off x="8353863" y="2205273"/>
            <a:ext cx="956603" cy="25243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1"/>
          <p:cNvSpPr txBox="1"/>
          <p:nvPr/>
        </p:nvSpPr>
        <p:spPr>
          <a:xfrm>
            <a:off x="6231989" y="3604536"/>
            <a:ext cx="6142892"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can come up with lots of interpretation rules.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Some of them may be weaker while some others may be stronger</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And we want to find the very strong ones in order to  build our business decisions/other decisions based on rule that we see in our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ARL- Market basket optimization</a:t>
            </a:r>
            <a:endParaRPr/>
          </a:p>
        </p:txBody>
      </p:sp>
      <p:sp>
        <p:nvSpPr>
          <p:cNvPr id="156" name="Google Shape;156;p12"/>
          <p:cNvSpPr txBox="1"/>
          <p:nvPr>
            <p:ph idx="1" type="body"/>
          </p:nvPr>
        </p:nvSpPr>
        <p:spPr>
          <a:xfrm>
            <a:off x="6353910" y="1825625"/>
            <a:ext cx="499989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0000"/>
              </a:buClr>
              <a:buSzPts val="2800"/>
              <a:buNone/>
            </a:pPr>
            <a:r>
              <a:rPr b="0" i="0" lang="en-US">
                <a:solidFill>
                  <a:srgbClr val="000000"/>
                </a:solidFill>
                <a:latin typeface="Proxima Nova"/>
                <a:ea typeface="Proxima Nova"/>
                <a:cs typeface="Proxima Nova"/>
                <a:sym typeface="Proxima Nova"/>
              </a:rPr>
              <a:t>Association Rule Mining is sometimes referred to as “Market Basket Analysis” as it was the first application area of association mining. </a:t>
            </a:r>
            <a:endParaRPr/>
          </a:p>
          <a:p>
            <a:pPr indent="0" lvl="0" marL="0" rtl="0" algn="l">
              <a:lnSpc>
                <a:spcPct val="90000"/>
              </a:lnSpc>
              <a:spcBef>
                <a:spcPts val="1000"/>
              </a:spcBef>
              <a:spcAft>
                <a:spcPts val="0"/>
              </a:spcAft>
              <a:buClr>
                <a:schemeClr val="dk1"/>
              </a:buClr>
              <a:buSzPts val="2800"/>
              <a:buNone/>
            </a:pPr>
            <a:r>
              <a:rPr lang="en-US"/>
              <a:t>Potential Rules:</a:t>
            </a:r>
            <a:endParaRPr/>
          </a:p>
          <a:p>
            <a:pPr indent="-228600" lvl="0" marL="228600" rtl="0" algn="l">
              <a:lnSpc>
                <a:spcPct val="90000"/>
              </a:lnSpc>
              <a:spcBef>
                <a:spcPts val="1000"/>
              </a:spcBef>
              <a:spcAft>
                <a:spcPts val="0"/>
              </a:spcAft>
              <a:buClr>
                <a:schemeClr val="dk1"/>
              </a:buClr>
              <a:buSzPts val="2800"/>
              <a:buChar char="•"/>
            </a:pPr>
            <a:r>
              <a:rPr lang="en-US" sz="2800"/>
              <a:t>Burgers 	          French fries</a:t>
            </a:r>
            <a:endParaRPr/>
          </a:p>
          <a:p>
            <a:pPr indent="-228600" lvl="0" marL="228600" rtl="0" algn="l">
              <a:lnSpc>
                <a:spcPct val="90000"/>
              </a:lnSpc>
              <a:spcBef>
                <a:spcPts val="1000"/>
              </a:spcBef>
              <a:spcAft>
                <a:spcPts val="0"/>
              </a:spcAft>
              <a:buClr>
                <a:schemeClr val="dk1"/>
              </a:buClr>
              <a:buSzPts val="2800"/>
              <a:buChar char="•"/>
            </a:pPr>
            <a:r>
              <a:rPr lang="en-US" sz="2800"/>
              <a:t>Vegetables               fruits</a:t>
            </a:r>
            <a:endParaRPr/>
          </a:p>
          <a:p>
            <a:pPr indent="-228600" lvl="0" marL="228600" rtl="0" algn="l">
              <a:lnSpc>
                <a:spcPct val="90000"/>
              </a:lnSpc>
              <a:spcBef>
                <a:spcPts val="1000"/>
              </a:spcBef>
              <a:spcAft>
                <a:spcPts val="0"/>
              </a:spcAft>
              <a:buClr>
                <a:schemeClr val="dk1"/>
              </a:buClr>
              <a:buSzPts val="2800"/>
              <a:buChar char="•"/>
            </a:pPr>
            <a:r>
              <a:rPr lang="en-US" sz="2800"/>
              <a:t>Burgers, French fries       Ketchup</a:t>
            </a:r>
            <a:endParaRPr/>
          </a:p>
          <a:p>
            <a:pPr indent="-50800" lvl="0" marL="228600" rtl="0" algn="l">
              <a:lnSpc>
                <a:spcPct val="90000"/>
              </a:lnSpc>
              <a:spcBef>
                <a:spcPts val="1000"/>
              </a:spcBef>
              <a:spcAft>
                <a:spcPts val="0"/>
              </a:spcAft>
              <a:buClr>
                <a:schemeClr val="dk1"/>
              </a:buClr>
              <a:buSzPts val="2800"/>
              <a:buNone/>
            </a:pPr>
            <a:r>
              <a:t/>
            </a:r>
            <a:endParaRPr sz="2800"/>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157" name="Google Shape;157;p12"/>
          <p:cNvGraphicFramePr/>
          <p:nvPr/>
        </p:nvGraphicFramePr>
        <p:xfrm>
          <a:off x="323557" y="1842868"/>
          <a:ext cx="3000000" cy="3000000"/>
        </p:xfrm>
        <a:graphic>
          <a:graphicData uri="http://schemas.openxmlformats.org/drawingml/2006/table">
            <a:tbl>
              <a:tblPr bandRow="1" firstRow="1">
                <a:noFill/>
                <a:tableStyleId>{6D57AC5C-52A6-4D4E-B500-A1B619507643}</a:tableStyleId>
              </a:tblPr>
              <a:tblGrid>
                <a:gridCol w="1955400"/>
                <a:gridCol w="3559125"/>
              </a:tblGrid>
              <a:tr h="584825">
                <a:tc>
                  <a:txBody>
                    <a:bodyPr/>
                    <a:lstStyle/>
                    <a:p>
                      <a:pPr indent="0" lvl="0" marL="0" marR="0" rtl="0" algn="ctr">
                        <a:spcBef>
                          <a:spcPts val="0"/>
                        </a:spcBef>
                        <a:spcAft>
                          <a:spcPts val="0"/>
                        </a:spcAft>
                        <a:buNone/>
                      </a:pPr>
                      <a:r>
                        <a:rPr b="1" lang="en-US" sz="2400"/>
                        <a:t>Transaction  ID</a:t>
                      </a:r>
                      <a:endParaRPr/>
                    </a:p>
                  </a:txBody>
                  <a:tcPr marT="45725" marB="45725" marR="91450" marL="91450"/>
                </a:tc>
                <a:tc>
                  <a:txBody>
                    <a:bodyPr/>
                    <a:lstStyle/>
                    <a:p>
                      <a:pPr indent="0" lvl="0" marL="0" marR="0" rtl="0" algn="l">
                        <a:spcBef>
                          <a:spcPts val="0"/>
                        </a:spcBef>
                        <a:spcAft>
                          <a:spcPts val="0"/>
                        </a:spcAft>
                        <a:buNone/>
                      </a:pPr>
                      <a:r>
                        <a:rPr b="1" lang="en-US" sz="2400"/>
                        <a:t>Product Purchased</a:t>
                      </a:r>
                      <a:endParaRPr/>
                    </a:p>
                  </a:txBody>
                  <a:tcPr marT="45725" marB="45725" marR="91450" marL="91450"/>
                </a:tc>
              </a:tr>
              <a:tr h="584825">
                <a:tc>
                  <a:txBody>
                    <a:bodyPr/>
                    <a:lstStyle/>
                    <a:p>
                      <a:pPr indent="0" lvl="0" marL="0" marR="0" rtl="0" algn="l">
                        <a:spcBef>
                          <a:spcPts val="0"/>
                        </a:spcBef>
                        <a:spcAft>
                          <a:spcPts val="0"/>
                        </a:spcAft>
                        <a:buNone/>
                      </a:pPr>
                      <a:r>
                        <a:rPr lang="en-US" sz="2000"/>
                        <a:t>12134</a:t>
                      </a:r>
                      <a:endParaRPr/>
                    </a:p>
                  </a:txBody>
                  <a:tcPr marT="45725" marB="45725" marR="91450" marL="91450"/>
                </a:tc>
                <a:tc>
                  <a:txBody>
                    <a:bodyPr/>
                    <a:lstStyle/>
                    <a:p>
                      <a:pPr indent="0" lvl="0" marL="0" marR="0" rtl="0" algn="l">
                        <a:spcBef>
                          <a:spcPts val="0"/>
                        </a:spcBef>
                        <a:spcAft>
                          <a:spcPts val="0"/>
                        </a:spcAft>
                        <a:buNone/>
                      </a:pPr>
                      <a:r>
                        <a:rPr lang="en-US" sz="2000"/>
                        <a:t>Burgers, French fries, vegetables</a:t>
                      </a:r>
                      <a:endParaRPr/>
                    </a:p>
                  </a:txBody>
                  <a:tcPr marT="45725" marB="45725" marR="91450" marL="91450"/>
                </a:tc>
              </a:tr>
              <a:tr h="584825">
                <a:tc>
                  <a:txBody>
                    <a:bodyPr/>
                    <a:lstStyle/>
                    <a:p>
                      <a:pPr indent="0" lvl="0" marL="0" marR="0" rtl="0" algn="l">
                        <a:spcBef>
                          <a:spcPts val="0"/>
                        </a:spcBef>
                        <a:spcAft>
                          <a:spcPts val="0"/>
                        </a:spcAft>
                        <a:buNone/>
                      </a:pPr>
                      <a:r>
                        <a:rPr lang="en-US" sz="2000"/>
                        <a:t>43255</a:t>
                      </a:r>
                      <a:endParaRPr/>
                    </a:p>
                  </a:txBody>
                  <a:tcPr marT="45725" marB="45725" marR="91450" marL="91450"/>
                </a:tc>
                <a:tc>
                  <a:txBody>
                    <a:bodyPr/>
                    <a:lstStyle/>
                    <a:p>
                      <a:pPr indent="0" lvl="0" marL="0" marR="0" rtl="0" algn="l">
                        <a:spcBef>
                          <a:spcPts val="0"/>
                        </a:spcBef>
                        <a:spcAft>
                          <a:spcPts val="0"/>
                        </a:spcAft>
                        <a:buNone/>
                      </a:pPr>
                      <a:r>
                        <a:rPr lang="en-US" sz="2000"/>
                        <a:t>Burgers, French fries, Ketchup</a:t>
                      </a:r>
                      <a:endParaRPr/>
                    </a:p>
                  </a:txBody>
                  <a:tcPr marT="45725" marB="45725" marR="91450" marL="91450"/>
                </a:tc>
              </a:tr>
              <a:tr h="584825">
                <a:tc>
                  <a:txBody>
                    <a:bodyPr/>
                    <a:lstStyle/>
                    <a:p>
                      <a:pPr indent="0" lvl="0" marL="0" marR="0" rtl="0" algn="l">
                        <a:spcBef>
                          <a:spcPts val="0"/>
                        </a:spcBef>
                        <a:spcAft>
                          <a:spcPts val="0"/>
                        </a:spcAft>
                        <a:buNone/>
                      </a:pPr>
                      <a:r>
                        <a:rPr lang="en-US" sz="2000"/>
                        <a:t>14324</a:t>
                      </a:r>
                      <a:endParaRPr/>
                    </a:p>
                  </a:txBody>
                  <a:tcPr marT="45725" marB="45725" marR="91450" marL="91450"/>
                </a:tc>
                <a:tc>
                  <a:txBody>
                    <a:bodyPr/>
                    <a:lstStyle/>
                    <a:p>
                      <a:pPr indent="0" lvl="0" marL="0" marR="0" rtl="0" algn="l">
                        <a:spcBef>
                          <a:spcPts val="0"/>
                        </a:spcBef>
                        <a:spcAft>
                          <a:spcPts val="0"/>
                        </a:spcAft>
                        <a:buNone/>
                      </a:pPr>
                      <a:r>
                        <a:rPr lang="en-US" sz="2000"/>
                        <a:t>Vegetables, fruits</a:t>
                      </a:r>
                      <a:endParaRPr/>
                    </a:p>
                  </a:txBody>
                  <a:tcPr marT="45725" marB="45725" marR="91450" marL="91450"/>
                </a:tc>
              </a:tr>
              <a:tr h="584825">
                <a:tc>
                  <a:txBody>
                    <a:bodyPr/>
                    <a:lstStyle/>
                    <a:p>
                      <a:pPr indent="0" lvl="0" marL="0" marR="0" rtl="0" algn="l">
                        <a:spcBef>
                          <a:spcPts val="0"/>
                        </a:spcBef>
                        <a:spcAft>
                          <a:spcPts val="0"/>
                        </a:spcAft>
                        <a:buNone/>
                      </a:pPr>
                      <a:r>
                        <a:rPr lang="en-US" sz="2000"/>
                        <a:t>64346</a:t>
                      </a:r>
                      <a:endParaRPr/>
                    </a:p>
                  </a:txBody>
                  <a:tcPr marT="45725" marB="45725" marR="91450" marL="91450"/>
                </a:tc>
                <a:tc>
                  <a:txBody>
                    <a:bodyPr/>
                    <a:lstStyle/>
                    <a:p>
                      <a:pPr indent="0" lvl="0" marL="0" marR="0" rtl="0" algn="l">
                        <a:spcBef>
                          <a:spcPts val="0"/>
                        </a:spcBef>
                        <a:spcAft>
                          <a:spcPts val="0"/>
                        </a:spcAft>
                        <a:buNone/>
                      </a:pPr>
                      <a:r>
                        <a:rPr lang="en-US" sz="2000"/>
                        <a:t>Pasta, Fruits, Butter, vegetable</a:t>
                      </a:r>
                      <a:endParaRPr/>
                    </a:p>
                  </a:txBody>
                  <a:tcPr marT="45725" marB="45725" marR="91450" marL="91450"/>
                </a:tc>
              </a:tr>
              <a:tr h="584825">
                <a:tc>
                  <a:txBody>
                    <a:bodyPr/>
                    <a:lstStyle/>
                    <a:p>
                      <a:pPr indent="0" lvl="0" marL="0" marR="0" rtl="0" algn="l">
                        <a:spcBef>
                          <a:spcPts val="0"/>
                        </a:spcBef>
                        <a:spcAft>
                          <a:spcPts val="0"/>
                        </a:spcAft>
                        <a:buNone/>
                      </a:pPr>
                      <a:r>
                        <a:rPr lang="en-US" sz="2000"/>
                        <a:t>13435</a:t>
                      </a:r>
                      <a:endParaRPr/>
                    </a:p>
                  </a:txBody>
                  <a:tcPr marT="45725" marB="45725" marR="91450" marL="91450"/>
                </a:tc>
                <a:tc>
                  <a:txBody>
                    <a:bodyPr/>
                    <a:lstStyle/>
                    <a:p>
                      <a:pPr indent="0" lvl="0" marL="0" marR="0" rtl="0" algn="l">
                        <a:spcBef>
                          <a:spcPts val="0"/>
                        </a:spcBef>
                        <a:spcAft>
                          <a:spcPts val="0"/>
                        </a:spcAft>
                        <a:buNone/>
                      </a:pPr>
                      <a:r>
                        <a:rPr lang="en-US" sz="2000"/>
                        <a:t>Burgers, Pasta, French fries</a:t>
                      </a:r>
                      <a:endParaRPr/>
                    </a:p>
                  </a:txBody>
                  <a:tcPr marT="45725" marB="45725" marR="91450" marL="91450"/>
                </a:tc>
              </a:tr>
              <a:tr h="584825">
                <a:tc>
                  <a:txBody>
                    <a:bodyPr/>
                    <a:lstStyle/>
                    <a:p>
                      <a:pPr indent="0" lvl="0" marL="0" marR="0" rtl="0" algn="l">
                        <a:spcBef>
                          <a:spcPts val="0"/>
                        </a:spcBef>
                        <a:spcAft>
                          <a:spcPts val="0"/>
                        </a:spcAft>
                        <a:buNone/>
                      </a:pPr>
                      <a:r>
                        <a:rPr lang="en-US" sz="2000"/>
                        <a:t>25235</a:t>
                      </a:r>
                      <a:endParaRPr/>
                    </a:p>
                  </a:txBody>
                  <a:tcPr marT="45725" marB="45725" marR="91450" marL="91450"/>
                </a:tc>
                <a:tc>
                  <a:txBody>
                    <a:bodyPr/>
                    <a:lstStyle/>
                    <a:p>
                      <a:pPr indent="0" lvl="0" marL="0" marR="0" rtl="0" algn="l">
                        <a:spcBef>
                          <a:spcPts val="0"/>
                        </a:spcBef>
                        <a:spcAft>
                          <a:spcPts val="0"/>
                        </a:spcAft>
                        <a:buNone/>
                      </a:pPr>
                      <a:r>
                        <a:rPr lang="en-US" sz="2000"/>
                        <a:t>Fruits, Orange Juice, Vegetables</a:t>
                      </a:r>
                      <a:endParaRPr/>
                    </a:p>
                  </a:txBody>
                  <a:tcPr marT="45725" marB="45725" marR="91450" marL="91450"/>
                </a:tc>
              </a:tr>
            </a:tbl>
          </a:graphicData>
        </a:graphic>
      </p:graphicFrame>
      <p:sp>
        <p:nvSpPr>
          <p:cNvPr id="158" name="Google Shape;158;p12"/>
          <p:cNvSpPr/>
          <p:nvPr/>
        </p:nvSpPr>
        <p:spPr>
          <a:xfrm>
            <a:off x="7945899" y="4202885"/>
            <a:ext cx="956603" cy="25243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2"/>
          <p:cNvSpPr/>
          <p:nvPr/>
        </p:nvSpPr>
        <p:spPr>
          <a:xfrm>
            <a:off x="8375553" y="4699264"/>
            <a:ext cx="956603" cy="25243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2"/>
          <p:cNvSpPr/>
          <p:nvPr/>
        </p:nvSpPr>
        <p:spPr>
          <a:xfrm>
            <a:off x="9751841" y="5145255"/>
            <a:ext cx="956603" cy="25243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basket Analysis</a:t>
            </a:r>
            <a:endParaRPr/>
          </a:p>
        </p:txBody>
      </p:sp>
      <p:sp>
        <p:nvSpPr>
          <p:cNvPr id="166" name="Google Shape;16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i="0" lang="en-US">
                <a:latin typeface="Proxima Nova"/>
                <a:ea typeface="Proxima Nova"/>
                <a:cs typeface="Proxima Nova"/>
                <a:sym typeface="Proxima Nova"/>
              </a:rPr>
              <a:t>Suppose an X store’s retail transactions database includes the following data:</a:t>
            </a:r>
            <a:endParaRPr b="0" i="0">
              <a:latin typeface="Proxima Nova"/>
              <a:ea typeface="Proxima Nova"/>
              <a:cs typeface="Proxima Nova"/>
              <a:sym typeface="Proxima Nova"/>
            </a:endParaRPr>
          </a:p>
          <a:p>
            <a:pPr indent="-228600" lvl="1" marL="685800" rtl="0" algn="l">
              <a:lnSpc>
                <a:spcPct val="90000"/>
              </a:lnSpc>
              <a:spcBef>
                <a:spcPts val="500"/>
              </a:spcBef>
              <a:spcAft>
                <a:spcPts val="0"/>
              </a:spcAft>
              <a:buClr>
                <a:schemeClr val="dk1"/>
              </a:buClr>
              <a:buSzPct val="100000"/>
              <a:buChar char="•"/>
            </a:pPr>
            <a:r>
              <a:rPr b="0" i="0" lang="en-US">
                <a:latin typeface="Proxima Nova"/>
                <a:ea typeface="Proxima Nova"/>
                <a:cs typeface="Proxima Nova"/>
                <a:sym typeface="Proxima Nova"/>
              </a:rPr>
              <a:t>Total number of transactions: 600,000</a:t>
            </a:r>
            <a:endParaRPr/>
          </a:p>
          <a:p>
            <a:pPr indent="-228600" lvl="1" marL="685800" rtl="0" algn="l">
              <a:lnSpc>
                <a:spcPct val="90000"/>
              </a:lnSpc>
              <a:spcBef>
                <a:spcPts val="500"/>
              </a:spcBef>
              <a:spcAft>
                <a:spcPts val="0"/>
              </a:spcAft>
              <a:buClr>
                <a:schemeClr val="dk1"/>
              </a:buClr>
              <a:buSzPct val="100000"/>
              <a:buChar char="•"/>
            </a:pPr>
            <a:r>
              <a:rPr b="0" i="0" lang="en-US">
                <a:latin typeface="Proxima Nova"/>
                <a:ea typeface="Proxima Nova"/>
                <a:cs typeface="Proxima Nova"/>
                <a:sym typeface="Proxima Nova"/>
              </a:rPr>
              <a:t>Transactions containing diapers: 7,500 (1.25 percent)</a:t>
            </a:r>
            <a:endParaRPr/>
          </a:p>
          <a:p>
            <a:pPr indent="-228600" lvl="1" marL="685800" rtl="0" algn="l">
              <a:lnSpc>
                <a:spcPct val="90000"/>
              </a:lnSpc>
              <a:spcBef>
                <a:spcPts val="500"/>
              </a:spcBef>
              <a:spcAft>
                <a:spcPts val="0"/>
              </a:spcAft>
              <a:buClr>
                <a:schemeClr val="dk1"/>
              </a:buClr>
              <a:buSzPct val="100000"/>
              <a:buChar char="•"/>
            </a:pPr>
            <a:r>
              <a:rPr b="0" i="0" lang="en-US">
                <a:latin typeface="Proxima Nova"/>
                <a:ea typeface="Proxima Nova"/>
                <a:cs typeface="Proxima Nova"/>
                <a:sym typeface="Proxima Nova"/>
              </a:rPr>
              <a:t>Transactions containing beer: 60,000 (10 percent)</a:t>
            </a:r>
            <a:endParaRPr/>
          </a:p>
          <a:p>
            <a:pPr indent="-228600" lvl="1" marL="685800" rtl="0" algn="l">
              <a:lnSpc>
                <a:spcPct val="90000"/>
              </a:lnSpc>
              <a:spcBef>
                <a:spcPts val="500"/>
              </a:spcBef>
              <a:spcAft>
                <a:spcPts val="0"/>
              </a:spcAft>
              <a:buClr>
                <a:schemeClr val="dk1"/>
              </a:buClr>
              <a:buSzPct val="100000"/>
              <a:buChar char="•"/>
            </a:pPr>
            <a:r>
              <a:rPr b="0" i="0" lang="en-US">
                <a:latin typeface="Proxima Nova"/>
                <a:ea typeface="Proxima Nova"/>
                <a:cs typeface="Proxima Nova"/>
                <a:sym typeface="Proxima Nova"/>
              </a:rPr>
              <a:t>Transactions containing both beer and diapers: 6,000 (1.0 percent)</a:t>
            </a:r>
            <a:endParaRPr/>
          </a:p>
          <a:p>
            <a:pPr indent="-228600" lvl="0" marL="228600" rtl="0" algn="l">
              <a:lnSpc>
                <a:spcPct val="90000"/>
              </a:lnSpc>
              <a:spcBef>
                <a:spcPts val="1000"/>
              </a:spcBef>
              <a:spcAft>
                <a:spcPts val="0"/>
              </a:spcAft>
              <a:buClr>
                <a:schemeClr val="dk1"/>
              </a:buClr>
              <a:buSzPct val="100000"/>
              <a:buChar char="•"/>
            </a:pPr>
            <a:r>
              <a:rPr b="0" i="0" lang="en-US">
                <a:latin typeface="Proxima Nova"/>
                <a:ea typeface="Proxima Nova"/>
                <a:cs typeface="Proxima Nova"/>
                <a:sym typeface="Proxima Nova"/>
              </a:rPr>
              <a:t>From the above figures, we can conclude that if there was no relation between beer and diapers (that is, they were statistically independent), then we would have got only 10% of diaper purchasers to buy beer too.</a:t>
            </a:r>
            <a:endParaRPr/>
          </a:p>
          <a:p>
            <a:pPr indent="-228600" lvl="0" marL="228600" rtl="0" algn="l">
              <a:lnSpc>
                <a:spcPct val="90000"/>
              </a:lnSpc>
              <a:spcBef>
                <a:spcPts val="1000"/>
              </a:spcBef>
              <a:spcAft>
                <a:spcPts val="0"/>
              </a:spcAft>
              <a:buClr>
                <a:schemeClr val="dk1"/>
              </a:buClr>
              <a:buSzPct val="100000"/>
              <a:buChar char="•"/>
            </a:pPr>
            <a:r>
              <a:rPr b="0" i="0" lang="en-US">
                <a:latin typeface="Proxima Nova"/>
                <a:ea typeface="Proxima Nova"/>
                <a:cs typeface="Proxima Nova"/>
                <a:sym typeface="Proxima Nova"/>
              </a:rPr>
              <a:t>However, as surprising as it may seem, the figures tell us that </a:t>
            </a:r>
            <a:r>
              <a:rPr b="1" i="0" lang="en-US">
                <a:latin typeface="Proxima Nova"/>
                <a:ea typeface="Proxima Nova"/>
                <a:cs typeface="Proxima Nova"/>
                <a:sym typeface="Proxima Nova"/>
              </a:rPr>
              <a:t>80% (=6000/7500) of the people who buy diapers also buy beer</a:t>
            </a:r>
            <a:r>
              <a:rPr b="0" i="0" lang="en-US">
                <a:latin typeface="Proxima Nova"/>
                <a:ea typeface="Proxima Nova"/>
                <a:cs typeface="Proxima Nova"/>
                <a:sym typeface="Proxima Nova"/>
              </a:rPr>
              <a:t>.</a:t>
            </a:r>
            <a:br>
              <a:rPr b="0" i="0" lang="en-US">
                <a:latin typeface="Proxima Nova"/>
                <a:ea typeface="Proxima Nova"/>
                <a:cs typeface="Proxima Nova"/>
                <a:sym typeface="Proxima Nova"/>
              </a:rPr>
            </a:br>
            <a:r>
              <a:rPr b="0" i="0" lang="en-US">
                <a:latin typeface="Proxima Nova"/>
                <a:ea typeface="Proxima Nova"/>
                <a:cs typeface="Proxima Nova"/>
                <a:sym typeface="Proxima Nova"/>
              </a:rPr>
              <a:t>This is a significant jump of 8 over what was the expected probability. This factor of increase is known as Lift – which is the ratio of the observed frequency of co-occurrence of our items and the expected frequency.</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838200" y="435465"/>
            <a:ext cx="10515600" cy="9431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Support</a:t>
            </a:r>
            <a:endParaRPr/>
          </a:p>
        </p:txBody>
      </p:sp>
      <p:sp>
        <p:nvSpPr>
          <p:cNvPr id="172" name="Google Shape;172;p14"/>
          <p:cNvSpPr txBox="1"/>
          <p:nvPr>
            <p:ph idx="1" type="body"/>
          </p:nvPr>
        </p:nvSpPr>
        <p:spPr>
          <a:xfrm>
            <a:off x="838200" y="158647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i="0" lang="en-US" sz="2400"/>
              <a:t>Count(X)</a:t>
            </a:r>
            <a:endParaRPr/>
          </a:p>
          <a:p>
            <a:pPr indent="-228600" lvl="1" marL="685800" rtl="0" algn="l">
              <a:lnSpc>
                <a:spcPct val="90000"/>
              </a:lnSpc>
              <a:spcBef>
                <a:spcPts val="500"/>
              </a:spcBef>
              <a:spcAft>
                <a:spcPts val="0"/>
              </a:spcAft>
              <a:buClr>
                <a:schemeClr val="dk1"/>
              </a:buClr>
              <a:buSzPts val="2400"/>
              <a:buChar char="•"/>
            </a:pPr>
            <a:r>
              <a:rPr b="0" i="0" lang="en-US"/>
              <a:t>Number of transactions in which X appears. </a:t>
            </a:r>
            <a:endParaRPr/>
          </a:p>
          <a:p>
            <a:pPr indent="-228600" lvl="1" marL="685800" rtl="0" algn="l">
              <a:lnSpc>
                <a:spcPct val="90000"/>
              </a:lnSpc>
              <a:spcBef>
                <a:spcPts val="500"/>
              </a:spcBef>
              <a:spcAft>
                <a:spcPts val="0"/>
              </a:spcAft>
              <a:buClr>
                <a:schemeClr val="dk1"/>
              </a:buClr>
              <a:buSzPts val="2400"/>
              <a:buChar char="•"/>
            </a:pPr>
            <a:r>
              <a:rPr b="0" i="0" lang="en-US"/>
              <a:t>If X is A </a:t>
            </a:r>
            <a:r>
              <a:rPr b="1" i="0" lang="en-US"/>
              <a:t>union</a:t>
            </a:r>
            <a:r>
              <a:rPr b="0" i="0" lang="en-US"/>
              <a:t> B then it is the number of transactions in which A and B both are present.</a:t>
            </a:r>
            <a:endParaRPr/>
          </a:p>
          <a:p>
            <a:pPr indent="-228600" lvl="0" marL="228600" rtl="0" algn="l">
              <a:lnSpc>
                <a:spcPct val="90000"/>
              </a:lnSpc>
              <a:spcBef>
                <a:spcPts val="1000"/>
              </a:spcBef>
              <a:spcAft>
                <a:spcPts val="0"/>
              </a:spcAft>
              <a:buClr>
                <a:schemeClr val="dk1"/>
              </a:buClr>
              <a:buSzPts val="2400"/>
              <a:buChar char="•"/>
            </a:pPr>
            <a:r>
              <a:rPr b="0" i="0" lang="en-US" sz="2400"/>
              <a:t>Support (X, Y)</a:t>
            </a:r>
            <a:endParaRPr/>
          </a:p>
          <a:p>
            <a:pPr indent="-228600" lvl="1" marL="685800" rtl="0" algn="l">
              <a:lnSpc>
                <a:spcPct val="90000"/>
              </a:lnSpc>
              <a:spcBef>
                <a:spcPts val="500"/>
              </a:spcBef>
              <a:spcAft>
                <a:spcPts val="0"/>
              </a:spcAft>
              <a:buClr>
                <a:schemeClr val="dk1"/>
              </a:buClr>
              <a:buSzPts val="2400"/>
              <a:buChar char="•"/>
            </a:pPr>
            <a:r>
              <a:rPr b="0" i="0" lang="en-US"/>
              <a:t>((Count(XUY)) / (Total # of records))</a:t>
            </a:r>
            <a:endParaRPr/>
          </a:p>
          <a:p>
            <a:pPr indent="-228600" lvl="0" marL="228600" rtl="0" algn="l">
              <a:lnSpc>
                <a:spcPct val="90000"/>
              </a:lnSpc>
              <a:spcBef>
                <a:spcPts val="1000"/>
              </a:spcBef>
              <a:spcAft>
                <a:spcPts val="0"/>
              </a:spcAft>
              <a:buClr>
                <a:schemeClr val="dk1"/>
              </a:buClr>
              <a:buSzPts val="2400"/>
              <a:buChar char="•"/>
            </a:pPr>
            <a:r>
              <a:rPr lang="en-US" sz="2400"/>
              <a:t>Support is a useful measure because if it is too low, the rule may just occur due to chance. </a:t>
            </a:r>
            <a:endParaRPr/>
          </a:p>
          <a:p>
            <a:pPr indent="-228600" lvl="0" marL="228600" rtl="0" algn="l">
              <a:lnSpc>
                <a:spcPct val="90000"/>
              </a:lnSpc>
              <a:spcBef>
                <a:spcPts val="1000"/>
              </a:spcBef>
              <a:spcAft>
                <a:spcPts val="0"/>
              </a:spcAft>
              <a:buClr>
                <a:schemeClr val="dk1"/>
              </a:buClr>
              <a:buSzPts val="2400"/>
              <a:buChar char="•"/>
            </a:pPr>
            <a:r>
              <a:rPr lang="en-US" sz="2400"/>
              <a:t>Furthermore, in a business environment, a rule covering too few cases (or transactions) may not be useful because it does not make business sense to act on such a rule (not profitable).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Confidence</a:t>
            </a:r>
            <a:endParaRPr/>
          </a:p>
        </p:txBody>
      </p:sp>
      <p:sp>
        <p:nvSpPr>
          <p:cNvPr id="178" name="Google Shape;17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400"/>
              <a:buChar char="•"/>
            </a:pPr>
            <a:r>
              <a:rPr b="1" i="0" lang="en-US" sz="2400">
                <a:solidFill>
                  <a:srgbClr val="292929"/>
                </a:solidFill>
              </a:rPr>
              <a:t>Support (X-&gt;Y)</a:t>
            </a:r>
            <a:endParaRPr/>
          </a:p>
          <a:p>
            <a:pPr indent="-228600" lvl="1" marL="685800" rtl="0" algn="l">
              <a:lnSpc>
                <a:spcPct val="90000"/>
              </a:lnSpc>
              <a:spcBef>
                <a:spcPts val="500"/>
              </a:spcBef>
              <a:spcAft>
                <a:spcPts val="0"/>
              </a:spcAft>
              <a:buClr>
                <a:srgbClr val="292929"/>
              </a:buClr>
              <a:buSzPts val="2400"/>
              <a:buChar char="•"/>
            </a:pPr>
            <a:r>
              <a:rPr b="0" i="0" lang="en-US" sz="2400">
                <a:solidFill>
                  <a:srgbClr val="292929"/>
                </a:solidFill>
              </a:rPr>
              <a:t>Count(XUY)) /n	            		XUY= union of sets A and B or Both A and B		</a:t>
            </a:r>
            <a:endParaRPr b="1" i="0" sz="2000">
              <a:solidFill>
                <a:srgbClr val="292929"/>
              </a:solidFill>
            </a:endParaRPr>
          </a:p>
          <a:p>
            <a:pPr indent="-228600" lvl="0" marL="228600" rtl="0" algn="l">
              <a:lnSpc>
                <a:spcPct val="90000"/>
              </a:lnSpc>
              <a:spcBef>
                <a:spcPts val="1000"/>
              </a:spcBef>
              <a:spcAft>
                <a:spcPts val="0"/>
              </a:spcAft>
              <a:buClr>
                <a:srgbClr val="292929"/>
              </a:buClr>
              <a:buSzPts val="2400"/>
              <a:buChar char="•"/>
            </a:pPr>
            <a:r>
              <a:rPr b="1" i="0" lang="en-US" sz="2400">
                <a:solidFill>
                  <a:srgbClr val="292929"/>
                </a:solidFill>
              </a:rPr>
              <a:t>Confidence (X-&gt;Y)</a:t>
            </a:r>
            <a:endParaRPr/>
          </a:p>
          <a:p>
            <a:pPr indent="-228600" lvl="1" marL="685800" rtl="0" algn="l">
              <a:lnSpc>
                <a:spcPct val="90000"/>
              </a:lnSpc>
              <a:spcBef>
                <a:spcPts val="500"/>
              </a:spcBef>
              <a:spcAft>
                <a:spcPts val="0"/>
              </a:spcAft>
              <a:buClr>
                <a:schemeClr val="dk1"/>
              </a:buClr>
              <a:buSzPts val="2400"/>
              <a:buChar char="•"/>
            </a:pPr>
            <a:r>
              <a:rPr lang="en-US"/>
              <a:t>is the percentage of transactions in T that contain X also contain Y, and can be seen as an estimate of the conditional probability, Pr(Y | X). </a:t>
            </a:r>
            <a:endParaRPr b="1" i="0" sz="3200">
              <a:solidFill>
                <a:srgbClr val="292929"/>
              </a:solidFill>
            </a:endParaRPr>
          </a:p>
          <a:p>
            <a:pPr indent="-228600" lvl="1" marL="685800" rtl="0" algn="l">
              <a:lnSpc>
                <a:spcPct val="90000"/>
              </a:lnSpc>
              <a:spcBef>
                <a:spcPts val="500"/>
              </a:spcBef>
              <a:spcAft>
                <a:spcPts val="0"/>
              </a:spcAft>
              <a:buClr>
                <a:srgbClr val="292929"/>
              </a:buClr>
              <a:buSzPts val="2400"/>
              <a:buChar char="•"/>
            </a:pPr>
            <a:r>
              <a:rPr b="0" i="0" lang="en-US">
                <a:solidFill>
                  <a:srgbClr val="292929"/>
                </a:solidFill>
              </a:rPr>
              <a:t>Count(XUY)) / (Count(X)</a:t>
            </a:r>
            <a:endParaRPr b="1">
              <a:solidFill>
                <a:srgbClr val="292929"/>
              </a:solidFill>
            </a:endParaRPr>
          </a:p>
          <a:p>
            <a:pPr indent="-228600" lvl="1" marL="685800" rtl="0" algn="l">
              <a:lnSpc>
                <a:spcPct val="90000"/>
              </a:lnSpc>
              <a:spcBef>
                <a:spcPts val="500"/>
              </a:spcBef>
              <a:spcAft>
                <a:spcPts val="0"/>
              </a:spcAft>
              <a:buClr>
                <a:schemeClr val="dk1"/>
              </a:buClr>
              <a:buSzPts val="2000"/>
              <a:buChar char="•"/>
            </a:pPr>
            <a:r>
              <a:rPr lang="en-US" sz="2000"/>
              <a:t>Confidence thus determines the predictability of the rule. </a:t>
            </a:r>
            <a:endParaRPr/>
          </a:p>
          <a:p>
            <a:pPr indent="-228600" lvl="1" marL="685800" rtl="0" algn="l">
              <a:lnSpc>
                <a:spcPct val="90000"/>
              </a:lnSpc>
              <a:spcBef>
                <a:spcPts val="500"/>
              </a:spcBef>
              <a:spcAft>
                <a:spcPts val="0"/>
              </a:spcAft>
              <a:buClr>
                <a:schemeClr val="dk1"/>
              </a:buClr>
              <a:buSzPts val="2000"/>
              <a:buChar char="•"/>
            </a:pPr>
            <a:r>
              <a:rPr lang="en-US" sz="2000"/>
              <a:t>If the confidence of a rule is too low, one cannot reliably infer or predict Y from X. A rule with low predictability is of limited use. </a:t>
            </a:r>
            <a:endParaRPr b="1" i="0" sz="3200">
              <a:solidFill>
                <a:srgbClr val="292929"/>
              </a:solidFill>
            </a:endParaRPr>
          </a:p>
          <a:p>
            <a:pPr indent="-228600" lvl="0" marL="228600" rtl="0" algn="l">
              <a:lnSpc>
                <a:spcPct val="90000"/>
              </a:lnSpc>
              <a:spcBef>
                <a:spcPts val="1000"/>
              </a:spcBef>
              <a:spcAft>
                <a:spcPts val="0"/>
              </a:spcAft>
              <a:buClr>
                <a:srgbClr val="292929"/>
              </a:buClr>
              <a:buSzPts val="2400"/>
              <a:buChar char="•"/>
            </a:pPr>
            <a:r>
              <a:rPr b="1" i="0" lang="en-US" sz="2400">
                <a:solidFill>
                  <a:srgbClr val="292929"/>
                </a:solidFill>
              </a:rPr>
              <a:t>Lift</a:t>
            </a:r>
            <a:endParaRPr/>
          </a:p>
          <a:p>
            <a:pPr indent="-228600" lvl="1" marL="685800" rtl="0" algn="l">
              <a:lnSpc>
                <a:spcPct val="90000"/>
              </a:lnSpc>
              <a:spcBef>
                <a:spcPts val="500"/>
              </a:spcBef>
              <a:spcAft>
                <a:spcPts val="0"/>
              </a:spcAft>
              <a:buClr>
                <a:srgbClr val="292929"/>
              </a:buClr>
              <a:buSzPts val="2400"/>
              <a:buChar char="•"/>
            </a:pPr>
            <a:r>
              <a:rPr b="0" i="0" lang="en-US">
                <a:solidFill>
                  <a:srgbClr val="292929"/>
                </a:solidFill>
              </a:rPr>
              <a:t>Lift (X =&gt; Y) = Confidence(X =&gt; Y) / Support(Y)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Support &amp; Confidence: Example</a:t>
            </a:r>
            <a:endParaRPr/>
          </a:p>
        </p:txBody>
      </p:sp>
      <p:sp>
        <p:nvSpPr>
          <p:cNvPr id="184" name="Google Shape;18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computer ⇒ antivirus software [support = 2%,confidence = 60%].</a:t>
            </a:r>
            <a:endParaRPr/>
          </a:p>
          <a:p>
            <a:pPr indent="-228600" lvl="0" marL="228600" rtl="0" algn="l">
              <a:lnSpc>
                <a:spcPct val="90000"/>
              </a:lnSpc>
              <a:spcBef>
                <a:spcPts val="1000"/>
              </a:spcBef>
              <a:spcAft>
                <a:spcPts val="0"/>
              </a:spcAft>
              <a:buClr>
                <a:schemeClr val="dk1"/>
              </a:buClr>
              <a:buSzPts val="2800"/>
              <a:buChar char="•"/>
            </a:pPr>
            <a:r>
              <a:rPr lang="en-US"/>
              <a:t>A support of 2% means that 2% of all the transactions under analysis show that computer and antivirus software are purchased together. </a:t>
            </a:r>
            <a:endParaRPr/>
          </a:p>
          <a:p>
            <a:pPr indent="-228600" lvl="0" marL="228600" rtl="0" algn="l">
              <a:lnSpc>
                <a:spcPct val="90000"/>
              </a:lnSpc>
              <a:spcBef>
                <a:spcPts val="1000"/>
              </a:spcBef>
              <a:spcAft>
                <a:spcPts val="0"/>
              </a:spcAft>
              <a:buClr>
                <a:schemeClr val="dk1"/>
              </a:buClr>
              <a:buSzPts val="2800"/>
              <a:buChar char="•"/>
            </a:pPr>
            <a:r>
              <a:rPr lang="en-US"/>
              <a:t>A confidence of 60% means that 60% of the customers who purchased a computer also bought the software. </a:t>
            </a:r>
            <a:endParaRPr/>
          </a:p>
          <a:p>
            <a:pPr indent="-228600" lvl="0" marL="228600" rtl="0" algn="l">
              <a:lnSpc>
                <a:spcPct val="90000"/>
              </a:lnSpc>
              <a:spcBef>
                <a:spcPts val="1000"/>
              </a:spcBef>
              <a:spcAft>
                <a:spcPts val="0"/>
              </a:spcAft>
              <a:buClr>
                <a:schemeClr val="dk1"/>
              </a:buClr>
              <a:buSzPts val="2800"/>
              <a:buChar char="•"/>
            </a:pPr>
            <a:r>
              <a:rPr lang="en-US"/>
              <a:t>Typically, association rules are considered interesting if they satisfy both a minimum support threshold and a minimum confidence threshold.</a:t>
            </a:r>
            <a:endParaRPr/>
          </a:p>
          <a:p>
            <a:pPr indent="-228600" lvl="0" marL="228600" rtl="0" algn="l">
              <a:lnSpc>
                <a:spcPct val="90000"/>
              </a:lnSpc>
              <a:spcBef>
                <a:spcPts val="1000"/>
              </a:spcBef>
              <a:spcAft>
                <a:spcPts val="0"/>
              </a:spcAft>
              <a:buClr>
                <a:schemeClr val="dk1"/>
              </a:buClr>
              <a:buSzPts val="2800"/>
              <a:buChar char="•"/>
            </a:pPr>
            <a:r>
              <a:rPr lang="en-US"/>
              <a:t>These thresholds can be a set by users or domain experts.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190" name="Google Shape;190;p17"/>
          <p:cNvSpPr txBox="1"/>
          <p:nvPr>
            <p:ph idx="1" type="body"/>
          </p:nvPr>
        </p:nvSpPr>
        <p:spPr>
          <a:xfrm>
            <a:off x="345832" y="1825625"/>
            <a:ext cx="52578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An example of a transaction set</a:t>
            </a:r>
            <a:endParaRPr/>
          </a:p>
          <a:p>
            <a:pPr indent="-228600" lvl="0" marL="228600" rtl="0" algn="l">
              <a:lnSpc>
                <a:spcPct val="90000"/>
              </a:lnSpc>
              <a:spcBef>
                <a:spcPts val="1000"/>
              </a:spcBef>
              <a:spcAft>
                <a:spcPts val="0"/>
              </a:spcAft>
              <a:buClr>
                <a:schemeClr val="dk1"/>
              </a:buClr>
              <a:buSzPts val="2800"/>
              <a:buChar char="•"/>
            </a:pPr>
            <a:r>
              <a:rPr lang="en-US"/>
              <a:t>t1: Beef, Chicken, Milk </a:t>
            </a:r>
            <a:endParaRPr/>
          </a:p>
          <a:p>
            <a:pPr indent="-228600" lvl="0" marL="228600" rtl="0" algn="l">
              <a:lnSpc>
                <a:spcPct val="90000"/>
              </a:lnSpc>
              <a:spcBef>
                <a:spcPts val="1000"/>
              </a:spcBef>
              <a:spcAft>
                <a:spcPts val="0"/>
              </a:spcAft>
              <a:buClr>
                <a:schemeClr val="dk1"/>
              </a:buClr>
              <a:buSzPts val="2800"/>
              <a:buChar char="•"/>
            </a:pPr>
            <a:r>
              <a:rPr lang="en-US"/>
              <a:t>t2: Beef, Cheese </a:t>
            </a:r>
            <a:endParaRPr/>
          </a:p>
          <a:p>
            <a:pPr indent="-228600" lvl="0" marL="228600" rtl="0" algn="l">
              <a:lnSpc>
                <a:spcPct val="90000"/>
              </a:lnSpc>
              <a:spcBef>
                <a:spcPts val="1000"/>
              </a:spcBef>
              <a:spcAft>
                <a:spcPts val="0"/>
              </a:spcAft>
              <a:buClr>
                <a:schemeClr val="dk1"/>
              </a:buClr>
              <a:buSzPts val="2800"/>
              <a:buChar char="•"/>
            </a:pPr>
            <a:r>
              <a:rPr lang="en-US"/>
              <a:t>t3: Cheese, Boots </a:t>
            </a:r>
            <a:endParaRPr/>
          </a:p>
          <a:p>
            <a:pPr indent="-228600" lvl="0" marL="228600" rtl="0" algn="l">
              <a:lnSpc>
                <a:spcPct val="90000"/>
              </a:lnSpc>
              <a:spcBef>
                <a:spcPts val="1000"/>
              </a:spcBef>
              <a:spcAft>
                <a:spcPts val="0"/>
              </a:spcAft>
              <a:buClr>
                <a:schemeClr val="dk1"/>
              </a:buClr>
              <a:buSzPts val="2800"/>
              <a:buChar char="•"/>
            </a:pPr>
            <a:r>
              <a:rPr lang="en-US"/>
              <a:t>t4: Beef, Chicken, Cheese </a:t>
            </a:r>
            <a:endParaRPr/>
          </a:p>
          <a:p>
            <a:pPr indent="-228600" lvl="0" marL="228600" rtl="0" algn="l">
              <a:lnSpc>
                <a:spcPct val="90000"/>
              </a:lnSpc>
              <a:spcBef>
                <a:spcPts val="1000"/>
              </a:spcBef>
              <a:spcAft>
                <a:spcPts val="0"/>
              </a:spcAft>
              <a:buClr>
                <a:schemeClr val="dk1"/>
              </a:buClr>
              <a:buSzPts val="2800"/>
              <a:buChar char="•"/>
            </a:pPr>
            <a:r>
              <a:rPr lang="en-US"/>
              <a:t>t5: Beef, Chicken, Clothes, Cheese, Milk </a:t>
            </a:r>
            <a:endParaRPr/>
          </a:p>
          <a:p>
            <a:pPr indent="-228600" lvl="0" marL="228600" rtl="0" algn="l">
              <a:lnSpc>
                <a:spcPct val="90000"/>
              </a:lnSpc>
              <a:spcBef>
                <a:spcPts val="1000"/>
              </a:spcBef>
              <a:spcAft>
                <a:spcPts val="0"/>
              </a:spcAft>
              <a:buClr>
                <a:schemeClr val="dk1"/>
              </a:buClr>
              <a:buSzPts val="2800"/>
              <a:buChar char="•"/>
            </a:pPr>
            <a:r>
              <a:rPr lang="en-US"/>
              <a:t>t6: Chicken, Clothes, Milk </a:t>
            </a:r>
            <a:endParaRPr/>
          </a:p>
          <a:p>
            <a:pPr indent="-228600" lvl="0" marL="228600" rtl="0" algn="l">
              <a:lnSpc>
                <a:spcPct val="90000"/>
              </a:lnSpc>
              <a:spcBef>
                <a:spcPts val="1000"/>
              </a:spcBef>
              <a:spcAft>
                <a:spcPts val="0"/>
              </a:spcAft>
              <a:buClr>
                <a:schemeClr val="dk1"/>
              </a:buClr>
              <a:buSzPts val="2800"/>
              <a:buChar char="•"/>
            </a:pPr>
            <a:r>
              <a:rPr lang="en-US"/>
              <a:t>t7: Chicken, Milk, Clothes</a:t>
            </a:r>
            <a:endParaRPr/>
          </a:p>
        </p:txBody>
      </p:sp>
      <p:sp>
        <p:nvSpPr>
          <p:cNvPr id="191" name="Google Shape;191;p17"/>
          <p:cNvSpPr txBox="1"/>
          <p:nvPr/>
        </p:nvSpPr>
        <p:spPr>
          <a:xfrm>
            <a:off x="5444197" y="1825625"/>
            <a:ext cx="6641122" cy="4351338"/>
          </a:xfrm>
          <a:prstGeom prst="rect">
            <a:avLst/>
          </a:prstGeom>
          <a:noFill/>
          <a:ln>
            <a:noFill/>
          </a:ln>
        </p:spPr>
        <p:txBody>
          <a:bodyPr anchorCtr="0" anchor="t" bIns="45700" lIns="91425" spcFirstLastPara="1" rIns="91425" wrap="square" tIns="45700">
            <a:normAutofit fontScale="925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Given the user-specified minsup = 30% and minconf = 80%, </a:t>
            </a:r>
            <a:endParaRP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the following association rule is valid as its support is 42.84% (&gt; 30%) and its confidence is 100% (&gt; 80%)</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Chicken, Clothes → Milk [sup = 3/7, conf = 3/3]. </a:t>
            </a:r>
            <a:endParaRP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The rule below is also valid</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Clothes → Milk, Chicken [sup = 3/7, conf = 3/3] </a:t>
            </a:r>
            <a:endParaRP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Clearly, more association rules can be discovered</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Another Application</a:t>
            </a:r>
            <a:endParaRPr/>
          </a:p>
        </p:txBody>
      </p:sp>
      <p:sp>
        <p:nvSpPr>
          <p:cNvPr id="197" name="Google Shape;19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also note that a text document or even a sentence in a single document can be treated as a transaction without considering word sequence and the number of occurrences of each word. </a:t>
            </a:r>
            <a:endParaRPr/>
          </a:p>
          <a:p>
            <a:pPr indent="-228600" lvl="0" marL="228600" rtl="0" algn="l">
              <a:lnSpc>
                <a:spcPct val="90000"/>
              </a:lnSpc>
              <a:spcBef>
                <a:spcPts val="1000"/>
              </a:spcBef>
              <a:spcAft>
                <a:spcPts val="0"/>
              </a:spcAft>
              <a:buClr>
                <a:schemeClr val="dk1"/>
              </a:buClr>
              <a:buSzPts val="2800"/>
              <a:buChar char="•"/>
            </a:pPr>
            <a:r>
              <a:rPr lang="en-US"/>
              <a:t>Hence, given a set of documents or a set of sentences, we can find word co-occurrence relations.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Itemset</a:t>
            </a:r>
            <a:endParaRPr/>
          </a:p>
        </p:txBody>
      </p:sp>
      <p:sp>
        <p:nvSpPr>
          <p:cNvPr id="203" name="Google Shape;20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set of items is referred to as an itemset.</a:t>
            </a:r>
            <a:endParaRPr/>
          </a:p>
          <a:p>
            <a:pPr indent="-228600" lvl="0" marL="228600" rtl="0" algn="l">
              <a:lnSpc>
                <a:spcPct val="90000"/>
              </a:lnSpc>
              <a:spcBef>
                <a:spcPts val="1000"/>
              </a:spcBef>
              <a:spcAft>
                <a:spcPts val="0"/>
              </a:spcAft>
              <a:buClr>
                <a:schemeClr val="dk1"/>
              </a:buClr>
              <a:buSzPts val="2800"/>
              <a:buChar char="•"/>
            </a:pPr>
            <a:r>
              <a:rPr lang="en-US"/>
              <a:t>An itemset that contains k items is a k-itemset.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Mining of association rules is a fundamental data mining task</a:t>
            </a:r>
            <a:endParaRPr/>
          </a:p>
          <a:p>
            <a:pPr indent="-228600" lvl="0" marL="228600" rtl="0" algn="l">
              <a:lnSpc>
                <a:spcPct val="90000"/>
              </a:lnSpc>
              <a:spcBef>
                <a:spcPts val="1000"/>
              </a:spcBef>
              <a:spcAft>
                <a:spcPts val="0"/>
              </a:spcAft>
              <a:buClr>
                <a:schemeClr val="dk1"/>
              </a:buClr>
              <a:buSzPts val="2800"/>
              <a:buChar char="•"/>
            </a:pPr>
            <a:r>
              <a:rPr lang="en-US"/>
              <a:t>It is perhaps the most important model invented and extensively studied by the database and data mining community. </a:t>
            </a:r>
            <a:endParaRPr/>
          </a:p>
          <a:p>
            <a:pPr indent="-228600" lvl="0" marL="228600" rtl="0" algn="l">
              <a:lnSpc>
                <a:spcPct val="90000"/>
              </a:lnSpc>
              <a:spcBef>
                <a:spcPts val="1000"/>
              </a:spcBef>
              <a:spcAft>
                <a:spcPts val="0"/>
              </a:spcAft>
              <a:buClr>
                <a:schemeClr val="dk1"/>
              </a:buClr>
              <a:buSzPts val="2800"/>
              <a:buChar char="•"/>
            </a:pPr>
            <a:r>
              <a:rPr lang="en-US"/>
              <a:t>Its objective is to find all co-occurrence relationships, called associations, among data items. </a:t>
            </a:r>
            <a:endParaRPr/>
          </a:p>
          <a:p>
            <a:pPr indent="-228600" lvl="0" marL="228600" rtl="0" algn="l">
              <a:lnSpc>
                <a:spcPct val="90000"/>
              </a:lnSpc>
              <a:spcBef>
                <a:spcPts val="1000"/>
              </a:spcBef>
              <a:spcAft>
                <a:spcPts val="0"/>
              </a:spcAft>
              <a:buClr>
                <a:schemeClr val="dk1"/>
              </a:buClr>
              <a:buSzPts val="2800"/>
              <a:buChar char="•"/>
            </a:pPr>
            <a:r>
              <a:rPr lang="en-US"/>
              <a:t>introduced in 1993 by Agrawal et al. </a:t>
            </a:r>
            <a:r>
              <a:rPr i="0" lang="en-US"/>
              <a:t>for finding frequent itemsets in a dataset to generate association rules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Frequent Itemset</a:t>
            </a:r>
            <a:endParaRPr/>
          </a:p>
        </p:txBody>
      </p:sp>
      <p:sp>
        <p:nvSpPr>
          <p:cNvPr id="209" name="Google Shape;20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verdana"/>
                <a:ea typeface="verdana"/>
                <a:cs typeface="verdana"/>
                <a:sym typeface="verdana"/>
              </a:rPr>
              <a:t>Frequent itemsets are those itemsets whose support is greater than the threshold value or user-specified minimum support.</a:t>
            </a:r>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verdana"/>
                <a:ea typeface="verdana"/>
                <a:cs typeface="verdana"/>
                <a:sym typeface="verdana"/>
              </a:rPr>
              <a:t>It means if A &amp; B are the frequent itemsets together, then individually A and B should also be the frequent itemset.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a:t>
            </a:r>
            <a:endParaRPr/>
          </a:p>
        </p:txBody>
      </p:sp>
      <p:sp>
        <p:nvSpPr>
          <p:cNvPr id="215" name="Google Shape;21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1. Find all frequent itemsets: </a:t>
            </a:r>
            <a:endParaRPr/>
          </a:p>
          <a:p>
            <a:pPr indent="-228600" lvl="1" marL="685800" rtl="0" algn="l">
              <a:lnSpc>
                <a:spcPct val="90000"/>
              </a:lnSpc>
              <a:spcBef>
                <a:spcPts val="500"/>
              </a:spcBef>
              <a:spcAft>
                <a:spcPts val="0"/>
              </a:spcAft>
              <a:buClr>
                <a:schemeClr val="dk1"/>
              </a:buClr>
              <a:buSzPts val="2400"/>
              <a:buChar char="•"/>
            </a:pPr>
            <a:r>
              <a:rPr lang="en-US"/>
              <a:t>each of these itemsets will occur at least as frequently as a predetermined minimum support count, min sup. </a:t>
            </a:r>
            <a:endParaRPr/>
          </a:p>
          <a:p>
            <a:pPr indent="-228600" lvl="0" marL="228600" rtl="0" algn="l">
              <a:lnSpc>
                <a:spcPct val="90000"/>
              </a:lnSpc>
              <a:spcBef>
                <a:spcPts val="1000"/>
              </a:spcBef>
              <a:spcAft>
                <a:spcPts val="0"/>
              </a:spcAft>
              <a:buClr>
                <a:schemeClr val="dk1"/>
              </a:buClr>
              <a:buSzPts val="2800"/>
              <a:buChar char="•"/>
            </a:pPr>
            <a:r>
              <a:rPr lang="en-US"/>
              <a:t>2. Generate strong association rules from the frequent itemsets:</a:t>
            </a:r>
            <a:endParaRPr/>
          </a:p>
          <a:p>
            <a:pPr indent="-228600" lvl="1" marL="685800" rtl="0" algn="l">
              <a:lnSpc>
                <a:spcPct val="90000"/>
              </a:lnSpc>
              <a:spcBef>
                <a:spcPts val="500"/>
              </a:spcBef>
              <a:spcAft>
                <a:spcPts val="0"/>
              </a:spcAft>
              <a:buClr>
                <a:schemeClr val="dk1"/>
              </a:buClr>
              <a:buSzPts val="2400"/>
              <a:buChar char="•"/>
            </a:pPr>
            <a:r>
              <a:rPr lang="en-US"/>
              <a:t>these rules must satisfy minimum support and minimum confidence. </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the second step is much less costly than the first, the overall performance of mining association rules is determined by the first step.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major challenge in mining frequent itemsets from a large data set</a:t>
            </a:r>
            <a:endParaRPr/>
          </a:p>
        </p:txBody>
      </p:sp>
      <p:sp>
        <p:nvSpPr>
          <p:cNvPr id="221" name="Google Shape;22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such mining often generates a huge number of itemsets satisfying the minimum support (min sup) threshold, especially when min sup is set low. </a:t>
            </a:r>
            <a:endParaRPr/>
          </a:p>
          <a:p>
            <a:pPr indent="-228600" lvl="0" marL="228600" rtl="0" algn="l">
              <a:lnSpc>
                <a:spcPct val="90000"/>
              </a:lnSpc>
              <a:spcBef>
                <a:spcPts val="1000"/>
              </a:spcBef>
              <a:spcAft>
                <a:spcPts val="0"/>
              </a:spcAft>
              <a:buClr>
                <a:schemeClr val="dk1"/>
              </a:buClr>
              <a:buSzPts val="2800"/>
              <a:buChar char="•"/>
            </a:pPr>
            <a:r>
              <a:rPr lang="en-US"/>
              <a:t>This is because if an itemset is frequent, each of its subsets is frequent as well. </a:t>
            </a:r>
            <a:endParaRPr/>
          </a:p>
          <a:p>
            <a:pPr indent="-228600" lvl="0" marL="228600" rtl="0" algn="l">
              <a:lnSpc>
                <a:spcPct val="90000"/>
              </a:lnSpc>
              <a:spcBef>
                <a:spcPts val="1000"/>
              </a:spcBef>
              <a:spcAft>
                <a:spcPts val="0"/>
              </a:spcAft>
              <a:buClr>
                <a:schemeClr val="dk1"/>
              </a:buClr>
              <a:buSzPts val="2800"/>
              <a:buChar char="•"/>
            </a:pPr>
            <a:r>
              <a:rPr lang="en-US"/>
              <a:t>A long itemset will contain a combinatorial number of shorter, frequent sub-itemsets.</a:t>
            </a:r>
            <a:endParaRPr/>
          </a:p>
        </p:txBody>
      </p:sp>
      <p:pic>
        <p:nvPicPr>
          <p:cNvPr id="222" name="Google Shape;222;p22"/>
          <p:cNvPicPr preferRelativeResize="0"/>
          <p:nvPr/>
        </p:nvPicPr>
        <p:blipFill rotWithShape="1">
          <a:blip r:embed="rId3">
            <a:alphaModFix/>
          </a:blip>
          <a:srcRect b="0" l="0" r="0" t="0"/>
          <a:stretch/>
        </p:blipFill>
        <p:spPr>
          <a:xfrm>
            <a:off x="1097280" y="4837870"/>
            <a:ext cx="10142806" cy="1581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8" name="Google Shape;22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sz="2800" u="none" strike="noStrike">
                <a:latin typeface="Arial"/>
                <a:ea typeface="Arial"/>
                <a:cs typeface="Arial"/>
                <a:sym typeface="Arial"/>
              </a:rPr>
              <a:t>This is too huge a number of itemsets for any computer to compute or store. </a:t>
            </a:r>
            <a:endParaRPr/>
          </a:p>
          <a:p>
            <a:pPr indent="-228600" lvl="0" marL="228600" rtl="0" algn="l">
              <a:lnSpc>
                <a:spcPct val="90000"/>
              </a:lnSpc>
              <a:spcBef>
                <a:spcPts val="1000"/>
              </a:spcBef>
              <a:spcAft>
                <a:spcPts val="0"/>
              </a:spcAft>
              <a:buClr>
                <a:schemeClr val="dk1"/>
              </a:buClr>
              <a:buSzPts val="2800"/>
              <a:buChar char="•"/>
            </a:pPr>
            <a:r>
              <a:rPr b="0" i="0" lang="en-US" sz="2800" u="none" strike="noStrike">
                <a:latin typeface="Arial"/>
                <a:ea typeface="Arial"/>
                <a:cs typeface="Arial"/>
                <a:sym typeface="Arial"/>
              </a:rPr>
              <a:t>To overcome this difficulty, we introduce the concepts of </a:t>
            </a:r>
            <a:r>
              <a:rPr b="0" i="1" lang="en-US" sz="2800" u="none" strike="noStrike">
                <a:latin typeface="Arial"/>
                <a:ea typeface="Arial"/>
                <a:cs typeface="Arial"/>
                <a:sym typeface="Arial"/>
              </a:rPr>
              <a:t>closed frequent itemset </a:t>
            </a:r>
            <a:r>
              <a:rPr b="0" i="0" lang="en-US" sz="2800" u="none" strike="noStrike">
                <a:latin typeface="Arial"/>
                <a:ea typeface="Arial"/>
                <a:cs typeface="Arial"/>
                <a:sym typeface="Arial"/>
              </a:rPr>
              <a:t>and </a:t>
            </a:r>
            <a:r>
              <a:rPr b="0" i="1" lang="en-US" sz="2800" u="none" strike="noStrike">
                <a:latin typeface="Arial"/>
                <a:ea typeface="Arial"/>
                <a:cs typeface="Arial"/>
                <a:sym typeface="Arial"/>
              </a:rPr>
              <a:t>maximal frequent itemset</a:t>
            </a:r>
            <a:r>
              <a:rPr b="0" i="0" lang="en-US" sz="2800" u="none" strike="noStrike">
                <a:latin typeface="Arial"/>
                <a:ea typeface="Arial"/>
                <a:cs typeface="Arial"/>
                <a:sym typeface="Arial"/>
              </a:rPr>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b="1" i="0" lang="en-US" sz="3600" u="none" strike="noStrike">
                <a:latin typeface="Gill Sans"/>
                <a:ea typeface="Gill Sans"/>
                <a:cs typeface="Gill Sans"/>
                <a:sym typeface="Gill Sans"/>
              </a:rPr>
              <a:t>Frequent Itemset Mining Methods</a:t>
            </a:r>
            <a:endParaRPr sz="9600"/>
          </a:p>
        </p:txBody>
      </p:sp>
      <p:sp>
        <p:nvSpPr>
          <p:cNvPr id="234" name="Google Shape;23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Apriori</a:t>
            </a:r>
            <a:endParaRPr/>
          </a:p>
          <a:p>
            <a:pPr indent="-228600" lvl="0" marL="228600" rtl="0" algn="l">
              <a:lnSpc>
                <a:spcPct val="90000"/>
              </a:lnSpc>
              <a:spcBef>
                <a:spcPts val="1000"/>
              </a:spcBef>
              <a:spcAft>
                <a:spcPts val="0"/>
              </a:spcAft>
              <a:buClr>
                <a:schemeClr val="dk1"/>
              </a:buClr>
              <a:buSzPts val="2800"/>
              <a:buChar char="•"/>
            </a:pPr>
            <a:r>
              <a:rPr lang="en-US"/>
              <a:t>FP Growth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Apriori Algorithm</a:t>
            </a:r>
            <a:endParaRPr/>
          </a:p>
        </p:txBody>
      </p:sp>
      <p:sp>
        <p:nvSpPr>
          <p:cNvPr id="240" name="Google Shape;240;p25"/>
          <p:cNvSpPr txBox="1"/>
          <p:nvPr>
            <p:ph idx="1" type="body"/>
          </p:nvPr>
        </p:nvSpPr>
        <p:spPr>
          <a:xfrm>
            <a:off x="838200" y="1825625"/>
            <a:ext cx="1121781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0" lang="en-US" sz="2800" u="none" strike="noStrike">
                <a:latin typeface="Arial"/>
                <a:ea typeface="Arial"/>
                <a:cs typeface="Arial"/>
                <a:sym typeface="Arial"/>
              </a:rPr>
              <a:t>Apriori </a:t>
            </a:r>
            <a:r>
              <a:rPr b="0" i="0" lang="en-US" sz="2800" u="none" strike="noStrike">
                <a:latin typeface="Arial"/>
                <a:ea typeface="Arial"/>
                <a:cs typeface="Arial"/>
                <a:sym typeface="Arial"/>
              </a:rPr>
              <a:t>is a seminal algorithm proposed by R. Agrawal and R. Srikant in 1994 for mining frequent itemsets for Boolean association rules</a:t>
            </a:r>
            <a:endParaRPr/>
          </a:p>
          <a:p>
            <a:pPr indent="-228600" lvl="0" marL="228600" rtl="0" algn="l">
              <a:lnSpc>
                <a:spcPct val="90000"/>
              </a:lnSpc>
              <a:spcBef>
                <a:spcPts val="1000"/>
              </a:spcBef>
              <a:spcAft>
                <a:spcPts val="0"/>
              </a:spcAft>
              <a:buClr>
                <a:schemeClr val="dk1"/>
              </a:buClr>
              <a:buSzPts val="2800"/>
              <a:buChar char="•"/>
            </a:pPr>
            <a:r>
              <a:rPr lang="en-US"/>
              <a:t>Algorithm</a:t>
            </a:r>
            <a:endParaRPr/>
          </a:p>
          <a:p>
            <a:pPr indent="-228600" lvl="1" marL="685800" rtl="0" algn="l">
              <a:lnSpc>
                <a:spcPct val="90000"/>
              </a:lnSpc>
              <a:spcBef>
                <a:spcPts val="500"/>
              </a:spcBef>
              <a:spcAft>
                <a:spcPts val="0"/>
              </a:spcAft>
              <a:buClr>
                <a:schemeClr val="dk1"/>
              </a:buClr>
              <a:buSzPts val="2400"/>
              <a:buChar char="•"/>
            </a:pPr>
            <a:r>
              <a:rPr lang="en-US"/>
              <a:t>1. Set a minimum support and confidence</a:t>
            </a:r>
            <a:endParaRPr/>
          </a:p>
          <a:p>
            <a:pPr indent="-228600" lvl="1" marL="685800" rtl="0" algn="l">
              <a:lnSpc>
                <a:spcPct val="90000"/>
              </a:lnSpc>
              <a:spcBef>
                <a:spcPts val="500"/>
              </a:spcBef>
              <a:spcAft>
                <a:spcPts val="0"/>
              </a:spcAft>
              <a:buClr>
                <a:schemeClr val="dk1"/>
              </a:buClr>
              <a:buSzPts val="2400"/>
              <a:buChar char="•"/>
            </a:pPr>
            <a:r>
              <a:rPr lang="en-US"/>
              <a:t>2. </a:t>
            </a:r>
            <a:r>
              <a:rPr b="0" i="0" lang="en-US">
                <a:solidFill>
                  <a:srgbClr val="000000"/>
                </a:solidFill>
              </a:rPr>
              <a:t>Determine the support of all itemsets in the transactional database</a:t>
            </a:r>
            <a:endParaRPr/>
          </a:p>
          <a:p>
            <a:pPr indent="-228600" lvl="1" marL="685800" rtl="0" algn="l">
              <a:lnSpc>
                <a:spcPct val="90000"/>
              </a:lnSpc>
              <a:spcBef>
                <a:spcPts val="500"/>
              </a:spcBef>
              <a:spcAft>
                <a:spcPts val="0"/>
              </a:spcAft>
              <a:buClr>
                <a:schemeClr val="dk1"/>
              </a:buClr>
              <a:buSzPts val="2400"/>
              <a:buChar char="•"/>
            </a:pPr>
            <a:r>
              <a:rPr lang="en-US"/>
              <a:t>3. Take all the subsets in transactions having higher support than minimum support</a:t>
            </a:r>
            <a:endParaRPr/>
          </a:p>
          <a:p>
            <a:pPr indent="-228600" lvl="1" marL="685800" rtl="0" algn="l">
              <a:lnSpc>
                <a:spcPct val="90000"/>
              </a:lnSpc>
              <a:spcBef>
                <a:spcPts val="500"/>
              </a:spcBef>
              <a:spcAft>
                <a:spcPts val="0"/>
              </a:spcAft>
              <a:buClr>
                <a:schemeClr val="dk1"/>
              </a:buClr>
              <a:buSzPts val="2400"/>
              <a:buChar char="•"/>
            </a:pPr>
            <a:r>
              <a:rPr lang="en-US"/>
              <a:t>4. Take all the rules of these subsets having higher confidence than minimum confidence</a:t>
            </a:r>
            <a:endParaRPr/>
          </a:p>
          <a:p>
            <a:pPr indent="-228600" lvl="1" marL="685800" rtl="0" algn="l">
              <a:lnSpc>
                <a:spcPct val="90000"/>
              </a:lnSpc>
              <a:spcBef>
                <a:spcPts val="500"/>
              </a:spcBef>
              <a:spcAft>
                <a:spcPts val="0"/>
              </a:spcAft>
              <a:buClr>
                <a:schemeClr val="dk1"/>
              </a:buClr>
              <a:buSzPts val="2400"/>
              <a:buChar char="•"/>
            </a:pPr>
            <a:r>
              <a:rPr lang="en-US"/>
              <a:t>5. sort the rules by decreasing order of lift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Apriori Algorithm</a:t>
            </a:r>
            <a:endParaRPr/>
          </a:p>
        </p:txBody>
      </p:sp>
      <p:sp>
        <p:nvSpPr>
          <p:cNvPr id="246" name="Google Shape;24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u="none" strike="noStrike">
                <a:latin typeface="Arial"/>
                <a:ea typeface="Arial"/>
                <a:cs typeface="Arial"/>
                <a:sym typeface="Arial"/>
              </a:rPr>
              <a:t>The name of the algorithm is based on the fact that the algorithm uses </a:t>
            </a:r>
            <a:r>
              <a:rPr b="0" i="1" lang="en-US" sz="2400" u="none" strike="noStrike">
                <a:latin typeface="Arial"/>
                <a:ea typeface="Arial"/>
                <a:cs typeface="Arial"/>
                <a:sym typeface="Arial"/>
              </a:rPr>
              <a:t>prior knowledge </a:t>
            </a:r>
            <a:r>
              <a:rPr b="0" i="0" lang="en-US" sz="2400" u="none" strike="noStrike">
                <a:latin typeface="Arial"/>
                <a:ea typeface="Arial"/>
                <a:cs typeface="Arial"/>
                <a:sym typeface="Arial"/>
              </a:rPr>
              <a:t>of frequent itemset properties</a:t>
            </a:r>
            <a:endParaRPr/>
          </a:p>
          <a:p>
            <a:pPr indent="-228600" lvl="0" marL="228600" rtl="0" algn="l">
              <a:lnSpc>
                <a:spcPct val="90000"/>
              </a:lnSpc>
              <a:spcBef>
                <a:spcPts val="1000"/>
              </a:spcBef>
              <a:spcAft>
                <a:spcPts val="0"/>
              </a:spcAft>
              <a:buClr>
                <a:schemeClr val="dk1"/>
              </a:buClr>
              <a:buSzPts val="2400"/>
              <a:buChar char="•"/>
            </a:pPr>
            <a:r>
              <a:rPr b="0" i="0" lang="en-US" sz="2400" u="none" strike="noStrike">
                <a:latin typeface="Arial"/>
                <a:ea typeface="Arial"/>
                <a:cs typeface="Arial"/>
                <a:sym typeface="Arial"/>
              </a:rPr>
              <a:t>Apriori employs an iterative approach known as a </a:t>
            </a:r>
            <a:r>
              <a:rPr b="0" i="1" lang="en-US" sz="2400" u="none" strike="noStrike">
                <a:latin typeface="Arial"/>
                <a:ea typeface="Arial"/>
                <a:cs typeface="Arial"/>
                <a:sym typeface="Arial"/>
              </a:rPr>
              <a:t>level-wise </a:t>
            </a:r>
            <a:r>
              <a:rPr b="0" i="0" lang="en-US" sz="2400" u="none" strike="noStrike">
                <a:latin typeface="Arial"/>
                <a:ea typeface="Arial"/>
                <a:cs typeface="Arial"/>
                <a:sym typeface="Arial"/>
              </a:rPr>
              <a:t>search, where </a:t>
            </a:r>
            <a:r>
              <a:rPr b="0" i="1" lang="en-US" sz="2400" u="none" strike="noStrike">
                <a:latin typeface="Arial"/>
                <a:ea typeface="Arial"/>
                <a:cs typeface="Arial"/>
                <a:sym typeface="Arial"/>
              </a:rPr>
              <a:t>k</a:t>
            </a:r>
            <a:r>
              <a:rPr b="0" i="0" lang="en-US" sz="2400" u="none" strike="noStrike">
                <a:latin typeface="Arial"/>
                <a:ea typeface="Arial"/>
                <a:cs typeface="Arial"/>
                <a:sym typeface="Arial"/>
              </a:rPr>
              <a:t>-itemsets are used to explore (</a:t>
            </a:r>
            <a:r>
              <a:rPr b="0" i="1" lang="en-US" sz="2400" u="none" strike="noStrike">
                <a:latin typeface="Arial"/>
                <a:ea typeface="Arial"/>
                <a:cs typeface="Arial"/>
                <a:sym typeface="Arial"/>
              </a:rPr>
              <a:t>k+1) </a:t>
            </a:r>
            <a:r>
              <a:rPr b="0" i="0" lang="en-US" sz="2400" u="none" strike="noStrike">
                <a:latin typeface="Arial"/>
                <a:ea typeface="Arial"/>
                <a:cs typeface="Arial"/>
                <a:sym typeface="Arial"/>
              </a:rPr>
              <a:t>itemsets. </a:t>
            </a:r>
            <a:endParaRPr/>
          </a:p>
          <a:p>
            <a:pPr indent="-228600" lvl="0" marL="228600" rtl="0" algn="l">
              <a:lnSpc>
                <a:spcPct val="90000"/>
              </a:lnSpc>
              <a:spcBef>
                <a:spcPts val="1000"/>
              </a:spcBef>
              <a:spcAft>
                <a:spcPts val="0"/>
              </a:spcAft>
              <a:buClr>
                <a:schemeClr val="dk1"/>
              </a:buClr>
              <a:buSzPts val="2400"/>
              <a:buChar char="•"/>
            </a:pPr>
            <a:r>
              <a:rPr b="0" i="0" lang="en-US" sz="2400" u="none" strike="noStrike">
                <a:latin typeface="Arial"/>
                <a:ea typeface="Arial"/>
                <a:cs typeface="Arial"/>
                <a:sym typeface="Arial"/>
              </a:rPr>
              <a:t>First, the set of frequent 1-itemsets is found by scanning the database to accumulate the count for each item, and collecting those items that satisfy minimum support.</a:t>
            </a:r>
            <a:endParaRPr/>
          </a:p>
          <a:p>
            <a:pPr indent="-228600" lvl="0" marL="228600" rtl="0" algn="l">
              <a:lnSpc>
                <a:spcPct val="90000"/>
              </a:lnSpc>
              <a:spcBef>
                <a:spcPts val="1000"/>
              </a:spcBef>
              <a:spcAft>
                <a:spcPts val="0"/>
              </a:spcAft>
              <a:buClr>
                <a:schemeClr val="dk1"/>
              </a:buClr>
              <a:buSzPts val="2400"/>
              <a:buChar char="•"/>
            </a:pPr>
            <a:r>
              <a:rPr b="0" i="0" lang="en-US" sz="2400" u="none" strike="noStrike">
                <a:latin typeface="Arial"/>
                <a:ea typeface="Arial"/>
                <a:cs typeface="Arial"/>
                <a:sym typeface="Arial"/>
              </a:rPr>
              <a:t>The resulting set is denoted by </a:t>
            </a:r>
            <a:r>
              <a:rPr b="0" i="1" lang="en-US" sz="2400" u="none" strike="noStrike">
                <a:latin typeface="Arial"/>
                <a:ea typeface="Arial"/>
                <a:cs typeface="Arial"/>
                <a:sym typeface="Arial"/>
              </a:rPr>
              <a:t>L</a:t>
            </a:r>
            <a:r>
              <a:rPr b="0" i="0" lang="en-US" sz="2400" u="none" strike="noStrike">
                <a:latin typeface="Arial"/>
                <a:ea typeface="Arial"/>
                <a:cs typeface="Arial"/>
                <a:sym typeface="Arial"/>
              </a:rPr>
              <a:t>1. </a:t>
            </a:r>
            <a:endParaRPr/>
          </a:p>
          <a:p>
            <a:pPr indent="-228600" lvl="0" marL="228600" rtl="0" algn="l">
              <a:lnSpc>
                <a:spcPct val="90000"/>
              </a:lnSpc>
              <a:spcBef>
                <a:spcPts val="1000"/>
              </a:spcBef>
              <a:spcAft>
                <a:spcPts val="0"/>
              </a:spcAft>
              <a:buClr>
                <a:schemeClr val="dk1"/>
              </a:buClr>
              <a:buSzPts val="2400"/>
              <a:buChar char="•"/>
            </a:pPr>
            <a:r>
              <a:rPr b="0" i="0" lang="en-US" sz="2400" u="none" strike="noStrike">
                <a:latin typeface="Arial"/>
                <a:ea typeface="Arial"/>
                <a:cs typeface="Arial"/>
                <a:sym typeface="Arial"/>
              </a:rPr>
              <a:t>Next, </a:t>
            </a:r>
            <a:r>
              <a:rPr b="0" i="1" lang="en-US" sz="2400" u="none" strike="noStrike">
                <a:latin typeface="Arial"/>
                <a:ea typeface="Arial"/>
                <a:cs typeface="Arial"/>
                <a:sym typeface="Arial"/>
              </a:rPr>
              <a:t>L</a:t>
            </a:r>
            <a:r>
              <a:rPr b="0" i="0" lang="en-US" sz="2400" u="none" strike="noStrike">
                <a:latin typeface="Arial"/>
                <a:ea typeface="Arial"/>
                <a:cs typeface="Arial"/>
                <a:sym typeface="Arial"/>
              </a:rPr>
              <a:t>1 is used to find </a:t>
            </a:r>
            <a:r>
              <a:rPr b="0" i="1" lang="en-US" sz="2400" u="none" strike="noStrike">
                <a:latin typeface="Arial"/>
                <a:ea typeface="Arial"/>
                <a:cs typeface="Arial"/>
                <a:sym typeface="Arial"/>
              </a:rPr>
              <a:t>L</a:t>
            </a:r>
            <a:r>
              <a:rPr b="0" i="0" lang="en-US" sz="2400" u="none" strike="noStrike">
                <a:latin typeface="Arial"/>
                <a:ea typeface="Arial"/>
                <a:cs typeface="Arial"/>
                <a:sym typeface="Arial"/>
              </a:rPr>
              <a:t>2, the set of frequent 2-itemsets, which is used to find </a:t>
            </a:r>
            <a:r>
              <a:rPr b="0" i="1" lang="en-US" sz="2400" u="none" strike="noStrike">
                <a:latin typeface="Arial"/>
                <a:ea typeface="Arial"/>
                <a:cs typeface="Arial"/>
                <a:sym typeface="Arial"/>
              </a:rPr>
              <a:t>L</a:t>
            </a:r>
            <a:r>
              <a:rPr b="0" i="0" lang="en-US" sz="2400" u="none" strike="noStrike">
                <a:latin typeface="Arial"/>
                <a:ea typeface="Arial"/>
                <a:cs typeface="Arial"/>
                <a:sym typeface="Arial"/>
              </a:rPr>
              <a:t>3, and so on, until no more frequent </a:t>
            </a:r>
            <a:r>
              <a:rPr b="0" i="1" lang="en-US" sz="2400" u="none" strike="noStrike">
                <a:latin typeface="Arial"/>
                <a:ea typeface="Arial"/>
                <a:cs typeface="Arial"/>
                <a:sym typeface="Arial"/>
              </a:rPr>
              <a:t>k</a:t>
            </a:r>
            <a:r>
              <a:rPr b="0" i="0" lang="en-US" sz="2400" u="none" strike="noStrike">
                <a:latin typeface="Arial"/>
                <a:ea typeface="Arial"/>
                <a:cs typeface="Arial"/>
                <a:sym typeface="Arial"/>
              </a:rPr>
              <a:t>-itemsets can be found. </a:t>
            </a:r>
            <a:endParaRPr/>
          </a:p>
          <a:p>
            <a:pPr indent="-228600" lvl="0" marL="228600" rtl="0" algn="l">
              <a:lnSpc>
                <a:spcPct val="90000"/>
              </a:lnSpc>
              <a:spcBef>
                <a:spcPts val="1000"/>
              </a:spcBef>
              <a:spcAft>
                <a:spcPts val="0"/>
              </a:spcAft>
              <a:buClr>
                <a:schemeClr val="dk1"/>
              </a:buClr>
              <a:buSzPts val="2400"/>
              <a:buChar char="•"/>
            </a:pPr>
            <a:r>
              <a:rPr b="0" i="0" lang="en-US" sz="2400" u="none" strike="noStrike">
                <a:latin typeface="Arial"/>
                <a:ea typeface="Arial"/>
                <a:cs typeface="Arial"/>
                <a:sym typeface="Arial"/>
              </a:rPr>
              <a:t>The finding of each </a:t>
            </a:r>
            <a:r>
              <a:rPr b="0" i="1" lang="en-US" sz="2400" u="none" strike="noStrike">
                <a:latin typeface="Arial"/>
                <a:ea typeface="Arial"/>
                <a:cs typeface="Arial"/>
                <a:sym typeface="Arial"/>
              </a:rPr>
              <a:t>Lk </a:t>
            </a:r>
            <a:r>
              <a:rPr b="0" i="0" lang="en-US" sz="2400" u="none" strike="noStrike">
                <a:latin typeface="Arial"/>
                <a:ea typeface="Arial"/>
                <a:cs typeface="Arial"/>
                <a:sym typeface="Arial"/>
              </a:rPr>
              <a:t>requires one full scan of the database.</a:t>
            </a:r>
            <a:endParaRPr sz="3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Boolean/Quantitative rules</a:t>
            </a:r>
            <a:endParaRPr/>
          </a:p>
        </p:txBody>
      </p:sp>
      <p:sp>
        <p:nvSpPr>
          <p:cNvPr id="252" name="Google Shape;25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82828"/>
              </a:buClr>
              <a:buSzPts val="1800"/>
              <a:buChar char="•"/>
            </a:pPr>
            <a:r>
              <a:rPr b="0" i="0" lang="en-US" sz="1800">
                <a:solidFill>
                  <a:srgbClr val="282828"/>
                </a:solidFill>
                <a:latin typeface="Lato"/>
                <a:ea typeface="Lato"/>
                <a:cs typeface="Lato"/>
                <a:sym typeface="Lato"/>
              </a:rPr>
              <a:t>If a rule involves associations between the presence or absence of items, it is a Boolean association rule.</a:t>
            </a:r>
            <a:endParaRPr/>
          </a:p>
          <a:p>
            <a:pPr indent="-228600" lvl="0" marL="228600" rtl="0" algn="l">
              <a:lnSpc>
                <a:spcPct val="90000"/>
              </a:lnSpc>
              <a:spcBef>
                <a:spcPts val="1000"/>
              </a:spcBef>
              <a:spcAft>
                <a:spcPts val="0"/>
              </a:spcAft>
              <a:buClr>
                <a:srgbClr val="282828"/>
              </a:buClr>
              <a:buSzPts val="1800"/>
              <a:buChar char="•"/>
            </a:pPr>
            <a:r>
              <a:rPr b="0" i="0" lang="en-US" sz="1800">
                <a:solidFill>
                  <a:srgbClr val="282828"/>
                </a:solidFill>
                <a:latin typeface="Lato"/>
                <a:ea typeface="Lato"/>
                <a:cs typeface="Lato"/>
                <a:sym typeface="Lato"/>
              </a:rPr>
              <a:t>For examples </a:t>
            </a:r>
            <a:endParaRPr/>
          </a:p>
          <a:p>
            <a:pPr indent="-228600" lvl="1" marL="685800" rtl="0" algn="l">
              <a:lnSpc>
                <a:spcPct val="90000"/>
              </a:lnSpc>
              <a:spcBef>
                <a:spcPts val="500"/>
              </a:spcBef>
              <a:spcAft>
                <a:spcPts val="0"/>
              </a:spcAft>
              <a:buClr>
                <a:srgbClr val="282828"/>
              </a:buClr>
              <a:buSzPts val="1800"/>
              <a:buChar char="•"/>
            </a:pPr>
            <a:r>
              <a:rPr b="0" i="0" lang="en-US" sz="1800">
                <a:solidFill>
                  <a:srgbClr val="282828"/>
                </a:solidFill>
                <a:latin typeface="Lato"/>
                <a:ea typeface="Lato"/>
                <a:cs typeface="Lato"/>
                <a:sym typeface="Lato"/>
              </a:rPr>
              <a:t>Computer =&gt; antivirus software [support = 2%; confidence = 60%]</a:t>
            </a:r>
            <a:endParaRPr/>
          </a:p>
          <a:p>
            <a:pPr indent="-228600" lvl="1" marL="685800" rtl="0" algn="l">
              <a:lnSpc>
                <a:spcPct val="90000"/>
              </a:lnSpc>
              <a:spcBef>
                <a:spcPts val="500"/>
              </a:spcBef>
              <a:spcAft>
                <a:spcPts val="0"/>
              </a:spcAft>
              <a:buClr>
                <a:srgbClr val="282828"/>
              </a:buClr>
              <a:buSzPts val="1800"/>
              <a:buChar char="•"/>
            </a:pPr>
            <a:r>
              <a:rPr b="0" i="0" lang="en-US" sz="1800">
                <a:solidFill>
                  <a:srgbClr val="282828"/>
                </a:solidFill>
                <a:latin typeface="Lato"/>
                <a:ea typeface="Lato"/>
                <a:cs typeface="Lato"/>
                <a:sym typeface="Lato"/>
              </a:rPr>
              <a:t>buys(X,”computer”)=&gt;buys(X,”HP printer”)</a:t>
            </a:r>
            <a:endParaRPr/>
          </a:p>
          <a:p>
            <a:pPr indent="-228600" lvl="1" marL="685800" rtl="0" algn="l">
              <a:lnSpc>
                <a:spcPct val="90000"/>
              </a:lnSpc>
              <a:spcBef>
                <a:spcPts val="500"/>
              </a:spcBef>
              <a:spcAft>
                <a:spcPts val="0"/>
              </a:spcAft>
              <a:buClr>
                <a:srgbClr val="282828"/>
              </a:buClr>
              <a:buSzPts val="1800"/>
              <a:buChar char="•"/>
            </a:pPr>
            <a:r>
              <a:rPr b="0" i="0" lang="en-US" sz="1800">
                <a:solidFill>
                  <a:srgbClr val="282828"/>
                </a:solidFill>
                <a:latin typeface="Lato"/>
                <a:ea typeface="Lato"/>
                <a:cs typeface="Lato"/>
                <a:sym typeface="Lato"/>
              </a:rPr>
              <a:t>buys(X,”laptop computer”)=&gt;buys(X,”HP printer”)</a:t>
            </a:r>
            <a:br>
              <a:rPr lang="en-US" sz="1800"/>
            </a:br>
            <a:endParaRPr sz="1800"/>
          </a:p>
          <a:p>
            <a:pPr indent="-228600" lvl="0" marL="228600" rtl="0" algn="l">
              <a:lnSpc>
                <a:spcPct val="90000"/>
              </a:lnSpc>
              <a:spcBef>
                <a:spcPts val="1000"/>
              </a:spcBef>
              <a:spcAft>
                <a:spcPts val="0"/>
              </a:spcAft>
              <a:buClr>
                <a:srgbClr val="282828"/>
              </a:buClr>
              <a:buSzPts val="1800"/>
              <a:buChar char="•"/>
            </a:pPr>
            <a:r>
              <a:rPr b="0" i="0" lang="en-US" sz="1800">
                <a:solidFill>
                  <a:srgbClr val="282828"/>
                </a:solidFill>
                <a:latin typeface="Lato"/>
                <a:ea typeface="Lato"/>
                <a:cs typeface="Lato"/>
                <a:sym typeface="Lato"/>
              </a:rPr>
              <a:t>Quantitative association rules involve numeric attributes that have an implicit ordering among values (e.g., age). </a:t>
            </a:r>
            <a:endParaRPr/>
          </a:p>
          <a:p>
            <a:pPr indent="-228600" lvl="0" marL="228600" rtl="0" algn="l">
              <a:lnSpc>
                <a:spcPct val="90000"/>
              </a:lnSpc>
              <a:spcBef>
                <a:spcPts val="1000"/>
              </a:spcBef>
              <a:spcAft>
                <a:spcPts val="0"/>
              </a:spcAft>
              <a:buClr>
                <a:srgbClr val="282828"/>
              </a:buClr>
              <a:buSzPts val="1800"/>
              <a:buChar char="•"/>
            </a:pPr>
            <a:r>
              <a:rPr b="0" i="0" lang="en-US" sz="1800">
                <a:solidFill>
                  <a:srgbClr val="282828"/>
                </a:solidFill>
                <a:latin typeface="Lato"/>
                <a:ea typeface="Lato"/>
                <a:cs typeface="Lato"/>
                <a:sym typeface="Lato"/>
              </a:rPr>
              <a:t>If a rule describes associations between quantitative items or attributes, then it is a quantitative association rule.</a:t>
            </a:r>
            <a:endParaRPr/>
          </a:p>
          <a:p>
            <a:pPr indent="-228600" lvl="0" marL="228600" rtl="0" algn="l">
              <a:lnSpc>
                <a:spcPct val="90000"/>
              </a:lnSpc>
              <a:spcBef>
                <a:spcPts val="1000"/>
              </a:spcBef>
              <a:spcAft>
                <a:spcPts val="0"/>
              </a:spcAft>
              <a:buClr>
                <a:srgbClr val="282828"/>
              </a:buClr>
              <a:buSzPts val="1800"/>
              <a:buChar char="•"/>
            </a:pPr>
            <a:r>
              <a:rPr b="0" i="0" lang="en-US" sz="1800">
                <a:solidFill>
                  <a:srgbClr val="282828"/>
                </a:solidFill>
                <a:latin typeface="Lato"/>
                <a:ea typeface="Lato"/>
                <a:cs typeface="Lato"/>
                <a:sym typeface="Lato"/>
              </a:rPr>
              <a:t>In these rules, quantitative values for items or attributes are partitioned into intervals. </a:t>
            </a:r>
            <a:endParaRPr/>
          </a:p>
          <a:p>
            <a:pPr indent="-228600" lvl="0" marL="228600" rtl="0" algn="l">
              <a:lnSpc>
                <a:spcPct val="90000"/>
              </a:lnSpc>
              <a:spcBef>
                <a:spcPts val="1000"/>
              </a:spcBef>
              <a:spcAft>
                <a:spcPts val="0"/>
              </a:spcAft>
              <a:buClr>
                <a:srgbClr val="282828"/>
              </a:buClr>
              <a:buSzPts val="1800"/>
              <a:buChar char="•"/>
            </a:pPr>
            <a:r>
              <a:rPr b="0" i="0" lang="en-US" sz="1800">
                <a:solidFill>
                  <a:srgbClr val="282828"/>
                </a:solidFill>
                <a:latin typeface="Lato"/>
                <a:ea typeface="Lato"/>
                <a:cs typeface="Lato"/>
                <a:sym typeface="Lato"/>
              </a:rPr>
              <a:t>Example</a:t>
            </a:r>
            <a:endParaRPr/>
          </a:p>
          <a:p>
            <a:pPr indent="-228600" lvl="1" marL="685800" rtl="0" algn="l">
              <a:lnSpc>
                <a:spcPct val="90000"/>
              </a:lnSpc>
              <a:spcBef>
                <a:spcPts val="500"/>
              </a:spcBef>
              <a:spcAft>
                <a:spcPts val="0"/>
              </a:spcAft>
              <a:buClr>
                <a:srgbClr val="282828"/>
              </a:buClr>
              <a:buSzPts val="1800"/>
              <a:buChar char="•"/>
            </a:pPr>
            <a:r>
              <a:rPr b="0" i="0" lang="en-US" sz="1800">
                <a:solidFill>
                  <a:srgbClr val="282828"/>
                </a:solidFill>
                <a:latin typeface="Lato"/>
                <a:ea typeface="Lato"/>
                <a:cs typeface="Lato"/>
                <a:sym typeface="Lato"/>
              </a:rPr>
              <a:t>age( X, “30…39″) ^income(X,”42K…48K”)=&gt; buys(X,”high resolution TV”) </a:t>
            </a:r>
            <a:endParaRPr/>
          </a:p>
          <a:p>
            <a:pPr indent="-228600" lvl="0" marL="228600" rtl="0" algn="l">
              <a:lnSpc>
                <a:spcPct val="90000"/>
              </a:lnSpc>
              <a:spcBef>
                <a:spcPts val="1000"/>
              </a:spcBef>
              <a:spcAft>
                <a:spcPts val="0"/>
              </a:spcAft>
              <a:buClr>
                <a:srgbClr val="282828"/>
              </a:buClr>
              <a:buSzPts val="1800"/>
              <a:buChar char="•"/>
            </a:pPr>
            <a:r>
              <a:rPr b="0" i="0" lang="en-US" sz="1800">
                <a:solidFill>
                  <a:srgbClr val="282828"/>
                </a:solidFill>
                <a:latin typeface="Lato"/>
                <a:ea typeface="Lato"/>
                <a:cs typeface="Lato"/>
                <a:sym typeface="Lato"/>
              </a:rPr>
              <a:t>Note that the quantitative attributes, age and income, have been discretized</a:t>
            </a:r>
            <a:br>
              <a:rPr lang="en-US" sz="1800"/>
            </a:b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verdana"/>
              <a:buNone/>
            </a:pPr>
            <a:r>
              <a:rPr b="1" i="0" lang="en-US">
                <a:latin typeface="verdana"/>
                <a:ea typeface="verdana"/>
                <a:cs typeface="verdana"/>
                <a:sym typeface="verdana"/>
              </a:rPr>
              <a:t>Example: </a:t>
            </a:r>
            <a:r>
              <a:rPr b="0" i="0" lang="en-US">
                <a:solidFill>
                  <a:srgbClr val="000000"/>
                </a:solidFill>
                <a:latin typeface="verdana"/>
                <a:ea typeface="verdana"/>
                <a:cs typeface="verdana"/>
                <a:sym typeface="verdana"/>
              </a:rPr>
              <a:t>dataset that has various transactions</a:t>
            </a:r>
            <a:endParaRPr/>
          </a:p>
        </p:txBody>
      </p:sp>
      <p:sp>
        <p:nvSpPr>
          <p:cNvPr id="258" name="Google Shape;258;p28"/>
          <p:cNvSpPr txBox="1"/>
          <p:nvPr>
            <p:ph idx="2" type="body"/>
          </p:nvPr>
        </p:nvSpPr>
        <p:spPr>
          <a:xfrm>
            <a:off x="5584873" y="1825625"/>
            <a:ext cx="628943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verdana"/>
                <a:ea typeface="verdana"/>
                <a:cs typeface="verdana"/>
                <a:sym typeface="verdana"/>
              </a:rPr>
              <a:t>find the frequent itemsets and </a:t>
            </a:r>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verdana"/>
                <a:ea typeface="verdana"/>
                <a:cs typeface="verdana"/>
                <a:sym typeface="verdana"/>
              </a:rPr>
              <a:t>generate the association rules using the Apriori algorithm</a:t>
            </a:r>
            <a:endParaRPr/>
          </a:p>
        </p:txBody>
      </p:sp>
      <p:pic>
        <p:nvPicPr>
          <p:cNvPr descr="Apriori Algorithm in Machine Learning" id="259" name="Google Shape;259;p28"/>
          <p:cNvPicPr preferRelativeResize="0"/>
          <p:nvPr/>
        </p:nvPicPr>
        <p:blipFill rotWithShape="1">
          <a:blip r:embed="rId3">
            <a:alphaModFix/>
          </a:blip>
          <a:srcRect b="0" l="0" r="0" t="0"/>
          <a:stretch/>
        </p:blipFill>
        <p:spPr>
          <a:xfrm>
            <a:off x="550388" y="2096087"/>
            <a:ext cx="4677371" cy="3193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4B"/>
              </a:buClr>
              <a:buSzPts val="4400"/>
              <a:buFont typeface="Arial"/>
              <a:buNone/>
            </a:pPr>
            <a:r>
              <a:rPr b="0" i="0" lang="en-US">
                <a:solidFill>
                  <a:srgbClr val="610B4B"/>
                </a:solidFill>
                <a:latin typeface="Arial"/>
                <a:ea typeface="Arial"/>
                <a:cs typeface="Arial"/>
                <a:sym typeface="Arial"/>
              </a:rPr>
              <a:t>Step-1: Calculating C1 and L1</a:t>
            </a:r>
            <a:endParaRPr/>
          </a:p>
        </p:txBody>
      </p:sp>
      <p:sp>
        <p:nvSpPr>
          <p:cNvPr id="265" name="Google Shape;265;p29"/>
          <p:cNvSpPr txBox="1"/>
          <p:nvPr>
            <p:ph idx="1" type="body"/>
          </p:nvPr>
        </p:nvSpPr>
        <p:spPr>
          <a:xfrm>
            <a:off x="379607" y="1690688"/>
            <a:ext cx="6724577"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00000"/>
              </a:buClr>
              <a:buSzPct val="100000"/>
              <a:buChar char="•"/>
            </a:pPr>
            <a:r>
              <a:rPr b="0" i="0" lang="en-US">
                <a:solidFill>
                  <a:srgbClr val="000000"/>
                </a:solidFill>
                <a:latin typeface="verdana"/>
                <a:ea typeface="verdana"/>
                <a:cs typeface="verdana"/>
                <a:sym typeface="verdana"/>
              </a:rPr>
              <a:t>create a table that contains support count (The frequency of each itemset individually in the dataset) of each itemset in the given dataset. </a:t>
            </a:r>
            <a:endParaRPr/>
          </a:p>
          <a:p>
            <a:pPr indent="-228600" lvl="0" marL="228600" rtl="0" algn="l">
              <a:lnSpc>
                <a:spcPct val="90000"/>
              </a:lnSpc>
              <a:spcBef>
                <a:spcPts val="1000"/>
              </a:spcBef>
              <a:spcAft>
                <a:spcPts val="0"/>
              </a:spcAft>
              <a:buClr>
                <a:srgbClr val="000000"/>
              </a:buClr>
              <a:buSzPct val="100000"/>
              <a:buChar char="•"/>
            </a:pPr>
            <a:r>
              <a:rPr b="0" i="0" lang="en-US">
                <a:solidFill>
                  <a:srgbClr val="000000"/>
                </a:solidFill>
                <a:latin typeface="verdana"/>
                <a:ea typeface="verdana"/>
                <a:cs typeface="verdana"/>
                <a:sym typeface="verdana"/>
              </a:rPr>
              <a:t>This table is called the </a:t>
            </a:r>
            <a:r>
              <a:rPr b="1" i="0" lang="en-US">
                <a:latin typeface="verdana"/>
                <a:ea typeface="verdana"/>
                <a:cs typeface="verdana"/>
                <a:sym typeface="verdana"/>
              </a:rPr>
              <a:t>Candidate set or C1.</a:t>
            </a:r>
            <a:endParaRPr/>
          </a:p>
          <a:p>
            <a:pPr indent="-228600" lvl="0" marL="228600" rtl="0" algn="l">
              <a:lnSpc>
                <a:spcPct val="90000"/>
              </a:lnSpc>
              <a:spcBef>
                <a:spcPts val="1000"/>
              </a:spcBef>
              <a:spcAft>
                <a:spcPts val="0"/>
              </a:spcAft>
              <a:buClr>
                <a:srgbClr val="000000"/>
              </a:buClr>
              <a:buSzPct val="100000"/>
              <a:buChar char="•"/>
            </a:pPr>
            <a:r>
              <a:rPr b="0" i="0" lang="en-US">
                <a:solidFill>
                  <a:srgbClr val="000000"/>
                </a:solidFill>
                <a:latin typeface="verdana"/>
                <a:ea typeface="verdana"/>
                <a:cs typeface="verdana"/>
                <a:sym typeface="verdana"/>
              </a:rPr>
              <a:t>take out all the itemsets that have the greater support count that the Minimum Support (2). </a:t>
            </a:r>
            <a:endParaRPr/>
          </a:p>
          <a:p>
            <a:pPr indent="-228600" lvl="0" marL="228600" rtl="0" algn="l">
              <a:lnSpc>
                <a:spcPct val="90000"/>
              </a:lnSpc>
              <a:spcBef>
                <a:spcPts val="1000"/>
              </a:spcBef>
              <a:spcAft>
                <a:spcPts val="0"/>
              </a:spcAft>
              <a:buClr>
                <a:srgbClr val="000000"/>
              </a:buClr>
              <a:buSzPct val="100000"/>
              <a:buChar char="•"/>
            </a:pPr>
            <a:r>
              <a:rPr b="0" i="0" lang="en-US">
                <a:solidFill>
                  <a:srgbClr val="000000"/>
                </a:solidFill>
                <a:latin typeface="verdana"/>
                <a:ea typeface="verdana"/>
                <a:cs typeface="verdana"/>
                <a:sym typeface="verdana"/>
              </a:rPr>
              <a:t>It will give us the table for the </a:t>
            </a:r>
            <a:r>
              <a:rPr b="1" i="0" lang="en-US">
                <a:latin typeface="verdana"/>
                <a:ea typeface="verdana"/>
                <a:cs typeface="verdana"/>
                <a:sym typeface="verdana"/>
              </a:rPr>
              <a:t>frequent itemset L1.</a:t>
            </a:r>
            <a:endParaRPr/>
          </a:p>
        </p:txBody>
      </p:sp>
      <p:pic>
        <p:nvPicPr>
          <p:cNvPr descr="Apriori Algorithm in Machine Learning" id="266" name="Google Shape;266;p29"/>
          <p:cNvPicPr preferRelativeResize="0"/>
          <p:nvPr/>
        </p:nvPicPr>
        <p:blipFill rotWithShape="1">
          <a:blip r:embed="rId3">
            <a:alphaModFix/>
          </a:blip>
          <a:srcRect b="0" l="0" r="0" t="0"/>
          <a:stretch/>
        </p:blipFill>
        <p:spPr>
          <a:xfrm>
            <a:off x="6905269" y="1690688"/>
            <a:ext cx="4647446" cy="2143868"/>
          </a:xfrm>
          <a:prstGeom prst="rect">
            <a:avLst/>
          </a:prstGeom>
          <a:noFill/>
          <a:ln>
            <a:noFill/>
          </a:ln>
        </p:spPr>
      </p:pic>
      <p:pic>
        <p:nvPicPr>
          <p:cNvPr descr="Apriori Algorithm in Machine Learning" id="267" name="Google Shape;267;p29"/>
          <p:cNvPicPr preferRelativeResize="0"/>
          <p:nvPr/>
        </p:nvPicPr>
        <p:blipFill rotWithShape="1">
          <a:blip r:embed="rId4">
            <a:alphaModFix/>
          </a:blip>
          <a:srcRect b="0" l="0" r="0" t="0"/>
          <a:stretch/>
        </p:blipFill>
        <p:spPr>
          <a:xfrm>
            <a:off x="6905269" y="3834556"/>
            <a:ext cx="4996986" cy="21438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classic application of association rule mining is the market basket data analysis, which aims to discover how items purchased by customers in a supermarket (or a store) are associated. </a:t>
            </a:r>
            <a:endParaRPr/>
          </a:p>
          <a:p>
            <a:pPr indent="-228600" lvl="0" marL="228600" rtl="0" algn="l">
              <a:lnSpc>
                <a:spcPct val="90000"/>
              </a:lnSpc>
              <a:spcBef>
                <a:spcPts val="1000"/>
              </a:spcBef>
              <a:spcAft>
                <a:spcPts val="0"/>
              </a:spcAft>
              <a:buClr>
                <a:schemeClr val="dk1"/>
              </a:buClr>
              <a:buSzPts val="2800"/>
              <a:buChar char="•"/>
            </a:pPr>
            <a:r>
              <a:rPr lang="en-US"/>
              <a:t>An example association rule is </a:t>
            </a:r>
            <a:endParaRPr/>
          </a:p>
          <a:p>
            <a:pPr indent="-228600" lvl="0" marL="228600" rtl="0" algn="l">
              <a:lnSpc>
                <a:spcPct val="90000"/>
              </a:lnSpc>
              <a:spcBef>
                <a:spcPts val="1000"/>
              </a:spcBef>
              <a:spcAft>
                <a:spcPts val="0"/>
              </a:spcAft>
              <a:buClr>
                <a:schemeClr val="dk1"/>
              </a:buClr>
              <a:buSzPts val="2800"/>
              <a:buChar char="•"/>
            </a:pPr>
            <a:r>
              <a:rPr lang="en-US"/>
              <a:t>Cheese → Beer [support = 10%, confidence = 80%] </a:t>
            </a:r>
            <a:endParaRPr/>
          </a:p>
          <a:p>
            <a:pPr indent="-228600" lvl="0" marL="228600" rtl="0" algn="l">
              <a:lnSpc>
                <a:spcPct val="90000"/>
              </a:lnSpc>
              <a:spcBef>
                <a:spcPts val="1000"/>
              </a:spcBef>
              <a:spcAft>
                <a:spcPts val="0"/>
              </a:spcAft>
              <a:buClr>
                <a:schemeClr val="dk1"/>
              </a:buClr>
              <a:buSzPts val="2800"/>
              <a:buChar char="•"/>
            </a:pPr>
            <a:r>
              <a:rPr lang="en-US"/>
              <a:t>The rule says that 10% customers buy Cheese and Beer together, and those who buy Cheese also buy Beer 80% of the time. </a:t>
            </a:r>
            <a:endParaRPr/>
          </a:p>
          <a:p>
            <a:pPr indent="-228600" lvl="0" marL="228600" rtl="0" algn="l">
              <a:lnSpc>
                <a:spcPct val="90000"/>
              </a:lnSpc>
              <a:spcBef>
                <a:spcPts val="1000"/>
              </a:spcBef>
              <a:spcAft>
                <a:spcPts val="0"/>
              </a:spcAft>
              <a:buClr>
                <a:schemeClr val="dk1"/>
              </a:buClr>
              <a:buSzPts val="2800"/>
              <a:buChar char="•"/>
            </a:pPr>
            <a:r>
              <a:rPr lang="en-US"/>
              <a:t>Support and confidence are two measures of rule strength.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4B"/>
              </a:buClr>
              <a:buSzPts val="4400"/>
              <a:buFont typeface="Arial"/>
              <a:buNone/>
            </a:pPr>
            <a:r>
              <a:rPr b="0" i="0" lang="en-US">
                <a:solidFill>
                  <a:srgbClr val="610B4B"/>
                </a:solidFill>
                <a:latin typeface="Arial"/>
                <a:ea typeface="Arial"/>
                <a:cs typeface="Arial"/>
                <a:sym typeface="Arial"/>
              </a:rPr>
              <a:t>Step-2: Candidate Generation C2, and L2</a:t>
            </a:r>
            <a:endParaRPr/>
          </a:p>
        </p:txBody>
      </p:sp>
      <p:sp>
        <p:nvSpPr>
          <p:cNvPr id="273" name="Google Shape;273;p30"/>
          <p:cNvSpPr txBox="1"/>
          <p:nvPr>
            <p:ph idx="1" type="body"/>
          </p:nvPr>
        </p:nvSpPr>
        <p:spPr>
          <a:xfrm>
            <a:off x="422031" y="1690688"/>
            <a:ext cx="5780649"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000000"/>
              </a:buClr>
              <a:buSzPct val="100000"/>
              <a:buChar char="•"/>
            </a:pPr>
            <a:r>
              <a:rPr b="0" i="0" lang="en-US">
                <a:solidFill>
                  <a:srgbClr val="000000"/>
                </a:solidFill>
                <a:latin typeface="verdana"/>
                <a:ea typeface="verdana"/>
                <a:cs typeface="verdana"/>
                <a:sym typeface="verdana"/>
              </a:rPr>
              <a:t>generate C2 with the help of L1. </a:t>
            </a:r>
            <a:endParaRPr/>
          </a:p>
          <a:p>
            <a:pPr indent="-228600" lvl="1" marL="685800" rtl="0" algn="l">
              <a:lnSpc>
                <a:spcPct val="90000"/>
              </a:lnSpc>
              <a:spcBef>
                <a:spcPts val="500"/>
              </a:spcBef>
              <a:spcAft>
                <a:spcPts val="0"/>
              </a:spcAft>
              <a:buClr>
                <a:srgbClr val="000000"/>
              </a:buClr>
              <a:buSzPct val="100000"/>
              <a:buChar char="•"/>
            </a:pPr>
            <a:r>
              <a:rPr b="0" i="0" lang="en-US">
                <a:solidFill>
                  <a:srgbClr val="000000"/>
                </a:solidFill>
                <a:latin typeface="verdana"/>
                <a:ea typeface="verdana"/>
                <a:cs typeface="verdana"/>
                <a:sym typeface="verdana"/>
              </a:rPr>
              <a:t>In C2, we will create the pair of the itemsets of L1 in the form of subsets.</a:t>
            </a:r>
            <a:endParaRPr/>
          </a:p>
          <a:p>
            <a:pPr indent="-228600" lvl="1" marL="685800" rtl="0" algn="l">
              <a:lnSpc>
                <a:spcPct val="90000"/>
              </a:lnSpc>
              <a:spcBef>
                <a:spcPts val="500"/>
              </a:spcBef>
              <a:spcAft>
                <a:spcPts val="0"/>
              </a:spcAft>
              <a:buClr>
                <a:srgbClr val="000000"/>
              </a:buClr>
              <a:buSzPct val="100000"/>
              <a:buChar char="•"/>
            </a:pPr>
            <a:r>
              <a:rPr b="0" i="0" lang="en-US">
                <a:solidFill>
                  <a:srgbClr val="000000"/>
                </a:solidFill>
                <a:latin typeface="verdana"/>
                <a:ea typeface="verdana"/>
                <a:cs typeface="verdana"/>
                <a:sym typeface="verdana"/>
              </a:rPr>
              <a:t>After creating the subsets, we will again find the support count from the main transaction table of datasets, i.e., how many times these pairs have occurred together in the given dataset. </a:t>
            </a:r>
            <a:endParaRPr/>
          </a:p>
          <a:p>
            <a:pPr indent="0" lvl="0" marL="0" rtl="0" algn="l">
              <a:lnSpc>
                <a:spcPct val="90000"/>
              </a:lnSpc>
              <a:spcBef>
                <a:spcPts val="1000"/>
              </a:spcBef>
              <a:spcAft>
                <a:spcPts val="0"/>
              </a:spcAft>
              <a:buClr>
                <a:schemeClr val="dk1"/>
              </a:buClr>
              <a:buSzPct val="100000"/>
              <a:buNone/>
            </a:pPr>
            <a:r>
              <a:t/>
            </a:r>
            <a:endParaRPr b="0" i="0">
              <a:solidFill>
                <a:srgbClr val="000000"/>
              </a:solidFill>
              <a:latin typeface="verdana"/>
              <a:ea typeface="verdana"/>
              <a:cs typeface="verdana"/>
              <a:sym typeface="verdana"/>
            </a:endParaRPr>
          </a:p>
          <a:p>
            <a:pPr indent="-228600" lvl="0" marL="228600" rtl="0" algn="l">
              <a:lnSpc>
                <a:spcPct val="90000"/>
              </a:lnSpc>
              <a:spcBef>
                <a:spcPts val="1000"/>
              </a:spcBef>
              <a:spcAft>
                <a:spcPts val="0"/>
              </a:spcAft>
              <a:buClr>
                <a:srgbClr val="000000"/>
              </a:buClr>
              <a:buSzPct val="100000"/>
              <a:buChar char="•"/>
            </a:pPr>
            <a:r>
              <a:rPr b="0" i="0" lang="en-US">
                <a:solidFill>
                  <a:srgbClr val="000000"/>
                </a:solidFill>
                <a:latin typeface="verdana"/>
                <a:ea typeface="verdana"/>
                <a:cs typeface="verdana"/>
                <a:sym typeface="verdana"/>
              </a:rPr>
              <a:t>Generate L2</a:t>
            </a:r>
            <a:endParaRPr/>
          </a:p>
          <a:p>
            <a:pPr indent="-228600" lvl="1" marL="685800" rtl="0" algn="l">
              <a:lnSpc>
                <a:spcPct val="90000"/>
              </a:lnSpc>
              <a:spcBef>
                <a:spcPts val="500"/>
              </a:spcBef>
              <a:spcAft>
                <a:spcPts val="0"/>
              </a:spcAft>
              <a:buClr>
                <a:srgbClr val="000000"/>
              </a:buClr>
              <a:buSzPct val="100000"/>
              <a:buChar char="•"/>
            </a:pPr>
            <a:r>
              <a:rPr b="0" i="0" lang="en-US">
                <a:solidFill>
                  <a:srgbClr val="000000"/>
                </a:solidFill>
                <a:latin typeface="verdana"/>
                <a:ea typeface="verdana"/>
                <a:cs typeface="verdana"/>
                <a:sym typeface="verdana"/>
              </a:rPr>
              <a:t>compare the C2 Support count with the minimum support count, and after comparing, the itemset with less support count will be eliminated from the table C2. </a:t>
            </a:r>
            <a:endParaRPr/>
          </a:p>
        </p:txBody>
      </p:sp>
      <p:pic>
        <p:nvPicPr>
          <p:cNvPr descr="Apriori Algorithm in Machine Learning" id="274" name="Google Shape;274;p30"/>
          <p:cNvPicPr preferRelativeResize="0"/>
          <p:nvPr/>
        </p:nvPicPr>
        <p:blipFill rotWithShape="1">
          <a:blip r:embed="rId3">
            <a:alphaModFix/>
          </a:blip>
          <a:srcRect b="0" l="0" r="0" t="0"/>
          <a:stretch/>
        </p:blipFill>
        <p:spPr>
          <a:xfrm>
            <a:off x="7297102" y="1690688"/>
            <a:ext cx="2962275" cy="1657350"/>
          </a:xfrm>
          <a:prstGeom prst="rect">
            <a:avLst/>
          </a:prstGeom>
          <a:noFill/>
          <a:ln>
            <a:noFill/>
          </a:ln>
        </p:spPr>
      </p:pic>
      <p:pic>
        <p:nvPicPr>
          <p:cNvPr descr="Apriori Algorithm in Machine Learning" id="275" name="Google Shape;275;p30"/>
          <p:cNvPicPr preferRelativeResize="0"/>
          <p:nvPr/>
        </p:nvPicPr>
        <p:blipFill rotWithShape="1">
          <a:blip r:embed="rId4">
            <a:alphaModFix/>
          </a:blip>
          <a:srcRect b="0" l="0" r="0" t="0"/>
          <a:stretch/>
        </p:blipFill>
        <p:spPr>
          <a:xfrm>
            <a:off x="7297102" y="4147552"/>
            <a:ext cx="3209925" cy="1685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4B"/>
              </a:buClr>
              <a:buSzPts val="4400"/>
              <a:buFont typeface="Arial"/>
              <a:buNone/>
            </a:pPr>
            <a:r>
              <a:rPr b="0" i="0" lang="en-US">
                <a:solidFill>
                  <a:srgbClr val="610B4B"/>
                </a:solidFill>
                <a:latin typeface="Arial"/>
                <a:ea typeface="Arial"/>
                <a:cs typeface="Arial"/>
                <a:sym typeface="Arial"/>
              </a:rPr>
              <a:t>Step-3: Candidate generation C3, and L3</a:t>
            </a:r>
            <a:endParaRPr/>
          </a:p>
        </p:txBody>
      </p:sp>
      <p:sp>
        <p:nvSpPr>
          <p:cNvPr id="281" name="Google Shape;281;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0000"/>
              </a:buClr>
              <a:buSzPct val="100000"/>
              <a:buChar char="•"/>
            </a:pPr>
            <a:r>
              <a:rPr b="0" i="0" lang="en-US">
                <a:solidFill>
                  <a:srgbClr val="000000"/>
                </a:solidFill>
                <a:latin typeface="verdana"/>
                <a:ea typeface="verdana"/>
                <a:cs typeface="verdana"/>
                <a:sym typeface="verdana"/>
              </a:rPr>
              <a:t>For C3, </a:t>
            </a:r>
            <a:endParaRPr/>
          </a:p>
          <a:p>
            <a:pPr indent="-228600" lvl="1" marL="685800" rtl="0" algn="l">
              <a:lnSpc>
                <a:spcPct val="90000"/>
              </a:lnSpc>
              <a:spcBef>
                <a:spcPts val="500"/>
              </a:spcBef>
              <a:spcAft>
                <a:spcPts val="0"/>
              </a:spcAft>
              <a:buClr>
                <a:srgbClr val="000000"/>
              </a:buClr>
              <a:buSzPct val="100000"/>
              <a:buChar char="•"/>
            </a:pPr>
            <a:r>
              <a:rPr b="0" i="0" lang="en-US">
                <a:solidFill>
                  <a:srgbClr val="000000"/>
                </a:solidFill>
                <a:latin typeface="verdana"/>
                <a:ea typeface="verdana"/>
                <a:cs typeface="verdana"/>
                <a:sym typeface="verdana"/>
              </a:rPr>
              <a:t>we will repeat the same two processes, with subsets of three itemsets together, and will calculate the support count from the dataset. </a:t>
            </a:r>
            <a:endParaRPr/>
          </a:p>
          <a:p>
            <a:pPr indent="-64135" lvl="0" marL="228600" rtl="0" algn="l">
              <a:lnSpc>
                <a:spcPct val="90000"/>
              </a:lnSpc>
              <a:spcBef>
                <a:spcPts val="1000"/>
              </a:spcBef>
              <a:spcAft>
                <a:spcPts val="0"/>
              </a:spcAft>
              <a:buClr>
                <a:schemeClr val="dk1"/>
              </a:buClr>
              <a:buSzPct val="100000"/>
              <a:buNone/>
            </a:pPr>
            <a:r>
              <a:t/>
            </a:r>
            <a:endParaRPr>
              <a:solidFill>
                <a:srgbClr val="000000"/>
              </a:solidFill>
              <a:latin typeface="verdana"/>
              <a:ea typeface="verdana"/>
              <a:cs typeface="verdana"/>
              <a:sym typeface="verdana"/>
            </a:endParaRPr>
          </a:p>
          <a:p>
            <a:pPr indent="-228600" lvl="0" marL="228600" rtl="0" algn="l">
              <a:lnSpc>
                <a:spcPct val="90000"/>
              </a:lnSpc>
              <a:spcBef>
                <a:spcPts val="1000"/>
              </a:spcBef>
              <a:spcAft>
                <a:spcPts val="0"/>
              </a:spcAft>
              <a:buClr>
                <a:srgbClr val="000000"/>
              </a:buClr>
              <a:buSzPct val="100000"/>
              <a:buChar char="•"/>
            </a:pPr>
            <a:r>
              <a:rPr b="0" lang="en-US">
                <a:solidFill>
                  <a:srgbClr val="000000"/>
                </a:solidFill>
                <a:latin typeface="verdana"/>
                <a:ea typeface="verdana"/>
                <a:cs typeface="verdana"/>
                <a:sym typeface="verdana"/>
              </a:rPr>
              <a:t>create the L3 table. </a:t>
            </a:r>
            <a:endParaRPr/>
          </a:p>
          <a:p>
            <a:pPr indent="-228600" lvl="1" marL="685800" rtl="0" algn="l">
              <a:lnSpc>
                <a:spcPct val="90000"/>
              </a:lnSpc>
              <a:spcBef>
                <a:spcPts val="500"/>
              </a:spcBef>
              <a:spcAft>
                <a:spcPts val="0"/>
              </a:spcAft>
              <a:buClr>
                <a:srgbClr val="000000"/>
              </a:buClr>
              <a:buSzPct val="100000"/>
              <a:buChar char="•"/>
            </a:pPr>
            <a:r>
              <a:rPr b="0" lang="en-US">
                <a:solidFill>
                  <a:srgbClr val="000000"/>
                </a:solidFill>
                <a:latin typeface="verdana"/>
                <a:ea typeface="verdana"/>
                <a:cs typeface="verdana"/>
                <a:sym typeface="verdana"/>
              </a:rPr>
              <a:t>As we can see from the above C3 table, there is only one combination of itemset that has support count equal to the minimum support count. So, the L3 will have only one combination, i.e., </a:t>
            </a:r>
            <a:r>
              <a:rPr b="1" lang="en-US">
                <a:solidFill>
                  <a:srgbClr val="000000"/>
                </a:solidFill>
                <a:latin typeface="verdana"/>
                <a:ea typeface="verdana"/>
                <a:cs typeface="verdana"/>
                <a:sym typeface="verdana"/>
              </a:rPr>
              <a:t>{A, B, C}.</a:t>
            </a:r>
            <a:endParaRPr b="0">
              <a:solidFill>
                <a:srgbClr val="000000"/>
              </a:solidFill>
              <a:latin typeface="verdana"/>
              <a:ea typeface="verdana"/>
              <a:cs typeface="verdana"/>
              <a:sym typeface="verdana"/>
            </a:endParaRPr>
          </a:p>
        </p:txBody>
      </p:sp>
      <p:pic>
        <p:nvPicPr>
          <p:cNvPr descr="Apriori Algorithm in Machine Learning" id="282" name="Google Shape;282;p31"/>
          <p:cNvPicPr preferRelativeResize="0"/>
          <p:nvPr/>
        </p:nvPicPr>
        <p:blipFill rotWithShape="1">
          <a:blip r:embed="rId3">
            <a:alphaModFix/>
          </a:blip>
          <a:srcRect b="0" l="0" r="0" t="0"/>
          <a:stretch/>
        </p:blipFill>
        <p:spPr>
          <a:xfrm>
            <a:off x="7906482" y="2022524"/>
            <a:ext cx="2990850" cy="1181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4B"/>
              </a:buClr>
              <a:buSzPts val="4400"/>
              <a:buFont typeface="Arial"/>
              <a:buNone/>
            </a:pPr>
            <a:r>
              <a:rPr b="0" i="0" lang="en-US">
                <a:solidFill>
                  <a:srgbClr val="610B4B"/>
                </a:solidFill>
                <a:latin typeface="Arial"/>
                <a:ea typeface="Arial"/>
                <a:cs typeface="Arial"/>
                <a:sym typeface="Arial"/>
              </a:rPr>
              <a:t>Step-4: Finding the association rules for the subsets</a:t>
            </a:r>
            <a:endParaRPr/>
          </a:p>
        </p:txBody>
      </p:sp>
      <p:sp>
        <p:nvSpPr>
          <p:cNvPr id="288" name="Google Shape;288;p32"/>
          <p:cNvSpPr txBox="1"/>
          <p:nvPr>
            <p:ph idx="1" type="body"/>
          </p:nvPr>
        </p:nvSpPr>
        <p:spPr>
          <a:xfrm>
            <a:off x="478302" y="1825625"/>
            <a:ext cx="554149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b="0" i="0" lang="en-US" sz="2400">
                <a:solidFill>
                  <a:srgbClr val="000000"/>
                </a:solidFill>
                <a:latin typeface="verdana"/>
                <a:ea typeface="verdana"/>
                <a:cs typeface="verdana"/>
                <a:sym typeface="verdana"/>
              </a:rPr>
              <a:t>To generate the association rules, first, create a new table with the possible rules from the occurred combination </a:t>
            </a:r>
            <a:r>
              <a:rPr lang="en-US" sz="2400">
                <a:solidFill>
                  <a:srgbClr val="000000"/>
                </a:solidFill>
                <a:latin typeface="verdana"/>
                <a:ea typeface="verdana"/>
                <a:cs typeface="verdana"/>
                <a:sym typeface="verdana"/>
              </a:rPr>
              <a:t>f=</a:t>
            </a:r>
            <a:r>
              <a:rPr b="0" i="0" lang="en-US" sz="2400">
                <a:solidFill>
                  <a:srgbClr val="000000"/>
                </a:solidFill>
                <a:latin typeface="verdana"/>
                <a:ea typeface="verdana"/>
                <a:cs typeface="verdana"/>
                <a:sym typeface="verdana"/>
              </a:rPr>
              <a:t>{A, B.C}. </a:t>
            </a:r>
            <a:endParaRPr/>
          </a:p>
          <a:p>
            <a:pPr indent="-228600" lvl="0" marL="228600" rtl="0" algn="l">
              <a:lnSpc>
                <a:spcPct val="90000"/>
              </a:lnSpc>
              <a:spcBef>
                <a:spcPts val="1000"/>
              </a:spcBef>
              <a:spcAft>
                <a:spcPts val="0"/>
              </a:spcAft>
              <a:buClr>
                <a:srgbClr val="000000"/>
              </a:buClr>
              <a:buSzPts val="2400"/>
              <a:buChar char="•"/>
            </a:pPr>
            <a:r>
              <a:rPr b="0" i="0" lang="en-US" sz="2400">
                <a:solidFill>
                  <a:srgbClr val="000000"/>
                </a:solidFill>
                <a:latin typeface="verdana"/>
                <a:ea typeface="verdana"/>
                <a:cs typeface="verdana"/>
                <a:sym typeface="verdana"/>
              </a:rPr>
              <a:t>For all the rules, calculate the Confidence</a:t>
            </a:r>
            <a:endParaRPr b="0" i="0" sz="2400">
              <a:solidFill>
                <a:srgbClr val="000000"/>
              </a:solidFill>
              <a:latin typeface="verdana"/>
              <a:ea typeface="verdana"/>
              <a:cs typeface="verdana"/>
              <a:sym typeface="verdana"/>
            </a:endParaRPr>
          </a:p>
          <a:p>
            <a:pPr indent="-228600" lvl="0" marL="228600" rtl="0" algn="l">
              <a:lnSpc>
                <a:spcPct val="90000"/>
              </a:lnSpc>
              <a:spcBef>
                <a:spcPts val="1000"/>
              </a:spcBef>
              <a:spcAft>
                <a:spcPts val="0"/>
              </a:spcAft>
              <a:buClr>
                <a:srgbClr val="000000"/>
              </a:buClr>
              <a:buSzPts val="2400"/>
              <a:buChar char="•"/>
            </a:pPr>
            <a:r>
              <a:rPr b="0" i="0" lang="en-US" sz="2400">
                <a:solidFill>
                  <a:srgbClr val="000000"/>
                </a:solidFill>
                <a:latin typeface="verdana"/>
                <a:ea typeface="verdana"/>
                <a:cs typeface="verdana"/>
                <a:sym typeface="verdana"/>
              </a:rPr>
              <a:t>exclude the rules that have less confidence than the minimum threshold(50%).</a:t>
            </a:r>
            <a:endParaRPr sz="2400"/>
          </a:p>
        </p:txBody>
      </p:sp>
      <p:graphicFrame>
        <p:nvGraphicFramePr>
          <p:cNvPr id="289" name="Google Shape;289;p32"/>
          <p:cNvGraphicFramePr/>
          <p:nvPr/>
        </p:nvGraphicFramePr>
        <p:xfrm>
          <a:off x="6172202" y="1825625"/>
          <a:ext cx="3000000" cy="3000000"/>
        </p:xfrm>
        <a:graphic>
          <a:graphicData uri="http://schemas.openxmlformats.org/drawingml/2006/table">
            <a:tbl>
              <a:tblPr bandRow="1" firstRow="1">
                <a:noFill/>
                <a:tableStyleId>{C18607A8-7A61-49AF-848A-6E5BD7022E5D}</a:tableStyleId>
              </a:tblPr>
              <a:tblGrid>
                <a:gridCol w="1306875"/>
                <a:gridCol w="1198750"/>
                <a:gridCol w="3187100"/>
              </a:tblGrid>
              <a:tr h="370850">
                <a:tc>
                  <a:txBody>
                    <a:bodyPr/>
                    <a:lstStyle/>
                    <a:p>
                      <a:pPr indent="0" lvl="0" marL="0" marR="0" rtl="0" algn="l">
                        <a:spcBef>
                          <a:spcPts val="0"/>
                        </a:spcBef>
                        <a:spcAft>
                          <a:spcPts val="0"/>
                        </a:spcAft>
                        <a:buNone/>
                      </a:pPr>
                      <a:r>
                        <a:rPr lang="en-US" sz="1800"/>
                        <a:t>Rules</a:t>
                      </a:r>
                      <a:endParaRPr/>
                    </a:p>
                  </a:txBody>
                  <a:tcPr marT="45725" marB="45725" marR="91450" marL="91450"/>
                </a:tc>
                <a:tc>
                  <a:txBody>
                    <a:bodyPr/>
                    <a:lstStyle/>
                    <a:p>
                      <a:pPr indent="0" lvl="0" marL="0" marR="0" rtl="0" algn="l">
                        <a:spcBef>
                          <a:spcPts val="0"/>
                        </a:spcBef>
                        <a:spcAft>
                          <a:spcPts val="0"/>
                        </a:spcAft>
                        <a:buNone/>
                      </a:pPr>
                      <a:r>
                        <a:rPr lang="en-US" sz="1800"/>
                        <a:t>Support</a:t>
                      </a:r>
                      <a:endParaRPr/>
                    </a:p>
                  </a:txBody>
                  <a:tcPr marT="45725" marB="45725" marR="91450" marL="91450"/>
                </a:tc>
                <a:tc>
                  <a:txBody>
                    <a:bodyPr/>
                    <a:lstStyle/>
                    <a:p>
                      <a:pPr indent="0" lvl="0" marL="0" marR="0" rtl="0" algn="l">
                        <a:spcBef>
                          <a:spcPts val="0"/>
                        </a:spcBef>
                        <a:spcAft>
                          <a:spcPts val="0"/>
                        </a:spcAft>
                        <a:buNone/>
                      </a:pPr>
                      <a:r>
                        <a:rPr lang="en-US" sz="1800"/>
                        <a:t>Confidence</a:t>
                      </a:r>
                      <a:endParaRPr/>
                    </a:p>
                  </a:txBody>
                  <a:tcPr marT="45725" marB="45725" marR="91450" marL="91450"/>
                </a:tc>
              </a:tr>
              <a:tr h="370850">
                <a:tc>
                  <a:txBody>
                    <a:bodyPr/>
                    <a:lstStyle/>
                    <a:p>
                      <a:pPr indent="0" lvl="0" marL="0" marR="0" rtl="0" algn="l">
                        <a:spcBef>
                          <a:spcPts val="0"/>
                        </a:spcBef>
                        <a:spcAft>
                          <a:spcPts val="0"/>
                        </a:spcAft>
                        <a:buNone/>
                      </a:pPr>
                      <a:r>
                        <a:rPr lang="en-US" sz="1800"/>
                        <a:t>A^B-&gt;C</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verdana"/>
                          <a:ea typeface="verdana"/>
                          <a:cs typeface="verdana"/>
                          <a:sym typeface="verdana"/>
                        </a:rPr>
                        <a:t>Sup{(A ^B) ^C}/sup(A ^B)= 2/4=0.5=50%</a:t>
                      </a:r>
                      <a:endParaRPr/>
                    </a:p>
                  </a:txBody>
                  <a:tcPr marT="76200" marB="76200" marR="76200" marL="76200"/>
                </a:tc>
              </a:tr>
              <a:tr h="370850">
                <a:tc>
                  <a:txBody>
                    <a:bodyPr/>
                    <a:lstStyle/>
                    <a:p>
                      <a:pPr indent="0" lvl="0" marL="0" marR="0" rtl="0" algn="l">
                        <a:spcBef>
                          <a:spcPts val="0"/>
                        </a:spcBef>
                        <a:spcAft>
                          <a:spcPts val="0"/>
                        </a:spcAft>
                        <a:buNone/>
                      </a:pPr>
                      <a:r>
                        <a:rPr lang="en-US" sz="1800"/>
                        <a:t>B^C-&gt;A</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Sup{(B^C) ^A}/sup(B ^C)= 2/4=0.5=50%</a:t>
                      </a:r>
                      <a:endParaRPr sz="1800"/>
                    </a:p>
                  </a:txBody>
                  <a:tcPr marT="45725" marB="45725" marR="91450" marL="91450"/>
                </a:tc>
              </a:tr>
              <a:tr h="370850">
                <a:tc>
                  <a:txBody>
                    <a:bodyPr/>
                    <a:lstStyle/>
                    <a:p>
                      <a:pPr indent="0" lvl="0" marL="0" marR="0" rtl="0" algn="l">
                        <a:spcBef>
                          <a:spcPts val="0"/>
                        </a:spcBef>
                        <a:spcAft>
                          <a:spcPts val="0"/>
                        </a:spcAft>
                        <a:buNone/>
                      </a:pPr>
                      <a:r>
                        <a:rPr lang="en-US" sz="1800"/>
                        <a:t>A^C-&gt;B</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Sup{(A ^C) ^B}/sup(A ^C)= 2/4=0.5=50%</a:t>
                      </a:r>
                      <a:endParaRPr sz="1800"/>
                    </a:p>
                  </a:txBody>
                  <a:tcPr marT="45725" marB="45725" marR="91450" marL="91450"/>
                </a:tc>
              </a:tr>
              <a:tr h="370850">
                <a:tc>
                  <a:txBody>
                    <a:bodyPr/>
                    <a:lstStyle/>
                    <a:p>
                      <a:pPr indent="0" lvl="0" marL="0" marR="0" rtl="0" algn="l">
                        <a:spcBef>
                          <a:spcPts val="0"/>
                        </a:spcBef>
                        <a:spcAft>
                          <a:spcPts val="0"/>
                        </a:spcAft>
                        <a:buNone/>
                      </a:pPr>
                      <a:r>
                        <a:rPr lang="en-US" sz="1800"/>
                        <a:t>C-&gt; A^B</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Sup{(C^( A ^B)}/sup(C)= 2/5=0.4=40%</a:t>
                      </a:r>
                      <a:endParaRPr sz="1800"/>
                    </a:p>
                  </a:txBody>
                  <a:tcPr marT="45725" marB="45725" marR="91450" marL="91450"/>
                </a:tc>
              </a:tr>
              <a:tr h="370850">
                <a:tc>
                  <a:txBody>
                    <a:bodyPr/>
                    <a:lstStyle/>
                    <a:p>
                      <a:pPr indent="0" lvl="0" marL="0" marR="0" rtl="0" algn="l">
                        <a:spcBef>
                          <a:spcPts val="0"/>
                        </a:spcBef>
                        <a:spcAft>
                          <a:spcPts val="0"/>
                        </a:spcAft>
                        <a:buNone/>
                      </a:pPr>
                      <a:r>
                        <a:rPr lang="en-US" sz="1800"/>
                        <a:t>A-&gt;B^C</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Sup{(A^( B ^C)}/sup(A)= 2/6=0.33=33.33%</a:t>
                      </a:r>
                      <a:endParaRPr sz="1800"/>
                    </a:p>
                  </a:txBody>
                  <a:tcPr marT="45725" marB="45725" marR="91450" marL="91450"/>
                </a:tc>
              </a:tr>
              <a:tr h="370850">
                <a:tc>
                  <a:txBody>
                    <a:bodyPr/>
                    <a:lstStyle/>
                    <a:p>
                      <a:pPr indent="0" lvl="0" marL="0" marR="0" rtl="0" algn="l">
                        <a:spcBef>
                          <a:spcPts val="0"/>
                        </a:spcBef>
                        <a:spcAft>
                          <a:spcPts val="0"/>
                        </a:spcAft>
                        <a:buNone/>
                      </a:pPr>
                      <a:r>
                        <a:rPr lang="en-US" sz="1800"/>
                        <a:t>B-&gt;A^C</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Sup{(B^( B ^C)}/sup(B)= 2/7=0.28=28%</a:t>
                      </a:r>
                      <a:endParaRPr sz="1800"/>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Apriori principle</a:t>
            </a:r>
            <a:endParaRPr/>
          </a:p>
        </p:txBody>
      </p:sp>
      <p:sp>
        <p:nvSpPr>
          <p:cNvPr id="295" name="Google Shape;29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0" i="0" lang="en-US" u="none" strike="noStrike">
                <a:latin typeface="Arial"/>
                <a:ea typeface="Arial"/>
                <a:cs typeface="Arial"/>
                <a:sym typeface="Arial"/>
              </a:rPr>
              <a:t>To improve the efficiency of the level-wise generation of frequent itemsets, an important property called the </a:t>
            </a:r>
            <a:r>
              <a:rPr b="1" i="0" lang="en-US" u="none" strike="noStrike">
                <a:latin typeface="Arial"/>
                <a:ea typeface="Arial"/>
                <a:cs typeface="Arial"/>
                <a:sym typeface="Arial"/>
              </a:rPr>
              <a:t>Apriori property or downward closure property </a:t>
            </a:r>
            <a:r>
              <a:rPr b="0" i="0" lang="en-US" u="none" strike="noStrike">
                <a:latin typeface="Arial"/>
                <a:ea typeface="Arial"/>
                <a:cs typeface="Arial"/>
                <a:sym typeface="Arial"/>
              </a:rPr>
              <a:t>is used to reduce the search space.</a:t>
            </a:r>
            <a:endParaRPr/>
          </a:p>
          <a:p>
            <a:pPr indent="-278765" lvl="0" marL="228600" rtl="0" algn="l">
              <a:spcBef>
                <a:spcPts val="1000"/>
              </a:spcBef>
              <a:spcAft>
                <a:spcPts val="0"/>
              </a:spcAft>
              <a:buSzPct val="100000"/>
              <a:buChar char="•"/>
            </a:pPr>
            <a:r>
              <a:rPr lang="en-US"/>
              <a:t>Downward closure property: If an itemset has minimum support, then every non-empty subset of this itemset also has minimum support. </a:t>
            </a:r>
            <a:endParaRPr/>
          </a:p>
          <a:p>
            <a:pPr indent="-228600" lvl="0" marL="228600" rtl="0" algn="l">
              <a:lnSpc>
                <a:spcPct val="90000"/>
              </a:lnSpc>
              <a:spcBef>
                <a:spcPts val="1000"/>
              </a:spcBef>
              <a:spcAft>
                <a:spcPts val="0"/>
              </a:spcAft>
              <a:buClr>
                <a:schemeClr val="dk1"/>
              </a:buClr>
              <a:buSzPct val="100000"/>
              <a:buChar char="•"/>
            </a:pPr>
            <a:r>
              <a:rPr lang="en-US"/>
              <a:t>Any subset of a frequent itemset must be frequent</a:t>
            </a:r>
            <a:endParaRPr/>
          </a:p>
          <a:p>
            <a:pPr indent="-228600" lvl="0" marL="228600" rtl="0" algn="l">
              <a:lnSpc>
                <a:spcPct val="90000"/>
              </a:lnSpc>
              <a:spcBef>
                <a:spcPts val="1000"/>
              </a:spcBef>
              <a:spcAft>
                <a:spcPts val="0"/>
              </a:spcAft>
              <a:buClr>
                <a:schemeClr val="dk1"/>
              </a:buClr>
              <a:buSzPct val="100000"/>
              <a:buChar char="•"/>
            </a:pPr>
            <a:r>
              <a:rPr lang="en-US"/>
              <a:t>No superset of any infrequent itemset should be generated or tested</a:t>
            </a:r>
            <a:endParaRPr/>
          </a:p>
          <a:p>
            <a:pPr indent="-228600" lvl="1" marL="685800" rtl="0" algn="l">
              <a:lnSpc>
                <a:spcPct val="90000"/>
              </a:lnSpc>
              <a:spcBef>
                <a:spcPts val="500"/>
              </a:spcBef>
              <a:spcAft>
                <a:spcPts val="0"/>
              </a:spcAft>
              <a:buClr>
                <a:schemeClr val="dk1"/>
              </a:buClr>
              <a:buSzPct val="100000"/>
              <a:buChar char="•"/>
            </a:pPr>
            <a:r>
              <a:rPr lang="en-US"/>
              <a:t>Many item combinations can be pruned</a:t>
            </a:r>
            <a:endParaRPr/>
          </a:p>
          <a:p>
            <a:pPr indent="-228600" lvl="0" marL="228600" rtl="0" algn="l">
              <a:lnSpc>
                <a:spcPct val="90000"/>
              </a:lnSpc>
              <a:spcBef>
                <a:spcPts val="1000"/>
              </a:spcBef>
              <a:spcAft>
                <a:spcPts val="0"/>
              </a:spcAft>
              <a:buClr>
                <a:schemeClr val="dk1"/>
              </a:buClr>
              <a:buSzPct val="100000"/>
              <a:buChar char="•"/>
            </a:pPr>
            <a:r>
              <a:rPr lang="en-US"/>
              <a:t>How is the Apriori property used in the algorithm</a:t>
            </a:r>
            <a:endParaRPr/>
          </a:p>
          <a:p>
            <a:pPr indent="-228600" lvl="1" marL="685800" rtl="0" algn="l">
              <a:lnSpc>
                <a:spcPct val="90000"/>
              </a:lnSpc>
              <a:spcBef>
                <a:spcPts val="500"/>
              </a:spcBef>
              <a:spcAft>
                <a:spcPts val="0"/>
              </a:spcAft>
              <a:buClr>
                <a:schemeClr val="dk1"/>
              </a:buClr>
              <a:buSzPct val="100000"/>
              <a:buChar char="•"/>
            </a:pPr>
            <a:r>
              <a:rPr lang="en-US"/>
              <a:t>To understand this, let us look at how Lk−1 is used to find Lk for k ≥ 2. </a:t>
            </a:r>
            <a:endParaRPr/>
          </a:p>
          <a:p>
            <a:pPr indent="-228600" lvl="1" marL="685800" rtl="0" algn="l">
              <a:lnSpc>
                <a:spcPct val="90000"/>
              </a:lnSpc>
              <a:spcBef>
                <a:spcPts val="500"/>
              </a:spcBef>
              <a:spcAft>
                <a:spcPts val="0"/>
              </a:spcAft>
              <a:buClr>
                <a:schemeClr val="dk1"/>
              </a:buClr>
              <a:buSzPct val="100000"/>
              <a:buChar char="•"/>
            </a:pPr>
            <a:r>
              <a:rPr lang="en-US"/>
              <a:t>A two-step process is followed, consisting of join and prune actions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join step</a:t>
            </a:r>
            <a:endParaRPr/>
          </a:p>
        </p:txBody>
      </p:sp>
      <p:sp>
        <p:nvSpPr>
          <p:cNvPr id="301" name="Google Shape;30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To find Lk , a set of candidate k-itemsets is generated by joining Lk−1 with itself. </a:t>
            </a:r>
            <a:endParaRPr/>
          </a:p>
          <a:p>
            <a:pPr indent="-228600" lvl="0" marL="228600" rtl="0" algn="l">
              <a:lnSpc>
                <a:spcPct val="90000"/>
              </a:lnSpc>
              <a:spcBef>
                <a:spcPts val="1000"/>
              </a:spcBef>
              <a:spcAft>
                <a:spcPts val="0"/>
              </a:spcAft>
              <a:buClr>
                <a:schemeClr val="dk1"/>
              </a:buClr>
              <a:buSzPct val="100000"/>
              <a:buChar char="•"/>
            </a:pPr>
            <a:r>
              <a:rPr lang="en-US"/>
              <a:t>This set of candidates is denoted Ck . </a:t>
            </a:r>
            <a:endParaRPr/>
          </a:p>
          <a:p>
            <a:pPr indent="-228600" lvl="0" marL="228600" rtl="0" algn="l">
              <a:lnSpc>
                <a:spcPct val="90000"/>
              </a:lnSpc>
              <a:spcBef>
                <a:spcPts val="1000"/>
              </a:spcBef>
              <a:spcAft>
                <a:spcPts val="0"/>
              </a:spcAft>
              <a:buClr>
                <a:schemeClr val="dk1"/>
              </a:buClr>
              <a:buSzPct val="100000"/>
              <a:buChar char="•"/>
            </a:pPr>
            <a:r>
              <a:rPr lang="en-US"/>
              <a:t>Let l1 and l2 be itemsets in Lk−1. </a:t>
            </a:r>
            <a:endParaRPr/>
          </a:p>
          <a:p>
            <a:pPr indent="-228600" lvl="0" marL="228600" rtl="0" algn="l">
              <a:lnSpc>
                <a:spcPct val="90000"/>
              </a:lnSpc>
              <a:spcBef>
                <a:spcPts val="1000"/>
              </a:spcBef>
              <a:spcAft>
                <a:spcPts val="0"/>
              </a:spcAft>
              <a:buClr>
                <a:schemeClr val="dk1"/>
              </a:buClr>
              <a:buSzPct val="100000"/>
              <a:buChar char="•"/>
            </a:pPr>
            <a:r>
              <a:rPr lang="en-US"/>
              <a:t>The notation li[j] refers to the jth item in li </a:t>
            </a:r>
            <a:endParaRPr/>
          </a:p>
          <a:p>
            <a:pPr indent="-238759" lvl="1" marL="685800" rtl="0" algn="l">
              <a:lnSpc>
                <a:spcPct val="90000"/>
              </a:lnSpc>
              <a:spcBef>
                <a:spcPts val="1000"/>
              </a:spcBef>
              <a:spcAft>
                <a:spcPts val="0"/>
              </a:spcAft>
              <a:buClr>
                <a:schemeClr val="dk1"/>
              </a:buClr>
              <a:buSzPct val="116666"/>
              <a:buChar char="•"/>
            </a:pPr>
            <a:r>
              <a:rPr lang="en-US"/>
              <a:t>(e.g., l1[k − 2] refers to the second to the last item in l1).</a:t>
            </a:r>
            <a:endParaRPr/>
          </a:p>
          <a:p>
            <a:pPr indent="-228600" lvl="0" marL="228600" rtl="0" algn="l">
              <a:lnSpc>
                <a:spcPct val="90000"/>
              </a:lnSpc>
              <a:spcBef>
                <a:spcPts val="1000"/>
              </a:spcBef>
              <a:spcAft>
                <a:spcPts val="0"/>
              </a:spcAft>
              <a:buClr>
                <a:schemeClr val="dk1"/>
              </a:buClr>
              <a:buSzPct val="100000"/>
              <a:buChar char="•"/>
            </a:pPr>
            <a:r>
              <a:rPr lang="en-US"/>
              <a:t>For efficient implementation, Apriori assumes that items within a transaction or itemset are sorted in lexicographic order. </a:t>
            </a:r>
            <a:endParaRPr/>
          </a:p>
          <a:p>
            <a:pPr indent="-228600" lvl="0" marL="228600" rtl="0" algn="l">
              <a:lnSpc>
                <a:spcPct val="90000"/>
              </a:lnSpc>
              <a:spcBef>
                <a:spcPts val="1000"/>
              </a:spcBef>
              <a:spcAft>
                <a:spcPts val="0"/>
              </a:spcAft>
              <a:buClr>
                <a:schemeClr val="dk1"/>
              </a:buClr>
              <a:buSzPct val="100000"/>
              <a:buChar char="•"/>
            </a:pPr>
            <a:r>
              <a:rPr lang="en-US"/>
              <a:t>For the (k − 1)-itemset, li , this means that the items are sorted such that li[1] &lt; li[2] &lt; ··· &lt; li[k − 1]. </a:t>
            </a:r>
            <a:endParaRPr/>
          </a:p>
          <a:p>
            <a:pPr indent="-228600" lvl="0" marL="228600" rtl="0" algn="l">
              <a:lnSpc>
                <a:spcPct val="90000"/>
              </a:lnSpc>
              <a:spcBef>
                <a:spcPts val="1000"/>
              </a:spcBef>
              <a:spcAft>
                <a:spcPts val="0"/>
              </a:spcAft>
              <a:buClr>
                <a:schemeClr val="dk1"/>
              </a:buClr>
              <a:buSzPct val="100000"/>
              <a:buChar char="•"/>
            </a:pPr>
            <a:r>
              <a:rPr lang="en-US"/>
              <a:t>The join, Lk−1 </a:t>
            </a:r>
            <a:r>
              <a:rPr b="0" i="0" lang="en-US" sz="2800">
                <a:solidFill>
                  <a:srgbClr val="4D5156"/>
                </a:solidFill>
                <a:latin typeface="arial"/>
                <a:ea typeface="arial"/>
                <a:cs typeface="arial"/>
                <a:sym typeface="arial"/>
              </a:rPr>
              <a:t>⨝</a:t>
            </a:r>
            <a:r>
              <a:rPr lang="en-US"/>
              <a:t> Lk−1, is performed, where members of Lk−1 are joinable if their first (k − 2) items are in common. </a:t>
            </a:r>
            <a:endParaRPr/>
          </a:p>
          <a:p>
            <a:pPr indent="-228600" lvl="0" marL="228600" rtl="0" algn="l">
              <a:lnSpc>
                <a:spcPct val="90000"/>
              </a:lnSpc>
              <a:spcBef>
                <a:spcPts val="1000"/>
              </a:spcBef>
              <a:spcAft>
                <a:spcPts val="0"/>
              </a:spcAft>
              <a:buClr>
                <a:schemeClr val="dk1"/>
              </a:buClr>
              <a:buSzPct val="100000"/>
              <a:buChar char="•"/>
            </a:pPr>
            <a:r>
              <a:rPr lang="en-US"/>
              <a:t>That is, members l1 and l2 of Lk−1 are joined if (l1[1] = l2[1]) ∧ (l1[2] = l2[2]) ∧ ··· ∧ (l1[k − 2] = l2[k − 2]) ∧(l1[k − 1] &lt; l2[k − 1]). </a:t>
            </a:r>
            <a:endParaRPr/>
          </a:p>
          <a:p>
            <a:pPr indent="-228600" lvl="0" marL="228600" rtl="0" algn="l">
              <a:lnSpc>
                <a:spcPct val="90000"/>
              </a:lnSpc>
              <a:spcBef>
                <a:spcPts val="1000"/>
              </a:spcBef>
              <a:spcAft>
                <a:spcPts val="0"/>
              </a:spcAft>
              <a:buClr>
                <a:schemeClr val="dk1"/>
              </a:buClr>
              <a:buSzPct val="100000"/>
              <a:buChar char="•"/>
            </a:pPr>
            <a:r>
              <a:rPr lang="en-US"/>
              <a:t>The condition l1[k − 1] &lt; l2[k − 1] simply ensures that no duplicates are generated. </a:t>
            </a:r>
            <a:endParaRPr/>
          </a:p>
          <a:p>
            <a:pPr indent="-228600" lvl="0" marL="228600" rtl="0" algn="l">
              <a:lnSpc>
                <a:spcPct val="90000"/>
              </a:lnSpc>
              <a:spcBef>
                <a:spcPts val="1000"/>
              </a:spcBef>
              <a:spcAft>
                <a:spcPts val="0"/>
              </a:spcAft>
              <a:buClr>
                <a:schemeClr val="dk1"/>
              </a:buClr>
              <a:buSzPct val="100000"/>
              <a:buChar char="•"/>
            </a:pPr>
            <a:r>
              <a:rPr lang="en-US"/>
              <a:t>The resulting itemset formed by joining l1 and l2 is {l1[1], l1[2],..., l1[k − 2], l1[k − 1], l2[k − 1]}.</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prune step</a:t>
            </a:r>
            <a:endParaRPr/>
          </a:p>
        </p:txBody>
      </p:sp>
      <p:sp>
        <p:nvSpPr>
          <p:cNvPr id="307" name="Google Shape;30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Ck is a superset of Lk, that is, its members may or may not be frequent, but all of the frequent k-itemsets are included in Ck . </a:t>
            </a:r>
            <a:endParaRPr/>
          </a:p>
          <a:p>
            <a:pPr indent="-228600" lvl="0" marL="228600" rtl="0" algn="l">
              <a:lnSpc>
                <a:spcPct val="90000"/>
              </a:lnSpc>
              <a:spcBef>
                <a:spcPts val="1000"/>
              </a:spcBef>
              <a:spcAft>
                <a:spcPts val="0"/>
              </a:spcAft>
              <a:buClr>
                <a:schemeClr val="dk1"/>
              </a:buClr>
              <a:buSzPct val="100000"/>
              <a:buChar char="•"/>
            </a:pPr>
            <a:r>
              <a:rPr lang="en-US"/>
              <a:t>A database scan to determine the count of each candidate in Ck would result in the determination of Lk (i.e., all candidates having a count no less than the minimum support count are frequent by definition, and therefore belong to Lk). </a:t>
            </a:r>
            <a:endParaRPr/>
          </a:p>
          <a:p>
            <a:pPr indent="-228600" lvl="0" marL="228600" rtl="0" algn="l">
              <a:lnSpc>
                <a:spcPct val="90000"/>
              </a:lnSpc>
              <a:spcBef>
                <a:spcPts val="1000"/>
              </a:spcBef>
              <a:spcAft>
                <a:spcPts val="0"/>
              </a:spcAft>
              <a:buClr>
                <a:schemeClr val="dk1"/>
              </a:buClr>
              <a:buSzPct val="100000"/>
              <a:buChar char="•"/>
            </a:pPr>
            <a:r>
              <a:rPr lang="en-US"/>
              <a:t>Ck, however, can be huge, and so this could involve heavy computation. </a:t>
            </a:r>
            <a:endParaRPr/>
          </a:p>
          <a:p>
            <a:pPr indent="-228600" lvl="0" marL="228600" rtl="0" algn="l">
              <a:lnSpc>
                <a:spcPct val="90000"/>
              </a:lnSpc>
              <a:spcBef>
                <a:spcPts val="1000"/>
              </a:spcBef>
              <a:spcAft>
                <a:spcPts val="0"/>
              </a:spcAft>
              <a:buClr>
                <a:schemeClr val="dk1"/>
              </a:buClr>
              <a:buSzPct val="100000"/>
              <a:buChar char="•"/>
            </a:pPr>
            <a:r>
              <a:rPr lang="en-US"/>
              <a:t>To reduce the size of Ck , the Apriori propertyis used as follows. Any (k − 1)-itemset that is not frequent cannot be a subset of a frequent k-itemset. </a:t>
            </a:r>
            <a:endParaRPr/>
          </a:p>
          <a:p>
            <a:pPr indent="-228600" lvl="0" marL="228600" rtl="0" algn="l">
              <a:lnSpc>
                <a:spcPct val="90000"/>
              </a:lnSpc>
              <a:spcBef>
                <a:spcPts val="1000"/>
              </a:spcBef>
              <a:spcAft>
                <a:spcPts val="0"/>
              </a:spcAft>
              <a:buClr>
                <a:schemeClr val="dk1"/>
              </a:buClr>
              <a:buSzPct val="100000"/>
              <a:buChar char="•"/>
            </a:pPr>
            <a:r>
              <a:rPr lang="en-US"/>
              <a:t>Hence, if any (k − 1)-subset of a candidate k-itemset is not in Lk−1, then the candidate cannot be frequent either and so can be removed from Ck . </a:t>
            </a:r>
            <a:endParaRPr/>
          </a:p>
          <a:p>
            <a:pPr indent="-228600" lvl="0" marL="228600" rtl="0" algn="l">
              <a:lnSpc>
                <a:spcPct val="90000"/>
              </a:lnSpc>
              <a:spcBef>
                <a:spcPts val="1000"/>
              </a:spcBef>
              <a:spcAft>
                <a:spcPts val="0"/>
              </a:spcAft>
              <a:buClr>
                <a:schemeClr val="dk1"/>
              </a:buClr>
              <a:buSzPct val="100000"/>
              <a:buChar char="•"/>
            </a:pPr>
            <a:r>
              <a:rPr lang="en-US"/>
              <a:t>This subset testing can be done quickly by maintaining a hash tree of all frequent itemsets.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6a4a1c6268_0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313" name="Google Shape;313;g26a4a1c6268_0_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u="none" strike="noStrike">
                <a:latin typeface="Arial"/>
                <a:ea typeface="Arial"/>
                <a:cs typeface="Arial"/>
                <a:sym typeface="Arial"/>
              </a:rPr>
              <a:t>Find frequent itemsets in </a:t>
            </a:r>
            <a:r>
              <a:rPr b="0" i="1" lang="en-US" sz="2400" u="none" strike="noStrike">
                <a:latin typeface="Arial"/>
                <a:ea typeface="Arial"/>
                <a:cs typeface="Arial"/>
                <a:sym typeface="Arial"/>
              </a:rPr>
              <a:t>D</a:t>
            </a:r>
            <a:endParaRPr sz="3600"/>
          </a:p>
        </p:txBody>
      </p:sp>
      <p:pic>
        <p:nvPicPr>
          <p:cNvPr id="314" name="Google Shape;314;g26a4a1c6268_0_11"/>
          <p:cNvPicPr preferRelativeResize="0"/>
          <p:nvPr/>
        </p:nvPicPr>
        <p:blipFill rotWithShape="1">
          <a:blip r:embed="rId3">
            <a:alphaModFix/>
          </a:blip>
          <a:srcRect b="0" l="0" r="0" t="0"/>
          <a:stretch/>
        </p:blipFill>
        <p:spPr>
          <a:xfrm>
            <a:off x="3405135" y="2326624"/>
            <a:ext cx="4291066" cy="430692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g26a4a1c6268_0_17"/>
          <p:cNvPicPr preferRelativeResize="0"/>
          <p:nvPr/>
        </p:nvPicPr>
        <p:blipFill rotWithShape="1">
          <a:blip r:embed="rId3">
            <a:alphaModFix/>
          </a:blip>
          <a:srcRect b="0" l="0" r="0" t="0"/>
          <a:stretch/>
        </p:blipFill>
        <p:spPr>
          <a:xfrm>
            <a:off x="838200" y="534838"/>
            <a:ext cx="10515600" cy="6068000"/>
          </a:xfrm>
          <a:prstGeom prst="rect">
            <a:avLst/>
          </a:prstGeom>
          <a:noFill/>
          <a:ln>
            <a:noFill/>
          </a:ln>
        </p:spPr>
      </p:pic>
      <p:pic>
        <p:nvPicPr>
          <p:cNvPr id="320" name="Google Shape;320;g26a4a1c6268_0_17"/>
          <p:cNvPicPr preferRelativeResize="0"/>
          <p:nvPr/>
        </p:nvPicPr>
        <p:blipFill rotWithShape="1">
          <a:blip r:embed="rId4">
            <a:alphaModFix/>
          </a:blip>
          <a:srcRect b="0" l="0" r="0" t="0"/>
          <a:stretch/>
        </p:blipFill>
        <p:spPr>
          <a:xfrm>
            <a:off x="1744394" y="108818"/>
            <a:ext cx="9509760" cy="2325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Steps</a:t>
            </a:r>
            <a:endParaRPr/>
          </a:p>
        </p:txBody>
      </p:sp>
      <p:sp>
        <p:nvSpPr>
          <p:cNvPr id="326" name="Google Shape;326;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b="0" i="0" lang="en-US" sz="2400" u="none" strike="noStrike"/>
              <a:t>Step 1</a:t>
            </a:r>
            <a:endParaRPr/>
          </a:p>
          <a:p>
            <a:pPr indent="-228600" lvl="1" marL="685800" rtl="0" algn="l">
              <a:lnSpc>
                <a:spcPct val="90000"/>
              </a:lnSpc>
              <a:spcBef>
                <a:spcPts val="500"/>
              </a:spcBef>
              <a:spcAft>
                <a:spcPts val="0"/>
              </a:spcAft>
              <a:buClr>
                <a:schemeClr val="dk1"/>
              </a:buClr>
              <a:buSzPts val="2400"/>
              <a:buChar char="•"/>
            </a:pPr>
            <a:r>
              <a:rPr b="0" i="0" lang="en-US" u="none" strike="noStrike"/>
              <a:t>In the first iteration of the algorithm, each item is a member of the set of candidate 1-itemsets, </a:t>
            </a:r>
            <a:r>
              <a:rPr b="0" i="1" lang="en-US" u="none" strike="noStrike"/>
              <a:t>C</a:t>
            </a:r>
            <a:r>
              <a:rPr b="0" i="0" lang="en-US" u="none" strike="noStrike"/>
              <a:t>1. </a:t>
            </a:r>
            <a:endParaRPr/>
          </a:p>
          <a:p>
            <a:pPr indent="-228600" lvl="1" marL="685800" rtl="0" algn="l">
              <a:lnSpc>
                <a:spcPct val="90000"/>
              </a:lnSpc>
              <a:spcBef>
                <a:spcPts val="500"/>
              </a:spcBef>
              <a:spcAft>
                <a:spcPts val="0"/>
              </a:spcAft>
              <a:buClr>
                <a:schemeClr val="dk1"/>
              </a:buClr>
              <a:buSzPts val="2400"/>
              <a:buChar char="•"/>
            </a:pPr>
            <a:r>
              <a:rPr b="0" i="0" lang="en-US" u="none" strike="noStrike"/>
              <a:t>The algorithm simply scans all of the transactions to count the number of occurrences of each item.</a:t>
            </a:r>
            <a:endParaRPr/>
          </a:p>
          <a:p>
            <a:pPr indent="-228600" lvl="0" marL="228600" rtl="0" algn="l">
              <a:lnSpc>
                <a:spcPct val="90000"/>
              </a:lnSpc>
              <a:spcBef>
                <a:spcPts val="1000"/>
              </a:spcBef>
              <a:spcAft>
                <a:spcPts val="0"/>
              </a:spcAft>
              <a:buClr>
                <a:schemeClr val="dk1"/>
              </a:buClr>
              <a:buSzPts val="2400"/>
              <a:buChar char="•"/>
            </a:pPr>
            <a:r>
              <a:rPr lang="en-US" sz="2400"/>
              <a:t>Step 2</a:t>
            </a:r>
            <a:endParaRPr/>
          </a:p>
          <a:p>
            <a:pPr indent="-228600" lvl="1" marL="685800" rtl="0" algn="l">
              <a:lnSpc>
                <a:spcPct val="90000"/>
              </a:lnSpc>
              <a:spcBef>
                <a:spcPts val="500"/>
              </a:spcBef>
              <a:spcAft>
                <a:spcPts val="0"/>
              </a:spcAft>
              <a:buClr>
                <a:schemeClr val="dk1"/>
              </a:buClr>
              <a:buSzPts val="2400"/>
              <a:buChar char="•"/>
            </a:pPr>
            <a:r>
              <a:rPr b="0" i="0" lang="en-US" u="none" strike="noStrike"/>
              <a:t>Suppose that the minimum support count required is 2, that is, </a:t>
            </a:r>
            <a:r>
              <a:rPr b="0" i="1" lang="en-US" u="none" strike="noStrike"/>
              <a:t>min sup =</a:t>
            </a:r>
            <a:r>
              <a:rPr b="0" i="0" lang="en-US" u="none" strike="noStrike"/>
              <a:t> 2. (Here, we are referring to </a:t>
            </a:r>
            <a:r>
              <a:rPr b="0" i="1" lang="en-US" u="none" strike="noStrike"/>
              <a:t>absolute </a:t>
            </a:r>
            <a:r>
              <a:rPr b="0" i="0" lang="en-US" u="none" strike="noStrike"/>
              <a:t>support because we are using a support count. The corresponding relative support is 2/9 = 22%.) </a:t>
            </a:r>
            <a:endParaRPr/>
          </a:p>
          <a:p>
            <a:pPr indent="-228600" lvl="1" marL="685800" rtl="0" algn="l">
              <a:lnSpc>
                <a:spcPct val="90000"/>
              </a:lnSpc>
              <a:spcBef>
                <a:spcPts val="500"/>
              </a:spcBef>
              <a:spcAft>
                <a:spcPts val="0"/>
              </a:spcAft>
              <a:buClr>
                <a:schemeClr val="dk1"/>
              </a:buClr>
              <a:buSzPts val="2400"/>
              <a:buChar char="•"/>
            </a:pPr>
            <a:r>
              <a:rPr b="0" i="0" lang="en-US" u="none" strike="noStrike"/>
              <a:t>The set of frequent 1-itemsets, </a:t>
            </a:r>
            <a:r>
              <a:rPr b="0" i="1" lang="en-US" u="none" strike="noStrike"/>
              <a:t>L</a:t>
            </a:r>
            <a:r>
              <a:rPr b="0" i="0" lang="en-US" u="none" strike="noStrike"/>
              <a:t>1, can then be determined. </a:t>
            </a:r>
            <a:endParaRPr/>
          </a:p>
          <a:p>
            <a:pPr indent="-228600" lvl="1" marL="685800" rtl="0" algn="l">
              <a:lnSpc>
                <a:spcPct val="90000"/>
              </a:lnSpc>
              <a:spcBef>
                <a:spcPts val="500"/>
              </a:spcBef>
              <a:spcAft>
                <a:spcPts val="0"/>
              </a:spcAft>
              <a:buClr>
                <a:schemeClr val="dk1"/>
              </a:buClr>
              <a:buSzPts val="2400"/>
              <a:buChar char="•"/>
            </a:pPr>
            <a:r>
              <a:rPr b="0" i="0" lang="en-US" u="none" strike="noStrike"/>
              <a:t>It consists of the candidate 1-itemsets satisfying minimum support.</a:t>
            </a:r>
            <a:endParaRPr/>
          </a:p>
          <a:p>
            <a:pPr indent="-228600" lvl="1" marL="685800" rtl="0" algn="l">
              <a:lnSpc>
                <a:spcPct val="90000"/>
              </a:lnSpc>
              <a:spcBef>
                <a:spcPts val="500"/>
              </a:spcBef>
              <a:spcAft>
                <a:spcPts val="0"/>
              </a:spcAft>
              <a:buClr>
                <a:schemeClr val="dk1"/>
              </a:buClr>
              <a:buSzPts val="2400"/>
              <a:buChar char="•"/>
            </a:pPr>
            <a:r>
              <a:rPr b="0" i="0" lang="en-US" u="none" strike="noStrike"/>
              <a:t>In our example, all of the candidates in </a:t>
            </a:r>
            <a:r>
              <a:rPr b="0" i="1" lang="en-US" u="none" strike="noStrike"/>
              <a:t>C</a:t>
            </a:r>
            <a:r>
              <a:rPr b="0" i="0" lang="en-US" u="none" strike="noStrike"/>
              <a:t>1 satisfy minimum support.</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Steps</a:t>
            </a:r>
            <a:endParaRPr/>
          </a:p>
        </p:txBody>
      </p:sp>
      <p:sp>
        <p:nvSpPr>
          <p:cNvPr id="332" name="Google Shape;332;p39"/>
          <p:cNvSpPr txBox="1"/>
          <p:nvPr>
            <p:ph idx="1" type="body"/>
          </p:nvPr>
        </p:nvSpPr>
        <p:spPr>
          <a:xfrm>
            <a:off x="838200" y="1825625"/>
            <a:ext cx="10515600" cy="4351338"/>
          </a:xfrm>
          <a:prstGeom prst="rect">
            <a:avLst/>
          </a:prstGeom>
          <a:blipFill rotWithShape="1">
            <a:blip r:embed="rId3">
              <a:alphaModFix/>
            </a:blip>
            <a:stretch>
              <a:fillRect b="0" l="-1042" r="-347" t="-3078"/>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mining model is in fact very general and can be used in many applications. </a:t>
            </a:r>
            <a:endParaRPr/>
          </a:p>
          <a:p>
            <a:pPr indent="-228600" lvl="0" marL="228600" rtl="0" algn="l">
              <a:lnSpc>
                <a:spcPct val="90000"/>
              </a:lnSpc>
              <a:spcBef>
                <a:spcPts val="1000"/>
              </a:spcBef>
              <a:spcAft>
                <a:spcPts val="0"/>
              </a:spcAft>
              <a:buClr>
                <a:schemeClr val="dk1"/>
              </a:buClr>
              <a:buSzPts val="2800"/>
              <a:buChar char="•"/>
            </a:pPr>
            <a:r>
              <a:rPr lang="en-US"/>
              <a:t>For example, in the context of the Web and text documents, it can be used to find word co-occurrence relationships and Web usage patterns</a:t>
            </a:r>
            <a:endParaRPr/>
          </a:p>
          <a:p>
            <a:pPr indent="-228600" lvl="0" marL="228600" rtl="0" algn="l">
              <a:lnSpc>
                <a:spcPct val="90000"/>
              </a:lnSpc>
              <a:spcBef>
                <a:spcPts val="1000"/>
              </a:spcBef>
              <a:spcAft>
                <a:spcPts val="0"/>
              </a:spcAft>
              <a:buClr>
                <a:schemeClr val="dk1"/>
              </a:buClr>
              <a:buSzPts val="2800"/>
              <a:buChar char="•"/>
            </a:pPr>
            <a:r>
              <a:rPr lang="en-US"/>
              <a:t>Association rule mining, however, does not consider the sequence in which the items are purchased. </a:t>
            </a:r>
            <a:endParaRPr/>
          </a:p>
          <a:p>
            <a:pPr indent="-228600" lvl="0" marL="228600" rtl="0" algn="l">
              <a:lnSpc>
                <a:spcPct val="90000"/>
              </a:lnSpc>
              <a:spcBef>
                <a:spcPts val="1000"/>
              </a:spcBef>
              <a:spcAft>
                <a:spcPts val="0"/>
              </a:spcAft>
              <a:buClr>
                <a:schemeClr val="dk1"/>
              </a:buClr>
              <a:buSzPts val="2800"/>
              <a:buChar char="•"/>
            </a:pPr>
            <a:r>
              <a:rPr lang="en-US"/>
              <a:t>Sequential pattern mining takes care of that.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6</a:t>
            </a:r>
            <a:endParaRPr/>
          </a:p>
        </p:txBody>
      </p:sp>
      <p:sp>
        <p:nvSpPr>
          <p:cNvPr id="338" name="Google Shape;33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b="1" i="0" lang="en-US" sz="2400" u="none" strike="noStrike">
                <a:latin typeface="Arial"/>
                <a:ea typeface="Arial"/>
                <a:cs typeface="Arial"/>
                <a:sym typeface="Arial"/>
              </a:rPr>
              <a:t>The generation of the set of the candidate 3-itemsets, </a:t>
            </a:r>
            <a:r>
              <a:rPr b="1" i="1" lang="en-US" sz="2400" u="none" strike="noStrike">
                <a:latin typeface="Arial"/>
                <a:ea typeface="Arial"/>
                <a:cs typeface="Arial"/>
                <a:sym typeface="Arial"/>
              </a:rPr>
              <a:t>C</a:t>
            </a:r>
            <a:r>
              <a:rPr b="1" i="0" lang="en-US" sz="2400" u="none" strike="noStrike">
                <a:latin typeface="Arial"/>
                <a:ea typeface="Arial"/>
                <a:cs typeface="Arial"/>
                <a:sym typeface="Arial"/>
              </a:rPr>
              <a:t>3, is detailed in Figure.</a:t>
            </a:r>
            <a:endParaRPr/>
          </a:p>
          <a:p>
            <a:pPr indent="-228600" lvl="0" marL="228600" rtl="0" algn="l">
              <a:lnSpc>
                <a:spcPct val="90000"/>
              </a:lnSpc>
              <a:spcBef>
                <a:spcPts val="1000"/>
              </a:spcBef>
              <a:spcAft>
                <a:spcPts val="0"/>
              </a:spcAft>
              <a:buClr>
                <a:schemeClr val="dk1"/>
              </a:buClr>
              <a:buSzPct val="100000"/>
              <a:buChar char="•"/>
            </a:pPr>
            <a:r>
              <a:rPr b="1" i="0" lang="en-US" sz="2400" u="none" strike="noStrike">
                <a:latin typeface="Arial"/>
                <a:ea typeface="Arial"/>
                <a:cs typeface="Arial"/>
                <a:sym typeface="Arial"/>
              </a:rPr>
              <a:t>From the join step, we first get </a:t>
            </a:r>
            <a:r>
              <a:rPr b="1" i="1" lang="en-US" sz="2400" u="none" strike="noStrike">
                <a:latin typeface="Arial"/>
                <a:ea typeface="Arial"/>
                <a:cs typeface="Arial"/>
                <a:sym typeface="Arial"/>
              </a:rPr>
              <a:t>C</a:t>
            </a:r>
            <a:r>
              <a:rPr b="1" i="0" lang="en-US" sz="2400" u="none" strike="noStrike">
                <a:latin typeface="Arial"/>
                <a:ea typeface="Arial"/>
                <a:cs typeface="Arial"/>
                <a:sym typeface="Arial"/>
              </a:rPr>
              <a:t>3 = </a:t>
            </a:r>
            <a:r>
              <a:rPr b="1" i="1" lang="en-US" sz="2400" u="none" strike="noStrike">
                <a:latin typeface="Arial"/>
                <a:ea typeface="Arial"/>
                <a:cs typeface="Arial"/>
                <a:sym typeface="Arial"/>
              </a:rPr>
              <a:t>L</a:t>
            </a:r>
            <a:r>
              <a:rPr b="1" i="0" lang="en-US" sz="2400" u="none" strike="noStrike">
                <a:latin typeface="Arial"/>
                <a:ea typeface="Arial"/>
                <a:cs typeface="Arial"/>
                <a:sym typeface="Arial"/>
              </a:rPr>
              <a:t>2 </a:t>
            </a:r>
            <a:r>
              <a:rPr b="1" i="0" lang="en-US" sz="1600">
                <a:solidFill>
                  <a:srgbClr val="4D5156"/>
                </a:solidFill>
                <a:latin typeface="arial"/>
                <a:ea typeface="arial"/>
                <a:cs typeface="arial"/>
                <a:sym typeface="arial"/>
              </a:rPr>
              <a:t>⨝</a:t>
            </a:r>
            <a:r>
              <a:rPr b="1" lang="en-US" sz="2400">
                <a:solidFill>
                  <a:srgbClr val="4D5156"/>
                </a:solidFill>
                <a:latin typeface="Arial"/>
                <a:ea typeface="Arial"/>
                <a:cs typeface="Arial"/>
                <a:sym typeface="Arial"/>
              </a:rPr>
              <a:t> </a:t>
            </a:r>
            <a:r>
              <a:rPr b="1" i="1" lang="en-US" sz="2400" u="none" strike="noStrike">
                <a:latin typeface="Arial"/>
                <a:ea typeface="Arial"/>
                <a:cs typeface="Arial"/>
                <a:sym typeface="Arial"/>
              </a:rPr>
              <a:t>L</a:t>
            </a:r>
            <a:r>
              <a:rPr b="1" i="0" lang="en-US" sz="2400" u="none" strike="noStrike">
                <a:latin typeface="Arial"/>
                <a:ea typeface="Arial"/>
                <a:cs typeface="Arial"/>
                <a:sym typeface="Arial"/>
              </a:rPr>
              <a:t>2 </a:t>
            </a:r>
            <a:r>
              <a:rPr b="1" lang="en-US" sz="2400">
                <a:latin typeface="Arial"/>
                <a:ea typeface="Arial"/>
                <a:cs typeface="Arial"/>
                <a:sym typeface="Arial"/>
              </a:rPr>
              <a:t>=</a:t>
            </a:r>
            <a:r>
              <a:rPr b="1" i="0" lang="en-US" sz="2400" u="none" strike="noStrike">
                <a:latin typeface="Arial"/>
                <a:ea typeface="Arial"/>
                <a:cs typeface="Arial"/>
                <a:sym typeface="Arial"/>
              </a:rPr>
              <a:t> {{I1, I2, I3}, {I1, I2, I5}, {I1, I3, I5}, {I2, I3, I4}, {I2, I3, I5}, {I2, I4, I5}}. </a:t>
            </a:r>
            <a:endParaRPr/>
          </a:p>
          <a:p>
            <a:pPr indent="-228600" lvl="0" marL="228600" rtl="0" algn="l">
              <a:lnSpc>
                <a:spcPct val="90000"/>
              </a:lnSpc>
              <a:spcBef>
                <a:spcPts val="1000"/>
              </a:spcBef>
              <a:spcAft>
                <a:spcPts val="0"/>
              </a:spcAft>
              <a:buClr>
                <a:schemeClr val="dk1"/>
              </a:buClr>
              <a:buSzPct val="100000"/>
              <a:buChar char="•"/>
            </a:pPr>
            <a:r>
              <a:rPr b="1" i="0" lang="en-US" sz="2400" u="none" strike="noStrike">
                <a:latin typeface="Arial"/>
                <a:ea typeface="Arial"/>
                <a:cs typeface="Arial"/>
                <a:sym typeface="Arial"/>
              </a:rPr>
              <a:t>Based on the Apriori property that all subsets of a frequent itemset must also be frequent, we can determine that the four latter candidates cannot possibly be frequent.</a:t>
            </a:r>
            <a:endParaRPr/>
          </a:p>
          <a:p>
            <a:pPr indent="-228600" lvl="0" marL="228600" rtl="0" algn="l">
              <a:lnSpc>
                <a:spcPct val="90000"/>
              </a:lnSpc>
              <a:spcBef>
                <a:spcPts val="1000"/>
              </a:spcBef>
              <a:spcAft>
                <a:spcPts val="0"/>
              </a:spcAft>
              <a:buClr>
                <a:schemeClr val="dk1"/>
              </a:buClr>
              <a:buSzPct val="100000"/>
              <a:buChar char="•"/>
            </a:pPr>
            <a:r>
              <a:rPr b="1" i="0" lang="en-US" sz="2400" u="none" strike="noStrike">
                <a:latin typeface="Arial"/>
                <a:ea typeface="Arial"/>
                <a:cs typeface="Arial"/>
                <a:sym typeface="Arial"/>
              </a:rPr>
              <a:t>We therefore remove them from </a:t>
            </a:r>
            <a:r>
              <a:rPr b="1" i="1" lang="en-US" sz="2400" u="none" strike="noStrike">
                <a:latin typeface="Arial"/>
                <a:ea typeface="Arial"/>
                <a:cs typeface="Arial"/>
                <a:sym typeface="Arial"/>
              </a:rPr>
              <a:t>C</a:t>
            </a:r>
            <a:r>
              <a:rPr b="1" i="0" lang="en-US" sz="2400" u="none" strike="noStrike">
                <a:latin typeface="Arial"/>
                <a:ea typeface="Arial"/>
                <a:cs typeface="Arial"/>
                <a:sym typeface="Arial"/>
              </a:rPr>
              <a:t>3, thereby saving the effort of unnecessarily obtaining their counts during the subsequent scan of </a:t>
            </a:r>
            <a:r>
              <a:rPr b="1" i="1" lang="en-US" sz="2400" u="none" strike="noStrike">
                <a:latin typeface="Arial"/>
                <a:ea typeface="Arial"/>
                <a:cs typeface="Arial"/>
                <a:sym typeface="Arial"/>
              </a:rPr>
              <a:t>D </a:t>
            </a:r>
            <a:r>
              <a:rPr b="1" i="0" lang="en-US" sz="2400" u="none" strike="noStrike">
                <a:latin typeface="Arial"/>
                <a:ea typeface="Arial"/>
                <a:cs typeface="Arial"/>
                <a:sym typeface="Arial"/>
              </a:rPr>
              <a:t>to determine </a:t>
            </a:r>
            <a:r>
              <a:rPr b="1" i="1" lang="en-US" sz="2400" u="none" strike="noStrike">
                <a:latin typeface="Arial"/>
                <a:ea typeface="Arial"/>
                <a:cs typeface="Arial"/>
                <a:sym typeface="Arial"/>
              </a:rPr>
              <a:t>L</a:t>
            </a:r>
            <a:r>
              <a:rPr b="1" i="0" lang="en-US" sz="2400" u="none" strike="noStrike">
                <a:latin typeface="Arial"/>
                <a:ea typeface="Arial"/>
                <a:cs typeface="Arial"/>
                <a:sym typeface="Arial"/>
              </a:rPr>
              <a:t>3. </a:t>
            </a:r>
            <a:endParaRPr/>
          </a:p>
          <a:p>
            <a:pPr indent="-228600" lvl="0" marL="228600" rtl="0" algn="l">
              <a:lnSpc>
                <a:spcPct val="90000"/>
              </a:lnSpc>
              <a:spcBef>
                <a:spcPts val="1000"/>
              </a:spcBef>
              <a:spcAft>
                <a:spcPts val="0"/>
              </a:spcAft>
              <a:buClr>
                <a:schemeClr val="dk1"/>
              </a:buClr>
              <a:buSzPct val="100000"/>
              <a:buChar char="•"/>
            </a:pPr>
            <a:r>
              <a:rPr b="1" i="0" lang="en-US" sz="2400" u="none" strike="noStrike">
                <a:latin typeface="Arial"/>
                <a:ea typeface="Arial"/>
                <a:cs typeface="Arial"/>
                <a:sym typeface="Arial"/>
              </a:rPr>
              <a:t>Note that when given a candidate </a:t>
            </a:r>
            <a:r>
              <a:rPr b="1" i="1" lang="en-US" sz="2400" u="none" strike="noStrike">
                <a:latin typeface="Arial"/>
                <a:ea typeface="Arial"/>
                <a:cs typeface="Arial"/>
                <a:sym typeface="Arial"/>
              </a:rPr>
              <a:t>k</a:t>
            </a:r>
            <a:r>
              <a:rPr b="1" i="0" lang="en-US" sz="2400" u="none" strike="noStrike">
                <a:latin typeface="Arial"/>
                <a:ea typeface="Arial"/>
                <a:cs typeface="Arial"/>
                <a:sym typeface="Arial"/>
              </a:rPr>
              <a:t>-itemset, we only need to check if its </a:t>
            </a:r>
            <a:r>
              <a:rPr b="1" lang="en-US" sz="2400">
                <a:latin typeface="Arial"/>
                <a:ea typeface="Arial"/>
                <a:cs typeface="Arial"/>
                <a:sym typeface="Arial"/>
              </a:rPr>
              <a:t>(</a:t>
            </a:r>
            <a:r>
              <a:rPr b="1" i="1" lang="en-US" sz="2400" u="none" strike="noStrike">
                <a:latin typeface="Arial"/>
                <a:ea typeface="Arial"/>
                <a:cs typeface="Arial"/>
                <a:sym typeface="Arial"/>
              </a:rPr>
              <a:t>k -1) -</a:t>
            </a:r>
            <a:r>
              <a:rPr b="1" i="0" lang="en-US" sz="2400" u="none" strike="noStrike">
                <a:latin typeface="Arial"/>
                <a:ea typeface="Arial"/>
                <a:cs typeface="Arial"/>
                <a:sym typeface="Arial"/>
              </a:rPr>
              <a:t>subsets are frequent since the Apriori algorithm uses a level-wise search strategy. </a:t>
            </a:r>
            <a:endParaRPr/>
          </a:p>
          <a:p>
            <a:pPr indent="-228600" lvl="0" marL="228600" rtl="0" algn="l">
              <a:lnSpc>
                <a:spcPct val="90000"/>
              </a:lnSpc>
              <a:spcBef>
                <a:spcPts val="1000"/>
              </a:spcBef>
              <a:spcAft>
                <a:spcPts val="0"/>
              </a:spcAft>
              <a:buClr>
                <a:schemeClr val="dk1"/>
              </a:buClr>
              <a:buSzPct val="100000"/>
              <a:buChar char="•"/>
            </a:pPr>
            <a:r>
              <a:rPr b="1" i="0" lang="en-US" sz="2400" u="none" strike="noStrike">
                <a:latin typeface="Arial"/>
                <a:ea typeface="Arial"/>
                <a:cs typeface="Arial"/>
                <a:sym typeface="Arial"/>
              </a:rPr>
              <a:t>The resulting pruned version of </a:t>
            </a:r>
            <a:r>
              <a:rPr b="1" i="1" lang="en-US" sz="2400" u="none" strike="noStrike">
                <a:latin typeface="Arial"/>
                <a:ea typeface="Arial"/>
                <a:cs typeface="Arial"/>
                <a:sym typeface="Arial"/>
              </a:rPr>
              <a:t>C</a:t>
            </a:r>
            <a:r>
              <a:rPr b="1" i="0" lang="en-US" sz="2400" u="none" strike="noStrike">
                <a:latin typeface="Arial"/>
                <a:ea typeface="Arial"/>
                <a:cs typeface="Arial"/>
                <a:sym typeface="Arial"/>
              </a:rPr>
              <a:t>3 is shown in the first table of the bottom row of Figure.</a:t>
            </a:r>
            <a:endParaRPr b="1" sz="3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41"/>
          <p:cNvPicPr preferRelativeResize="0"/>
          <p:nvPr/>
        </p:nvPicPr>
        <p:blipFill rotWithShape="1">
          <a:blip r:embed="rId3">
            <a:alphaModFix/>
          </a:blip>
          <a:srcRect b="0" l="0" r="0" t="0"/>
          <a:stretch/>
        </p:blipFill>
        <p:spPr>
          <a:xfrm>
            <a:off x="1266090" y="808010"/>
            <a:ext cx="9805183" cy="5868238"/>
          </a:xfrm>
          <a:prstGeom prst="rect">
            <a:avLst/>
          </a:prstGeom>
          <a:noFill/>
          <a:ln>
            <a:noFill/>
          </a:ln>
        </p:spPr>
      </p:pic>
      <p:pic>
        <p:nvPicPr>
          <p:cNvPr id="344" name="Google Shape;344;p41"/>
          <p:cNvPicPr preferRelativeResize="0"/>
          <p:nvPr/>
        </p:nvPicPr>
        <p:blipFill rotWithShape="1">
          <a:blip r:embed="rId4">
            <a:alphaModFix/>
          </a:blip>
          <a:srcRect b="0" l="0" r="0" t="0"/>
          <a:stretch/>
        </p:blipFill>
        <p:spPr>
          <a:xfrm>
            <a:off x="1266091" y="192871"/>
            <a:ext cx="9369083" cy="30094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Steps</a:t>
            </a:r>
            <a:endParaRPr/>
          </a:p>
        </p:txBody>
      </p:sp>
      <p:sp>
        <p:nvSpPr>
          <p:cNvPr id="350" name="Google Shape;350;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Step 7</a:t>
            </a:r>
            <a:endParaRPr/>
          </a:p>
          <a:p>
            <a:pPr indent="-228600" lvl="1" marL="685800" rtl="0" algn="l">
              <a:lnSpc>
                <a:spcPct val="90000"/>
              </a:lnSpc>
              <a:spcBef>
                <a:spcPts val="500"/>
              </a:spcBef>
              <a:spcAft>
                <a:spcPts val="0"/>
              </a:spcAft>
              <a:buClr>
                <a:schemeClr val="dk1"/>
              </a:buClr>
              <a:buSzPts val="2000"/>
              <a:buChar char="•"/>
            </a:pPr>
            <a:r>
              <a:rPr b="0" i="0" lang="en-US" sz="2000" u="none" strike="noStrike"/>
              <a:t>The transactions in </a:t>
            </a:r>
            <a:r>
              <a:rPr b="0" i="1" lang="en-US" sz="2000" u="none" strike="noStrike"/>
              <a:t>D </a:t>
            </a:r>
            <a:r>
              <a:rPr b="0" i="0" lang="en-US" sz="2000" u="none" strike="noStrike"/>
              <a:t>are scanned to determine </a:t>
            </a:r>
            <a:r>
              <a:rPr b="0" i="1" lang="en-US" sz="2000" u="none" strike="noStrike"/>
              <a:t>L</a:t>
            </a:r>
            <a:r>
              <a:rPr b="0" i="0" lang="en-US" sz="2000" u="none" strike="noStrike"/>
              <a:t>3, consisting of those candidate</a:t>
            </a:r>
            <a:endParaRPr/>
          </a:p>
          <a:p>
            <a:pPr indent="-228600" lvl="1" marL="685800" rtl="0" algn="l">
              <a:lnSpc>
                <a:spcPct val="90000"/>
              </a:lnSpc>
              <a:spcBef>
                <a:spcPts val="500"/>
              </a:spcBef>
              <a:spcAft>
                <a:spcPts val="0"/>
              </a:spcAft>
              <a:buClr>
                <a:schemeClr val="dk1"/>
              </a:buClr>
              <a:buSzPts val="2000"/>
              <a:buChar char="•"/>
            </a:pPr>
            <a:r>
              <a:rPr b="0" i="0" lang="en-US" sz="2000" u="none" strike="noStrike"/>
              <a:t>3-itemsets in </a:t>
            </a:r>
            <a:r>
              <a:rPr b="0" i="1" lang="en-US" sz="2000" u="none" strike="noStrike"/>
              <a:t>C</a:t>
            </a:r>
            <a:r>
              <a:rPr b="0" i="0" lang="en-US" sz="2000" u="none" strike="noStrike"/>
              <a:t>3 having minimum support (Figure).</a:t>
            </a:r>
            <a:endParaRPr/>
          </a:p>
          <a:p>
            <a:pPr indent="-228600" lvl="0" marL="228600" rtl="0" algn="l">
              <a:lnSpc>
                <a:spcPct val="90000"/>
              </a:lnSpc>
              <a:spcBef>
                <a:spcPts val="1000"/>
              </a:spcBef>
              <a:spcAft>
                <a:spcPts val="0"/>
              </a:spcAft>
              <a:buClr>
                <a:schemeClr val="dk1"/>
              </a:buClr>
              <a:buSzPts val="2800"/>
              <a:buChar char="•"/>
            </a:pPr>
            <a:r>
              <a:rPr lang="en-US"/>
              <a:t>Step 8</a:t>
            </a:r>
            <a:endParaRPr/>
          </a:p>
          <a:p>
            <a:pPr indent="-228600" lvl="1" marL="685800" rtl="0" algn="l">
              <a:lnSpc>
                <a:spcPct val="90000"/>
              </a:lnSpc>
              <a:spcBef>
                <a:spcPts val="500"/>
              </a:spcBef>
              <a:spcAft>
                <a:spcPts val="0"/>
              </a:spcAft>
              <a:buClr>
                <a:schemeClr val="dk1"/>
              </a:buClr>
              <a:buSzPts val="2000"/>
              <a:buChar char="•"/>
            </a:pPr>
            <a:r>
              <a:rPr b="0" i="0" lang="en-US" sz="2000" u="none" strike="noStrike"/>
              <a:t>The algorithm uses </a:t>
            </a:r>
            <a:r>
              <a:rPr b="0" i="1" lang="en-US" sz="2000" u="none" strike="noStrike"/>
              <a:t>L</a:t>
            </a:r>
            <a:r>
              <a:rPr b="0" i="0" lang="en-US" sz="2000" u="none" strike="noStrike"/>
              <a:t>3 </a:t>
            </a:r>
            <a:r>
              <a:rPr b="0" i="0" lang="en-US" sz="2000">
                <a:solidFill>
                  <a:srgbClr val="4D5156"/>
                </a:solidFill>
              </a:rPr>
              <a:t>⨝</a:t>
            </a:r>
            <a:r>
              <a:rPr b="0" i="0" lang="en-US" sz="2000" u="none" strike="noStrike"/>
              <a:t> </a:t>
            </a:r>
            <a:r>
              <a:rPr b="0" i="1" lang="en-US" sz="2000" u="none" strike="noStrike"/>
              <a:t>L</a:t>
            </a:r>
            <a:r>
              <a:rPr b="0" i="0" lang="en-US" sz="2000" u="none" strike="noStrike"/>
              <a:t>3 to generate a candidate set of 4-itemsets, </a:t>
            </a:r>
            <a:r>
              <a:rPr b="0" i="1" lang="en-US" sz="2000" u="none" strike="noStrike"/>
              <a:t>C</a:t>
            </a:r>
            <a:r>
              <a:rPr b="0" i="0" lang="en-US" sz="2000" u="none" strike="noStrike"/>
              <a:t>4. Although</a:t>
            </a:r>
            <a:endParaRPr/>
          </a:p>
          <a:p>
            <a:pPr indent="-228600" lvl="1" marL="685800" rtl="0" algn="l">
              <a:lnSpc>
                <a:spcPct val="90000"/>
              </a:lnSpc>
              <a:spcBef>
                <a:spcPts val="500"/>
              </a:spcBef>
              <a:spcAft>
                <a:spcPts val="0"/>
              </a:spcAft>
              <a:buClr>
                <a:schemeClr val="dk1"/>
              </a:buClr>
              <a:buSzPts val="2000"/>
              <a:buChar char="•"/>
            </a:pPr>
            <a:r>
              <a:rPr b="0" i="0" lang="en-US" sz="2000" u="none" strike="noStrike"/>
              <a:t>the join results in {{I1, I2, I3, I5}}, itemset </a:t>
            </a:r>
            <a:r>
              <a:rPr lang="en-US" sz="2000"/>
              <a:t>{</a:t>
            </a:r>
            <a:r>
              <a:rPr b="0" i="0" lang="en-US" sz="2000" u="none" strike="noStrike"/>
              <a:t>I1, I2, I3, I5} is pruned because its subset {I2, I3, I5</a:t>
            </a:r>
            <a:r>
              <a:rPr lang="en-US" sz="2000"/>
              <a:t>} </a:t>
            </a:r>
            <a:r>
              <a:rPr b="0" i="0" lang="en-US" sz="2000" u="none" strike="noStrike"/>
              <a:t>is not frequent. </a:t>
            </a:r>
            <a:endParaRPr/>
          </a:p>
          <a:p>
            <a:pPr indent="-228600" lvl="1" marL="685800" rtl="0" algn="l">
              <a:lnSpc>
                <a:spcPct val="90000"/>
              </a:lnSpc>
              <a:spcBef>
                <a:spcPts val="500"/>
              </a:spcBef>
              <a:spcAft>
                <a:spcPts val="0"/>
              </a:spcAft>
              <a:buClr>
                <a:schemeClr val="dk1"/>
              </a:buClr>
              <a:buSzPts val="2000"/>
              <a:buChar char="•"/>
            </a:pPr>
            <a:r>
              <a:rPr b="0" i="0" lang="en-US" sz="2000" u="none" strike="noStrike"/>
              <a:t>Thus, </a:t>
            </a:r>
            <a:r>
              <a:rPr b="0" i="1" lang="en-US" sz="2000" u="none" strike="noStrike"/>
              <a:t>C</a:t>
            </a:r>
            <a:r>
              <a:rPr b="0" i="0" lang="en-US" sz="2000" u="none" strike="noStrike"/>
              <a:t>4 = </a:t>
            </a:r>
            <a:r>
              <a:rPr b="0" i="0" lang="en-US" sz="2000">
                <a:solidFill>
                  <a:srgbClr val="202124"/>
                </a:solidFill>
              </a:rPr>
              <a:t>Φ</a:t>
            </a:r>
            <a:r>
              <a:rPr b="0" i="0" lang="en-US" sz="2000" u="none" strike="noStrike"/>
              <a:t> , and the algorithm terminates, having found all of the frequent itemsets.</a:t>
            </a:r>
            <a:endParaRPr sz="2000"/>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pseudocode</a:t>
            </a:r>
            <a:endParaRPr/>
          </a:p>
        </p:txBody>
      </p:sp>
      <p:pic>
        <p:nvPicPr>
          <p:cNvPr id="356" name="Google Shape;356;p43"/>
          <p:cNvPicPr preferRelativeResize="0"/>
          <p:nvPr/>
        </p:nvPicPr>
        <p:blipFill rotWithShape="1">
          <a:blip r:embed="rId3">
            <a:alphaModFix/>
          </a:blip>
          <a:srcRect b="0" l="0" r="0" t="0"/>
          <a:stretch/>
        </p:blipFill>
        <p:spPr>
          <a:xfrm>
            <a:off x="838200" y="1822731"/>
            <a:ext cx="10289345" cy="482402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62" name="Google Shape;362;p44"/>
          <p:cNvPicPr preferRelativeResize="0"/>
          <p:nvPr/>
        </p:nvPicPr>
        <p:blipFill rotWithShape="1">
          <a:blip r:embed="rId3">
            <a:alphaModFix/>
          </a:blip>
          <a:srcRect b="0" l="0" r="0" t="0"/>
          <a:stretch/>
        </p:blipFill>
        <p:spPr>
          <a:xfrm>
            <a:off x="838200" y="1845875"/>
            <a:ext cx="10515600" cy="476955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Explanation of pseudocode</a:t>
            </a:r>
            <a:endParaRPr/>
          </a:p>
        </p:txBody>
      </p:sp>
      <p:sp>
        <p:nvSpPr>
          <p:cNvPr id="368" name="Google Shape;36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90000"/>
              </a:lnSpc>
              <a:spcBef>
                <a:spcPts val="0"/>
              </a:spcBef>
              <a:spcAft>
                <a:spcPts val="0"/>
              </a:spcAft>
              <a:buClr>
                <a:schemeClr val="dk1"/>
              </a:buClr>
              <a:buSzPct val="100000"/>
              <a:buChar char="•"/>
            </a:pPr>
            <a:r>
              <a:rPr b="0" i="0" lang="en-US" sz="3800" u="none" strike="noStrike">
                <a:latin typeface="Arial"/>
                <a:ea typeface="Arial"/>
                <a:cs typeface="Arial"/>
                <a:sym typeface="Arial"/>
              </a:rPr>
              <a:t>Step 1 of Apriori finds the frequent 1-itemsets, </a:t>
            </a:r>
            <a:r>
              <a:rPr b="0" i="1" lang="en-US" sz="3800" u="none" strike="noStrike">
                <a:latin typeface="Arial"/>
                <a:ea typeface="Arial"/>
                <a:cs typeface="Arial"/>
                <a:sym typeface="Arial"/>
              </a:rPr>
              <a:t>L</a:t>
            </a:r>
            <a:r>
              <a:rPr b="0" i="0" lang="en-US" sz="3800" u="none" strike="noStrike">
                <a:latin typeface="Arial"/>
                <a:ea typeface="Arial"/>
                <a:cs typeface="Arial"/>
                <a:sym typeface="Arial"/>
              </a:rPr>
              <a:t>1. In steps 2 through 10, </a:t>
            </a:r>
            <a:r>
              <a:rPr b="0" i="1" lang="en-US" sz="3800" u="none" strike="noStrike">
                <a:latin typeface="Arial"/>
                <a:ea typeface="Arial"/>
                <a:cs typeface="Arial"/>
                <a:sym typeface="Arial"/>
              </a:rPr>
              <a:t>Lk-1</a:t>
            </a:r>
            <a:r>
              <a:rPr b="0" i="0" lang="en-US" sz="3800" u="none" strike="noStrike">
                <a:latin typeface="Arial"/>
                <a:ea typeface="Arial"/>
                <a:cs typeface="Arial"/>
                <a:sym typeface="Arial"/>
              </a:rPr>
              <a:t> is used to generate candidates </a:t>
            </a:r>
            <a:r>
              <a:rPr b="0" i="1" lang="en-US" sz="3800" u="none" strike="noStrike">
                <a:latin typeface="Arial"/>
                <a:ea typeface="Arial"/>
                <a:cs typeface="Arial"/>
                <a:sym typeface="Arial"/>
              </a:rPr>
              <a:t>Ck </a:t>
            </a:r>
            <a:r>
              <a:rPr b="0" i="0" lang="en-US" sz="3800" u="none" strike="noStrike">
                <a:latin typeface="Arial"/>
                <a:ea typeface="Arial"/>
                <a:cs typeface="Arial"/>
                <a:sym typeface="Arial"/>
              </a:rPr>
              <a:t>to find </a:t>
            </a:r>
            <a:r>
              <a:rPr b="0" i="1" lang="en-US" sz="3800" u="none" strike="noStrike">
                <a:latin typeface="Arial"/>
                <a:ea typeface="Arial"/>
                <a:cs typeface="Arial"/>
                <a:sym typeface="Arial"/>
              </a:rPr>
              <a:t>Lk </a:t>
            </a:r>
            <a:r>
              <a:rPr b="0" i="0" lang="en-US" sz="3800" u="none" strike="noStrike">
                <a:latin typeface="Arial"/>
                <a:ea typeface="Arial"/>
                <a:cs typeface="Arial"/>
                <a:sym typeface="Arial"/>
              </a:rPr>
              <a:t>for </a:t>
            </a:r>
            <a:r>
              <a:rPr b="0" i="1" lang="en-US" sz="3800" u="none" strike="noStrike">
                <a:latin typeface="Arial"/>
                <a:ea typeface="Arial"/>
                <a:cs typeface="Arial"/>
                <a:sym typeface="Arial"/>
              </a:rPr>
              <a:t>k </a:t>
            </a:r>
            <a:r>
              <a:rPr b="0" i="0" lang="en-US" sz="3800" u="none" strike="noStrike">
                <a:latin typeface="Arial"/>
                <a:ea typeface="Arial"/>
                <a:cs typeface="Arial"/>
                <a:sym typeface="Arial"/>
              </a:rPr>
              <a:t> 2. </a:t>
            </a:r>
            <a:endParaRPr/>
          </a:p>
          <a:p>
            <a:pPr indent="-228600" lvl="0" marL="228600" rtl="0" algn="l">
              <a:lnSpc>
                <a:spcPct val="90000"/>
              </a:lnSpc>
              <a:spcBef>
                <a:spcPts val="1000"/>
              </a:spcBef>
              <a:spcAft>
                <a:spcPts val="0"/>
              </a:spcAft>
              <a:buClr>
                <a:schemeClr val="dk1"/>
              </a:buClr>
              <a:buSzPct val="100000"/>
              <a:buChar char="•"/>
            </a:pPr>
            <a:r>
              <a:rPr b="0" i="0" lang="en-US" sz="3800" u="none" strike="noStrike">
                <a:latin typeface="Arial"/>
                <a:ea typeface="Arial"/>
                <a:cs typeface="Arial"/>
                <a:sym typeface="Arial"/>
              </a:rPr>
              <a:t>The </a:t>
            </a:r>
            <a:r>
              <a:rPr b="0" i="0" lang="en-US" sz="3800" u="none" strike="noStrike">
                <a:latin typeface="Gill Sans"/>
                <a:ea typeface="Gill Sans"/>
                <a:cs typeface="Gill Sans"/>
                <a:sym typeface="Gill Sans"/>
              </a:rPr>
              <a:t>apriori gen </a:t>
            </a:r>
            <a:r>
              <a:rPr b="0" i="0" lang="en-US" sz="3800" u="none" strike="noStrike">
                <a:latin typeface="Arial"/>
                <a:ea typeface="Arial"/>
                <a:cs typeface="Arial"/>
                <a:sym typeface="Arial"/>
              </a:rPr>
              <a:t>procedure generates the candidates and then uses the Apriori property to eliminate those having a subset that is not frequent (step 3).</a:t>
            </a:r>
            <a:endParaRPr/>
          </a:p>
          <a:p>
            <a:pPr indent="-228600" lvl="0" marL="228600" rtl="0" algn="l">
              <a:lnSpc>
                <a:spcPct val="90000"/>
              </a:lnSpc>
              <a:spcBef>
                <a:spcPts val="1000"/>
              </a:spcBef>
              <a:spcAft>
                <a:spcPts val="0"/>
              </a:spcAft>
              <a:buClr>
                <a:schemeClr val="dk1"/>
              </a:buClr>
              <a:buSzPct val="100000"/>
              <a:buChar char="•"/>
            </a:pPr>
            <a:r>
              <a:rPr b="0" i="0" lang="en-US" sz="3800" u="none" strike="noStrike">
                <a:latin typeface="Arial"/>
                <a:ea typeface="Arial"/>
                <a:cs typeface="Arial"/>
                <a:sym typeface="Arial"/>
              </a:rPr>
              <a:t>This procedure is described later. </a:t>
            </a:r>
            <a:endParaRPr/>
          </a:p>
          <a:p>
            <a:pPr indent="-228600" lvl="0" marL="228600" rtl="0" algn="l">
              <a:lnSpc>
                <a:spcPct val="90000"/>
              </a:lnSpc>
              <a:spcBef>
                <a:spcPts val="1000"/>
              </a:spcBef>
              <a:spcAft>
                <a:spcPts val="0"/>
              </a:spcAft>
              <a:buClr>
                <a:schemeClr val="dk1"/>
              </a:buClr>
              <a:buSzPct val="100000"/>
              <a:buChar char="•"/>
            </a:pPr>
            <a:r>
              <a:rPr b="0" i="0" lang="en-US" sz="3800" u="none" strike="noStrike">
                <a:latin typeface="Arial"/>
                <a:ea typeface="Arial"/>
                <a:cs typeface="Arial"/>
                <a:sym typeface="Arial"/>
              </a:rPr>
              <a:t>Once all of the candidates have been generated, the database is scanned (step 4).</a:t>
            </a:r>
            <a:endParaRPr/>
          </a:p>
          <a:p>
            <a:pPr indent="-228600" lvl="0" marL="228600" rtl="0" algn="l">
              <a:lnSpc>
                <a:spcPct val="90000"/>
              </a:lnSpc>
              <a:spcBef>
                <a:spcPts val="1000"/>
              </a:spcBef>
              <a:spcAft>
                <a:spcPts val="0"/>
              </a:spcAft>
              <a:buClr>
                <a:schemeClr val="dk1"/>
              </a:buClr>
              <a:buSzPct val="100000"/>
              <a:buChar char="•"/>
            </a:pPr>
            <a:r>
              <a:rPr b="0" i="0" lang="en-US" sz="3800" u="none" strike="noStrike">
                <a:latin typeface="Arial"/>
                <a:ea typeface="Arial"/>
                <a:cs typeface="Arial"/>
                <a:sym typeface="Arial"/>
              </a:rPr>
              <a:t>For each transaction, a subset function is used to find all subsets of the transaction that are candidates (step 5), and the count for each of these candidates is accumulated (steps 6 and 7). </a:t>
            </a:r>
            <a:endParaRPr/>
          </a:p>
          <a:p>
            <a:pPr indent="-228600" lvl="0" marL="228600" rtl="0" algn="l">
              <a:lnSpc>
                <a:spcPct val="90000"/>
              </a:lnSpc>
              <a:spcBef>
                <a:spcPts val="1000"/>
              </a:spcBef>
              <a:spcAft>
                <a:spcPts val="0"/>
              </a:spcAft>
              <a:buClr>
                <a:schemeClr val="dk1"/>
              </a:buClr>
              <a:buSzPct val="100000"/>
              <a:buChar char="•"/>
            </a:pPr>
            <a:r>
              <a:rPr b="0" i="0" lang="en-US" sz="3800" u="none" strike="noStrike">
                <a:latin typeface="Arial"/>
                <a:ea typeface="Arial"/>
                <a:cs typeface="Arial"/>
                <a:sym typeface="Arial"/>
              </a:rPr>
              <a:t>Finally, all the candidates satisfying the minimum support (step 9) form the set of frequent itemsets, </a:t>
            </a:r>
            <a:r>
              <a:rPr b="0" i="1" lang="en-US" sz="3800" u="none" strike="noStrike">
                <a:latin typeface="Arial"/>
                <a:ea typeface="Arial"/>
                <a:cs typeface="Arial"/>
                <a:sym typeface="Arial"/>
              </a:rPr>
              <a:t>L </a:t>
            </a:r>
            <a:r>
              <a:rPr b="0" i="0" lang="en-US" sz="3800" u="none" strike="noStrike">
                <a:latin typeface="Arial"/>
                <a:ea typeface="Arial"/>
                <a:cs typeface="Arial"/>
                <a:sym typeface="Arial"/>
              </a:rPr>
              <a:t>(step 11).</a:t>
            </a:r>
            <a:endParaRPr/>
          </a:p>
          <a:p>
            <a:pPr indent="-228600" lvl="0" marL="228600" rtl="0" algn="l">
              <a:lnSpc>
                <a:spcPct val="90000"/>
              </a:lnSpc>
              <a:spcBef>
                <a:spcPts val="1000"/>
              </a:spcBef>
              <a:spcAft>
                <a:spcPts val="0"/>
              </a:spcAft>
              <a:buClr>
                <a:schemeClr val="dk1"/>
              </a:buClr>
              <a:buSzPct val="100000"/>
              <a:buChar char="•"/>
            </a:pPr>
            <a:r>
              <a:rPr b="0" i="0" lang="en-US" sz="3800" u="none" strike="noStrike">
                <a:latin typeface="Arial"/>
                <a:ea typeface="Arial"/>
                <a:cs typeface="Arial"/>
                <a:sym typeface="Arial"/>
              </a:rPr>
              <a:t>The </a:t>
            </a:r>
            <a:r>
              <a:rPr b="0" i="0" lang="en-US" sz="3800" u="none" strike="noStrike">
                <a:latin typeface="Gill Sans"/>
                <a:ea typeface="Gill Sans"/>
                <a:cs typeface="Gill Sans"/>
                <a:sym typeface="Gill Sans"/>
              </a:rPr>
              <a:t>apriori gen </a:t>
            </a:r>
            <a:r>
              <a:rPr b="0" i="0" lang="en-US" sz="3800" u="none" strike="noStrike">
                <a:latin typeface="Arial"/>
                <a:ea typeface="Arial"/>
                <a:cs typeface="Arial"/>
                <a:sym typeface="Arial"/>
              </a:rPr>
              <a:t>procedure performs two kinds of actions, namely, </a:t>
            </a:r>
            <a:r>
              <a:rPr b="1" i="0" lang="en-US" sz="3800" u="none" strike="noStrike">
                <a:latin typeface="Arial"/>
                <a:ea typeface="Arial"/>
                <a:cs typeface="Arial"/>
                <a:sym typeface="Arial"/>
              </a:rPr>
              <a:t>join </a:t>
            </a:r>
            <a:r>
              <a:rPr b="0" i="0" lang="en-US" sz="3800" u="none" strike="noStrike">
                <a:latin typeface="Arial"/>
                <a:ea typeface="Arial"/>
                <a:cs typeface="Arial"/>
                <a:sym typeface="Arial"/>
              </a:rPr>
              <a:t>and </a:t>
            </a:r>
            <a:r>
              <a:rPr b="1" i="0" lang="en-US" sz="3800" u="none" strike="noStrike">
                <a:latin typeface="Arial"/>
                <a:ea typeface="Arial"/>
                <a:cs typeface="Arial"/>
                <a:sym typeface="Arial"/>
              </a:rPr>
              <a:t>prune</a:t>
            </a:r>
            <a:r>
              <a:rPr b="0" i="0" lang="en-US" sz="3800" u="none" strike="noStrike">
                <a:latin typeface="Arial"/>
                <a:ea typeface="Arial"/>
                <a:cs typeface="Arial"/>
                <a:sym typeface="Arial"/>
              </a:rPr>
              <a:t>, as described before.</a:t>
            </a:r>
            <a:endParaRPr/>
          </a:p>
          <a:p>
            <a:pPr indent="-228600" lvl="0" marL="228600" rtl="0" algn="l">
              <a:lnSpc>
                <a:spcPct val="90000"/>
              </a:lnSpc>
              <a:spcBef>
                <a:spcPts val="1000"/>
              </a:spcBef>
              <a:spcAft>
                <a:spcPts val="0"/>
              </a:spcAft>
              <a:buClr>
                <a:schemeClr val="dk1"/>
              </a:buClr>
              <a:buSzPct val="100000"/>
              <a:buChar char="•"/>
            </a:pPr>
            <a:r>
              <a:rPr b="0" i="0" lang="en-US" sz="3800" u="none" strike="noStrike">
                <a:latin typeface="Arial"/>
                <a:ea typeface="Arial"/>
                <a:cs typeface="Arial"/>
                <a:sym typeface="Arial"/>
              </a:rPr>
              <a:t>In the join component, </a:t>
            </a:r>
            <a:r>
              <a:rPr b="0" i="1" lang="en-US" sz="3800" u="none" strike="noStrike">
                <a:latin typeface="Arial"/>
                <a:ea typeface="Arial"/>
                <a:cs typeface="Arial"/>
                <a:sym typeface="Arial"/>
              </a:rPr>
              <a:t>Lk-1</a:t>
            </a:r>
            <a:r>
              <a:rPr b="0" i="0" lang="en-US" sz="3800" u="none" strike="noStrike">
                <a:latin typeface="Arial"/>
                <a:ea typeface="Arial"/>
                <a:cs typeface="Arial"/>
                <a:sym typeface="Arial"/>
              </a:rPr>
              <a:t> is joined with </a:t>
            </a:r>
            <a:r>
              <a:rPr b="0" i="1" lang="en-US" sz="3800" u="none" strike="noStrike">
                <a:latin typeface="Arial"/>
                <a:ea typeface="Arial"/>
                <a:cs typeface="Arial"/>
                <a:sym typeface="Arial"/>
              </a:rPr>
              <a:t>Lk-1</a:t>
            </a:r>
            <a:r>
              <a:rPr b="0" i="0" lang="en-US" sz="3800" u="none" strike="noStrike">
                <a:latin typeface="Arial"/>
                <a:ea typeface="Arial"/>
                <a:cs typeface="Arial"/>
                <a:sym typeface="Arial"/>
              </a:rPr>
              <a:t> to generate potential candidates (steps 1–4). </a:t>
            </a:r>
            <a:endParaRPr/>
          </a:p>
          <a:p>
            <a:pPr indent="-228600" lvl="0" marL="228600" rtl="0" algn="l">
              <a:lnSpc>
                <a:spcPct val="90000"/>
              </a:lnSpc>
              <a:spcBef>
                <a:spcPts val="1000"/>
              </a:spcBef>
              <a:spcAft>
                <a:spcPts val="0"/>
              </a:spcAft>
              <a:buClr>
                <a:schemeClr val="dk1"/>
              </a:buClr>
              <a:buSzPct val="100000"/>
              <a:buChar char="•"/>
            </a:pPr>
            <a:r>
              <a:rPr b="0" i="0" lang="en-US" sz="3800" u="none" strike="noStrike">
                <a:latin typeface="Arial"/>
                <a:ea typeface="Arial"/>
                <a:cs typeface="Arial"/>
                <a:sym typeface="Arial"/>
              </a:rPr>
              <a:t>The prune component (steps 5–7) employs the Apriori property to remove candidates that have a subset that is not frequent. </a:t>
            </a:r>
            <a:endParaRPr/>
          </a:p>
          <a:p>
            <a:pPr indent="-228600" lvl="0" marL="228600" rtl="0" algn="l">
              <a:lnSpc>
                <a:spcPct val="90000"/>
              </a:lnSpc>
              <a:spcBef>
                <a:spcPts val="1000"/>
              </a:spcBef>
              <a:spcAft>
                <a:spcPts val="0"/>
              </a:spcAft>
              <a:buClr>
                <a:schemeClr val="dk1"/>
              </a:buClr>
              <a:buSzPct val="100000"/>
              <a:buChar char="•"/>
            </a:pPr>
            <a:r>
              <a:rPr b="0" i="0" lang="en-US" sz="3800" u="none" strike="noStrike">
                <a:latin typeface="Arial"/>
                <a:ea typeface="Arial"/>
                <a:cs typeface="Arial"/>
                <a:sym typeface="Arial"/>
              </a:rPr>
              <a:t>The test for infrequent subsets is shown in procedure </a:t>
            </a:r>
            <a:r>
              <a:rPr b="0" i="0" lang="en-US" sz="3800" u="none" strike="noStrike">
                <a:latin typeface="Gill Sans"/>
                <a:ea typeface="Gill Sans"/>
                <a:cs typeface="Gill Sans"/>
                <a:sym typeface="Gill Sans"/>
              </a:rPr>
              <a:t>has infrequent subset</a:t>
            </a:r>
            <a:r>
              <a:rPr b="0" i="0" lang="en-US" sz="3800" u="none" strike="noStrike">
                <a:latin typeface="Arial"/>
                <a:ea typeface="Arial"/>
                <a:cs typeface="Arial"/>
                <a:sym typeface="Arial"/>
              </a:rPr>
              <a:t>.</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Apriori Algorithm for generating all frequent itemsets</a:t>
            </a:r>
            <a:endParaRPr/>
          </a:p>
        </p:txBody>
      </p:sp>
      <p:pic>
        <p:nvPicPr>
          <p:cNvPr id="374" name="Google Shape;374;p47"/>
          <p:cNvPicPr preferRelativeResize="0"/>
          <p:nvPr/>
        </p:nvPicPr>
        <p:blipFill rotWithShape="1">
          <a:blip r:embed="rId3">
            <a:alphaModFix/>
          </a:blip>
          <a:srcRect b="0" l="0" r="0" t="0"/>
          <a:stretch/>
        </p:blipFill>
        <p:spPr>
          <a:xfrm>
            <a:off x="567481" y="1996646"/>
            <a:ext cx="5528519" cy="4496228"/>
          </a:xfrm>
          <a:prstGeom prst="rect">
            <a:avLst/>
          </a:prstGeom>
          <a:noFill/>
          <a:ln>
            <a:noFill/>
          </a:ln>
        </p:spPr>
      </p:pic>
      <p:pic>
        <p:nvPicPr>
          <p:cNvPr id="375" name="Google Shape;375;p47"/>
          <p:cNvPicPr preferRelativeResize="0"/>
          <p:nvPr/>
        </p:nvPicPr>
        <p:blipFill rotWithShape="1">
          <a:blip r:embed="rId4">
            <a:alphaModFix/>
          </a:blip>
          <a:srcRect b="0" l="0" r="0" t="0"/>
          <a:stretch/>
        </p:blipFill>
        <p:spPr>
          <a:xfrm>
            <a:off x="6096000" y="1996646"/>
            <a:ext cx="5870917" cy="465737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81" name="Google Shape;381;p48"/>
          <p:cNvPicPr preferRelativeResize="0"/>
          <p:nvPr/>
        </p:nvPicPr>
        <p:blipFill rotWithShape="1">
          <a:blip r:embed="rId3">
            <a:alphaModFix/>
          </a:blip>
          <a:srcRect b="0" l="0" r="0" t="0"/>
          <a:stretch/>
        </p:blipFill>
        <p:spPr>
          <a:xfrm>
            <a:off x="1280160" y="1996647"/>
            <a:ext cx="9298745" cy="4496228"/>
          </a:xfrm>
          <a:prstGeom prst="rect">
            <a:avLst/>
          </a:prstGeom>
          <a:noFill/>
          <a:ln>
            <a:noFill/>
          </a:ln>
        </p:spPr>
      </p:pic>
      <p:sp>
        <p:nvSpPr>
          <p:cNvPr id="382" name="Google Shape;382;p48"/>
          <p:cNvSpPr txBox="1"/>
          <p:nvPr/>
        </p:nvSpPr>
        <p:spPr>
          <a:xfrm>
            <a:off x="7357403" y="4543865"/>
            <a:ext cx="382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 is based on level-wise search</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ph idx="1" type="body"/>
          </p:nvPr>
        </p:nvSpPr>
        <p:spPr>
          <a:xfrm>
            <a:off x="351693" y="647114"/>
            <a:ext cx="11493304" cy="600690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0" i="0" lang="en-US" sz="3200" u="none" strike="noStrike">
                <a:latin typeface="Times New Roman"/>
                <a:ea typeface="Times New Roman"/>
                <a:cs typeface="Times New Roman"/>
                <a:sym typeface="Times New Roman"/>
              </a:rPr>
              <a:t>This algorithm is based on </a:t>
            </a:r>
            <a:r>
              <a:rPr b="1" i="0" lang="en-US" sz="3200" u="none" strike="noStrike">
                <a:latin typeface="Times New Roman"/>
                <a:ea typeface="Times New Roman"/>
                <a:cs typeface="Times New Roman"/>
                <a:sym typeface="Times New Roman"/>
              </a:rPr>
              <a:t>level-wise search</a:t>
            </a:r>
            <a:r>
              <a:rPr b="0" i="0" lang="en-US" sz="3200" u="none" strike="noStrike">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ct val="100000"/>
              <a:buChar char="•"/>
            </a:pPr>
            <a:r>
              <a:rPr b="0" i="0" lang="en-US" sz="3200" u="none" strike="noStrike">
                <a:latin typeface="Times New Roman"/>
                <a:ea typeface="Times New Roman"/>
                <a:cs typeface="Times New Roman"/>
                <a:sym typeface="Times New Roman"/>
              </a:rPr>
              <a:t>It generates all frequent itemsets by making multiple passes over the data. </a:t>
            </a:r>
            <a:endParaRPr/>
          </a:p>
          <a:p>
            <a:pPr indent="-228600" lvl="0" marL="228600" rtl="0" algn="l">
              <a:lnSpc>
                <a:spcPct val="90000"/>
              </a:lnSpc>
              <a:spcBef>
                <a:spcPts val="1000"/>
              </a:spcBef>
              <a:spcAft>
                <a:spcPts val="0"/>
              </a:spcAft>
              <a:buClr>
                <a:schemeClr val="dk1"/>
              </a:buClr>
              <a:buSzPct val="100000"/>
              <a:buChar char="•"/>
            </a:pPr>
            <a:r>
              <a:rPr b="0" i="0" lang="en-US" sz="3200" u="none" strike="noStrike">
                <a:latin typeface="Times New Roman"/>
                <a:ea typeface="Times New Roman"/>
                <a:cs typeface="Times New Roman"/>
                <a:sym typeface="Times New Roman"/>
              </a:rPr>
              <a:t>In the first pass, it counts the supports of individual items (line 1) and determines whether each of them is frequent (line 2). </a:t>
            </a:r>
            <a:endParaRPr/>
          </a:p>
          <a:p>
            <a:pPr indent="-228600" lvl="0" marL="228600" rtl="0" algn="l">
              <a:lnSpc>
                <a:spcPct val="90000"/>
              </a:lnSpc>
              <a:spcBef>
                <a:spcPts val="1000"/>
              </a:spcBef>
              <a:spcAft>
                <a:spcPts val="0"/>
              </a:spcAft>
              <a:buClr>
                <a:schemeClr val="dk1"/>
              </a:buClr>
              <a:buSzPct val="100000"/>
              <a:buChar char="•"/>
            </a:pPr>
            <a:r>
              <a:rPr b="0" i="1" lang="en-US" sz="3200" u="none" strike="noStrike">
                <a:latin typeface="Times New Roman"/>
                <a:ea typeface="Times New Roman"/>
                <a:cs typeface="Times New Roman"/>
                <a:sym typeface="Times New Roman"/>
              </a:rPr>
              <a:t>F</a:t>
            </a:r>
            <a:r>
              <a:rPr b="0" i="0" lang="en-US" sz="3200" u="none" strike="noStrike">
                <a:latin typeface="Times New Roman"/>
                <a:ea typeface="Times New Roman"/>
                <a:cs typeface="Times New Roman"/>
                <a:sym typeface="Times New Roman"/>
              </a:rPr>
              <a:t>1 is the set of frequent 1-itemsets. </a:t>
            </a:r>
            <a:endParaRPr/>
          </a:p>
          <a:p>
            <a:pPr indent="-228600" lvl="0" marL="228600" rtl="0" algn="l">
              <a:lnSpc>
                <a:spcPct val="90000"/>
              </a:lnSpc>
              <a:spcBef>
                <a:spcPts val="1000"/>
              </a:spcBef>
              <a:spcAft>
                <a:spcPts val="0"/>
              </a:spcAft>
              <a:buClr>
                <a:schemeClr val="dk1"/>
              </a:buClr>
              <a:buSzPct val="100000"/>
              <a:buChar char="•"/>
            </a:pPr>
            <a:r>
              <a:rPr b="0" i="0" lang="en-US" sz="3200" u="none" strike="noStrike">
                <a:latin typeface="Times New Roman"/>
                <a:ea typeface="Times New Roman"/>
                <a:cs typeface="Times New Roman"/>
                <a:sym typeface="Times New Roman"/>
              </a:rPr>
              <a:t>In each subsequent pass </a:t>
            </a:r>
            <a:r>
              <a:rPr b="0" i="1" lang="en-US" sz="3200" u="none" strike="noStrike">
                <a:latin typeface="Times New Roman"/>
                <a:ea typeface="Times New Roman"/>
                <a:cs typeface="Times New Roman"/>
                <a:sym typeface="Times New Roman"/>
              </a:rPr>
              <a:t>k</a:t>
            </a:r>
            <a:r>
              <a:rPr b="0" i="0" lang="en-US" sz="3200" u="none" strike="noStrike">
                <a:latin typeface="Times New Roman"/>
                <a:ea typeface="Times New Roman"/>
                <a:cs typeface="Times New Roman"/>
                <a:sym typeface="Times New Roman"/>
              </a:rPr>
              <a:t>, there are three steps:</a:t>
            </a:r>
            <a:endParaRPr/>
          </a:p>
          <a:p>
            <a:pPr indent="-228600" lvl="1" marL="685800" rtl="0" algn="l">
              <a:lnSpc>
                <a:spcPct val="90000"/>
              </a:lnSpc>
              <a:spcBef>
                <a:spcPts val="500"/>
              </a:spcBef>
              <a:spcAft>
                <a:spcPts val="0"/>
              </a:spcAft>
              <a:buClr>
                <a:schemeClr val="dk1"/>
              </a:buClr>
              <a:buSzPct val="100000"/>
              <a:buChar char="•"/>
            </a:pPr>
            <a:r>
              <a:rPr b="0" i="0" lang="en-US" u="none" strike="noStrike">
                <a:latin typeface="Times New Roman"/>
                <a:ea typeface="Times New Roman"/>
                <a:cs typeface="Times New Roman"/>
                <a:sym typeface="Times New Roman"/>
              </a:rPr>
              <a:t>1. It starts with the seed set of itemsets </a:t>
            </a:r>
            <a:r>
              <a:rPr b="0" i="1" lang="en-US" u="none" strike="noStrike">
                <a:latin typeface="Times New Roman"/>
                <a:ea typeface="Times New Roman"/>
                <a:cs typeface="Times New Roman"/>
                <a:sym typeface="Times New Roman"/>
              </a:rPr>
              <a:t>Fk</a:t>
            </a:r>
            <a:r>
              <a:rPr b="0" i="0" lang="en-US" u="none" strike="noStrike">
                <a:latin typeface="Times New Roman"/>
                <a:ea typeface="Times New Roman"/>
                <a:cs typeface="Times New Roman"/>
                <a:sym typeface="Times New Roman"/>
              </a:rPr>
              <a:t>-1 found to be frequent in the (</a:t>
            </a:r>
            <a:r>
              <a:rPr b="0" i="1" lang="en-US" u="none" strike="noStrike">
                <a:latin typeface="Times New Roman"/>
                <a:ea typeface="Times New Roman"/>
                <a:cs typeface="Times New Roman"/>
                <a:sym typeface="Times New Roman"/>
              </a:rPr>
              <a:t>k</a:t>
            </a:r>
            <a:r>
              <a:rPr b="0" i="0" lang="en-US" u="none" strike="noStrike">
                <a:latin typeface="Times New Roman"/>
                <a:ea typeface="Times New Roman"/>
                <a:cs typeface="Times New Roman"/>
                <a:sym typeface="Times New Roman"/>
              </a:rPr>
              <a:t>- 1)-th pass. It uses this seed set to generate </a:t>
            </a:r>
            <a:r>
              <a:rPr b="1" i="0" lang="en-US" u="none" strike="noStrike">
                <a:latin typeface="Times New Roman"/>
                <a:ea typeface="Times New Roman"/>
                <a:cs typeface="Times New Roman"/>
                <a:sym typeface="Times New Roman"/>
              </a:rPr>
              <a:t>candidate itemsets </a:t>
            </a:r>
            <a:r>
              <a:rPr b="0" i="1" lang="en-US" u="none" strike="noStrike">
                <a:latin typeface="Times New Roman"/>
                <a:ea typeface="Times New Roman"/>
                <a:cs typeface="Times New Roman"/>
                <a:sym typeface="Times New Roman"/>
              </a:rPr>
              <a:t>Ck </a:t>
            </a:r>
            <a:r>
              <a:rPr b="0" i="0" lang="en-US" u="none" strike="noStrike">
                <a:latin typeface="Times New Roman"/>
                <a:ea typeface="Times New Roman"/>
                <a:cs typeface="Times New Roman"/>
                <a:sym typeface="Times New Roman"/>
              </a:rPr>
              <a:t>(line 4), which are possible frequent itemsets. This is done using the candidate-gen() function.</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ct val="100000"/>
              <a:buChar char="•"/>
            </a:pPr>
            <a:r>
              <a:rPr b="0" i="0" lang="en-US" u="none" strike="noStrike">
                <a:latin typeface="Times New Roman"/>
                <a:ea typeface="Times New Roman"/>
                <a:cs typeface="Times New Roman"/>
                <a:sym typeface="Times New Roman"/>
              </a:rPr>
              <a:t>2. The transaction database is then scanned and the actual support of each candidate itemset </a:t>
            </a:r>
            <a:r>
              <a:rPr b="0" i="1" lang="en-US" u="none" strike="noStrike">
                <a:latin typeface="Times New Roman"/>
                <a:ea typeface="Times New Roman"/>
                <a:cs typeface="Times New Roman"/>
                <a:sym typeface="Times New Roman"/>
              </a:rPr>
              <a:t>c </a:t>
            </a:r>
            <a:r>
              <a:rPr b="0" i="0" lang="en-US" u="none" strike="noStrike">
                <a:latin typeface="Times New Roman"/>
                <a:ea typeface="Times New Roman"/>
                <a:cs typeface="Times New Roman"/>
                <a:sym typeface="Times New Roman"/>
              </a:rPr>
              <a:t>in </a:t>
            </a:r>
            <a:r>
              <a:rPr b="0" i="1" lang="en-US" u="none" strike="noStrike">
                <a:latin typeface="Times New Roman"/>
                <a:ea typeface="Times New Roman"/>
                <a:cs typeface="Times New Roman"/>
                <a:sym typeface="Times New Roman"/>
              </a:rPr>
              <a:t>Ck </a:t>
            </a:r>
            <a:r>
              <a:rPr b="0" i="0" lang="en-US" u="none" strike="noStrike">
                <a:latin typeface="Times New Roman"/>
                <a:ea typeface="Times New Roman"/>
                <a:cs typeface="Times New Roman"/>
                <a:sym typeface="Times New Roman"/>
              </a:rPr>
              <a:t>is counted (lines 5-10). Note that we do not need to load the whole data into memory before processing. Instead, at any time, only one transaction resides in memory. This is a very important feature of the algorithm. It makes the algorithm scalable to huge data sets, which cannot be loaded into memory.</a:t>
            </a:r>
            <a:endParaRPr/>
          </a:p>
          <a:p>
            <a:pPr indent="-228600" lvl="1" marL="685800" rtl="0" algn="l">
              <a:lnSpc>
                <a:spcPct val="90000"/>
              </a:lnSpc>
              <a:spcBef>
                <a:spcPts val="500"/>
              </a:spcBef>
              <a:spcAft>
                <a:spcPts val="0"/>
              </a:spcAft>
              <a:buClr>
                <a:schemeClr val="dk1"/>
              </a:buClr>
              <a:buSzPct val="171428"/>
              <a:buChar char="•"/>
            </a:pPr>
            <a:r>
              <a:rPr b="0" i="0" lang="en-US" u="none" strike="noStrike">
                <a:latin typeface="Times New Roman"/>
                <a:ea typeface="Times New Roman"/>
                <a:cs typeface="Times New Roman"/>
                <a:sym typeface="Times New Roman"/>
              </a:rPr>
              <a:t>3. At the end of the pass or scan, it determines which of the candidate itemsets are actually frequent (line 11).</a:t>
            </a:r>
            <a:endParaRPr sz="14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93" name="Google Shape;393;p50"/>
          <p:cNvPicPr preferRelativeResize="0"/>
          <p:nvPr/>
        </p:nvPicPr>
        <p:blipFill rotWithShape="1">
          <a:blip r:embed="rId3">
            <a:alphaModFix/>
          </a:blip>
          <a:srcRect b="0" l="0" r="0" t="0"/>
          <a:stretch/>
        </p:blipFill>
        <p:spPr>
          <a:xfrm>
            <a:off x="618978" y="1835504"/>
            <a:ext cx="10954043" cy="46573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example of a sequential pattern is “5% of customers buy bed first, then mattress and then pillows” </a:t>
            </a:r>
            <a:endParaRPr/>
          </a:p>
          <a:p>
            <a:pPr indent="-228600" lvl="0" marL="228600" rtl="0" algn="l">
              <a:lnSpc>
                <a:spcPct val="90000"/>
              </a:lnSpc>
              <a:spcBef>
                <a:spcPts val="1000"/>
              </a:spcBef>
              <a:spcAft>
                <a:spcPts val="0"/>
              </a:spcAft>
              <a:buClr>
                <a:schemeClr val="dk1"/>
              </a:buClr>
              <a:buSzPts val="2800"/>
              <a:buChar char="•"/>
            </a:pPr>
            <a:r>
              <a:rPr lang="en-US"/>
              <a:t>The items are not purchased at the same time, but one after another. </a:t>
            </a:r>
            <a:endParaRPr/>
          </a:p>
          <a:p>
            <a:pPr indent="-228600" lvl="0" marL="228600" rtl="0" algn="l">
              <a:lnSpc>
                <a:spcPct val="90000"/>
              </a:lnSpc>
              <a:spcBef>
                <a:spcPts val="1000"/>
              </a:spcBef>
              <a:spcAft>
                <a:spcPts val="0"/>
              </a:spcAft>
              <a:buClr>
                <a:schemeClr val="dk1"/>
              </a:buClr>
              <a:buSzPts val="2800"/>
              <a:buChar char="•"/>
            </a:pPr>
            <a:r>
              <a:rPr lang="en-US"/>
              <a:t>Such patterns are useful in Web usage mining for analyzing clickstreams from server logs. </a:t>
            </a:r>
            <a:endParaRPr/>
          </a:p>
          <a:p>
            <a:pPr indent="-228600" lvl="0" marL="228600" rtl="0" algn="l">
              <a:lnSpc>
                <a:spcPct val="90000"/>
              </a:lnSpc>
              <a:spcBef>
                <a:spcPts val="1000"/>
              </a:spcBef>
              <a:spcAft>
                <a:spcPts val="0"/>
              </a:spcAft>
              <a:buClr>
                <a:schemeClr val="dk1"/>
              </a:buClr>
              <a:buSzPts val="2800"/>
              <a:buChar char="•"/>
            </a:pPr>
            <a:r>
              <a:rPr lang="en-US"/>
              <a:t>They are also useful for finding language or linguistic patterns from natural language texts.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Candidate-gen function</a:t>
            </a:r>
            <a:endParaRPr/>
          </a:p>
        </p:txBody>
      </p:sp>
      <p:sp>
        <p:nvSpPr>
          <p:cNvPr id="399" name="Google Shape;399;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The candidate generation function</a:t>
            </a:r>
            <a:endParaRPr/>
          </a:p>
          <a:p>
            <a:pPr indent="-228600" lvl="0" marL="228600" rtl="0" algn="l">
              <a:lnSpc>
                <a:spcPct val="90000"/>
              </a:lnSpc>
              <a:spcBef>
                <a:spcPts val="1000"/>
              </a:spcBef>
              <a:spcAft>
                <a:spcPts val="0"/>
              </a:spcAft>
              <a:buClr>
                <a:schemeClr val="dk1"/>
              </a:buClr>
              <a:buSzPct val="100000"/>
              <a:buChar char="•"/>
            </a:pPr>
            <a:r>
              <a:rPr lang="en-US"/>
              <a:t>the join step and the pruning step</a:t>
            </a:r>
            <a:endParaRPr/>
          </a:p>
          <a:p>
            <a:pPr indent="-228600" lvl="0" marL="228600" rtl="0" algn="l">
              <a:lnSpc>
                <a:spcPct val="90000"/>
              </a:lnSpc>
              <a:spcBef>
                <a:spcPts val="1000"/>
              </a:spcBef>
              <a:spcAft>
                <a:spcPts val="0"/>
              </a:spcAft>
              <a:buClr>
                <a:schemeClr val="dk1"/>
              </a:buClr>
              <a:buSzPct val="100000"/>
              <a:buChar char="•"/>
            </a:pPr>
            <a:r>
              <a:rPr lang="en-US"/>
              <a:t>Join step (lines 2-6): </a:t>
            </a:r>
            <a:endParaRPr/>
          </a:p>
          <a:p>
            <a:pPr indent="-228600" lvl="1" marL="685800" rtl="0" algn="l">
              <a:lnSpc>
                <a:spcPct val="90000"/>
              </a:lnSpc>
              <a:spcBef>
                <a:spcPts val="500"/>
              </a:spcBef>
              <a:spcAft>
                <a:spcPts val="0"/>
              </a:spcAft>
              <a:buClr>
                <a:schemeClr val="dk1"/>
              </a:buClr>
              <a:buSzPct val="100000"/>
              <a:buChar char="•"/>
            </a:pPr>
            <a:r>
              <a:rPr lang="en-US"/>
              <a:t>This step joins two frequent (k-1)-itemsets to produce a possible candidate c (line 6). </a:t>
            </a:r>
            <a:endParaRPr/>
          </a:p>
          <a:p>
            <a:pPr indent="-228600" lvl="1" marL="685800" rtl="0" algn="l">
              <a:lnSpc>
                <a:spcPct val="90000"/>
              </a:lnSpc>
              <a:spcBef>
                <a:spcPts val="500"/>
              </a:spcBef>
              <a:spcAft>
                <a:spcPts val="0"/>
              </a:spcAft>
              <a:buClr>
                <a:schemeClr val="dk1"/>
              </a:buClr>
              <a:buSzPct val="100000"/>
              <a:buChar char="•"/>
            </a:pPr>
            <a:r>
              <a:rPr lang="en-US"/>
              <a:t>The two frequent itemsets f1 and f2 have exactly the same items except the last one (lines 3-5). </a:t>
            </a:r>
            <a:endParaRPr/>
          </a:p>
          <a:p>
            <a:pPr indent="-228600" lvl="1" marL="685800" rtl="0" algn="l">
              <a:lnSpc>
                <a:spcPct val="90000"/>
              </a:lnSpc>
              <a:spcBef>
                <a:spcPts val="500"/>
              </a:spcBef>
              <a:spcAft>
                <a:spcPts val="0"/>
              </a:spcAft>
              <a:buClr>
                <a:schemeClr val="dk1"/>
              </a:buClr>
              <a:buSzPct val="100000"/>
              <a:buChar char="•"/>
            </a:pPr>
            <a:r>
              <a:rPr lang="en-US"/>
              <a:t>c is added to the set of candidates Ck (line 7). </a:t>
            </a:r>
            <a:endParaRPr/>
          </a:p>
          <a:p>
            <a:pPr indent="-228600" lvl="0" marL="228600" rtl="0" algn="l">
              <a:lnSpc>
                <a:spcPct val="90000"/>
              </a:lnSpc>
              <a:spcBef>
                <a:spcPts val="1000"/>
              </a:spcBef>
              <a:spcAft>
                <a:spcPts val="0"/>
              </a:spcAft>
              <a:buClr>
                <a:schemeClr val="dk1"/>
              </a:buClr>
              <a:buSzPct val="100000"/>
              <a:buChar char="•"/>
            </a:pPr>
            <a:r>
              <a:rPr lang="en-US"/>
              <a:t>Pruning step (lines 8-11): </a:t>
            </a:r>
            <a:endParaRPr/>
          </a:p>
          <a:p>
            <a:pPr indent="-228600" lvl="1" marL="685800" rtl="0" algn="l">
              <a:lnSpc>
                <a:spcPct val="90000"/>
              </a:lnSpc>
              <a:spcBef>
                <a:spcPts val="500"/>
              </a:spcBef>
              <a:spcAft>
                <a:spcPts val="0"/>
              </a:spcAft>
              <a:buClr>
                <a:schemeClr val="dk1"/>
              </a:buClr>
              <a:buSzPct val="100000"/>
              <a:buChar char="•"/>
            </a:pPr>
            <a:r>
              <a:rPr lang="en-US"/>
              <a:t>A candidate c from the join step may not be a final candidate.</a:t>
            </a:r>
            <a:endParaRPr/>
          </a:p>
          <a:p>
            <a:pPr indent="-228600" lvl="1" marL="685800" rtl="0" algn="l">
              <a:lnSpc>
                <a:spcPct val="90000"/>
              </a:lnSpc>
              <a:spcBef>
                <a:spcPts val="500"/>
              </a:spcBef>
              <a:spcAft>
                <a:spcPts val="0"/>
              </a:spcAft>
              <a:buClr>
                <a:schemeClr val="dk1"/>
              </a:buClr>
              <a:buSzPct val="100000"/>
              <a:buChar char="•"/>
            </a:pPr>
            <a:r>
              <a:rPr lang="en-US"/>
              <a:t>This step determines whether all the k-1 subsets (there are k of them) of c are in Fk-1. </a:t>
            </a:r>
            <a:endParaRPr/>
          </a:p>
          <a:p>
            <a:pPr indent="-228600" lvl="1" marL="685800" rtl="0" algn="l">
              <a:lnSpc>
                <a:spcPct val="90000"/>
              </a:lnSpc>
              <a:spcBef>
                <a:spcPts val="500"/>
              </a:spcBef>
              <a:spcAft>
                <a:spcPts val="0"/>
              </a:spcAft>
              <a:buClr>
                <a:schemeClr val="dk1"/>
              </a:buClr>
              <a:buSzPct val="100000"/>
              <a:buChar char="•"/>
            </a:pPr>
            <a:r>
              <a:rPr lang="en-US"/>
              <a:t>If anyone of them is not in Fk-1, c cannot be frequent according to the downward closure property, and is thus deleted from Ck.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(Candidate-gen function)</a:t>
            </a:r>
            <a:endParaRPr/>
          </a:p>
        </p:txBody>
      </p:sp>
      <p:sp>
        <p:nvSpPr>
          <p:cNvPr id="405" name="Google Shape;405;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 the set of frequent itemsets at level 3 be F3 = {{1, 2, 3}, {1, 2, 4}, {1, 3, 4}, {1, 3, 5}, {2, 3, 4}}</a:t>
            </a:r>
            <a:endParaRPr/>
          </a:p>
          <a:p>
            <a:pPr indent="-228600" lvl="0" marL="228600" rtl="0" algn="l">
              <a:lnSpc>
                <a:spcPct val="90000"/>
              </a:lnSpc>
              <a:spcBef>
                <a:spcPts val="1000"/>
              </a:spcBef>
              <a:spcAft>
                <a:spcPts val="0"/>
              </a:spcAft>
              <a:buClr>
                <a:schemeClr val="dk1"/>
              </a:buClr>
              <a:buSzPts val="2800"/>
              <a:buChar char="•"/>
            </a:pPr>
            <a:r>
              <a:rPr lang="en-US"/>
              <a:t>The join step (which generates candidates for level 4) </a:t>
            </a:r>
            <a:endParaRPr/>
          </a:p>
          <a:p>
            <a:pPr indent="-228600" lvl="1" marL="685800" rtl="0" algn="l">
              <a:lnSpc>
                <a:spcPct val="90000"/>
              </a:lnSpc>
              <a:spcBef>
                <a:spcPts val="500"/>
              </a:spcBef>
              <a:spcAft>
                <a:spcPts val="0"/>
              </a:spcAft>
              <a:buClr>
                <a:schemeClr val="dk1"/>
              </a:buClr>
              <a:buSzPts val="2400"/>
              <a:buChar char="•"/>
            </a:pPr>
            <a:r>
              <a:rPr lang="en-US"/>
              <a:t>will produce 2 candidate itemsets, {1, 2, 3, 4} and {1, 3, 4, 5}. </a:t>
            </a:r>
            <a:endParaRPr/>
          </a:p>
          <a:p>
            <a:pPr indent="-228600" lvl="1" marL="685800" rtl="0" algn="l">
              <a:lnSpc>
                <a:spcPct val="90000"/>
              </a:lnSpc>
              <a:spcBef>
                <a:spcPts val="500"/>
              </a:spcBef>
              <a:spcAft>
                <a:spcPts val="0"/>
              </a:spcAft>
              <a:buClr>
                <a:schemeClr val="dk1"/>
              </a:buClr>
              <a:buSzPts val="2400"/>
              <a:buChar char="•"/>
            </a:pPr>
            <a:r>
              <a:rPr lang="en-US"/>
              <a:t>{1, 2, 3, 4} is generated by joining the first and the second itemsets in F3 as their first and second items are the same respectively. </a:t>
            </a:r>
            <a:endParaRPr/>
          </a:p>
          <a:p>
            <a:pPr indent="-228600" lvl="1" marL="685800" rtl="0" algn="l">
              <a:lnSpc>
                <a:spcPct val="90000"/>
              </a:lnSpc>
              <a:spcBef>
                <a:spcPts val="500"/>
              </a:spcBef>
              <a:spcAft>
                <a:spcPts val="0"/>
              </a:spcAft>
              <a:buClr>
                <a:schemeClr val="dk1"/>
              </a:buClr>
              <a:buSzPts val="2400"/>
              <a:buChar char="•"/>
            </a:pPr>
            <a:r>
              <a:rPr lang="en-US"/>
              <a:t>{1, 3, 4, 5} is generated by joining {1, 3, 4} and {1, 3, 5}. </a:t>
            </a:r>
            <a:endParaRPr/>
          </a:p>
          <a:p>
            <a:pPr indent="-228600" lvl="0" marL="228600" rtl="0" algn="l">
              <a:lnSpc>
                <a:spcPct val="90000"/>
              </a:lnSpc>
              <a:spcBef>
                <a:spcPts val="1000"/>
              </a:spcBef>
              <a:spcAft>
                <a:spcPts val="0"/>
              </a:spcAft>
              <a:buClr>
                <a:schemeClr val="dk1"/>
              </a:buClr>
              <a:buSzPts val="2800"/>
              <a:buChar char="•"/>
            </a:pPr>
            <a:r>
              <a:rPr lang="en-US"/>
              <a:t>After the pruning step,</a:t>
            </a:r>
            <a:endParaRPr/>
          </a:p>
          <a:p>
            <a:pPr indent="-228600" lvl="1" marL="685800" rtl="0" algn="l">
              <a:lnSpc>
                <a:spcPct val="90000"/>
              </a:lnSpc>
              <a:spcBef>
                <a:spcPts val="500"/>
              </a:spcBef>
              <a:spcAft>
                <a:spcPts val="0"/>
              </a:spcAft>
              <a:buClr>
                <a:schemeClr val="dk1"/>
              </a:buClr>
              <a:buSzPts val="2400"/>
              <a:buChar char="•"/>
            </a:pPr>
            <a:r>
              <a:rPr lang="en-US"/>
              <a:t>we have only: C4 = {{1, 2, 3, 4}} </a:t>
            </a:r>
            <a:endParaRPr/>
          </a:p>
          <a:p>
            <a:pPr indent="-228600" lvl="2" marL="1143000" rtl="0" algn="l">
              <a:lnSpc>
                <a:spcPct val="90000"/>
              </a:lnSpc>
              <a:spcBef>
                <a:spcPts val="500"/>
              </a:spcBef>
              <a:spcAft>
                <a:spcPts val="0"/>
              </a:spcAft>
              <a:buClr>
                <a:schemeClr val="dk1"/>
              </a:buClr>
              <a:buSzPts val="2000"/>
              <a:buChar char="•"/>
            </a:pPr>
            <a:r>
              <a:rPr lang="en-US"/>
              <a:t>because {1, 4, 5} is not in F3 and thus {1, 3, 4, 5} cannot be frequent.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Complete running example of the Apriori Algorithm</a:t>
            </a:r>
            <a:endParaRPr/>
          </a:p>
        </p:txBody>
      </p:sp>
      <p:sp>
        <p:nvSpPr>
          <p:cNvPr id="411" name="Google Shape;411;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based on the transaction</a:t>
            </a:r>
            <a:endParaRPr/>
          </a:p>
          <a:p>
            <a:pPr indent="-228600" lvl="0" marL="228600" rtl="0" algn="l">
              <a:lnSpc>
                <a:spcPct val="90000"/>
              </a:lnSpc>
              <a:spcBef>
                <a:spcPts val="1000"/>
              </a:spcBef>
              <a:spcAft>
                <a:spcPts val="0"/>
              </a:spcAft>
              <a:buClr>
                <a:schemeClr val="dk1"/>
              </a:buClr>
              <a:buSzPct val="100000"/>
              <a:buChar char="•"/>
            </a:pPr>
            <a:r>
              <a:rPr lang="en-US"/>
              <a:t>t1: Beef, Chicken, Milk t2: Beef, Cheese t3: Cheese, Boots t4: Beef, Chicken, Cheese t5: Beef, Chicken, Clothes, Cheese, Milk t6: Chicken, Clothes, Milk t7: Chicken, Milk, Clothes</a:t>
            </a:r>
            <a:endParaRPr/>
          </a:p>
          <a:p>
            <a:pPr indent="-228600" lvl="0" marL="228600" rtl="0" algn="l">
              <a:lnSpc>
                <a:spcPct val="90000"/>
              </a:lnSpc>
              <a:spcBef>
                <a:spcPts val="1000"/>
              </a:spcBef>
              <a:spcAft>
                <a:spcPts val="0"/>
              </a:spcAft>
              <a:buClr>
                <a:schemeClr val="dk1"/>
              </a:buClr>
              <a:buSzPct val="100000"/>
              <a:buChar char="•"/>
            </a:pPr>
            <a:r>
              <a:rPr lang="en-US"/>
              <a:t>We use minsup = 30%.</a:t>
            </a:r>
            <a:endParaRPr/>
          </a:p>
          <a:p>
            <a:pPr indent="-228600" lvl="0" marL="228600" rtl="0" algn="l">
              <a:lnSpc>
                <a:spcPct val="90000"/>
              </a:lnSpc>
              <a:spcBef>
                <a:spcPts val="1000"/>
              </a:spcBef>
              <a:spcAft>
                <a:spcPts val="0"/>
              </a:spcAft>
              <a:buClr>
                <a:schemeClr val="dk1"/>
              </a:buClr>
              <a:buSzPct val="100000"/>
              <a:buChar char="•"/>
            </a:pPr>
            <a:r>
              <a:rPr lang="en-US"/>
              <a:t>F1: {{Beef}:4, {Chicken}:5, {Clothes}:3, {Cheese}:4, {Milk}:4}</a:t>
            </a:r>
            <a:endParaRPr/>
          </a:p>
          <a:p>
            <a:pPr indent="-228600" lvl="0" marL="228600" rtl="0" algn="l">
              <a:lnSpc>
                <a:spcPct val="90000"/>
              </a:lnSpc>
              <a:spcBef>
                <a:spcPts val="1000"/>
              </a:spcBef>
              <a:spcAft>
                <a:spcPts val="0"/>
              </a:spcAft>
              <a:buClr>
                <a:schemeClr val="dk1"/>
              </a:buClr>
              <a:buSzPct val="100000"/>
              <a:buChar char="•"/>
            </a:pPr>
            <a:r>
              <a:rPr lang="en-US"/>
              <a:t>C2: {{Beef, Chicken}, {Beef, Clothes}, {Beef, Cheese}, {Beef, Milk}, {Chicken, Clothes}, {Chicken, Cheese}, {Chicken, Milk}, {Clothes, Cheese}, {Clothes, Milk}, {Cheese, Milk}} </a:t>
            </a:r>
            <a:endParaRPr/>
          </a:p>
          <a:p>
            <a:pPr indent="-228600" lvl="0" marL="228600" rtl="0" algn="l">
              <a:lnSpc>
                <a:spcPct val="90000"/>
              </a:lnSpc>
              <a:spcBef>
                <a:spcPts val="1000"/>
              </a:spcBef>
              <a:spcAft>
                <a:spcPts val="0"/>
              </a:spcAft>
              <a:buClr>
                <a:schemeClr val="dk1"/>
              </a:buClr>
              <a:buSzPct val="100000"/>
              <a:buChar char="•"/>
            </a:pPr>
            <a:r>
              <a:rPr lang="en-US"/>
              <a:t>F2: {{Beef, Chicken}:3, {Beef, Cheese}:3, {Chicken, Clothes}:3, {Chicken, Milk}:4, {Clothes, Milk}:3} </a:t>
            </a:r>
            <a:endParaRPr/>
          </a:p>
          <a:p>
            <a:pPr indent="-228600" lvl="0" marL="228600" rtl="0" algn="l">
              <a:lnSpc>
                <a:spcPct val="90000"/>
              </a:lnSpc>
              <a:spcBef>
                <a:spcPts val="1000"/>
              </a:spcBef>
              <a:spcAft>
                <a:spcPts val="0"/>
              </a:spcAft>
              <a:buClr>
                <a:schemeClr val="dk1"/>
              </a:buClr>
              <a:buSzPct val="100000"/>
              <a:buChar char="•"/>
            </a:pPr>
            <a:r>
              <a:rPr lang="en-US"/>
              <a:t>C3: {{Chicken, Clothes, Milk}} </a:t>
            </a:r>
            <a:endParaRPr/>
          </a:p>
          <a:p>
            <a:pPr indent="-228600" lvl="1" marL="685800" rtl="0" algn="l">
              <a:lnSpc>
                <a:spcPct val="90000"/>
              </a:lnSpc>
              <a:spcBef>
                <a:spcPts val="500"/>
              </a:spcBef>
              <a:spcAft>
                <a:spcPts val="0"/>
              </a:spcAft>
              <a:buClr>
                <a:schemeClr val="dk1"/>
              </a:buClr>
              <a:buSzPct val="100000"/>
              <a:buChar char="•"/>
            </a:pPr>
            <a:r>
              <a:rPr lang="en-US"/>
              <a:t>Note: {Beef, Chicken, Cheese} is also produced in line 6 of Fig. 3. However, {Chicken, Cheese} is not in F2, and thus the itemset {Beef, Chicken, Cheese} is not included in C3. </a:t>
            </a:r>
            <a:endParaRPr/>
          </a:p>
          <a:p>
            <a:pPr indent="-228600" lvl="0" marL="228600" rtl="0" algn="l">
              <a:lnSpc>
                <a:spcPct val="90000"/>
              </a:lnSpc>
              <a:spcBef>
                <a:spcPts val="1000"/>
              </a:spcBef>
              <a:spcAft>
                <a:spcPts val="0"/>
              </a:spcAft>
              <a:buClr>
                <a:schemeClr val="dk1"/>
              </a:buClr>
              <a:buSzPct val="100000"/>
              <a:buChar char="•"/>
            </a:pPr>
            <a:r>
              <a:rPr lang="en-US"/>
              <a:t>F3: {{Chicken, Clothes, Milk}:3</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b="1" i="0" lang="en-US" sz="3600" u="none" strike="noStrike">
                <a:latin typeface="Gill Sans"/>
                <a:ea typeface="Gill Sans"/>
                <a:cs typeface="Gill Sans"/>
                <a:sym typeface="Gill Sans"/>
              </a:rPr>
              <a:t>Generating Association Rules from Frequent Itemsets</a:t>
            </a:r>
            <a:endParaRPr sz="7200"/>
          </a:p>
        </p:txBody>
      </p:sp>
      <p:sp>
        <p:nvSpPr>
          <p:cNvPr id="417" name="Google Shape;417;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0" i="0" lang="en-US" sz="1800" u="none" strike="noStrike">
                <a:latin typeface="Arial"/>
                <a:ea typeface="Arial"/>
                <a:cs typeface="Arial"/>
                <a:sym typeface="Arial"/>
              </a:rPr>
              <a:t>Once the frequent itemsets from transactions in a database </a:t>
            </a:r>
            <a:r>
              <a:rPr b="0" i="1" lang="en-US" sz="1800" u="none" strike="noStrike">
                <a:latin typeface="Arial"/>
                <a:ea typeface="Arial"/>
                <a:cs typeface="Arial"/>
                <a:sym typeface="Arial"/>
              </a:rPr>
              <a:t>D </a:t>
            </a:r>
            <a:r>
              <a:rPr b="0" i="0" lang="en-US" sz="1800" u="none" strike="noStrike">
                <a:latin typeface="Arial"/>
                <a:ea typeface="Arial"/>
                <a:cs typeface="Arial"/>
                <a:sym typeface="Arial"/>
              </a:rPr>
              <a:t>have been found, it is straightforward to generate strong association rules from them (where </a:t>
            </a:r>
            <a:r>
              <a:rPr b="0" i="1" lang="en-US" sz="1800" u="none" strike="noStrike">
                <a:latin typeface="Arial"/>
                <a:ea typeface="Arial"/>
                <a:cs typeface="Arial"/>
                <a:sym typeface="Arial"/>
              </a:rPr>
              <a:t>strong </a:t>
            </a:r>
            <a:r>
              <a:rPr b="0" i="0" lang="en-US" sz="1800" u="none" strike="noStrike">
                <a:latin typeface="Arial"/>
                <a:ea typeface="Arial"/>
                <a:cs typeface="Arial"/>
                <a:sym typeface="Arial"/>
              </a:rPr>
              <a:t>association rules satisfy both minimum support and minimum confidence).</a:t>
            </a:r>
            <a:endParaRPr/>
          </a:p>
          <a:p>
            <a:pPr indent="-114300" lvl="0" marL="22860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114300" lvl="0" marL="22860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114300" lvl="0" marL="22860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association rules can be generated as follows</a:t>
            </a:r>
            <a:endParaRPr/>
          </a:p>
        </p:txBody>
      </p:sp>
      <p:pic>
        <p:nvPicPr>
          <p:cNvPr id="418" name="Google Shape;418;p54"/>
          <p:cNvPicPr preferRelativeResize="0"/>
          <p:nvPr/>
        </p:nvPicPr>
        <p:blipFill rotWithShape="1">
          <a:blip r:embed="rId3">
            <a:alphaModFix/>
          </a:blip>
          <a:srcRect b="0" l="0" r="0" t="0"/>
          <a:stretch/>
        </p:blipFill>
        <p:spPr>
          <a:xfrm>
            <a:off x="2766389" y="2954215"/>
            <a:ext cx="5060440" cy="72159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55"/>
          <p:cNvPicPr preferRelativeResize="0"/>
          <p:nvPr/>
        </p:nvPicPr>
        <p:blipFill rotWithShape="1">
          <a:blip r:embed="rId3">
            <a:alphaModFix/>
          </a:blip>
          <a:srcRect b="0" l="0" r="0" t="0"/>
          <a:stretch/>
        </p:blipFill>
        <p:spPr>
          <a:xfrm>
            <a:off x="2321169" y="958844"/>
            <a:ext cx="5390605" cy="539299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Association Rule Generation</a:t>
            </a:r>
            <a:endParaRPr/>
          </a:p>
        </p:txBody>
      </p:sp>
      <p:sp>
        <p:nvSpPr>
          <p:cNvPr id="429" name="Google Shape;429;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To generate rules for every frequent itemset f, we use all nonempty subsets of f. For each such subset α, we output a rule of the form </a:t>
            </a:r>
            <a:endParaRPr/>
          </a:p>
          <a:p>
            <a:pPr indent="-228600" lvl="1" marL="685800" rtl="0" algn="l">
              <a:lnSpc>
                <a:spcPct val="90000"/>
              </a:lnSpc>
              <a:spcBef>
                <a:spcPts val="500"/>
              </a:spcBef>
              <a:spcAft>
                <a:spcPts val="0"/>
              </a:spcAft>
              <a:buClr>
                <a:schemeClr val="dk1"/>
              </a:buClr>
              <a:buSzPts val="2400"/>
              <a:buChar char="•"/>
            </a:pPr>
            <a:r>
              <a:rPr lang="en-US"/>
              <a:t>(f − α) → α, if</a:t>
            </a:r>
            <a:endParaRPr/>
          </a:p>
          <a:p>
            <a:pPr indent="-228600" lvl="1" marL="685800" rtl="0" algn="l">
              <a:lnSpc>
                <a:spcPct val="90000"/>
              </a:lnSpc>
              <a:spcBef>
                <a:spcPts val="500"/>
              </a:spcBef>
              <a:spcAft>
                <a:spcPts val="0"/>
              </a:spcAft>
              <a:buClr>
                <a:schemeClr val="dk1"/>
              </a:buClr>
              <a:buSzPts val="2400"/>
              <a:buChar char="•"/>
            </a:pPr>
            <a:r>
              <a:rPr lang="en-US"/>
              <a:t>Confidence ={ f.count/(f-α).count }</a:t>
            </a:r>
            <a:r>
              <a:rPr lang="en-US">
                <a:latin typeface="Times New Roman"/>
                <a:ea typeface="Times New Roman"/>
                <a:cs typeface="Times New Roman"/>
                <a:sym typeface="Times New Roman"/>
              </a:rPr>
              <a:t>≥minconf</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Char char="•"/>
            </a:pPr>
            <a:r>
              <a:rPr lang="en-US"/>
              <a:t>where f.count and ((f−α).count) are the support count of f and ((f − α))</a:t>
            </a:r>
            <a:endParaRPr/>
          </a:p>
          <a:p>
            <a:pPr indent="-228600" lvl="0" marL="228600" rtl="0" algn="l">
              <a:lnSpc>
                <a:spcPct val="90000"/>
              </a:lnSpc>
              <a:spcBef>
                <a:spcPts val="1000"/>
              </a:spcBef>
              <a:spcAft>
                <a:spcPts val="0"/>
              </a:spcAft>
              <a:buClr>
                <a:schemeClr val="dk1"/>
              </a:buClr>
              <a:buSzPts val="2800"/>
              <a:buChar char="•"/>
            </a:pPr>
            <a:r>
              <a:rPr lang="en-US"/>
              <a:t>The support of the rule is </a:t>
            </a:r>
            <a:endParaRPr/>
          </a:p>
          <a:p>
            <a:pPr indent="-228600" lvl="1" marL="685800" rtl="0" algn="l">
              <a:lnSpc>
                <a:spcPct val="90000"/>
              </a:lnSpc>
              <a:spcBef>
                <a:spcPts val="500"/>
              </a:spcBef>
              <a:spcAft>
                <a:spcPts val="0"/>
              </a:spcAft>
              <a:buClr>
                <a:schemeClr val="dk1"/>
              </a:buClr>
              <a:buSzPts val="2400"/>
              <a:buChar char="•"/>
            </a:pPr>
            <a:r>
              <a:rPr lang="en-US"/>
              <a:t>f.count/n, where n is the number of transactions in the transaction set T</a:t>
            </a:r>
            <a:endParaRPr/>
          </a:p>
          <a:p>
            <a:pPr indent="-228600" lvl="0" marL="228600" rtl="0" algn="l">
              <a:lnSpc>
                <a:spcPct val="90000"/>
              </a:lnSpc>
              <a:spcBef>
                <a:spcPts val="1000"/>
              </a:spcBef>
              <a:spcAft>
                <a:spcPts val="0"/>
              </a:spcAft>
              <a:buClr>
                <a:schemeClr val="dk1"/>
              </a:buClr>
              <a:buSzPts val="2800"/>
              <a:buChar char="•"/>
            </a:pPr>
            <a:r>
              <a:rPr lang="en-US"/>
              <a:t>Thus, no data scan is needed in rule generation</a:t>
            </a:r>
            <a:endParaRPr/>
          </a:p>
          <a:p>
            <a:pPr indent="-228600" lvl="1" marL="685800" rtl="0" algn="l">
              <a:lnSpc>
                <a:spcPct val="90000"/>
              </a:lnSpc>
              <a:spcBef>
                <a:spcPts val="500"/>
              </a:spcBef>
              <a:spcAft>
                <a:spcPts val="0"/>
              </a:spcAft>
              <a:buClr>
                <a:schemeClr val="dk1"/>
              </a:buClr>
              <a:buSzPts val="2400"/>
              <a:buChar char="•"/>
            </a:pPr>
            <a:r>
              <a:rPr lang="en-US"/>
              <a:t>All the support counts needed for confidence computation are available </a:t>
            </a:r>
            <a:endParaRPr/>
          </a:p>
          <a:p>
            <a:pPr indent="-228600" lvl="2" marL="1143000" rtl="0" algn="l">
              <a:lnSpc>
                <a:spcPct val="90000"/>
              </a:lnSpc>
              <a:spcBef>
                <a:spcPts val="500"/>
              </a:spcBef>
              <a:spcAft>
                <a:spcPts val="0"/>
              </a:spcAft>
              <a:buClr>
                <a:schemeClr val="dk1"/>
              </a:buClr>
              <a:buSzPts val="2000"/>
              <a:buChar char="•"/>
            </a:pPr>
            <a:r>
              <a:rPr lang="en-US"/>
              <a:t>because if f is frequent, then any of its non-empty subset is also frequent and its support count has been recorded in the mining process.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1" i="0" lang="en-US" sz="3200" u="none" strike="noStrike">
                <a:latin typeface="Arial"/>
                <a:ea typeface="Arial"/>
                <a:cs typeface="Arial"/>
                <a:sym typeface="Arial"/>
              </a:rPr>
              <a:t>Generating association rules: Example</a:t>
            </a:r>
            <a:endParaRPr sz="6600"/>
          </a:p>
        </p:txBody>
      </p:sp>
      <p:sp>
        <p:nvSpPr>
          <p:cNvPr id="435" name="Google Shape;435;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0" i="0" lang="en-US" sz="2600" u="none" strike="noStrike">
                <a:latin typeface="Arial"/>
                <a:ea typeface="Arial"/>
                <a:cs typeface="Arial"/>
                <a:sym typeface="Arial"/>
              </a:rPr>
              <a:t>Let’s try an example based on the transactional data for </a:t>
            </a:r>
            <a:r>
              <a:rPr b="0" i="1" lang="en-US" sz="2600" u="none" strike="noStrike">
                <a:latin typeface="Arial"/>
                <a:ea typeface="Arial"/>
                <a:cs typeface="Arial"/>
                <a:sym typeface="Arial"/>
              </a:rPr>
              <a:t>AllElectronics </a:t>
            </a:r>
            <a:r>
              <a:rPr b="0" i="0" lang="en-US" sz="2600" u="none" strike="noStrike">
                <a:latin typeface="Arial"/>
                <a:ea typeface="Arial"/>
                <a:cs typeface="Arial"/>
                <a:sym typeface="Arial"/>
              </a:rPr>
              <a:t>shown before in Table. </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The data contain frequent itemset </a:t>
            </a:r>
            <a:r>
              <a:rPr b="0" i="1" lang="en-US" sz="2600" u="none" strike="noStrike">
                <a:latin typeface="Arial"/>
                <a:ea typeface="Arial"/>
                <a:cs typeface="Arial"/>
                <a:sym typeface="Arial"/>
              </a:rPr>
              <a:t>X= {</a:t>
            </a:r>
            <a:r>
              <a:rPr b="0" i="0" lang="en-US" sz="2600" u="none" strike="noStrike">
                <a:latin typeface="Arial"/>
                <a:ea typeface="Arial"/>
                <a:cs typeface="Arial"/>
                <a:sym typeface="Arial"/>
              </a:rPr>
              <a:t>I1, I2, I5}.</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What are the association rules that can be generated from </a:t>
            </a:r>
            <a:r>
              <a:rPr b="0" i="1" lang="en-US" sz="2600" u="none" strike="noStrike">
                <a:latin typeface="Arial"/>
                <a:ea typeface="Arial"/>
                <a:cs typeface="Arial"/>
                <a:sym typeface="Arial"/>
              </a:rPr>
              <a:t>X</a:t>
            </a:r>
            <a:r>
              <a:rPr b="0" i="0" lang="en-US" sz="2600" u="none" strike="noStrike">
                <a:latin typeface="Arial"/>
                <a:ea typeface="Arial"/>
                <a:cs typeface="Arial"/>
                <a:sym typeface="Arial"/>
              </a:rPr>
              <a:t>? </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The nonempty subsets of </a:t>
            </a:r>
            <a:r>
              <a:rPr b="0" i="1" lang="en-US" sz="2600" u="none" strike="noStrike">
                <a:latin typeface="Arial"/>
                <a:ea typeface="Arial"/>
                <a:cs typeface="Arial"/>
                <a:sym typeface="Arial"/>
              </a:rPr>
              <a:t>X </a:t>
            </a:r>
            <a:r>
              <a:rPr b="0" i="0" lang="en-US" sz="2600" u="none" strike="noStrike">
                <a:latin typeface="Arial"/>
                <a:ea typeface="Arial"/>
                <a:cs typeface="Arial"/>
                <a:sym typeface="Arial"/>
              </a:rPr>
              <a:t>are {I1, I2}, {I1, I5}, {I2, I5}, {I1</a:t>
            </a:r>
            <a:r>
              <a:rPr lang="en-US" sz="2600">
                <a:latin typeface="Arial"/>
                <a:ea typeface="Arial"/>
                <a:cs typeface="Arial"/>
                <a:sym typeface="Arial"/>
              </a:rPr>
              <a:t>}</a:t>
            </a:r>
            <a:r>
              <a:rPr b="0" i="0" lang="en-US" sz="2600" u="none" strike="noStrike">
                <a:latin typeface="Arial"/>
                <a:ea typeface="Arial"/>
                <a:cs typeface="Arial"/>
                <a:sym typeface="Arial"/>
              </a:rPr>
              <a:t>, {I2}, and </a:t>
            </a:r>
            <a:r>
              <a:rPr lang="en-US" sz="2600">
                <a:latin typeface="Arial"/>
                <a:ea typeface="Arial"/>
                <a:cs typeface="Arial"/>
                <a:sym typeface="Arial"/>
              </a:rPr>
              <a:t>{</a:t>
            </a:r>
            <a:r>
              <a:rPr b="0" i="0" lang="en-US" sz="2600" u="none" strike="noStrike">
                <a:latin typeface="Arial"/>
                <a:ea typeface="Arial"/>
                <a:cs typeface="Arial"/>
                <a:sym typeface="Arial"/>
              </a:rPr>
              <a:t>I5}. </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The resulting association rules are as shown below, each listed with its confidence:</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{I1, I2} </a:t>
            </a:r>
            <a:r>
              <a:rPr b="0" i="0" lang="en-US" sz="2600" u="none" strike="noStrike">
                <a:latin typeface="Times New Roman"/>
                <a:ea typeface="Times New Roman"/>
                <a:cs typeface="Times New Roman"/>
                <a:sym typeface="Times New Roman"/>
              </a:rPr>
              <a:t>→</a:t>
            </a:r>
            <a:r>
              <a:rPr b="0" i="0" lang="en-US" sz="2600" u="none" strike="noStrike">
                <a:latin typeface="Arial"/>
                <a:ea typeface="Arial"/>
                <a:cs typeface="Arial"/>
                <a:sym typeface="Arial"/>
              </a:rPr>
              <a:t>I5, </a:t>
            </a:r>
            <a:r>
              <a:rPr b="0" i="1" lang="en-US" sz="2600" u="none" strike="noStrike">
                <a:latin typeface="Arial"/>
                <a:ea typeface="Arial"/>
                <a:cs typeface="Arial"/>
                <a:sym typeface="Arial"/>
              </a:rPr>
              <a:t>confidence =</a:t>
            </a:r>
            <a:r>
              <a:rPr b="0" i="0" lang="en-US" sz="2600" u="none" strike="noStrike">
                <a:latin typeface="Arial"/>
                <a:ea typeface="Arial"/>
                <a:cs typeface="Arial"/>
                <a:sym typeface="Arial"/>
              </a:rPr>
              <a:t> 2</a:t>
            </a:r>
            <a:r>
              <a:rPr lang="en-US" sz="2600">
                <a:latin typeface="Arial"/>
                <a:ea typeface="Arial"/>
                <a:cs typeface="Arial"/>
                <a:sym typeface="Arial"/>
              </a:rPr>
              <a:t>/</a:t>
            </a:r>
            <a:r>
              <a:rPr b="0" i="0" lang="en-US" sz="2600" u="none" strike="noStrike">
                <a:latin typeface="Arial"/>
                <a:ea typeface="Arial"/>
                <a:cs typeface="Arial"/>
                <a:sym typeface="Arial"/>
              </a:rPr>
              <a:t>4 = 50%</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{I1, I5</a:t>
            </a:r>
            <a:r>
              <a:rPr lang="en-US" sz="2600">
                <a:latin typeface="Arial"/>
                <a:ea typeface="Arial"/>
                <a:cs typeface="Arial"/>
                <a:sym typeface="Arial"/>
              </a:rPr>
              <a:t>} </a:t>
            </a:r>
            <a:r>
              <a:rPr b="0" i="0" lang="en-US" sz="2600" u="none" strike="noStrike">
                <a:latin typeface="Times New Roman"/>
                <a:ea typeface="Times New Roman"/>
                <a:cs typeface="Times New Roman"/>
                <a:sym typeface="Times New Roman"/>
              </a:rPr>
              <a:t>→ </a:t>
            </a:r>
            <a:r>
              <a:rPr b="0" i="0" lang="en-US" sz="2600" u="none" strike="noStrike">
                <a:latin typeface="Arial"/>
                <a:ea typeface="Arial"/>
                <a:cs typeface="Arial"/>
                <a:sym typeface="Arial"/>
              </a:rPr>
              <a:t>I2, </a:t>
            </a:r>
            <a:r>
              <a:rPr b="0" i="1" lang="en-US" sz="2600" u="none" strike="noStrike">
                <a:latin typeface="Arial"/>
                <a:ea typeface="Arial"/>
                <a:cs typeface="Arial"/>
                <a:sym typeface="Arial"/>
              </a:rPr>
              <a:t>confidence =</a:t>
            </a:r>
            <a:r>
              <a:rPr b="0" i="0" lang="en-US" sz="2600" u="none" strike="noStrike">
                <a:latin typeface="Arial"/>
                <a:ea typeface="Arial"/>
                <a:cs typeface="Arial"/>
                <a:sym typeface="Arial"/>
              </a:rPr>
              <a:t> 2</a:t>
            </a:r>
            <a:r>
              <a:rPr lang="en-US" sz="2600">
                <a:latin typeface="Arial"/>
                <a:ea typeface="Arial"/>
                <a:cs typeface="Arial"/>
                <a:sym typeface="Arial"/>
              </a:rPr>
              <a:t>/</a:t>
            </a:r>
            <a:r>
              <a:rPr b="0" i="0" lang="en-US" sz="2600" u="none" strike="noStrike">
                <a:latin typeface="Arial"/>
                <a:ea typeface="Arial"/>
                <a:cs typeface="Arial"/>
                <a:sym typeface="Arial"/>
              </a:rPr>
              <a:t>2 = 100%</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{I2, I5</a:t>
            </a:r>
            <a:r>
              <a:rPr lang="en-US" sz="2600">
                <a:latin typeface="Arial"/>
                <a:ea typeface="Arial"/>
                <a:cs typeface="Arial"/>
                <a:sym typeface="Arial"/>
              </a:rPr>
              <a:t>}</a:t>
            </a:r>
            <a:r>
              <a:rPr b="0" i="0" lang="en-US" sz="2600" u="none" strike="noStrike">
                <a:latin typeface="Times New Roman"/>
                <a:ea typeface="Times New Roman"/>
                <a:cs typeface="Times New Roman"/>
                <a:sym typeface="Times New Roman"/>
              </a:rPr>
              <a:t> → </a:t>
            </a:r>
            <a:r>
              <a:rPr b="0" i="0" lang="en-US" sz="2600" u="none" strike="noStrike">
                <a:latin typeface="Arial"/>
                <a:ea typeface="Arial"/>
                <a:cs typeface="Arial"/>
                <a:sym typeface="Arial"/>
              </a:rPr>
              <a:t>I1, </a:t>
            </a:r>
            <a:r>
              <a:rPr b="0" i="1" lang="en-US" sz="2600" u="none" strike="noStrike">
                <a:latin typeface="Arial"/>
                <a:ea typeface="Arial"/>
                <a:cs typeface="Arial"/>
                <a:sym typeface="Arial"/>
              </a:rPr>
              <a:t>confidence </a:t>
            </a:r>
            <a:r>
              <a:rPr lang="en-US" sz="2600">
                <a:latin typeface="Arial"/>
                <a:ea typeface="Arial"/>
                <a:cs typeface="Arial"/>
                <a:sym typeface="Arial"/>
              </a:rPr>
              <a:t>=</a:t>
            </a:r>
            <a:r>
              <a:rPr b="0" i="0" lang="en-US" sz="2600" u="none" strike="noStrike">
                <a:latin typeface="Arial"/>
                <a:ea typeface="Arial"/>
                <a:cs typeface="Arial"/>
                <a:sym typeface="Arial"/>
              </a:rPr>
              <a:t> 2</a:t>
            </a:r>
            <a:r>
              <a:rPr lang="en-US" sz="2600">
                <a:latin typeface="Arial"/>
                <a:ea typeface="Arial"/>
                <a:cs typeface="Arial"/>
                <a:sym typeface="Arial"/>
              </a:rPr>
              <a:t>/</a:t>
            </a:r>
            <a:r>
              <a:rPr b="0" i="0" lang="en-US" sz="2600" u="none" strike="noStrike">
                <a:latin typeface="Arial"/>
                <a:ea typeface="Arial"/>
                <a:cs typeface="Arial"/>
                <a:sym typeface="Arial"/>
              </a:rPr>
              <a:t>2 </a:t>
            </a:r>
            <a:r>
              <a:rPr lang="en-US" sz="2600">
                <a:latin typeface="Arial"/>
                <a:ea typeface="Arial"/>
                <a:cs typeface="Arial"/>
                <a:sym typeface="Arial"/>
              </a:rPr>
              <a:t>=</a:t>
            </a:r>
            <a:r>
              <a:rPr b="0" i="0" lang="en-US" sz="2600" u="none" strike="noStrike">
                <a:latin typeface="Arial"/>
                <a:ea typeface="Arial"/>
                <a:cs typeface="Arial"/>
                <a:sym typeface="Arial"/>
              </a:rPr>
              <a:t> 100%</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I1</a:t>
            </a:r>
            <a:r>
              <a:rPr b="0" i="0" lang="en-US" sz="2600" u="none" strike="noStrike">
                <a:latin typeface="Times New Roman"/>
                <a:ea typeface="Times New Roman"/>
                <a:cs typeface="Times New Roman"/>
                <a:sym typeface="Times New Roman"/>
              </a:rPr>
              <a:t> → {</a:t>
            </a:r>
            <a:r>
              <a:rPr b="0" i="0" lang="en-US" sz="2600" u="none" strike="noStrike">
                <a:latin typeface="Arial"/>
                <a:ea typeface="Arial"/>
                <a:cs typeface="Arial"/>
                <a:sym typeface="Arial"/>
              </a:rPr>
              <a:t>I2, I5}, </a:t>
            </a:r>
            <a:r>
              <a:rPr b="0" i="1" lang="en-US" sz="2600" u="none" strike="noStrike">
                <a:latin typeface="Arial"/>
                <a:ea typeface="Arial"/>
                <a:cs typeface="Arial"/>
                <a:sym typeface="Arial"/>
              </a:rPr>
              <a:t>confidence =</a:t>
            </a:r>
            <a:r>
              <a:rPr b="0" i="0" lang="en-US" sz="2600" u="none" strike="noStrike">
                <a:latin typeface="Arial"/>
                <a:ea typeface="Arial"/>
                <a:cs typeface="Arial"/>
                <a:sym typeface="Arial"/>
              </a:rPr>
              <a:t> 2/6 = 33%</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I2</a:t>
            </a:r>
            <a:r>
              <a:rPr b="0" i="0" lang="en-US" sz="2600" u="none" strike="noStrike">
                <a:latin typeface="Times New Roman"/>
                <a:ea typeface="Times New Roman"/>
                <a:cs typeface="Times New Roman"/>
                <a:sym typeface="Times New Roman"/>
              </a:rPr>
              <a:t> → </a:t>
            </a:r>
            <a:r>
              <a:rPr lang="en-US" sz="2600">
                <a:latin typeface="Arial"/>
                <a:ea typeface="Arial"/>
                <a:cs typeface="Arial"/>
                <a:sym typeface="Arial"/>
              </a:rPr>
              <a:t>{</a:t>
            </a:r>
            <a:r>
              <a:rPr b="0" i="0" lang="en-US" sz="2600" u="none" strike="noStrike">
                <a:latin typeface="Arial"/>
                <a:ea typeface="Arial"/>
                <a:cs typeface="Arial"/>
                <a:sym typeface="Arial"/>
              </a:rPr>
              <a:t>I1, I5</a:t>
            </a:r>
            <a:r>
              <a:rPr lang="en-US" sz="2600">
                <a:latin typeface="Arial"/>
                <a:ea typeface="Arial"/>
                <a:cs typeface="Arial"/>
                <a:sym typeface="Arial"/>
              </a:rPr>
              <a:t>}</a:t>
            </a:r>
            <a:r>
              <a:rPr b="0" i="0" lang="en-US" sz="2600" u="none" strike="noStrike">
                <a:latin typeface="Arial"/>
                <a:ea typeface="Arial"/>
                <a:cs typeface="Arial"/>
                <a:sym typeface="Arial"/>
              </a:rPr>
              <a:t>, </a:t>
            </a:r>
            <a:r>
              <a:rPr b="0" i="1" lang="en-US" sz="2600" u="none" strike="noStrike">
                <a:latin typeface="Arial"/>
                <a:ea typeface="Arial"/>
                <a:cs typeface="Arial"/>
                <a:sym typeface="Arial"/>
              </a:rPr>
              <a:t>confidence </a:t>
            </a:r>
            <a:r>
              <a:rPr lang="en-US" sz="2600">
                <a:latin typeface="Arial"/>
                <a:ea typeface="Arial"/>
                <a:cs typeface="Arial"/>
                <a:sym typeface="Arial"/>
              </a:rPr>
              <a:t>=</a:t>
            </a:r>
            <a:r>
              <a:rPr b="0" i="0" lang="en-US" sz="2600" u="none" strike="noStrike">
                <a:latin typeface="Arial"/>
                <a:ea typeface="Arial"/>
                <a:cs typeface="Arial"/>
                <a:sym typeface="Arial"/>
              </a:rPr>
              <a:t> 2</a:t>
            </a:r>
            <a:r>
              <a:rPr lang="en-US" sz="2600">
                <a:latin typeface="Arial"/>
                <a:ea typeface="Arial"/>
                <a:cs typeface="Arial"/>
                <a:sym typeface="Arial"/>
              </a:rPr>
              <a:t>/</a:t>
            </a:r>
            <a:r>
              <a:rPr b="0" i="0" lang="en-US" sz="2600" u="none" strike="noStrike">
                <a:latin typeface="Arial"/>
                <a:ea typeface="Arial"/>
                <a:cs typeface="Arial"/>
                <a:sym typeface="Arial"/>
              </a:rPr>
              <a:t>7 </a:t>
            </a:r>
            <a:r>
              <a:rPr lang="en-US" sz="2600">
                <a:latin typeface="Arial"/>
                <a:ea typeface="Arial"/>
                <a:cs typeface="Arial"/>
                <a:sym typeface="Arial"/>
              </a:rPr>
              <a:t>=</a:t>
            </a:r>
            <a:r>
              <a:rPr b="0" i="0" lang="en-US" sz="2600" u="none" strike="noStrike">
                <a:latin typeface="Arial"/>
                <a:ea typeface="Arial"/>
                <a:cs typeface="Arial"/>
                <a:sym typeface="Arial"/>
              </a:rPr>
              <a:t> 29%</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latin typeface="Arial"/>
                <a:ea typeface="Arial"/>
                <a:cs typeface="Arial"/>
                <a:sym typeface="Arial"/>
              </a:rPr>
              <a:t>I5</a:t>
            </a:r>
            <a:r>
              <a:rPr b="0" i="0" lang="en-US" sz="2600" u="none" strike="noStrike">
                <a:latin typeface="Times New Roman"/>
                <a:ea typeface="Times New Roman"/>
                <a:cs typeface="Times New Roman"/>
                <a:sym typeface="Times New Roman"/>
              </a:rPr>
              <a:t> → {</a:t>
            </a:r>
            <a:r>
              <a:rPr b="0" i="0" lang="en-US" sz="2600" u="none" strike="noStrike">
                <a:latin typeface="Arial"/>
                <a:ea typeface="Arial"/>
                <a:cs typeface="Arial"/>
                <a:sym typeface="Arial"/>
              </a:rPr>
              <a:t>I1, I2}, </a:t>
            </a:r>
            <a:r>
              <a:rPr b="0" i="1" lang="en-US" sz="2600" u="none" strike="noStrike">
                <a:latin typeface="Arial"/>
                <a:ea typeface="Arial"/>
                <a:cs typeface="Arial"/>
                <a:sym typeface="Arial"/>
              </a:rPr>
              <a:t>confidence </a:t>
            </a:r>
            <a:r>
              <a:rPr lang="en-US" sz="2600">
                <a:latin typeface="Arial"/>
                <a:ea typeface="Arial"/>
                <a:cs typeface="Arial"/>
                <a:sym typeface="Arial"/>
              </a:rPr>
              <a:t>=</a:t>
            </a:r>
            <a:r>
              <a:rPr b="0" i="0" lang="en-US" sz="2600" u="none" strike="noStrike">
                <a:latin typeface="Arial"/>
                <a:ea typeface="Arial"/>
                <a:cs typeface="Arial"/>
                <a:sym typeface="Arial"/>
              </a:rPr>
              <a:t> 2</a:t>
            </a:r>
            <a:r>
              <a:rPr lang="en-US" sz="2600">
                <a:latin typeface="Arial"/>
                <a:ea typeface="Arial"/>
                <a:cs typeface="Arial"/>
                <a:sym typeface="Arial"/>
              </a:rPr>
              <a:t>/</a:t>
            </a:r>
            <a:r>
              <a:rPr b="0" i="0" lang="en-US" sz="2600" u="none" strike="noStrike">
                <a:latin typeface="Arial"/>
                <a:ea typeface="Arial"/>
                <a:cs typeface="Arial"/>
                <a:sym typeface="Arial"/>
              </a:rPr>
              <a:t>2 </a:t>
            </a:r>
            <a:r>
              <a:rPr lang="en-US" sz="2600">
                <a:latin typeface="Arial"/>
                <a:ea typeface="Arial"/>
                <a:cs typeface="Arial"/>
                <a:sym typeface="Arial"/>
              </a:rPr>
              <a:t>=</a:t>
            </a:r>
            <a:r>
              <a:rPr b="0" i="0" lang="en-US" sz="2600" u="none" strike="noStrike">
                <a:latin typeface="Arial"/>
                <a:ea typeface="Arial"/>
                <a:cs typeface="Arial"/>
                <a:sym typeface="Arial"/>
              </a:rPr>
              <a:t> 100%</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1" name="Google Shape;441;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latin typeface="Arial"/>
                <a:ea typeface="Arial"/>
                <a:cs typeface="Arial"/>
                <a:sym typeface="Arial"/>
              </a:rPr>
              <a:t>If the minimum confidence threshold is, say, 70%, then only the second, third, and last rules are output, because these are the only ones generated that are strong.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7" name="Google Shape;447;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exhaustive rule generation strategy is, however, inefficient. </a:t>
            </a:r>
            <a:endParaRPr/>
          </a:p>
          <a:p>
            <a:pPr indent="-228600" lvl="0" marL="228600" rtl="0" algn="l">
              <a:lnSpc>
                <a:spcPct val="90000"/>
              </a:lnSpc>
              <a:spcBef>
                <a:spcPts val="1000"/>
              </a:spcBef>
              <a:spcAft>
                <a:spcPts val="0"/>
              </a:spcAft>
              <a:buClr>
                <a:schemeClr val="dk1"/>
              </a:buClr>
              <a:buSzPts val="2800"/>
              <a:buChar char="•"/>
            </a:pPr>
            <a:r>
              <a:rPr lang="en-US"/>
              <a:t>To design an efficient algorithm, we observe that the support count of f in the above confidence computation does not change as α changes.</a:t>
            </a:r>
            <a:endParaRPr/>
          </a:p>
          <a:p>
            <a:pPr indent="-228600" lvl="0" marL="228600" rtl="0" algn="l">
              <a:lnSpc>
                <a:spcPct val="90000"/>
              </a:lnSpc>
              <a:spcBef>
                <a:spcPts val="1000"/>
              </a:spcBef>
              <a:spcAft>
                <a:spcPts val="0"/>
              </a:spcAft>
              <a:buClr>
                <a:schemeClr val="dk1"/>
              </a:buClr>
              <a:buSzPts val="2800"/>
              <a:buChar char="•"/>
            </a:pPr>
            <a:r>
              <a:rPr lang="en-US"/>
              <a:t>It follows that for a rule (f − α) → α to hold, all rules of the form (f − αsub) → αsub must also hold, where αsub is a non-empty subset of α, because the support count of (f − αsub) must be less than or equal to the support count of (f − α). </a:t>
            </a:r>
            <a:endParaRPr/>
          </a:p>
          <a:p>
            <a:pPr indent="-228600" lvl="0" marL="228600" rtl="0" algn="l">
              <a:lnSpc>
                <a:spcPct val="90000"/>
              </a:lnSpc>
              <a:spcBef>
                <a:spcPts val="1000"/>
              </a:spcBef>
              <a:spcAft>
                <a:spcPts val="0"/>
              </a:spcAft>
              <a:buClr>
                <a:schemeClr val="dk1"/>
              </a:buClr>
              <a:buSzPts val="2800"/>
              <a:buChar char="•"/>
            </a:pPr>
            <a:r>
              <a:rPr lang="en-US"/>
              <a:t>For example, given an itemset {A, B, C, D}, if the rule (A, B → C, D) holds, </a:t>
            </a:r>
            <a:endParaRPr/>
          </a:p>
          <a:p>
            <a:pPr indent="-228600" lvl="1" marL="685800" rtl="0" algn="l">
              <a:lnSpc>
                <a:spcPct val="90000"/>
              </a:lnSpc>
              <a:spcBef>
                <a:spcPts val="500"/>
              </a:spcBef>
              <a:spcAft>
                <a:spcPts val="0"/>
              </a:spcAft>
              <a:buClr>
                <a:schemeClr val="dk1"/>
              </a:buClr>
              <a:buSzPts val="2400"/>
              <a:buChar char="•"/>
            </a:pPr>
            <a:r>
              <a:rPr lang="en-US"/>
              <a:t>then the rules (A, B, C → D) and (A, B, D → C) must also hold.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53" name="Google Shape;453;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Thus, for a given frequent itemset f, if a rule with consequent α holds, then so do rules with consequents that are subsets of α. </a:t>
            </a:r>
            <a:endParaRPr/>
          </a:p>
          <a:p>
            <a:pPr indent="-228600" lvl="0" marL="228600" rtl="0" algn="l">
              <a:lnSpc>
                <a:spcPct val="90000"/>
              </a:lnSpc>
              <a:spcBef>
                <a:spcPts val="1000"/>
              </a:spcBef>
              <a:spcAft>
                <a:spcPts val="0"/>
              </a:spcAft>
              <a:buClr>
                <a:schemeClr val="dk1"/>
              </a:buClr>
              <a:buSzPts val="2800"/>
              <a:buChar char="•"/>
            </a:pPr>
            <a:r>
              <a:rPr lang="en-US"/>
              <a:t>This is similar to the downward closure property that, if an itemset is frequent, then so are all its subsets.</a:t>
            </a:r>
            <a:endParaRPr/>
          </a:p>
          <a:p>
            <a:pPr indent="-228600" lvl="0" marL="228600" rtl="0" algn="l">
              <a:lnSpc>
                <a:spcPct val="90000"/>
              </a:lnSpc>
              <a:spcBef>
                <a:spcPts val="1000"/>
              </a:spcBef>
              <a:spcAft>
                <a:spcPts val="0"/>
              </a:spcAft>
              <a:buClr>
                <a:schemeClr val="dk1"/>
              </a:buClr>
              <a:buSzPts val="2800"/>
              <a:buChar char="•"/>
            </a:pPr>
            <a:r>
              <a:rPr lang="en-US"/>
              <a:t>Therefore, from the frequent itemset f, we first generate all rules with one item in the consequent. </a:t>
            </a:r>
            <a:endParaRPr/>
          </a:p>
          <a:p>
            <a:pPr indent="-228600" lvl="0" marL="228600" rtl="0" algn="l">
              <a:lnSpc>
                <a:spcPct val="90000"/>
              </a:lnSpc>
              <a:spcBef>
                <a:spcPts val="1000"/>
              </a:spcBef>
              <a:spcAft>
                <a:spcPts val="0"/>
              </a:spcAft>
              <a:buClr>
                <a:schemeClr val="dk1"/>
              </a:buClr>
              <a:buSzPts val="2800"/>
              <a:buChar char="•"/>
            </a:pPr>
            <a:r>
              <a:rPr lang="en-US"/>
              <a:t>We then use the consequents of these rules and the function candidate-gen() to generate all possible consequents with two items that can appear in a rule, and so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Proxima Nova"/>
              <a:buNone/>
            </a:pPr>
            <a:r>
              <a:rPr b="0" i="0" lang="en-US">
                <a:solidFill>
                  <a:srgbClr val="000000"/>
                </a:solidFill>
                <a:latin typeface="Proxima Nova"/>
                <a:ea typeface="Proxima Nova"/>
                <a:cs typeface="Proxima Nova"/>
                <a:sym typeface="Proxima Nova"/>
              </a:rPr>
              <a:t>Association Rule Mining</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Proxima Nova"/>
                <a:ea typeface="Proxima Nova"/>
                <a:cs typeface="Proxima Nova"/>
                <a:sym typeface="Proxima Nova"/>
              </a:rPr>
              <a:t>As the name suggests, association rules are simple If/Then statements</a:t>
            </a:r>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Proxima Nova"/>
                <a:ea typeface="Proxima Nova"/>
                <a:cs typeface="Proxima Nova"/>
                <a:sym typeface="Proxima Nova"/>
              </a:rPr>
              <a:t>Most machine learning algorithms work with numeric datasets and hence tend to be mathematical. </a:t>
            </a:r>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Proxima Nova"/>
                <a:ea typeface="Proxima Nova"/>
                <a:cs typeface="Proxima Nova"/>
                <a:sym typeface="Proxima Nova"/>
              </a:rPr>
              <a:t>However, association rule mining is suitable for non-numeric, categorical data and requires just a little bit more than simple counting.</a:t>
            </a:r>
            <a:endParaRPr>
              <a:solidFill>
                <a:srgbClr val="000000"/>
              </a:solidFill>
              <a:latin typeface="Proxima Nova"/>
              <a:ea typeface="Proxima Nova"/>
              <a:cs typeface="Proxima Nova"/>
              <a:sym typeface="Proxima Nova"/>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Proxima Nova"/>
                <a:ea typeface="Proxima Nova"/>
                <a:cs typeface="Proxima Nova"/>
                <a:sym typeface="Proxima Nova"/>
              </a:rPr>
              <a:t>Association rule mining is a procedure which aims to observe frequently occurring patterns, correlations, or associations from datasets found in various kinds of databases such as relational databases, transactional databases, and other forms of repositories.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838200" y="365126"/>
            <a:ext cx="10515600" cy="57741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Association rule generation algorithm</a:t>
            </a:r>
            <a:endParaRPr/>
          </a:p>
        </p:txBody>
      </p:sp>
      <p:pic>
        <p:nvPicPr>
          <p:cNvPr id="459" name="Google Shape;459;p61"/>
          <p:cNvPicPr preferRelativeResize="0"/>
          <p:nvPr>
            <p:ph idx="1" type="body"/>
          </p:nvPr>
        </p:nvPicPr>
        <p:blipFill rotWithShape="1">
          <a:blip r:embed="rId3">
            <a:alphaModFix/>
          </a:blip>
          <a:srcRect b="0" l="0" r="0" t="0"/>
          <a:stretch/>
        </p:blipFill>
        <p:spPr>
          <a:xfrm>
            <a:off x="1107496" y="1153551"/>
            <a:ext cx="9147852" cy="2275449"/>
          </a:xfrm>
          <a:prstGeom prst="rect">
            <a:avLst/>
          </a:prstGeom>
          <a:noFill/>
          <a:ln>
            <a:noFill/>
          </a:ln>
        </p:spPr>
      </p:pic>
      <p:pic>
        <p:nvPicPr>
          <p:cNvPr id="460" name="Google Shape;460;p61"/>
          <p:cNvPicPr preferRelativeResize="0"/>
          <p:nvPr/>
        </p:nvPicPr>
        <p:blipFill rotWithShape="1">
          <a:blip r:embed="rId4">
            <a:alphaModFix/>
          </a:blip>
          <a:srcRect b="0" l="0" r="0" t="0"/>
          <a:stretch/>
        </p:blipFill>
        <p:spPr>
          <a:xfrm>
            <a:off x="1074837" y="3457135"/>
            <a:ext cx="10278963" cy="3429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838200" y="365125"/>
            <a:ext cx="10515600" cy="8024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466" name="Google Shape;466;p62"/>
          <p:cNvSpPr txBox="1"/>
          <p:nvPr>
            <p:ph idx="1" type="body"/>
          </p:nvPr>
        </p:nvSpPr>
        <p:spPr>
          <a:xfrm>
            <a:off x="838200" y="1280160"/>
            <a:ext cx="10515600" cy="48968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set of 7 transactions and minsup = 30% and minconf = 80%. </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t1: Beef, Chicken, Milk</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t2: Beef, Cheese</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t3: Cheese, Boots</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t4: Beef, Chicken, Cheese</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t5: Beef, Chicken, Clothes, Cheese, Milk</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t6: Chicken, Clothes, Milk</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t7: Chicken, Milk, Clothes</a:t>
            </a:r>
            <a:r>
              <a:rPr b="0" i="0" lang="en-US" sz="1800" u="none" strike="noStrike">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The frequent itemsets are as follows:</a:t>
            </a:r>
            <a:endParaRPr/>
          </a:p>
          <a:p>
            <a:pPr indent="-228600" lvl="0" marL="228600" rtl="0" algn="l">
              <a:lnSpc>
                <a:spcPct val="90000"/>
              </a:lnSpc>
              <a:spcBef>
                <a:spcPts val="1000"/>
              </a:spcBef>
              <a:spcAft>
                <a:spcPts val="0"/>
              </a:spcAft>
              <a:buClr>
                <a:schemeClr val="dk1"/>
              </a:buClr>
              <a:buSzPts val="1800"/>
              <a:buChar char="•"/>
            </a:pPr>
            <a:r>
              <a:rPr b="0" i="1" lang="en-US" sz="1800" u="none" strike="noStrike">
                <a:latin typeface="Times New Roman"/>
                <a:ea typeface="Times New Roman"/>
                <a:cs typeface="Times New Roman"/>
                <a:sym typeface="Times New Roman"/>
              </a:rPr>
              <a:t>F</a:t>
            </a:r>
            <a:r>
              <a:rPr b="0" i="0" lang="en-US" sz="1800" u="none" strike="noStrike">
                <a:latin typeface="Times New Roman"/>
                <a:ea typeface="Times New Roman"/>
                <a:cs typeface="Times New Roman"/>
                <a:sym typeface="Times New Roman"/>
              </a:rPr>
              <a:t>1: </a:t>
            </a:r>
            <a:r>
              <a:rPr b="0" i="0" lang="en-US" sz="1800" u="none" strike="noStrike">
                <a:latin typeface="Arial"/>
                <a:ea typeface="Arial"/>
                <a:cs typeface="Arial"/>
                <a:sym typeface="Arial"/>
              </a:rPr>
              <a:t>{{Beef}:4, {Chicken}:5, {Clothes}:3, {Cheese}:4, {Milk}:4}</a:t>
            </a:r>
            <a:endParaRPr/>
          </a:p>
          <a:p>
            <a:pPr indent="-228600" lvl="0" marL="228600" rtl="0" algn="l">
              <a:lnSpc>
                <a:spcPct val="90000"/>
              </a:lnSpc>
              <a:spcBef>
                <a:spcPts val="1000"/>
              </a:spcBef>
              <a:spcAft>
                <a:spcPts val="0"/>
              </a:spcAft>
              <a:buClr>
                <a:schemeClr val="dk1"/>
              </a:buClr>
              <a:buSzPts val="1800"/>
              <a:buChar char="•"/>
            </a:pPr>
            <a:r>
              <a:rPr b="0" i="1" lang="en-US" sz="1800" u="none" strike="noStrike">
                <a:latin typeface="Times New Roman"/>
                <a:ea typeface="Times New Roman"/>
                <a:cs typeface="Times New Roman"/>
                <a:sym typeface="Times New Roman"/>
              </a:rPr>
              <a:t>F</a:t>
            </a:r>
            <a:r>
              <a:rPr b="0" i="0" lang="en-US" sz="1800" u="none" strike="noStrike">
                <a:latin typeface="Times New Roman"/>
                <a:ea typeface="Times New Roman"/>
                <a:cs typeface="Times New Roman"/>
                <a:sym typeface="Times New Roman"/>
              </a:rPr>
              <a:t>2: </a:t>
            </a:r>
            <a:r>
              <a:rPr b="0" i="0" lang="en-US" sz="1800" u="none" strike="noStrike">
                <a:latin typeface="Arial"/>
                <a:ea typeface="Arial"/>
                <a:cs typeface="Arial"/>
                <a:sym typeface="Arial"/>
              </a:rPr>
              <a:t>{{Beef, Chicken}:3, {Beef, Cheese}:3, {Chicken, Clothes}:3, {Chicken, Milk}:4, {Clothes, Milk}:3}</a:t>
            </a:r>
            <a:endParaRPr/>
          </a:p>
          <a:p>
            <a:pPr indent="-228600" lvl="0" marL="228600" rtl="0" algn="l">
              <a:lnSpc>
                <a:spcPct val="90000"/>
              </a:lnSpc>
              <a:spcBef>
                <a:spcPts val="1000"/>
              </a:spcBef>
              <a:spcAft>
                <a:spcPts val="0"/>
              </a:spcAft>
              <a:buClr>
                <a:schemeClr val="dk1"/>
              </a:buClr>
              <a:buSzPts val="1800"/>
              <a:buChar char="•"/>
            </a:pPr>
            <a:r>
              <a:rPr b="0" i="1" lang="en-US" sz="1800" u="none" strike="noStrike">
                <a:latin typeface="Times New Roman"/>
                <a:ea typeface="Times New Roman"/>
                <a:cs typeface="Times New Roman"/>
                <a:sym typeface="Times New Roman"/>
              </a:rPr>
              <a:t>F</a:t>
            </a:r>
            <a:r>
              <a:rPr b="0" i="0" lang="en-US" sz="1800" u="none" strike="noStrike">
                <a:latin typeface="Times New Roman"/>
                <a:ea typeface="Times New Roman"/>
                <a:cs typeface="Times New Roman"/>
                <a:sym typeface="Times New Roman"/>
              </a:rPr>
              <a:t>3: </a:t>
            </a:r>
            <a:r>
              <a:rPr b="0" i="0" lang="en-US" sz="1800" u="none" strike="noStrike">
                <a:latin typeface="Arial"/>
                <a:ea typeface="Arial"/>
                <a:cs typeface="Arial"/>
                <a:sym typeface="Arial"/>
              </a:rPr>
              <a:t>{{Chicken, Clothes, Milk}:3}</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72" name="Google Shape;472;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The itemset in </a:t>
            </a:r>
            <a:r>
              <a:rPr b="0" i="1" lang="en-US" sz="1800" u="none" strike="noStrike">
                <a:latin typeface="Times New Roman"/>
                <a:ea typeface="Times New Roman"/>
                <a:cs typeface="Times New Roman"/>
                <a:sym typeface="Times New Roman"/>
              </a:rPr>
              <a:t>F</a:t>
            </a:r>
            <a:r>
              <a:rPr b="0" i="0" lang="en-US" sz="1800" u="none" strike="noStrike">
                <a:latin typeface="Times New Roman"/>
                <a:ea typeface="Times New Roman"/>
                <a:cs typeface="Times New Roman"/>
                <a:sym typeface="Times New Roman"/>
              </a:rPr>
              <a:t>3 generates the following possible 1-item consequent rules:</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Rule 1: Chicken, Clothes </a:t>
            </a:r>
            <a:r>
              <a:rPr b="0" i="0" lang="en-US" sz="1800" u="none" strike="noStrike">
                <a:latin typeface="Noto Sans Symbols"/>
                <a:ea typeface="Noto Sans Symbols"/>
                <a:cs typeface="Noto Sans Symbols"/>
                <a:sym typeface="Noto Sans Symbols"/>
              </a:rPr>
              <a:t>→ </a:t>
            </a:r>
            <a:r>
              <a:rPr b="0" i="0" lang="en-US" sz="1800" u="none" strike="noStrike">
                <a:latin typeface="Arial"/>
                <a:ea typeface="Arial"/>
                <a:cs typeface="Arial"/>
                <a:sym typeface="Arial"/>
              </a:rPr>
              <a:t>Milk [sup = 3/7, conf = 3/3]</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Rule 2: Chicken, Milk </a:t>
            </a:r>
            <a:r>
              <a:rPr b="0" i="0" lang="en-US" sz="1800" u="none" strike="noStrike">
                <a:latin typeface="Noto Sans Symbols"/>
                <a:ea typeface="Noto Sans Symbols"/>
                <a:cs typeface="Noto Sans Symbols"/>
                <a:sym typeface="Noto Sans Symbols"/>
              </a:rPr>
              <a:t>→ </a:t>
            </a:r>
            <a:r>
              <a:rPr b="0" i="0" lang="en-US" sz="1800" u="none" strike="noStrike">
                <a:latin typeface="Arial"/>
                <a:ea typeface="Arial"/>
                <a:cs typeface="Arial"/>
                <a:sym typeface="Arial"/>
              </a:rPr>
              <a:t>Clothes [sup = 3/7, conf = 3/4]</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Rule 3: Clothes, Milk </a:t>
            </a:r>
            <a:r>
              <a:rPr b="0" i="0" lang="en-US" sz="1800" u="none" strike="noStrike">
                <a:latin typeface="Noto Sans Symbols"/>
                <a:ea typeface="Noto Sans Symbols"/>
                <a:cs typeface="Noto Sans Symbols"/>
                <a:sym typeface="Noto Sans Symbols"/>
              </a:rPr>
              <a:t>→ </a:t>
            </a:r>
            <a:r>
              <a:rPr b="0" i="0" lang="en-US" sz="1800" u="none" strike="noStrike">
                <a:latin typeface="Arial"/>
                <a:ea typeface="Arial"/>
                <a:cs typeface="Arial"/>
                <a:sym typeface="Arial"/>
              </a:rPr>
              <a:t>Chicken [sup = 3/7, conf = 3/3]</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Note: </a:t>
            </a:r>
            <a:r>
              <a:rPr b="0" i="0" lang="en-US" sz="1800" u="none" strike="noStrike">
                <a:latin typeface="Times New Roman"/>
                <a:ea typeface="Times New Roman"/>
                <a:cs typeface="Times New Roman"/>
                <a:sym typeface="Times New Roman"/>
              </a:rPr>
              <a:t>generating rules from each itemset in </a:t>
            </a:r>
            <a:r>
              <a:rPr b="0" i="1" lang="en-US" sz="1800" u="none" strike="noStrike">
                <a:latin typeface="Times New Roman"/>
                <a:ea typeface="Times New Roman"/>
                <a:cs typeface="Times New Roman"/>
                <a:sym typeface="Times New Roman"/>
              </a:rPr>
              <a:t>F</a:t>
            </a:r>
            <a:r>
              <a:rPr b="0" i="0" lang="en-US" sz="1800" u="none" strike="noStrike">
                <a:latin typeface="Times New Roman"/>
                <a:ea typeface="Times New Roman"/>
                <a:cs typeface="Times New Roman"/>
                <a:sym typeface="Times New Roman"/>
              </a:rPr>
              <a:t>2 can be done in the same way</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Due to the minconf requirement, only Rule 1 and Rule 3 are output in line 2 of the algorithm genRules(). </a:t>
            </a:r>
            <a:endParaRPr/>
          </a:p>
          <a:p>
            <a:pPr indent="-228600" lvl="1" marL="685800" rtl="0" algn="l">
              <a:lnSpc>
                <a:spcPct val="90000"/>
              </a:lnSpc>
              <a:spcBef>
                <a:spcPts val="500"/>
              </a:spcBef>
              <a:spcAft>
                <a:spcPts val="0"/>
              </a:spcAft>
              <a:buClr>
                <a:schemeClr val="dk1"/>
              </a:buClr>
              <a:buSzPts val="1400"/>
              <a:buChar char="•"/>
            </a:pPr>
            <a:r>
              <a:rPr b="0" i="0" lang="en-US" sz="1400" u="none" strike="noStrike">
                <a:latin typeface="Times New Roman"/>
                <a:ea typeface="Times New Roman"/>
                <a:cs typeface="Times New Roman"/>
                <a:sym typeface="Times New Roman"/>
              </a:rPr>
              <a:t>Thus, </a:t>
            </a:r>
            <a:r>
              <a:rPr b="0" i="1" lang="en-US" sz="1400" u="none" strike="noStrike">
                <a:latin typeface="Times New Roman"/>
                <a:ea typeface="Times New Roman"/>
                <a:cs typeface="Times New Roman"/>
                <a:sym typeface="Times New Roman"/>
              </a:rPr>
              <a:t>H</a:t>
            </a:r>
            <a:r>
              <a:rPr b="0" i="0" lang="en-US" sz="1400" u="none" strike="noStrike">
                <a:latin typeface="Times New Roman"/>
                <a:ea typeface="Times New Roman"/>
                <a:cs typeface="Times New Roman"/>
                <a:sym typeface="Times New Roman"/>
              </a:rPr>
              <a:t>1 = </a:t>
            </a:r>
            <a:r>
              <a:rPr b="0" i="0" lang="en-US" sz="1400" u="none" strike="noStrike">
                <a:latin typeface="Arial"/>
                <a:ea typeface="Arial"/>
                <a:cs typeface="Arial"/>
                <a:sym typeface="Arial"/>
              </a:rPr>
              <a:t>{{Chicken}, {Milk}}</a:t>
            </a:r>
            <a:r>
              <a:rPr b="0" i="0" lang="en-US" sz="1400" u="none" strike="noStrike">
                <a:latin typeface="Times New Roman"/>
                <a:ea typeface="Times New Roman"/>
                <a:cs typeface="Times New Roman"/>
                <a:sym typeface="Times New Roman"/>
              </a:rPr>
              <a:t>. The function ap-genRules() is then called. Line 2 of ap-genRules() produces </a:t>
            </a:r>
            <a:r>
              <a:rPr b="0" i="1" lang="en-US" sz="1400" u="none" strike="noStrike">
                <a:latin typeface="Times New Roman"/>
                <a:ea typeface="Times New Roman"/>
                <a:cs typeface="Times New Roman"/>
                <a:sym typeface="Times New Roman"/>
              </a:rPr>
              <a:t>H</a:t>
            </a:r>
            <a:r>
              <a:rPr b="0" i="0" lang="en-US" sz="1400" u="none" strike="noStrike">
                <a:latin typeface="Times New Roman"/>
                <a:ea typeface="Times New Roman"/>
                <a:cs typeface="Times New Roman"/>
                <a:sym typeface="Times New Roman"/>
              </a:rPr>
              <a:t>2 =</a:t>
            </a:r>
            <a:r>
              <a:rPr b="0" i="0" lang="en-US" sz="1400" u="none" strike="noStrike">
                <a:latin typeface="Arial"/>
                <a:ea typeface="Arial"/>
                <a:cs typeface="Arial"/>
                <a:sym typeface="Arial"/>
              </a:rPr>
              <a:t>{{Chicken, Milk}}</a:t>
            </a:r>
            <a:r>
              <a:rPr b="0" i="0" lang="en-US" sz="1400" u="none" strike="noStrike">
                <a:latin typeface="Times New Roman"/>
                <a:ea typeface="Times New Roman"/>
                <a:cs typeface="Times New Roman"/>
                <a:sym typeface="Times New Roman"/>
              </a:rPr>
              <a:t>. The following rule is then generated:</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Rule 4: Clothes </a:t>
            </a:r>
            <a:r>
              <a:rPr b="0" i="0" lang="en-US" sz="1800" u="none" strike="noStrike">
                <a:latin typeface="Noto Sans Symbols"/>
                <a:ea typeface="Noto Sans Symbols"/>
                <a:cs typeface="Noto Sans Symbols"/>
                <a:sym typeface="Noto Sans Symbols"/>
              </a:rPr>
              <a:t>→ </a:t>
            </a:r>
            <a:r>
              <a:rPr b="0" i="0" lang="en-US" sz="1800" u="none" strike="noStrike">
                <a:latin typeface="Arial"/>
                <a:ea typeface="Arial"/>
                <a:cs typeface="Arial"/>
                <a:sym typeface="Arial"/>
              </a:rPr>
              <a:t>Milk, Chicken [sup = 3/7, conf = 3/3]</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Thus, the following association rules are generated from the frequent itemset {</a:t>
            </a:r>
            <a:r>
              <a:rPr b="0" i="0" lang="en-US" sz="1800" u="none" strike="noStrike">
                <a:latin typeface="Arial"/>
                <a:ea typeface="Arial"/>
                <a:cs typeface="Arial"/>
                <a:sym typeface="Arial"/>
              </a:rPr>
              <a:t>Chicken, Clothes, Milk</a:t>
            </a:r>
            <a:r>
              <a:rPr b="0" i="0" lang="en-US" sz="1800" u="none" strike="noStrike">
                <a:latin typeface="Times New Roman"/>
                <a:ea typeface="Times New Roman"/>
                <a:cs typeface="Times New Roman"/>
                <a:sym typeface="Times New Roman"/>
              </a:rPr>
              <a:t>} in </a:t>
            </a:r>
            <a:r>
              <a:rPr b="0" i="1" lang="en-US" sz="1800" u="none" strike="noStrike">
                <a:latin typeface="Times New Roman"/>
                <a:ea typeface="Times New Roman"/>
                <a:cs typeface="Times New Roman"/>
                <a:sym typeface="Times New Roman"/>
              </a:rPr>
              <a:t>F</a:t>
            </a:r>
            <a:r>
              <a:rPr b="0" i="0" lang="en-US" sz="1800" u="none" strike="noStrike">
                <a:latin typeface="Times New Roman"/>
                <a:ea typeface="Times New Roman"/>
                <a:cs typeface="Times New Roman"/>
                <a:sym typeface="Times New Roman"/>
              </a:rPr>
              <a:t>3</a:t>
            </a:r>
            <a:endParaRPr/>
          </a:p>
          <a:p>
            <a:pPr indent="-228600" lvl="1" marL="685800" rtl="0" algn="l">
              <a:lnSpc>
                <a:spcPct val="90000"/>
              </a:lnSpc>
              <a:spcBef>
                <a:spcPts val="500"/>
              </a:spcBef>
              <a:spcAft>
                <a:spcPts val="0"/>
              </a:spcAft>
              <a:buClr>
                <a:schemeClr val="dk1"/>
              </a:buClr>
              <a:buSzPts val="1400"/>
              <a:buChar char="•"/>
            </a:pPr>
            <a:r>
              <a:rPr b="0" i="0" lang="en-US" sz="1400" u="none" strike="noStrike">
                <a:latin typeface="Arial"/>
                <a:ea typeface="Arial"/>
                <a:cs typeface="Arial"/>
                <a:sym typeface="Arial"/>
              </a:rPr>
              <a:t>Rule 1</a:t>
            </a:r>
            <a:r>
              <a:rPr b="0" i="0" lang="en-US" sz="1400" u="none" strike="noStrike">
                <a:latin typeface="Times New Roman"/>
                <a:ea typeface="Times New Roman"/>
                <a:cs typeface="Times New Roman"/>
                <a:sym typeface="Times New Roman"/>
              </a:rPr>
              <a:t>, </a:t>
            </a:r>
            <a:r>
              <a:rPr b="0" i="0" lang="en-US" sz="1400" u="none" strike="noStrike">
                <a:latin typeface="Arial"/>
                <a:ea typeface="Arial"/>
                <a:cs typeface="Arial"/>
                <a:sym typeface="Arial"/>
              </a:rPr>
              <a:t>Rule 3 </a:t>
            </a:r>
            <a:r>
              <a:rPr b="0" i="0" lang="en-US" sz="1400" u="none" strike="noStrike">
                <a:latin typeface="Times New Roman"/>
                <a:ea typeface="Times New Roman"/>
                <a:cs typeface="Times New Roman"/>
                <a:sym typeface="Times New Roman"/>
              </a:rPr>
              <a:t>and </a:t>
            </a:r>
            <a:r>
              <a:rPr b="0" i="0" lang="en-US" sz="1400" u="none" strike="noStrike">
                <a:latin typeface="Arial"/>
                <a:ea typeface="Arial"/>
                <a:cs typeface="Arial"/>
                <a:sym typeface="Arial"/>
              </a:rPr>
              <a:t>Rule 4</a:t>
            </a:r>
            <a:r>
              <a:rPr b="0" i="0" lang="en-US" sz="1400" u="none" strike="noStrike">
                <a:latin typeface="Times New Roman"/>
                <a:ea typeface="Times New Roman"/>
                <a:cs typeface="Times New Roman"/>
                <a:sym typeface="Times New Roman"/>
              </a:rPr>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remarks about Apriori Algorithm</a:t>
            </a:r>
            <a:endParaRPr/>
          </a:p>
        </p:txBody>
      </p:sp>
      <p:sp>
        <p:nvSpPr>
          <p:cNvPr id="478" name="Google Shape;478;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Theoretically, this is an exponential algorithm.</a:t>
            </a:r>
            <a:endParaRPr/>
          </a:p>
          <a:p>
            <a:pPr indent="-228600" lvl="1" marL="685800" rtl="0" algn="l">
              <a:lnSpc>
                <a:spcPct val="90000"/>
              </a:lnSpc>
              <a:spcBef>
                <a:spcPts val="500"/>
              </a:spcBef>
              <a:spcAft>
                <a:spcPts val="0"/>
              </a:spcAft>
              <a:buClr>
                <a:schemeClr val="dk1"/>
              </a:buClr>
              <a:buSzPts val="2400"/>
              <a:buChar char="•"/>
            </a:pPr>
            <a:r>
              <a:rPr lang="en-US"/>
              <a:t>Number of items-m</a:t>
            </a:r>
            <a:endParaRPr/>
          </a:p>
          <a:p>
            <a:pPr indent="-228600" lvl="1" marL="685800" rtl="0" algn="l">
              <a:lnSpc>
                <a:spcPct val="90000"/>
              </a:lnSpc>
              <a:spcBef>
                <a:spcPts val="500"/>
              </a:spcBef>
              <a:spcAft>
                <a:spcPts val="0"/>
              </a:spcAft>
              <a:buClr>
                <a:schemeClr val="dk1"/>
              </a:buClr>
              <a:buSzPts val="2400"/>
              <a:buChar char="•"/>
            </a:pPr>
            <a:r>
              <a:rPr lang="en-US"/>
              <a:t>Space of all itemsets is O(2</a:t>
            </a:r>
            <a:r>
              <a:rPr baseline="30000" lang="en-US"/>
              <a:t>m</a:t>
            </a:r>
            <a:r>
              <a:rPr lang="en-US"/>
              <a:t>)</a:t>
            </a:r>
            <a:endParaRPr/>
          </a:p>
          <a:p>
            <a:pPr indent="-228600" lvl="0" marL="228600" rtl="0" algn="l">
              <a:lnSpc>
                <a:spcPct val="90000"/>
              </a:lnSpc>
              <a:spcBef>
                <a:spcPts val="1000"/>
              </a:spcBef>
              <a:spcAft>
                <a:spcPts val="0"/>
              </a:spcAft>
              <a:buClr>
                <a:schemeClr val="dk1"/>
              </a:buClr>
              <a:buSzPts val="2800"/>
              <a:buChar char="•"/>
            </a:pPr>
            <a:r>
              <a:rPr lang="en-US"/>
              <a:t>However, the mining algorithm exploits the sparseness of the data and the high minimum support value to make the mining possible and efficient. </a:t>
            </a:r>
            <a:endParaRPr/>
          </a:p>
          <a:p>
            <a:pPr indent="-228600" lvl="0" marL="228600" rtl="0" algn="l">
              <a:lnSpc>
                <a:spcPct val="90000"/>
              </a:lnSpc>
              <a:spcBef>
                <a:spcPts val="1000"/>
              </a:spcBef>
              <a:spcAft>
                <a:spcPts val="0"/>
              </a:spcAft>
              <a:buClr>
                <a:schemeClr val="dk1"/>
              </a:buClr>
              <a:buSzPts val="2800"/>
              <a:buChar char="•"/>
            </a:pPr>
            <a:r>
              <a:rPr lang="en-US"/>
              <a:t>The sparseness of the data </a:t>
            </a:r>
            <a:endParaRPr/>
          </a:p>
          <a:p>
            <a:pPr indent="-228600" lvl="1" marL="685800" rtl="0" algn="l">
              <a:lnSpc>
                <a:spcPct val="90000"/>
              </a:lnSpc>
              <a:spcBef>
                <a:spcPts val="500"/>
              </a:spcBef>
              <a:spcAft>
                <a:spcPts val="0"/>
              </a:spcAft>
              <a:buClr>
                <a:schemeClr val="dk1"/>
              </a:buClr>
              <a:buSzPts val="2400"/>
              <a:buChar char="•"/>
            </a:pPr>
            <a:r>
              <a:rPr lang="en-US"/>
              <a:t>in the context of market basket analysis means that </a:t>
            </a:r>
            <a:endParaRPr/>
          </a:p>
          <a:p>
            <a:pPr indent="-228600" lvl="2" marL="1143000" rtl="0" algn="l">
              <a:lnSpc>
                <a:spcPct val="90000"/>
              </a:lnSpc>
              <a:spcBef>
                <a:spcPts val="500"/>
              </a:spcBef>
              <a:spcAft>
                <a:spcPts val="0"/>
              </a:spcAft>
              <a:buClr>
                <a:schemeClr val="dk1"/>
              </a:buClr>
              <a:buSzPts val="2000"/>
              <a:buChar char="•"/>
            </a:pPr>
            <a:r>
              <a:rPr lang="en-US"/>
              <a:t>the store sells a lot of items, but each shopper only purchases a few of them. </a:t>
            </a:r>
            <a:endParaRPr/>
          </a:p>
          <a:p>
            <a:pPr indent="-228600" lvl="1" marL="685800" rtl="0" algn="l">
              <a:lnSpc>
                <a:spcPct val="90000"/>
              </a:lnSpc>
              <a:spcBef>
                <a:spcPts val="500"/>
              </a:spcBef>
              <a:spcAft>
                <a:spcPts val="0"/>
              </a:spcAft>
              <a:buClr>
                <a:schemeClr val="dk1"/>
              </a:buClr>
              <a:buSzPts val="2400"/>
              <a:buChar char="•"/>
            </a:pPr>
            <a:r>
              <a:rPr lang="en-US"/>
              <a:t>This is true for text documents as well. </a:t>
            </a:r>
            <a:endParaRPr/>
          </a:p>
          <a:p>
            <a:pPr indent="-228600" lvl="2" marL="1143000" rtl="0" algn="l">
              <a:lnSpc>
                <a:spcPct val="90000"/>
              </a:lnSpc>
              <a:spcBef>
                <a:spcPts val="500"/>
              </a:spcBef>
              <a:spcAft>
                <a:spcPts val="0"/>
              </a:spcAft>
              <a:buClr>
                <a:schemeClr val="dk1"/>
              </a:buClr>
              <a:buSzPts val="2000"/>
              <a:buChar char="•"/>
            </a:pPr>
            <a:r>
              <a:rPr lang="en-US"/>
              <a:t>The set I, which is the vocabulary, is usually very large, but each document only contains a small subset of the words.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84" name="Google Shape;484;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algorithm can scale up to large data sets as it does not load the entire data into the memory. </a:t>
            </a:r>
            <a:endParaRPr/>
          </a:p>
          <a:p>
            <a:pPr indent="-228600" lvl="0" marL="228600" rtl="0" algn="l">
              <a:lnSpc>
                <a:spcPct val="90000"/>
              </a:lnSpc>
              <a:spcBef>
                <a:spcPts val="1000"/>
              </a:spcBef>
              <a:spcAft>
                <a:spcPts val="0"/>
              </a:spcAft>
              <a:buClr>
                <a:schemeClr val="dk1"/>
              </a:buClr>
              <a:buSzPts val="2800"/>
              <a:buChar char="•"/>
            </a:pPr>
            <a:r>
              <a:rPr lang="en-US"/>
              <a:t>It only scans the data K times, where K is the size of the largest itemset.</a:t>
            </a:r>
            <a:endParaRPr/>
          </a:p>
          <a:p>
            <a:pPr indent="-228600" lvl="1" marL="685800" rtl="0" algn="l">
              <a:lnSpc>
                <a:spcPct val="90000"/>
              </a:lnSpc>
              <a:spcBef>
                <a:spcPts val="500"/>
              </a:spcBef>
              <a:spcAft>
                <a:spcPts val="0"/>
              </a:spcAft>
              <a:buClr>
                <a:schemeClr val="dk1"/>
              </a:buClr>
              <a:buSzPts val="2400"/>
              <a:buChar char="•"/>
            </a:pPr>
            <a:r>
              <a:rPr lang="en-US"/>
              <a:t>In practice, K is often small (e.g., &lt; 10). </a:t>
            </a:r>
            <a:endParaRPr/>
          </a:p>
          <a:p>
            <a:pPr indent="-228600" lvl="0" marL="228600" rtl="0" algn="l">
              <a:lnSpc>
                <a:spcPct val="90000"/>
              </a:lnSpc>
              <a:spcBef>
                <a:spcPts val="1000"/>
              </a:spcBef>
              <a:spcAft>
                <a:spcPts val="0"/>
              </a:spcAft>
              <a:buClr>
                <a:schemeClr val="dk1"/>
              </a:buClr>
              <a:buSzPts val="2800"/>
              <a:buChar char="•"/>
            </a:pPr>
            <a:r>
              <a:rPr lang="en-US"/>
              <a:t>This scale-up property is very important in practice because many real-world data sets are so large that they cannot be loaded into the main memory.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90" name="Google Shape;490;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algorithm is based on level-wise search. </a:t>
            </a:r>
            <a:endParaRPr/>
          </a:p>
          <a:p>
            <a:pPr indent="-228600" lvl="0" marL="228600" rtl="0" algn="l">
              <a:lnSpc>
                <a:spcPct val="90000"/>
              </a:lnSpc>
              <a:spcBef>
                <a:spcPts val="1000"/>
              </a:spcBef>
              <a:spcAft>
                <a:spcPts val="0"/>
              </a:spcAft>
              <a:buClr>
                <a:schemeClr val="dk1"/>
              </a:buClr>
              <a:buSzPts val="2800"/>
              <a:buChar char="•"/>
            </a:pPr>
            <a:r>
              <a:rPr lang="en-US"/>
              <a:t>It has the flexibility to stop at any level. </a:t>
            </a:r>
            <a:endParaRPr/>
          </a:p>
          <a:p>
            <a:pPr indent="-228600" lvl="0" marL="228600" rtl="0" algn="l">
              <a:lnSpc>
                <a:spcPct val="90000"/>
              </a:lnSpc>
              <a:spcBef>
                <a:spcPts val="1000"/>
              </a:spcBef>
              <a:spcAft>
                <a:spcPts val="0"/>
              </a:spcAft>
              <a:buClr>
                <a:schemeClr val="dk1"/>
              </a:buClr>
              <a:buSzPts val="2800"/>
              <a:buChar char="•"/>
            </a:pPr>
            <a:r>
              <a:rPr lang="en-US"/>
              <a:t>This is useful in practice because in many applications, long frequent itemsets or rules are not needed as they are hard to use.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96" name="Google Shape;496;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Once a transaction set T, a minsup and a minconf are given, the set of frequent itemsets that can be found in T is uniquely determined. </a:t>
            </a:r>
            <a:endParaRPr/>
          </a:p>
          <a:p>
            <a:pPr indent="-228600" lvl="0" marL="228600" rtl="0" algn="l">
              <a:lnSpc>
                <a:spcPct val="90000"/>
              </a:lnSpc>
              <a:spcBef>
                <a:spcPts val="1000"/>
              </a:spcBef>
              <a:spcAft>
                <a:spcPts val="0"/>
              </a:spcAft>
              <a:buClr>
                <a:schemeClr val="dk1"/>
              </a:buClr>
              <a:buSzPts val="2800"/>
              <a:buChar char="•"/>
            </a:pPr>
            <a:r>
              <a:rPr lang="en-US"/>
              <a:t>Any algorithm should find the same set of frequent itemsets. </a:t>
            </a:r>
            <a:endParaRPr/>
          </a:p>
          <a:p>
            <a:pPr indent="-228600" lvl="0" marL="228600" rtl="0" algn="l">
              <a:lnSpc>
                <a:spcPct val="90000"/>
              </a:lnSpc>
              <a:spcBef>
                <a:spcPts val="1000"/>
              </a:spcBef>
              <a:spcAft>
                <a:spcPts val="0"/>
              </a:spcAft>
              <a:buClr>
                <a:schemeClr val="dk1"/>
              </a:buClr>
              <a:buSzPts val="2800"/>
              <a:buChar char="•"/>
            </a:pPr>
            <a:r>
              <a:rPr lang="en-US"/>
              <a:t>This property about association rule mining does not hold for many other data mining tasks, e.g., classification or clustering, for which different algorithms may produce very different results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02" name="Google Shape;502;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main problem of association rule mining is that it often produces a huge number of itemsets (and rules), tens of thousands, or more, which makes it hard for the user to analyze them to find those truly useful ones. </a:t>
            </a:r>
            <a:endParaRPr/>
          </a:p>
          <a:p>
            <a:pPr indent="-228600" lvl="0" marL="228600" rtl="0" algn="l">
              <a:lnSpc>
                <a:spcPct val="90000"/>
              </a:lnSpc>
              <a:spcBef>
                <a:spcPts val="1000"/>
              </a:spcBef>
              <a:spcAft>
                <a:spcPts val="0"/>
              </a:spcAft>
              <a:buClr>
                <a:schemeClr val="dk1"/>
              </a:buClr>
              <a:buSzPts val="2800"/>
              <a:buChar char="•"/>
            </a:pPr>
            <a:r>
              <a:rPr lang="en-US"/>
              <a:t>This is called the interestingness problem. </a:t>
            </a:r>
            <a:endParaRPr/>
          </a:p>
          <a:p>
            <a:pPr indent="-228600" lvl="0" marL="228600" rtl="0" algn="l">
              <a:lnSpc>
                <a:spcPct val="90000"/>
              </a:lnSpc>
              <a:spcBef>
                <a:spcPts val="1000"/>
              </a:spcBef>
              <a:spcAft>
                <a:spcPts val="0"/>
              </a:spcAft>
              <a:buClr>
                <a:schemeClr val="dk1"/>
              </a:buClr>
              <a:buSzPts val="2800"/>
              <a:buChar char="•"/>
            </a:pPr>
            <a:r>
              <a:rPr lang="en-US"/>
              <a:t>Researchers have proposed several methods to tackle this problem</a:t>
            </a:r>
            <a:endParaRPr/>
          </a:p>
          <a:p>
            <a:pPr indent="-228600" lvl="0" marL="228600" rtl="0" algn="l">
              <a:spcBef>
                <a:spcPts val="0"/>
              </a:spcBef>
              <a:spcAft>
                <a:spcPts val="0"/>
              </a:spcAft>
              <a:buSzPts val="1800"/>
              <a:buChar char="•"/>
            </a:pPr>
            <a:r>
              <a:rPr lang="en-US"/>
              <a:t>Apart from the Apriori algorithm, there is a large number of other algorithms, e.g., FP-growth and many others.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Rule</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0" lang="en-US">
                <a:latin typeface="Proxima Nova"/>
                <a:ea typeface="Proxima Nova"/>
                <a:cs typeface="Proxima Nova"/>
                <a:sym typeface="Proxima Nova"/>
              </a:rPr>
              <a:t>An association rule has 2 parts</a:t>
            </a:r>
            <a:endParaRPr b="0" i="0">
              <a:latin typeface="Proxima Nova"/>
              <a:ea typeface="Proxima Nova"/>
              <a:cs typeface="Proxima Nova"/>
              <a:sym typeface="Proxima Nova"/>
            </a:endParaRPr>
          </a:p>
          <a:p>
            <a:pPr indent="-228600" lvl="1" marL="685800" rtl="0" algn="l">
              <a:lnSpc>
                <a:spcPct val="90000"/>
              </a:lnSpc>
              <a:spcBef>
                <a:spcPts val="500"/>
              </a:spcBef>
              <a:spcAft>
                <a:spcPts val="0"/>
              </a:spcAft>
              <a:buClr>
                <a:schemeClr val="dk1"/>
              </a:buClr>
              <a:buSzPts val="2400"/>
              <a:buChar char="•"/>
            </a:pPr>
            <a:r>
              <a:rPr b="1" i="0" lang="en-US">
                <a:latin typeface="Proxima Nova"/>
                <a:ea typeface="Proxima Nova"/>
                <a:cs typeface="Proxima Nova"/>
                <a:sym typeface="Proxima Nova"/>
              </a:rPr>
              <a:t>an antecedent (if) and</a:t>
            </a:r>
            <a:endParaRPr b="0" i="0">
              <a:latin typeface="Proxima Nova"/>
              <a:ea typeface="Proxima Nova"/>
              <a:cs typeface="Proxima Nova"/>
              <a:sym typeface="Proxima Nova"/>
            </a:endParaRPr>
          </a:p>
          <a:p>
            <a:pPr indent="-228600" lvl="1" marL="685800" rtl="0" algn="l">
              <a:lnSpc>
                <a:spcPct val="90000"/>
              </a:lnSpc>
              <a:spcBef>
                <a:spcPts val="500"/>
              </a:spcBef>
              <a:spcAft>
                <a:spcPts val="0"/>
              </a:spcAft>
              <a:buClr>
                <a:schemeClr val="dk1"/>
              </a:buClr>
              <a:buSzPts val="2400"/>
              <a:buChar char="•"/>
            </a:pPr>
            <a:r>
              <a:rPr b="1" i="0" lang="en-US">
                <a:latin typeface="Proxima Nova"/>
                <a:ea typeface="Proxima Nova"/>
                <a:cs typeface="Proxima Nova"/>
                <a:sym typeface="Proxima Nova"/>
              </a:rPr>
              <a:t>a consequent (then)</a:t>
            </a:r>
            <a:endParaRPr b="0" i="0">
              <a:latin typeface="Proxima Nova"/>
              <a:ea typeface="Proxima Nova"/>
              <a:cs typeface="Proxima Nova"/>
              <a:sym typeface="Proxima Nova"/>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Association Rule Mining</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i="0" lang="en-US"/>
              <a:t>is given by R. Agrawal and R. Srikant in 1994 for finding frequent itemsets in a dataset to generate association rules</a:t>
            </a:r>
            <a:endParaRPr i="0"/>
          </a:p>
          <a:p>
            <a:pPr indent="-228600" lvl="0" marL="228600" rtl="0" algn="l">
              <a:lnSpc>
                <a:spcPct val="90000"/>
              </a:lnSpc>
              <a:spcBef>
                <a:spcPts val="1000"/>
              </a:spcBef>
              <a:spcAft>
                <a:spcPts val="0"/>
              </a:spcAft>
              <a:buClr>
                <a:schemeClr val="dk1"/>
              </a:buClr>
              <a:buSzPts val="2800"/>
              <a:buChar char="•"/>
            </a:pPr>
            <a:r>
              <a:rPr i="0" lang="en-US"/>
              <a:t>With the help of these association rule, it determines how strongly or how weakly two objects are connected. </a:t>
            </a:r>
            <a:endParaRPr/>
          </a:p>
          <a:p>
            <a:pPr indent="-228600" lvl="0" marL="228600" rtl="0" algn="l">
              <a:lnSpc>
                <a:spcPct val="90000"/>
              </a:lnSpc>
              <a:spcBef>
                <a:spcPts val="1000"/>
              </a:spcBef>
              <a:spcAft>
                <a:spcPts val="0"/>
              </a:spcAft>
              <a:buClr>
                <a:schemeClr val="dk1"/>
              </a:buClr>
              <a:buSzPts val="2800"/>
              <a:buChar char="•"/>
            </a:pPr>
            <a:r>
              <a:rPr i="0" lang="en-US"/>
              <a:t>Name of the algorithm is Apriori because it uses prior knowledge of frequent itemset properties.</a:t>
            </a:r>
            <a:endParaRPr/>
          </a:p>
          <a:p>
            <a:pPr indent="-228600" lvl="0" marL="228600" rtl="0" algn="l">
              <a:lnSpc>
                <a:spcPct val="90000"/>
              </a:lnSpc>
              <a:spcBef>
                <a:spcPts val="1000"/>
              </a:spcBef>
              <a:spcAft>
                <a:spcPts val="0"/>
              </a:spcAft>
              <a:buClr>
                <a:schemeClr val="dk1"/>
              </a:buClr>
              <a:buSzPts val="2800"/>
              <a:buChar char="•"/>
            </a:pPr>
            <a:r>
              <a:rPr i="0" lang="en-US"/>
              <a:t>Useful for retail businesses or any type of e-commerce </a:t>
            </a:r>
            <a:endParaRPr/>
          </a:p>
          <a:p>
            <a:pPr indent="-228600" lvl="0" marL="228600" rtl="0" algn="l">
              <a:lnSpc>
                <a:spcPct val="90000"/>
              </a:lnSpc>
              <a:spcBef>
                <a:spcPts val="1000"/>
              </a:spcBef>
              <a:spcAft>
                <a:spcPts val="0"/>
              </a:spcAft>
              <a:buClr>
                <a:schemeClr val="dk1"/>
              </a:buClr>
              <a:buSzPts val="2800"/>
              <a:buChar char="•"/>
            </a:pPr>
            <a:r>
              <a:rPr i="0" lang="en-US"/>
              <a:t>In short, Frequent Mining shows which items appear together in a transaction or relation.</a:t>
            </a:r>
            <a:endParaRPr/>
          </a:p>
          <a:p>
            <a:pPr indent="-228600" lvl="1" marL="685800" rtl="0" algn="l">
              <a:lnSpc>
                <a:spcPct val="90000"/>
              </a:lnSpc>
              <a:spcBef>
                <a:spcPts val="500"/>
              </a:spcBef>
              <a:spcAft>
                <a:spcPts val="0"/>
              </a:spcAft>
              <a:buClr>
                <a:schemeClr val="dk1"/>
              </a:buClr>
              <a:buSzPts val="2400"/>
              <a:buChar char="•"/>
            </a:pPr>
            <a:r>
              <a:rPr lang="en-US"/>
              <a:t>People who bought also bought….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424E"/>
              </a:buClr>
              <a:buSzPts val="4400"/>
              <a:buFont typeface="Arial"/>
              <a:buNone/>
            </a:pPr>
            <a:r>
              <a:rPr b="1" i="0" lang="en-US">
                <a:solidFill>
                  <a:srgbClr val="40424E"/>
                </a:solidFill>
                <a:latin typeface="Arial"/>
                <a:ea typeface="Arial"/>
                <a:cs typeface="Arial"/>
                <a:sym typeface="Arial"/>
              </a:rPr>
              <a:t>Need of Association Mining</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0" i="0" lang="en-US">
                <a:latin typeface="Arial"/>
                <a:ea typeface="Arial"/>
                <a:cs typeface="Arial"/>
                <a:sym typeface="Arial"/>
              </a:rPr>
              <a:t>Frequent mining is generation of association rules from a Transactional Dataset. </a:t>
            </a:r>
            <a:endParaRPr/>
          </a:p>
          <a:p>
            <a:pPr indent="-228600" lvl="0" marL="228600" rtl="0" algn="l">
              <a:lnSpc>
                <a:spcPct val="90000"/>
              </a:lnSpc>
              <a:spcBef>
                <a:spcPts val="1000"/>
              </a:spcBef>
              <a:spcAft>
                <a:spcPts val="0"/>
              </a:spcAft>
              <a:buClr>
                <a:schemeClr val="dk1"/>
              </a:buClr>
              <a:buSzPct val="100000"/>
              <a:buChar char="•"/>
            </a:pPr>
            <a:r>
              <a:rPr b="0" i="0" lang="en-US">
                <a:latin typeface="Arial"/>
                <a:ea typeface="Arial"/>
                <a:cs typeface="Arial"/>
                <a:sym typeface="Arial"/>
              </a:rPr>
              <a:t>If there are 2 items X and Y purchased frequently then its good to put them together in stores or provide some discount offer on one item on purchase of other item. </a:t>
            </a:r>
            <a:endParaRPr/>
          </a:p>
          <a:p>
            <a:pPr indent="-228600" lvl="0" marL="228600" rtl="0" algn="l">
              <a:lnSpc>
                <a:spcPct val="90000"/>
              </a:lnSpc>
              <a:spcBef>
                <a:spcPts val="1000"/>
              </a:spcBef>
              <a:spcAft>
                <a:spcPts val="0"/>
              </a:spcAft>
              <a:buClr>
                <a:schemeClr val="dk1"/>
              </a:buClr>
              <a:buSzPct val="100000"/>
              <a:buChar char="•"/>
            </a:pPr>
            <a:r>
              <a:rPr b="0" i="0" lang="en-US">
                <a:latin typeface="Arial"/>
                <a:ea typeface="Arial"/>
                <a:cs typeface="Arial"/>
                <a:sym typeface="Arial"/>
              </a:rPr>
              <a:t>This can really increase the sales. </a:t>
            </a:r>
            <a:endParaRPr/>
          </a:p>
          <a:p>
            <a:pPr indent="-228600" lvl="0" marL="228600" rtl="0" algn="just">
              <a:lnSpc>
                <a:spcPct val="90000"/>
              </a:lnSpc>
              <a:spcBef>
                <a:spcPts val="1000"/>
              </a:spcBef>
              <a:spcAft>
                <a:spcPts val="0"/>
              </a:spcAft>
              <a:buClr>
                <a:schemeClr val="dk1"/>
              </a:buClr>
              <a:buSzPct val="100000"/>
              <a:buChar char="•"/>
            </a:pPr>
            <a:r>
              <a:rPr b="0" i="0" lang="en-US">
                <a:latin typeface="Arial"/>
                <a:ea typeface="Arial"/>
                <a:cs typeface="Arial"/>
                <a:sym typeface="Arial"/>
              </a:rPr>
              <a:t>For example it is likely to find that if a customer buys </a:t>
            </a:r>
            <a:r>
              <a:rPr b="1" i="0" lang="en-US">
                <a:latin typeface="Arial"/>
                <a:ea typeface="Arial"/>
                <a:cs typeface="Arial"/>
                <a:sym typeface="Arial"/>
              </a:rPr>
              <a:t>Milk</a:t>
            </a:r>
            <a:r>
              <a:rPr b="0" i="0" lang="en-US">
                <a:latin typeface="Arial"/>
                <a:ea typeface="Arial"/>
                <a:cs typeface="Arial"/>
                <a:sym typeface="Arial"/>
              </a:rPr>
              <a:t> and </a:t>
            </a:r>
            <a:r>
              <a:rPr b="1" i="0" lang="en-US">
                <a:latin typeface="Arial"/>
                <a:ea typeface="Arial"/>
                <a:cs typeface="Arial"/>
                <a:sym typeface="Arial"/>
              </a:rPr>
              <a:t>bread</a:t>
            </a:r>
            <a:r>
              <a:rPr b="0" i="0" lang="en-US">
                <a:latin typeface="Arial"/>
                <a:ea typeface="Arial"/>
                <a:cs typeface="Arial"/>
                <a:sym typeface="Arial"/>
              </a:rPr>
              <a:t> he/she also buys </a:t>
            </a:r>
            <a:r>
              <a:rPr b="1" i="0" lang="en-US">
                <a:latin typeface="Arial"/>
                <a:ea typeface="Arial"/>
                <a:cs typeface="Arial"/>
                <a:sym typeface="Arial"/>
              </a:rPr>
              <a:t>Butter</a:t>
            </a:r>
            <a:r>
              <a:rPr b="0" i="0" lang="en-US">
                <a:latin typeface="Arial"/>
                <a:ea typeface="Arial"/>
                <a:cs typeface="Arial"/>
                <a:sym typeface="Arial"/>
              </a:rPr>
              <a:t>.</a:t>
            </a:r>
            <a:endParaRPr/>
          </a:p>
          <a:p>
            <a:pPr indent="-228600" lvl="1" marL="685800" rtl="0" algn="just">
              <a:lnSpc>
                <a:spcPct val="90000"/>
              </a:lnSpc>
              <a:spcBef>
                <a:spcPts val="500"/>
              </a:spcBef>
              <a:spcAft>
                <a:spcPts val="0"/>
              </a:spcAft>
              <a:buClr>
                <a:schemeClr val="dk1"/>
              </a:buClr>
              <a:buSzPct val="100000"/>
              <a:buChar char="•"/>
            </a:pPr>
            <a:r>
              <a:rPr b="0" i="0" lang="en-US">
                <a:latin typeface="Arial"/>
                <a:ea typeface="Arial"/>
                <a:cs typeface="Arial"/>
                <a:sym typeface="Arial"/>
              </a:rPr>
              <a:t>So the association rule is </a:t>
            </a:r>
            <a:r>
              <a:rPr b="1" i="0" lang="en-US">
                <a:latin typeface="Arial"/>
                <a:ea typeface="Arial"/>
                <a:cs typeface="Arial"/>
                <a:sym typeface="Arial"/>
              </a:rPr>
              <a:t>[‘milk]^[‘bread’]=&gt;[‘butter’]</a:t>
            </a:r>
            <a:r>
              <a:rPr b="0" i="0" lang="en-US">
                <a:latin typeface="Arial"/>
                <a:ea typeface="Arial"/>
                <a:cs typeface="Arial"/>
                <a:sym typeface="Arial"/>
              </a:rPr>
              <a:t>. </a:t>
            </a:r>
            <a:endParaRPr/>
          </a:p>
          <a:p>
            <a:pPr indent="-228600" lvl="0" marL="228600" rtl="0" algn="just">
              <a:lnSpc>
                <a:spcPct val="90000"/>
              </a:lnSpc>
              <a:spcBef>
                <a:spcPts val="1000"/>
              </a:spcBef>
              <a:spcAft>
                <a:spcPts val="0"/>
              </a:spcAft>
              <a:buClr>
                <a:schemeClr val="dk1"/>
              </a:buClr>
              <a:buSzPct val="100000"/>
              <a:buChar char="•"/>
            </a:pPr>
            <a:r>
              <a:rPr b="0" i="0" lang="en-US">
                <a:latin typeface="Arial"/>
                <a:ea typeface="Arial"/>
                <a:cs typeface="Arial"/>
                <a:sym typeface="Arial"/>
              </a:rPr>
              <a:t>So seller can suggest the customer to buy butter if he/she buys Milk and Bread.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2021-05-14T08:37:27Z</dcterms:created>
  <dc:creator>Manjari Gupta</dc:creator>
</cp:coreProperties>
</file>