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</p:sldIdLst>
  <p:sldSz cy="6858000" cx="12192000"/>
  <p:notesSz cx="6858000" cy="9144000"/>
  <p:embeddedFontLst>
    <p:embeddedFont>
      <p:font typeface="Roboto"/>
      <p:regular r:id="rId49"/>
      <p:bold r:id="rId50"/>
      <p:italic r:id="rId51"/>
      <p:boldItalic r:id="rId52"/>
    </p:embeddedFont>
    <p:embeddedFont>
      <p:font typeface="Arimo"/>
      <p:regular r:id="rId53"/>
      <p:bold r:id="rId54"/>
      <p:italic r:id="rId55"/>
      <p:boldItalic r:id="rId56"/>
    </p:embeddedFont>
    <p:embeddedFont>
      <p:font typeface="Lato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61" roundtripDataSignature="AMtx7mi8jc4r+hauh3rBzQFq2aYaCU0M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font" Target="fonts/Robo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1" Type="http://customschemas.google.com/relationships/presentationmetadata" Target="meta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font" Target="fonts/Lato-boldItalic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Roboto-italic.fntdata"/><Relationship Id="rId50" Type="http://schemas.openxmlformats.org/officeDocument/2006/relationships/font" Target="fonts/Roboto-bold.fntdata"/><Relationship Id="rId53" Type="http://schemas.openxmlformats.org/officeDocument/2006/relationships/font" Target="fonts/Arimo-regular.fntdata"/><Relationship Id="rId52" Type="http://schemas.openxmlformats.org/officeDocument/2006/relationships/font" Target="fonts/Roboto-boldItalic.fntdata"/><Relationship Id="rId11" Type="http://schemas.openxmlformats.org/officeDocument/2006/relationships/slide" Target="slides/slide7.xml"/><Relationship Id="rId55" Type="http://schemas.openxmlformats.org/officeDocument/2006/relationships/font" Target="fonts/Arimo-italic.fntdata"/><Relationship Id="rId10" Type="http://schemas.openxmlformats.org/officeDocument/2006/relationships/slide" Target="slides/slide6.xml"/><Relationship Id="rId54" Type="http://schemas.openxmlformats.org/officeDocument/2006/relationships/font" Target="fonts/Arimo-bold.fntdata"/><Relationship Id="rId13" Type="http://schemas.openxmlformats.org/officeDocument/2006/relationships/slide" Target="slides/slide9.xml"/><Relationship Id="rId57" Type="http://schemas.openxmlformats.org/officeDocument/2006/relationships/font" Target="fonts/Lato-regular.fntdata"/><Relationship Id="rId12" Type="http://schemas.openxmlformats.org/officeDocument/2006/relationships/slide" Target="slides/slide8.xml"/><Relationship Id="rId56" Type="http://schemas.openxmlformats.org/officeDocument/2006/relationships/font" Target="fonts/Arimo-boldItalic.fntdata"/><Relationship Id="rId15" Type="http://schemas.openxmlformats.org/officeDocument/2006/relationships/slide" Target="slides/slide11.xml"/><Relationship Id="rId59" Type="http://schemas.openxmlformats.org/officeDocument/2006/relationships/font" Target="fonts/Lato-italic.fntdata"/><Relationship Id="rId14" Type="http://schemas.openxmlformats.org/officeDocument/2006/relationships/slide" Target="slides/slide10.xml"/><Relationship Id="rId58" Type="http://schemas.openxmlformats.org/officeDocument/2006/relationships/font" Target="fonts/Lato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de6000f9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ade6000f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ade6000f9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2ade6000f93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ade6000f9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2ade6000f93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5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5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4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4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4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4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5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5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5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ade6000f93_0_0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Clustering</a:t>
            </a:r>
            <a:endParaRPr/>
          </a:p>
        </p:txBody>
      </p:sp>
      <p:sp>
        <p:nvSpPr>
          <p:cNvPr id="85" name="Google Shape;85;g2ade6000f93_0_0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Dataset</a:t>
            </a:r>
            <a:endParaRPr/>
          </a:p>
        </p:txBody>
      </p:sp>
      <p:cxnSp>
        <p:nvCxnSpPr>
          <p:cNvPr id="221" name="Google Shape;221;p8"/>
          <p:cNvCxnSpPr/>
          <p:nvPr/>
        </p:nvCxnSpPr>
        <p:spPr>
          <a:xfrm>
            <a:off x="2407920" y="5471160"/>
            <a:ext cx="3810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2" name="Google Shape;222;p8"/>
          <p:cNvCxnSpPr/>
          <p:nvPr/>
        </p:nvCxnSpPr>
        <p:spPr>
          <a:xfrm rot="10800000">
            <a:off x="2377440" y="2834640"/>
            <a:ext cx="0" cy="262128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3" name="Google Shape;223;p8"/>
          <p:cNvSpPr/>
          <p:nvPr/>
        </p:nvSpPr>
        <p:spPr>
          <a:xfrm>
            <a:off x="5081964" y="2763973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8"/>
          <p:cNvSpPr txBox="1"/>
          <p:nvPr/>
        </p:nvSpPr>
        <p:spPr>
          <a:xfrm>
            <a:off x="5775960" y="5623560"/>
            <a:ext cx="3200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225" name="Google Shape;225;p8"/>
          <p:cNvSpPr txBox="1"/>
          <p:nvPr/>
        </p:nvSpPr>
        <p:spPr>
          <a:xfrm>
            <a:off x="1783075" y="2771414"/>
            <a:ext cx="3200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sp>
        <p:nvSpPr>
          <p:cNvPr id="226" name="Google Shape;226;p8"/>
          <p:cNvSpPr/>
          <p:nvPr/>
        </p:nvSpPr>
        <p:spPr>
          <a:xfrm>
            <a:off x="2931951" y="4480977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8"/>
          <p:cNvSpPr/>
          <p:nvPr/>
        </p:nvSpPr>
        <p:spPr>
          <a:xfrm>
            <a:off x="3732626" y="4602415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8"/>
          <p:cNvSpPr/>
          <p:nvPr/>
        </p:nvSpPr>
        <p:spPr>
          <a:xfrm>
            <a:off x="3888546" y="2973887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8"/>
          <p:cNvSpPr/>
          <p:nvPr/>
        </p:nvSpPr>
        <p:spPr>
          <a:xfrm>
            <a:off x="4069084" y="3523237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8"/>
          <p:cNvSpPr/>
          <p:nvPr/>
        </p:nvSpPr>
        <p:spPr>
          <a:xfrm>
            <a:off x="4907285" y="4258758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8"/>
          <p:cNvSpPr/>
          <p:nvPr/>
        </p:nvSpPr>
        <p:spPr>
          <a:xfrm>
            <a:off x="3491721" y="4215695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8"/>
          <p:cNvSpPr/>
          <p:nvPr/>
        </p:nvSpPr>
        <p:spPr>
          <a:xfrm>
            <a:off x="5155821" y="4044894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8"/>
          <p:cNvSpPr/>
          <p:nvPr/>
        </p:nvSpPr>
        <p:spPr>
          <a:xfrm>
            <a:off x="4526283" y="4098186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8"/>
          <p:cNvSpPr/>
          <p:nvPr/>
        </p:nvSpPr>
        <p:spPr>
          <a:xfrm>
            <a:off x="4130048" y="4304977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8"/>
          <p:cNvSpPr/>
          <p:nvPr/>
        </p:nvSpPr>
        <p:spPr>
          <a:xfrm>
            <a:off x="4450082" y="4796394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8"/>
          <p:cNvSpPr/>
          <p:nvPr/>
        </p:nvSpPr>
        <p:spPr>
          <a:xfrm>
            <a:off x="4729096" y="3398908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8"/>
          <p:cNvSpPr/>
          <p:nvPr/>
        </p:nvSpPr>
        <p:spPr>
          <a:xfrm>
            <a:off x="4754884" y="4875215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8"/>
          <p:cNvSpPr txBox="1"/>
          <p:nvPr/>
        </p:nvSpPr>
        <p:spPr>
          <a:xfrm>
            <a:off x="2103115" y="1690688"/>
            <a:ext cx="812409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Step5: Reassign each data point to the new closest centroid. If any reassignment took place, go to step4, otherwise Stop (the model is ready)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8"/>
          <p:cNvSpPr/>
          <p:nvPr/>
        </p:nvSpPr>
        <p:spPr>
          <a:xfrm>
            <a:off x="4118624" y="2869075"/>
            <a:ext cx="184636" cy="197873"/>
          </a:xfrm>
          <a:prstGeom prst="rect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8"/>
          <p:cNvSpPr/>
          <p:nvPr/>
        </p:nvSpPr>
        <p:spPr>
          <a:xfrm>
            <a:off x="4696860" y="4046996"/>
            <a:ext cx="184636" cy="197873"/>
          </a:xfrm>
          <a:prstGeom prst="rect">
            <a:avLst/>
          </a:prstGeom>
          <a:noFill/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1" name="Google Shape;241;p8"/>
          <p:cNvCxnSpPr/>
          <p:nvPr/>
        </p:nvCxnSpPr>
        <p:spPr>
          <a:xfrm>
            <a:off x="2250831" y="0"/>
            <a:ext cx="0" cy="1406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2" name="Google Shape;242;p8"/>
          <p:cNvSpPr/>
          <p:nvPr/>
        </p:nvSpPr>
        <p:spPr>
          <a:xfrm>
            <a:off x="5158164" y="3340879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8"/>
          <p:cNvSpPr/>
          <p:nvPr/>
        </p:nvSpPr>
        <p:spPr>
          <a:xfrm>
            <a:off x="3581995" y="3529617"/>
            <a:ext cx="184636" cy="197873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8"/>
          <p:cNvSpPr/>
          <p:nvPr/>
        </p:nvSpPr>
        <p:spPr>
          <a:xfrm>
            <a:off x="4403780" y="4443240"/>
            <a:ext cx="184636" cy="197873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Dataset</a:t>
            </a:r>
            <a:endParaRPr/>
          </a:p>
        </p:txBody>
      </p:sp>
      <p:cxnSp>
        <p:nvCxnSpPr>
          <p:cNvPr id="250" name="Google Shape;250;p9"/>
          <p:cNvCxnSpPr/>
          <p:nvPr/>
        </p:nvCxnSpPr>
        <p:spPr>
          <a:xfrm>
            <a:off x="2407920" y="5471160"/>
            <a:ext cx="3810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51" name="Google Shape;251;p9"/>
          <p:cNvCxnSpPr/>
          <p:nvPr/>
        </p:nvCxnSpPr>
        <p:spPr>
          <a:xfrm rot="10800000">
            <a:off x="2377440" y="2834640"/>
            <a:ext cx="0" cy="262128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52" name="Google Shape;252;p9"/>
          <p:cNvSpPr/>
          <p:nvPr/>
        </p:nvSpPr>
        <p:spPr>
          <a:xfrm>
            <a:off x="5081964" y="2763973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9"/>
          <p:cNvSpPr txBox="1"/>
          <p:nvPr/>
        </p:nvSpPr>
        <p:spPr>
          <a:xfrm>
            <a:off x="5775960" y="5623560"/>
            <a:ext cx="3200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254" name="Google Shape;254;p9"/>
          <p:cNvSpPr txBox="1"/>
          <p:nvPr/>
        </p:nvSpPr>
        <p:spPr>
          <a:xfrm>
            <a:off x="1783075" y="2771414"/>
            <a:ext cx="3200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sp>
        <p:nvSpPr>
          <p:cNvPr id="255" name="Google Shape;255;p9"/>
          <p:cNvSpPr/>
          <p:nvPr/>
        </p:nvSpPr>
        <p:spPr>
          <a:xfrm>
            <a:off x="2931951" y="4480977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9"/>
          <p:cNvSpPr/>
          <p:nvPr/>
        </p:nvSpPr>
        <p:spPr>
          <a:xfrm>
            <a:off x="3732626" y="4602415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9"/>
          <p:cNvSpPr/>
          <p:nvPr/>
        </p:nvSpPr>
        <p:spPr>
          <a:xfrm>
            <a:off x="3888546" y="2973887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9"/>
          <p:cNvSpPr/>
          <p:nvPr/>
        </p:nvSpPr>
        <p:spPr>
          <a:xfrm>
            <a:off x="4069084" y="3523237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9"/>
          <p:cNvSpPr/>
          <p:nvPr/>
        </p:nvSpPr>
        <p:spPr>
          <a:xfrm>
            <a:off x="4907285" y="4258758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9"/>
          <p:cNvSpPr/>
          <p:nvPr/>
        </p:nvSpPr>
        <p:spPr>
          <a:xfrm>
            <a:off x="3491721" y="4215695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9"/>
          <p:cNvSpPr/>
          <p:nvPr/>
        </p:nvSpPr>
        <p:spPr>
          <a:xfrm>
            <a:off x="5155821" y="4044894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9"/>
          <p:cNvSpPr/>
          <p:nvPr/>
        </p:nvSpPr>
        <p:spPr>
          <a:xfrm>
            <a:off x="4526283" y="4098186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9"/>
          <p:cNvSpPr/>
          <p:nvPr/>
        </p:nvSpPr>
        <p:spPr>
          <a:xfrm>
            <a:off x="4130048" y="4304977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9"/>
          <p:cNvSpPr/>
          <p:nvPr/>
        </p:nvSpPr>
        <p:spPr>
          <a:xfrm>
            <a:off x="4450082" y="4796394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9"/>
          <p:cNvSpPr/>
          <p:nvPr/>
        </p:nvSpPr>
        <p:spPr>
          <a:xfrm>
            <a:off x="4729096" y="3398908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9"/>
          <p:cNvSpPr/>
          <p:nvPr/>
        </p:nvSpPr>
        <p:spPr>
          <a:xfrm>
            <a:off x="4754884" y="4875215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9"/>
          <p:cNvSpPr txBox="1"/>
          <p:nvPr/>
        </p:nvSpPr>
        <p:spPr>
          <a:xfrm>
            <a:off x="2103115" y="1690688"/>
            <a:ext cx="812409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Step5: Reassign each data point to the new closest centroid. If any reassignment took place, go to step4, otherwise Stop (the model is ready)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9"/>
          <p:cNvSpPr/>
          <p:nvPr/>
        </p:nvSpPr>
        <p:spPr>
          <a:xfrm>
            <a:off x="4118624" y="2869075"/>
            <a:ext cx="184636" cy="197873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9"/>
          <p:cNvSpPr/>
          <p:nvPr/>
        </p:nvSpPr>
        <p:spPr>
          <a:xfrm>
            <a:off x="4696860" y="4046996"/>
            <a:ext cx="184636" cy="197873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0" name="Google Shape;270;p9"/>
          <p:cNvCxnSpPr/>
          <p:nvPr/>
        </p:nvCxnSpPr>
        <p:spPr>
          <a:xfrm>
            <a:off x="2250831" y="0"/>
            <a:ext cx="0" cy="1406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1" name="Google Shape;271;p9"/>
          <p:cNvSpPr/>
          <p:nvPr/>
        </p:nvSpPr>
        <p:spPr>
          <a:xfrm>
            <a:off x="5158164" y="3340879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Dataset</a:t>
            </a:r>
            <a:endParaRPr/>
          </a:p>
        </p:txBody>
      </p:sp>
      <p:cxnSp>
        <p:nvCxnSpPr>
          <p:cNvPr id="277" name="Google Shape;277;p10"/>
          <p:cNvCxnSpPr/>
          <p:nvPr/>
        </p:nvCxnSpPr>
        <p:spPr>
          <a:xfrm>
            <a:off x="2407920" y="5471160"/>
            <a:ext cx="3810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8" name="Google Shape;278;p10"/>
          <p:cNvCxnSpPr/>
          <p:nvPr/>
        </p:nvCxnSpPr>
        <p:spPr>
          <a:xfrm rot="10800000">
            <a:off x="2377440" y="2834640"/>
            <a:ext cx="0" cy="262128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79" name="Google Shape;279;p10"/>
          <p:cNvSpPr/>
          <p:nvPr/>
        </p:nvSpPr>
        <p:spPr>
          <a:xfrm>
            <a:off x="5081964" y="2763973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10"/>
          <p:cNvSpPr txBox="1"/>
          <p:nvPr/>
        </p:nvSpPr>
        <p:spPr>
          <a:xfrm>
            <a:off x="5775960" y="5623560"/>
            <a:ext cx="3200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281" name="Google Shape;281;p10"/>
          <p:cNvSpPr txBox="1"/>
          <p:nvPr/>
        </p:nvSpPr>
        <p:spPr>
          <a:xfrm>
            <a:off x="1783075" y="2771414"/>
            <a:ext cx="3200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sp>
        <p:nvSpPr>
          <p:cNvPr id="282" name="Google Shape;282;p10"/>
          <p:cNvSpPr/>
          <p:nvPr/>
        </p:nvSpPr>
        <p:spPr>
          <a:xfrm>
            <a:off x="2931951" y="4480977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0"/>
          <p:cNvSpPr/>
          <p:nvPr/>
        </p:nvSpPr>
        <p:spPr>
          <a:xfrm>
            <a:off x="3732626" y="4602415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0"/>
          <p:cNvSpPr/>
          <p:nvPr/>
        </p:nvSpPr>
        <p:spPr>
          <a:xfrm>
            <a:off x="3888546" y="2973887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0"/>
          <p:cNvSpPr/>
          <p:nvPr/>
        </p:nvSpPr>
        <p:spPr>
          <a:xfrm>
            <a:off x="4069084" y="3523237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10"/>
          <p:cNvSpPr/>
          <p:nvPr/>
        </p:nvSpPr>
        <p:spPr>
          <a:xfrm>
            <a:off x="4907285" y="4258758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10"/>
          <p:cNvSpPr/>
          <p:nvPr/>
        </p:nvSpPr>
        <p:spPr>
          <a:xfrm>
            <a:off x="3491721" y="4215695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10"/>
          <p:cNvSpPr/>
          <p:nvPr/>
        </p:nvSpPr>
        <p:spPr>
          <a:xfrm>
            <a:off x="5155821" y="4044894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10"/>
          <p:cNvSpPr/>
          <p:nvPr/>
        </p:nvSpPr>
        <p:spPr>
          <a:xfrm>
            <a:off x="4526283" y="4098186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0"/>
          <p:cNvSpPr/>
          <p:nvPr/>
        </p:nvSpPr>
        <p:spPr>
          <a:xfrm>
            <a:off x="4130048" y="4304977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10"/>
          <p:cNvSpPr/>
          <p:nvPr/>
        </p:nvSpPr>
        <p:spPr>
          <a:xfrm>
            <a:off x="4450082" y="4796394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0"/>
          <p:cNvSpPr/>
          <p:nvPr/>
        </p:nvSpPr>
        <p:spPr>
          <a:xfrm>
            <a:off x="4729096" y="3398908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0"/>
          <p:cNvSpPr/>
          <p:nvPr/>
        </p:nvSpPr>
        <p:spPr>
          <a:xfrm>
            <a:off x="4754884" y="4875215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10"/>
          <p:cNvSpPr txBox="1"/>
          <p:nvPr/>
        </p:nvSpPr>
        <p:spPr>
          <a:xfrm>
            <a:off x="2103115" y="1690688"/>
            <a:ext cx="812409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Step5: Reassign each data point to the new closest centroid. If any reassignment took place, go to step4, otherwise Stop (the model is ready)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10"/>
          <p:cNvSpPr/>
          <p:nvPr/>
        </p:nvSpPr>
        <p:spPr>
          <a:xfrm>
            <a:off x="4118624" y="2869075"/>
            <a:ext cx="184636" cy="197873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10"/>
          <p:cNvSpPr/>
          <p:nvPr/>
        </p:nvSpPr>
        <p:spPr>
          <a:xfrm>
            <a:off x="4696860" y="4046996"/>
            <a:ext cx="184636" cy="197873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7" name="Google Shape;297;p10"/>
          <p:cNvCxnSpPr>
            <a:stCxn id="295" idx="2"/>
          </p:cNvCxnSpPr>
          <p:nvPr/>
        </p:nvCxnSpPr>
        <p:spPr>
          <a:xfrm>
            <a:off x="4210942" y="3066948"/>
            <a:ext cx="550200" cy="1079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8" name="Google Shape;298;p10"/>
          <p:cNvCxnSpPr/>
          <p:nvPr/>
        </p:nvCxnSpPr>
        <p:spPr>
          <a:xfrm>
            <a:off x="2250831" y="0"/>
            <a:ext cx="0" cy="1406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9" name="Google Shape;299;p10"/>
          <p:cNvCxnSpPr/>
          <p:nvPr/>
        </p:nvCxnSpPr>
        <p:spPr>
          <a:xfrm flipH="1" rot="10800000">
            <a:off x="2651766" y="2883603"/>
            <a:ext cx="3124194" cy="168532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0" name="Google Shape;300;p10"/>
          <p:cNvSpPr/>
          <p:nvPr/>
        </p:nvSpPr>
        <p:spPr>
          <a:xfrm>
            <a:off x="5158164" y="3340879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Dataset</a:t>
            </a:r>
            <a:endParaRPr/>
          </a:p>
        </p:txBody>
      </p:sp>
      <p:cxnSp>
        <p:nvCxnSpPr>
          <p:cNvPr id="306" name="Google Shape;306;p11"/>
          <p:cNvCxnSpPr/>
          <p:nvPr/>
        </p:nvCxnSpPr>
        <p:spPr>
          <a:xfrm>
            <a:off x="2407920" y="5471160"/>
            <a:ext cx="3810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07" name="Google Shape;307;p11"/>
          <p:cNvCxnSpPr/>
          <p:nvPr/>
        </p:nvCxnSpPr>
        <p:spPr>
          <a:xfrm rot="10800000">
            <a:off x="2377440" y="2834640"/>
            <a:ext cx="0" cy="262128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08" name="Google Shape;308;p11"/>
          <p:cNvSpPr/>
          <p:nvPr/>
        </p:nvSpPr>
        <p:spPr>
          <a:xfrm>
            <a:off x="5081964" y="2763973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11"/>
          <p:cNvSpPr txBox="1"/>
          <p:nvPr/>
        </p:nvSpPr>
        <p:spPr>
          <a:xfrm>
            <a:off x="5775960" y="5623560"/>
            <a:ext cx="3200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310" name="Google Shape;310;p11"/>
          <p:cNvSpPr txBox="1"/>
          <p:nvPr/>
        </p:nvSpPr>
        <p:spPr>
          <a:xfrm>
            <a:off x="1783075" y="2771414"/>
            <a:ext cx="3200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sp>
        <p:nvSpPr>
          <p:cNvPr id="311" name="Google Shape;311;p11"/>
          <p:cNvSpPr/>
          <p:nvPr/>
        </p:nvSpPr>
        <p:spPr>
          <a:xfrm>
            <a:off x="2931951" y="4480977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11"/>
          <p:cNvSpPr/>
          <p:nvPr/>
        </p:nvSpPr>
        <p:spPr>
          <a:xfrm>
            <a:off x="3732626" y="4602415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11"/>
          <p:cNvSpPr/>
          <p:nvPr/>
        </p:nvSpPr>
        <p:spPr>
          <a:xfrm>
            <a:off x="3888546" y="2973887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11"/>
          <p:cNvSpPr/>
          <p:nvPr/>
        </p:nvSpPr>
        <p:spPr>
          <a:xfrm>
            <a:off x="4069084" y="3523237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11"/>
          <p:cNvSpPr/>
          <p:nvPr/>
        </p:nvSpPr>
        <p:spPr>
          <a:xfrm>
            <a:off x="4907285" y="4258758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11"/>
          <p:cNvSpPr/>
          <p:nvPr/>
        </p:nvSpPr>
        <p:spPr>
          <a:xfrm>
            <a:off x="3491721" y="4215695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11"/>
          <p:cNvSpPr/>
          <p:nvPr/>
        </p:nvSpPr>
        <p:spPr>
          <a:xfrm>
            <a:off x="5155821" y="4044894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11"/>
          <p:cNvSpPr/>
          <p:nvPr/>
        </p:nvSpPr>
        <p:spPr>
          <a:xfrm>
            <a:off x="4526283" y="4098186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11"/>
          <p:cNvSpPr/>
          <p:nvPr/>
        </p:nvSpPr>
        <p:spPr>
          <a:xfrm>
            <a:off x="4130048" y="4304977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11"/>
          <p:cNvSpPr/>
          <p:nvPr/>
        </p:nvSpPr>
        <p:spPr>
          <a:xfrm>
            <a:off x="4450082" y="4796394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1"/>
          <p:cNvSpPr/>
          <p:nvPr/>
        </p:nvSpPr>
        <p:spPr>
          <a:xfrm>
            <a:off x="4729096" y="3398908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11"/>
          <p:cNvSpPr/>
          <p:nvPr/>
        </p:nvSpPr>
        <p:spPr>
          <a:xfrm>
            <a:off x="4754884" y="4875215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11"/>
          <p:cNvSpPr txBox="1"/>
          <p:nvPr/>
        </p:nvSpPr>
        <p:spPr>
          <a:xfrm>
            <a:off x="2103115" y="1690688"/>
            <a:ext cx="812409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Step5: Reassign each data point to the new closest centroid. If any reassignment took place, go to step4, otherwise Stop (the model is ready)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11"/>
          <p:cNvSpPr/>
          <p:nvPr/>
        </p:nvSpPr>
        <p:spPr>
          <a:xfrm>
            <a:off x="4118624" y="2869075"/>
            <a:ext cx="184636" cy="197873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11"/>
          <p:cNvSpPr/>
          <p:nvPr/>
        </p:nvSpPr>
        <p:spPr>
          <a:xfrm>
            <a:off x="4696860" y="4046996"/>
            <a:ext cx="184636" cy="197873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6" name="Google Shape;326;p11"/>
          <p:cNvCxnSpPr>
            <a:stCxn id="324" idx="2"/>
          </p:cNvCxnSpPr>
          <p:nvPr/>
        </p:nvCxnSpPr>
        <p:spPr>
          <a:xfrm>
            <a:off x="4210942" y="3066948"/>
            <a:ext cx="550200" cy="1079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7" name="Google Shape;327;p11"/>
          <p:cNvCxnSpPr/>
          <p:nvPr/>
        </p:nvCxnSpPr>
        <p:spPr>
          <a:xfrm>
            <a:off x="2250831" y="0"/>
            <a:ext cx="0" cy="1406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8" name="Google Shape;328;p11"/>
          <p:cNvCxnSpPr/>
          <p:nvPr/>
        </p:nvCxnSpPr>
        <p:spPr>
          <a:xfrm flipH="1" rot="10800000">
            <a:off x="2651766" y="2926080"/>
            <a:ext cx="3073785" cy="164284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9" name="Google Shape;329;p11"/>
          <p:cNvSpPr/>
          <p:nvPr/>
        </p:nvSpPr>
        <p:spPr>
          <a:xfrm>
            <a:off x="5158164" y="3340879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Dataset</a:t>
            </a:r>
            <a:endParaRPr/>
          </a:p>
        </p:txBody>
      </p:sp>
      <p:cxnSp>
        <p:nvCxnSpPr>
          <p:cNvPr id="335" name="Google Shape;335;p12"/>
          <p:cNvCxnSpPr/>
          <p:nvPr/>
        </p:nvCxnSpPr>
        <p:spPr>
          <a:xfrm>
            <a:off x="2407920" y="5471160"/>
            <a:ext cx="3810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6" name="Google Shape;336;p12"/>
          <p:cNvCxnSpPr/>
          <p:nvPr/>
        </p:nvCxnSpPr>
        <p:spPr>
          <a:xfrm rot="10800000">
            <a:off x="2377440" y="2834640"/>
            <a:ext cx="0" cy="262128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37" name="Google Shape;337;p12"/>
          <p:cNvSpPr/>
          <p:nvPr/>
        </p:nvSpPr>
        <p:spPr>
          <a:xfrm>
            <a:off x="5081964" y="2763973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12"/>
          <p:cNvSpPr txBox="1"/>
          <p:nvPr/>
        </p:nvSpPr>
        <p:spPr>
          <a:xfrm>
            <a:off x="5775960" y="5623560"/>
            <a:ext cx="3200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339" name="Google Shape;339;p12"/>
          <p:cNvSpPr txBox="1"/>
          <p:nvPr/>
        </p:nvSpPr>
        <p:spPr>
          <a:xfrm>
            <a:off x="1783075" y="2771414"/>
            <a:ext cx="3200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sp>
        <p:nvSpPr>
          <p:cNvPr id="340" name="Google Shape;340;p12"/>
          <p:cNvSpPr/>
          <p:nvPr/>
        </p:nvSpPr>
        <p:spPr>
          <a:xfrm>
            <a:off x="2931951" y="4480977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12"/>
          <p:cNvSpPr/>
          <p:nvPr/>
        </p:nvSpPr>
        <p:spPr>
          <a:xfrm>
            <a:off x="3732626" y="4602415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12"/>
          <p:cNvSpPr/>
          <p:nvPr/>
        </p:nvSpPr>
        <p:spPr>
          <a:xfrm>
            <a:off x="3888546" y="2973887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12"/>
          <p:cNvSpPr/>
          <p:nvPr/>
        </p:nvSpPr>
        <p:spPr>
          <a:xfrm>
            <a:off x="4069084" y="3523237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12"/>
          <p:cNvSpPr/>
          <p:nvPr/>
        </p:nvSpPr>
        <p:spPr>
          <a:xfrm>
            <a:off x="4907285" y="4258758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12"/>
          <p:cNvSpPr/>
          <p:nvPr/>
        </p:nvSpPr>
        <p:spPr>
          <a:xfrm>
            <a:off x="3491721" y="4215695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12"/>
          <p:cNvSpPr/>
          <p:nvPr/>
        </p:nvSpPr>
        <p:spPr>
          <a:xfrm>
            <a:off x="5155821" y="4044894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12"/>
          <p:cNvSpPr/>
          <p:nvPr/>
        </p:nvSpPr>
        <p:spPr>
          <a:xfrm>
            <a:off x="4526283" y="4098186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12"/>
          <p:cNvSpPr/>
          <p:nvPr/>
        </p:nvSpPr>
        <p:spPr>
          <a:xfrm>
            <a:off x="4130048" y="4304977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12"/>
          <p:cNvSpPr/>
          <p:nvPr/>
        </p:nvSpPr>
        <p:spPr>
          <a:xfrm>
            <a:off x="4450082" y="4796394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12"/>
          <p:cNvSpPr/>
          <p:nvPr/>
        </p:nvSpPr>
        <p:spPr>
          <a:xfrm>
            <a:off x="4729096" y="3398908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12"/>
          <p:cNvSpPr/>
          <p:nvPr/>
        </p:nvSpPr>
        <p:spPr>
          <a:xfrm>
            <a:off x="4754884" y="4875215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12"/>
          <p:cNvSpPr txBox="1"/>
          <p:nvPr/>
        </p:nvSpPr>
        <p:spPr>
          <a:xfrm>
            <a:off x="2103115" y="1690688"/>
            <a:ext cx="81240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Step4: Compute and place the new centroid of each cluster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12"/>
          <p:cNvSpPr/>
          <p:nvPr/>
        </p:nvSpPr>
        <p:spPr>
          <a:xfrm>
            <a:off x="4118624" y="2869075"/>
            <a:ext cx="184636" cy="197873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12"/>
          <p:cNvSpPr/>
          <p:nvPr/>
        </p:nvSpPr>
        <p:spPr>
          <a:xfrm>
            <a:off x="4696860" y="4046996"/>
            <a:ext cx="184636" cy="197873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5" name="Google Shape;355;p12"/>
          <p:cNvCxnSpPr/>
          <p:nvPr/>
        </p:nvCxnSpPr>
        <p:spPr>
          <a:xfrm>
            <a:off x="2250831" y="0"/>
            <a:ext cx="0" cy="1406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6" name="Google Shape;356;p12"/>
          <p:cNvSpPr/>
          <p:nvPr/>
        </p:nvSpPr>
        <p:spPr>
          <a:xfrm>
            <a:off x="4439840" y="3021475"/>
            <a:ext cx="184636" cy="197873"/>
          </a:xfrm>
          <a:prstGeom prst="rect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12"/>
          <p:cNvSpPr/>
          <p:nvPr/>
        </p:nvSpPr>
        <p:spPr>
          <a:xfrm>
            <a:off x="4131812" y="4002444"/>
            <a:ext cx="184636" cy="197873"/>
          </a:xfrm>
          <a:prstGeom prst="rect">
            <a:avLst/>
          </a:prstGeom>
          <a:noFill/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8" name="Google Shape;358;p12"/>
          <p:cNvCxnSpPr>
            <a:endCxn id="356" idx="0"/>
          </p:cNvCxnSpPr>
          <p:nvPr/>
        </p:nvCxnSpPr>
        <p:spPr>
          <a:xfrm>
            <a:off x="4316458" y="2953675"/>
            <a:ext cx="215700" cy="678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59" name="Google Shape;359;p12"/>
          <p:cNvCxnSpPr>
            <a:stCxn id="354" idx="0"/>
            <a:endCxn id="357" idx="3"/>
          </p:cNvCxnSpPr>
          <p:nvPr/>
        </p:nvCxnSpPr>
        <p:spPr>
          <a:xfrm flipH="1">
            <a:off x="4316378" y="4046996"/>
            <a:ext cx="472800" cy="543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60" name="Google Shape;360;p12"/>
          <p:cNvSpPr/>
          <p:nvPr/>
        </p:nvSpPr>
        <p:spPr>
          <a:xfrm>
            <a:off x="5158164" y="3340879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Dataset</a:t>
            </a:r>
            <a:endParaRPr/>
          </a:p>
        </p:txBody>
      </p:sp>
      <p:cxnSp>
        <p:nvCxnSpPr>
          <p:cNvPr id="366" name="Google Shape;366;p13"/>
          <p:cNvCxnSpPr/>
          <p:nvPr/>
        </p:nvCxnSpPr>
        <p:spPr>
          <a:xfrm>
            <a:off x="2407920" y="5471160"/>
            <a:ext cx="3810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67" name="Google Shape;367;p13"/>
          <p:cNvCxnSpPr/>
          <p:nvPr/>
        </p:nvCxnSpPr>
        <p:spPr>
          <a:xfrm rot="10800000">
            <a:off x="2377440" y="2834640"/>
            <a:ext cx="0" cy="262128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68" name="Google Shape;368;p13"/>
          <p:cNvSpPr/>
          <p:nvPr/>
        </p:nvSpPr>
        <p:spPr>
          <a:xfrm>
            <a:off x="5081964" y="2763973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13"/>
          <p:cNvSpPr txBox="1"/>
          <p:nvPr/>
        </p:nvSpPr>
        <p:spPr>
          <a:xfrm>
            <a:off x="5775960" y="5623560"/>
            <a:ext cx="3200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370" name="Google Shape;370;p13"/>
          <p:cNvSpPr txBox="1"/>
          <p:nvPr/>
        </p:nvSpPr>
        <p:spPr>
          <a:xfrm>
            <a:off x="1783075" y="2771414"/>
            <a:ext cx="3200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sp>
        <p:nvSpPr>
          <p:cNvPr id="371" name="Google Shape;371;p13"/>
          <p:cNvSpPr/>
          <p:nvPr/>
        </p:nvSpPr>
        <p:spPr>
          <a:xfrm>
            <a:off x="2931951" y="4480977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13"/>
          <p:cNvSpPr/>
          <p:nvPr/>
        </p:nvSpPr>
        <p:spPr>
          <a:xfrm>
            <a:off x="3732626" y="4602415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13"/>
          <p:cNvSpPr/>
          <p:nvPr/>
        </p:nvSpPr>
        <p:spPr>
          <a:xfrm>
            <a:off x="3888546" y="2973887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13"/>
          <p:cNvSpPr/>
          <p:nvPr/>
        </p:nvSpPr>
        <p:spPr>
          <a:xfrm>
            <a:off x="4069084" y="3523237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13"/>
          <p:cNvSpPr/>
          <p:nvPr/>
        </p:nvSpPr>
        <p:spPr>
          <a:xfrm>
            <a:off x="4907285" y="4258758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13"/>
          <p:cNvSpPr/>
          <p:nvPr/>
        </p:nvSpPr>
        <p:spPr>
          <a:xfrm>
            <a:off x="3491721" y="4215695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13"/>
          <p:cNvSpPr/>
          <p:nvPr/>
        </p:nvSpPr>
        <p:spPr>
          <a:xfrm>
            <a:off x="5155821" y="4044894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13"/>
          <p:cNvSpPr/>
          <p:nvPr/>
        </p:nvSpPr>
        <p:spPr>
          <a:xfrm>
            <a:off x="4526283" y="4098186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13"/>
          <p:cNvSpPr/>
          <p:nvPr/>
        </p:nvSpPr>
        <p:spPr>
          <a:xfrm>
            <a:off x="4130048" y="4304977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13"/>
          <p:cNvSpPr/>
          <p:nvPr/>
        </p:nvSpPr>
        <p:spPr>
          <a:xfrm>
            <a:off x="4450082" y="4796394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13"/>
          <p:cNvSpPr/>
          <p:nvPr/>
        </p:nvSpPr>
        <p:spPr>
          <a:xfrm>
            <a:off x="4729096" y="3398908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13"/>
          <p:cNvSpPr/>
          <p:nvPr/>
        </p:nvSpPr>
        <p:spPr>
          <a:xfrm>
            <a:off x="4754884" y="4875215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13"/>
          <p:cNvSpPr txBox="1"/>
          <p:nvPr/>
        </p:nvSpPr>
        <p:spPr>
          <a:xfrm>
            <a:off x="2103115" y="1690688"/>
            <a:ext cx="81240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Step4: Compute and place the new centroid of each cluster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4" name="Google Shape;384;p13"/>
          <p:cNvCxnSpPr/>
          <p:nvPr/>
        </p:nvCxnSpPr>
        <p:spPr>
          <a:xfrm>
            <a:off x="2250831" y="0"/>
            <a:ext cx="0" cy="1406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5" name="Google Shape;385;p13"/>
          <p:cNvSpPr/>
          <p:nvPr/>
        </p:nvSpPr>
        <p:spPr>
          <a:xfrm>
            <a:off x="4439840" y="3021475"/>
            <a:ext cx="184636" cy="197873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13"/>
          <p:cNvSpPr/>
          <p:nvPr/>
        </p:nvSpPr>
        <p:spPr>
          <a:xfrm>
            <a:off x="4131812" y="4002444"/>
            <a:ext cx="184636" cy="197873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13"/>
          <p:cNvSpPr/>
          <p:nvPr/>
        </p:nvSpPr>
        <p:spPr>
          <a:xfrm>
            <a:off x="5158164" y="3340879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Dataset</a:t>
            </a:r>
            <a:endParaRPr/>
          </a:p>
        </p:txBody>
      </p:sp>
      <p:cxnSp>
        <p:nvCxnSpPr>
          <p:cNvPr id="393" name="Google Shape;393;p14"/>
          <p:cNvCxnSpPr/>
          <p:nvPr/>
        </p:nvCxnSpPr>
        <p:spPr>
          <a:xfrm>
            <a:off x="2407920" y="5471160"/>
            <a:ext cx="3810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94" name="Google Shape;394;p14"/>
          <p:cNvCxnSpPr/>
          <p:nvPr/>
        </p:nvCxnSpPr>
        <p:spPr>
          <a:xfrm rot="10800000">
            <a:off x="2377440" y="2834640"/>
            <a:ext cx="0" cy="262128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95" name="Google Shape;395;p14"/>
          <p:cNvSpPr/>
          <p:nvPr/>
        </p:nvSpPr>
        <p:spPr>
          <a:xfrm>
            <a:off x="5081964" y="2763973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14"/>
          <p:cNvSpPr txBox="1"/>
          <p:nvPr/>
        </p:nvSpPr>
        <p:spPr>
          <a:xfrm>
            <a:off x="5775960" y="5623560"/>
            <a:ext cx="3200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397" name="Google Shape;397;p14"/>
          <p:cNvSpPr txBox="1"/>
          <p:nvPr/>
        </p:nvSpPr>
        <p:spPr>
          <a:xfrm>
            <a:off x="1783075" y="2771414"/>
            <a:ext cx="3200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sp>
        <p:nvSpPr>
          <p:cNvPr id="398" name="Google Shape;398;p14"/>
          <p:cNvSpPr/>
          <p:nvPr/>
        </p:nvSpPr>
        <p:spPr>
          <a:xfrm>
            <a:off x="2931951" y="4480977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14"/>
          <p:cNvSpPr/>
          <p:nvPr/>
        </p:nvSpPr>
        <p:spPr>
          <a:xfrm>
            <a:off x="3732626" y="4602415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14"/>
          <p:cNvSpPr/>
          <p:nvPr/>
        </p:nvSpPr>
        <p:spPr>
          <a:xfrm>
            <a:off x="3888546" y="2973887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14"/>
          <p:cNvSpPr/>
          <p:nvPr/>
        </p:nvSpPr>
        <p:spPr>
          <a:xfrm>
            <a:off x="4069084" y="3523237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14"/>
          <p:cNvSpPr/>
          <p:nvPr/>
        </p:nvSpPr>
        <p:spPr>
          <a:xfrm>
            <a:off x="4907285" y="4258758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14"/>
          <p:cNvSpPr/>
          <p:nvPr/>
        </p:nvSpPr>
        <p:spPr>
          <a:xfrm>
            <a:off x="3491721" y="4215695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14"/>
          <p:cNvSpPr/>
          <p:nvPr/>
        </p:nvSpPr>
        <p:spPr>
          <a:xfrm>
            <a:off x="5155821" y="4044894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14"/>
          <p:cNvSpPr/>
          <p:nvPr/>
        </p:nvSpPr>
        <p:spPr>
          <a:xfrm>
            <a:off x="4526283" y="4098186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14"/>
          <p:cNvSpPr/>
          <p:nvPr/>
        </p:nvSpPr>
        <p:spPr>
          <a:xfrm>
            <a:off x="4130048" y="4304977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14"/>
          <p:cNvSpPr/>
          <p:nvPr/>
        </p:nvSpPr>
        <p:spPr>
          <a:xfrm>
            <a:off x="4450082" y="4796394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14"/>
          <p:cNvSpPr/>
          <p:nvPr/>
        </p:nvSpPr>
        <p:spPr>
          <a:xfrm>
            <a:off x="4729096" y="3398908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14"/>
          <p:cNvSpPr/>
          <p:nvPr/>
        </p:nvSpPr>
        <p:spPr>
          <a:xfrm>
            <a:off x="4754884" y="4875215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14"/>
          <p:cNvSpPr txBox="1"/>
          <p:nvPr/>
        </p:nvSpPr>
        <p:spPr>
          <a:xfrm>
            <a:off x="2103115" y="1690688"/>
            <a:ext cx="812409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Step5: Reassign each data point to the new closest centroid. If any reassignment took place, go to step4, otherwise Stop (the model is ready)</a:t>
            </a:r>
            <a:endParaRPr/>
          </a:p>
        </p:txBody>
      </p:sp>
      <p:cxnSp>
        <p:nvCxnSpPr>
          <p:cNvPr id="411" name="Google Shape;411;p14"/>
          <p:cNvCxnSpPr/>
          <p:nvPr/>
        </p:nvCxnSpPr>
        <p:spPr>
          <a:xfrm>
            <a:off x="2250831" y="0"/>
            <a:ext cx="0" cy="1406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2" name="Google Shape;412;p14"/>
          <p:cNvSpPr/>
          <p:nvPr/>
        </p:nvSpPr>
        <p:spPr>
          <a:xfrm>
            <a:off x="4439840" y="3021475"/>
            <a:ext cx="184636" cy="197873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14"/>
          <p:cNvSpPr/>
          <p:nvPr/>
        </p:nvSpPr>
        <p:spPr>
          <a:xfrm>
            <a:off x="4131812" y="4002444"/>
            <a:ext cx="184636" cy="197873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4" name="Google Shape;414;p14"/>
          <p:cNvCxnSpPr>
            <a:stCxn id="412" idx="2"/>
            <a:endCxn id="413" idx="3"/>
          </p:cNvCxnSpPr>
          <p:nvPr/>
        </p:nvCxnSpPr>
        <p:spPr>
          <a:xfrm flipH="1">
            <a:off x="4316458" y="3219348"/>
            <a:ext cx="215700" cy="882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15" name="Google Shape;415;p14"/>
          <p:cNvCxnSpPr/>
          <p:nvPr/>
        </p:nvCxnSpPr>
        <p:spPr>
          <a:xfrm>
            <a:off x="2931951" y="3191212"/>
            <a:ext cx="3609526" cy="108562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6" name="Google Shape;416;p14"/>
          <p:cNvSpPr/>
          <p:nvPr/>
        </p:nvSpPr>
        <p:spPr>
          <a:xfrm>
            <a:off x="5158164" y="3340879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Dataset</a:t>
            </a:r>
            <a:endParaRPr/>
          </a:p>
        </p:txBody>
      </p:sp>
      <p:cxnSp>
        <p:nvCxnSpPr>
          <p:cNvPr id="422" name="Google Shape;422;p15"/>
          <p:cNvCxnSpPr/>
          <p:nvPr/>
        </p:nvCxnSpPr>
        <p:spPr>
          <a:xfrm>
            <a:off x="2407920" y="5471160"/>
            <a:ext cx="3810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23" name="Google Shape;423;p15"/>
          <p:cNvCxnSpPr/>
          <p:nvPr/>
        </p:nvCxnSpPr>
        <p:spPr>
          <a:xfrm rot="10800000">
            <a:off x="2377440" y="2834640"/>
            <a:ext cx="0" cy="262128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24" name="Google Shape;424;p15"/>
          <p:cNvSpPr/>
          <p:nvPr/>
        </p:nvSpPr>
        <p:spPr>
          <a:xfrm>
            <a:off x="5081964" y="2763973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15"/>
          <p:cNvSpPr txBox="1"/>
          <p:nvPr/>
        </p:nvSpPr>
        <p:spPr>
          <a:xfrm>
            <a:off x="5775960" y="5623560"/>
            <a:ext cx="3200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426" name="Google Shape;426;p15"/>
          <p:cNvSpPr txBox="1"/>
          <p:nvPr/>
        </p:nvSpPr>
        <p:spPr>
          <a:xfrm>
            <a:off x="1783075" y="2771414"/>
            <a:ext cx="3200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sp>
        <p:nvSpPr>
          <p:cNvPr id="427" name="Google Shape;427;p15"/>
          <p:cNvSpPr/>
          <p:nvPr/>
        </p:nvSpPr>
        <p:spPr>
          <a:xfrm>
            <a:off x="2931951" y="4480977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15"/>
          <p:cNvSpPr/>
          <p:nvPr/>
        </p:nvSpPr>
        <p:spPr>
          <a:xfrm>
            <a:off x="3732626" y="4602415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15"/>
          <p:cNvSpPr/>
          <p:nvPr/>
        </p:nvSpPr>
        <p:spPr>
          <a:xfrm>
            <a:off x="3888546" y="2973887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15"/>
          <p:cNvSpPr/>
          <p:nvPr/>
        </p:nvSpPr>
        <p:spPr>
          <a:xfrm>
            <a:off x="4069084" y="3523237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15"/>
          <p:cNvSpPr/>
          <p:nvPr/>
        </p:nvSpPr>
        <p:spPr>
          <a:xfrm>
            <a:off x="4907285" y="4258758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15"/>
          <p:cNvSpPr/>
          <p:nvPr/>
        </p:nvSpPr>
        <p:spPr>
          <a:xfrm>
            <a:off x="3491721" y="4215695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15"/>
          <p:cNvSpPr/>
          <p:nvPr/>
        </p:nvSpPr>
        <p:spPr>
          <a:xfrm>
            <a:off x="5155821" y="4044894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15"/>
          <p:cNvSpPr/>
          <p:nvPr/>
        </p:nvSpPr>
        <p:spPr>
          <a:xfrm>
            <a:off x="4526283" y="4098186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15"/>
          <p:cNvSpPr/>
          <p:nvPr/>
        </p:nvSpPr>
        <p:spPr>
          <a:xfrm>
            <a:off x="4130048" y="4304977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15"/>
          <p:cNvSpPr/>
          <p:nvPr/>
        </p:nvSpPr>
        <p:spPr>
          <a:xfrm>
            <a:off x="4450082" y="4796394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15"/>
          <p:cNvSpPr/>
          <p:nvPr/>
        </p:nvSpPr>
        <p:spPr>
          <a:xfrm>
            <a:off x="4729096" y="3398908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15"/>
          <p:cNvSpPr/>
          <p:nvPr/>
        </p:nvSpPr>
        <p:spPr>
          <a:xfrm>
            <a:off x="4754884" y="4875215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15"/>
          <p:cNvSpPr txBox="1"/>
          <p:nvPr/>
        </p:nvSpPr>
        <p:spPr>
          <a:xfrm>
            <a:off x="2103115" y="1690688"/>
            <a:ext cx="812409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Step5: Reassign each data point to the new closest centroid. If any reassignment took place, go to step4, otherwise Stop (the model is ready)</a:t>
            </a:r>
            <a:endParaRPr/>
          </a:p>
        </p:txBody>
      </p:sp>
      <p:cxnSp>
        <p:nvCxnSpPr>
          <p:cNvPr id="440" name="Google Shape;440;p15"/>
          <p:cNvCxnSpPr/>
          <p:nvPr/>
        </p:nvCxnSpPr>
        <p:spPr>
          <a:xfrm>
            <a:off x="2250831" y="0"/>
            <a:ext cx="0" cy="1406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41" name="Google Shape;441;p15"/>
          <p:cNvSpPr/>
          <p:nvPr/>
        </p:nvSpPr>
        <p:spPr>
          <a:xfrm>
            <a:off x="4439840" y="3021475"/>
            <a:ext cx="184636" cy="197873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15"/>
          <p:cNvSpPr/>
          <p:nvPr/>
        </p:nvSpPr>
        <p:spPr>
          <a:xfrm>
            <a:off x="4131812" y="4002444"/>
            <a:ext cx="184636" cy="197873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3" name="Google Shape;443;p15"/>
          <p:cNvCxnSpPr>
            <a:stCxn id="441" idx="2"/>
            <a:endCxn id="442" idx="3"/>
          </p:cNvCxnSpPr>
          <p:nvPr/>
        </p:nvCxnSpPr>
        <p:spPr>
          <a:xfrm flipH="1">
            <a:off x="4316458" y="3219348"/>
            <a:ext cx="215700" cy="882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44" name="Google Shape;444;p15"/>
          <p:cNvCxnSpPr/>
          <p:nvPr/>
        </p:nvCxnSpPr>
        <p:spPr>
          <a:xfrm>
            <a:off x="2931951" y="3191212"/>
            <a:ext cx="3609526" cy="108562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45" name="Google Shape;445;p15"/>
          <p:cNvSpPr/>
          <p:nvPr/>
        </p:nvSpPr>
        <p:spPr>
          <a:xfrm>
            <a:off x="5158164" y="3340879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Dataset</a:t>
            </a:r>
            <a:endParaRPr/>
          </a:p>
        </p:txBody>
      </p:sp>
      <p:cxnSp>
        <p:nvCxnSpPr>
          <p:cNvPr id="451" name="Google Shape;451;p16"/>
          <p:cNvCxnSpPr/>
          <p:nvPr/>
        </p:nvCxnSpPr>
        <p:spPr>
          <a:xfrm>
            <a:off x="2407920" y="5471160"/>
            <a:ext cx="3810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52" name="Google Shape;452;p16"/>
          <p:cNvCxnSpPr/>
          <p:nvPr/>
        </p:nvCxnSpPr>
        <p:spPr>
          <a:xfrm rot="10800000">
            <a:off x="2377440" y="2834640"/>
            <a:ext cx="0" cy="262128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53" name="Google Shape;453;p16"/>
          <p:cNvSpPr/>
          <p:nvPr/>
        </p:nvSpPr>
        <p:spPr>
          <a:xfrm>
            <a:off x="5081964" y="2763973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16"/>
          <p:cNvSpPr txBox="1"/>
          <p:nvPr/>
        </p:nvSpPr>
        <p:spPr>
          <a:xfrm>
            <a:off x="5775960" y="5623560"/>
            <a:ext cx="3200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455" name="Google Shape;455;p16"/>
          <p:cNvSpPr txBox="1"/>
          <p:nvPr/>
        </p:nvSpPr>
        <p:spPr>
          <a:xfrm>
            <a:off x="1783075" y="2771414"/>
            <a:ext cx="3200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sp>
        <p:nvSpPr>
          <p:cNvPr id="456" name="Google Shape;456;p16"/>
          <p:cNvSpPr/>
          <p:nvPr/>
        </p:nvSpPr>
        <p:spPr>
          <a:xfrm>
            <a:off x="2931951" y="4480977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16"/>
          <p:cNvSpPr/>
          <p:nvPr/>
        </p:nvSpPr>
        <p:spPr>
          <a:xfrm>
            <a:off x="3732626" y="4602415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16"/>
          <p:cNvSpPr/>
          <p:nvPr/>
        </p:nvSpPr>
        <p:spPr>
          <a:xfrm>
            <a:off x="3888546" y="2973887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16"/>
          <p:cNvSpPr/>
          <p:nvPr/>
        </p:nvSpPr>
        <p:spPr>
          <a:xfrm>
            <a:off x="4069084" y="3523237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16"/>
          <p:cNvSpPr/>
          <p:nvPr/>
        </p:nvSpPr>
        <p:spPr>
          <a:xfrm>
            <a:off x="4907285" y="4258758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16"/>
          <p:cNvSpPr/>
          <p:nvPr/>
        </p:nvSpPr>
        <p:spPr>
          <a:xfrm>
            <a:off x="3491721" y="4215695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16"/>
          <p:cNvSpPr/>
          <p:nvPr/>
        </p:nvSpPr>
        <p:spPr>
          <a:xfrm>
            <a:off x="5155821" y="4044894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16"/>
          <p:cNvSpPr/>
          <p:nvPr/>
        </p:nvSpPr>
        <p:spPr>
          <a:xfrm>
            <a:off x="4526283" y="4098186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16"/>
          <p:cNvSpPr/>
          <p:nvPr/>
        </p:nvSpPr>
        <p:spPr>
          <a:xfrm>
            <a:off x="4130048" y="4304977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16"/>
          <p:cNvSpPr/>
          <p:nvPr/>
        </p:nvSpPr>
        <p:spPr>
          <a:xfrm>
            <a:off x="4450082" y="4796394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16"/>
          <p:cNvSpPr/>
          <p:nvPr/>
        </p:nvSpPr>
        <p:spPr>
          <a:xfrm>
            <a:off x="4729096" y="3398908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16"/>
          <p:cNvSpPr/>
          <p:nvPr/>
        </p:nvSpPr>
        <p:spPr>
          <a:xfrm>
            <a:off x="4754884" y="4875215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16"/>
          <p:cNvSpPr txBox="1"/>
          <p:nvPr/>
        </p:nvSpPr>
        <p:spPr>
          <a:xfrm>
            <a:off x="2103115" y="1690688"/>
            <a:ext cx="81240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Step4: Compute and place the new centroid of each cluster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9" name="Google Shape;469;p16"/>
          <p:cNvCxnSpPr/>
          <p:nvPr/>
        </p:nvCxnSpPr>
        <p:spPr>
          <a:xfrm>
            <a:off x="2250831" y="0"/>
            <a:ext cx="0" cy="1406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70" name="Google Shape;470;p16"/>
          <p:cNvSpPr/>
          <p:nvPr/>
        </p:nvSpPr>
        <p:spPr>
          <a:xfrm>
            <a:off x="4439840" y="3021475"/>
            <a:ext cx="184636" cy="197873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16"/>
          <p:cNvSpPr/>
          <p:nvPr/>
        </p:nvSpPr>
        <p:spPr>
          <a:xfrm>
            <a:off x="4131812" y="4002444"/>
            <a:ext cx="184636" cy="197873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16"/>
          <p:cNvSpPr/>
          <p:nvPr/>
        </p:nvSpPr>
        <p:spPr>
          <a:xfrm>
            <a:off x="4648512" y="3075399"/>
            <a:ext cx="184636" cy="197873"/>
          </a:xfrm>
          <a:prstGeom prst="rect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16"/>
          <p:cNvSpPr/>
          <p:nvPr/>
        </p:nvSpPr>
        <p:spPr>
          <a:xfrm>
            <a:off x="4354552" y="4070436"/>
            <a:ext cx="184636" cy="197873"/>
          </a:xfrm>
          <a:prstGeom prst="rect">
            <a:avLst/>
          </a:prstGeom>
          <a:noFill/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16"/>
          <p:cNvSpPr/>
          <p:nvPr/>
        </p:nvSpPr>
        <p:spPr>
          <a:xfrm>
            <a:off x="5158164" y="3340879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Dataset</a:t>
            </a:r>
            <a:endParaRPr/>
          </a:p>
        </p:txBody>
      </p:sp>
      <p:cxnSp>
        <p:nvCxnSpPr>
          <p:cNvPr id="480" name="Google Shape;480;p17"/>
          <p:cNvCxnSpPr/>
          <p:nvPr/>
        </p:nvCxnSpPr>
        <p:spPr>
          <a:xfrm>
            <a:off x="2407920" y="5471160"/>
            <a:ext cx="3810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81" name="Google Shape;481;p17"/>
          <p:cNvCxnSpPr/>
          <p:nvPr/>
        </p:nvCxnSpPr>
        <p:spPr>
          <a:xfrm rot="10800000">
            <a:off x="2377440" y="2834640"/>
            <a:ext cx="0" cy="262128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82" name="Google Shape;482;p17"/>
          <p:cNvSpPr/>
          <p:nvPr/>
        </p:nvSpPr>
        <p:spPr>
          <a:xfrm>
            <a:off x="5081964" y="2763973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17"/>
          <p:cNvSpPr txBox="1"/>
          <p:nvPr/>
        </p:nvSpPr>
        <p:spPr>
          <a:xfrm>
            <a:off x="5775960" y="5623560"/>
            <a:ext cx="3200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484" name="Google Shape;484;p17"/>
          <p:cNvSpPr txBox="1"/>
          <p:nvPr/>
        </p:nvSpPr>
        <p:spPr>
          <a:xfrm>
            <a:off x="1783075" y="2771414"/>
            <a:ext cx="3200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sp>
        <p:nvSpPr>
          <p:cNvPr id="485" name="Google Shape;485;p17"/>
          <p:cNvSpPr/>
          <p:nvPr/>
        </p:nvSpPr>
        <p:spPr>
          <a:xfrm>
            <a:off x="2931951" y="4480977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17"/>
          <p:cNvSpPr/>
          <p:nvPr/>
        </p:nvSpPr>
        <p:spPr>
          <a:xfrm>
            <a:off x="3732626" y="4602415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17"/>
          <p:cNvSpPr/>
          <p:nvPr/>
        </p:nvSpPr>
        <p:spPr>
          <a:xfrm>
            <a:off x="3888546" y="2973887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17"/>
          <p:cNvSpPr/>
          <p:nvPr/>
        </p:nvSpPr>
        <p:spPr>
          <a:xfrm>
            <a:off x="4069084" y="3523237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17"/>
          <p:cNvSpPr/>
          <p:nvPr/>
        </p:nvSpPr>
        <p:spPr>
          <a:xfrm>
            <a:off x="4907285" y="4258758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17"/>
          <p:cNvSpPr/>
          <p:nvPr/>
        </p:nvSpPr>
        <p:spPr>
          <a:xfrm>
            <a:off x="3491721" y="4215695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17"/>
          <p:cNvSpPr/>
          <p:nvPr/>
        </p:nvSpPr>
        <p:spPr>
          <a:xfrm>
            <a:off x="5155821" y="4044894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17"/>
          <p:cNvSpPr/>
          <p:nvPr/>
        </p:nvSpPr>
        <p:spPr>
          <a:xfrm>
            <a:off x="4526283" y="4098186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17"/>
          <p:cNvSpPr/>
          <p:nvPr/>
        </p:nvSpPr>
        <p:spPr>
          <a:xfrm>
            <a:off x="4130048" y="4304977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17"/>
          <p:cNvSpPr/>
          <p:nvPr/>
        </p:nvSpPr>
        <p:spPr>
          <a:xfrm>
            <a:off x="4450082" y="4796394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17"/>
          <p:cNvSpPr/>
          <p:nvPr/>
        </p:nvSpPr>
        <p:spPr>
          <a:xfrm>
            <a:off x="4729096" y="3398908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17"/>
          <p:cNvSpPr/>
          <p:nvPr/>
        </p:nvSpPr>
        <p:spPr>
          <a:xfrm>
            <a:off x="4754884" y="4875215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17"/>
          <p:cNvSpPr txBox="1"/>
          <p:nvPr/>
        </p:nvSpPr>
        <p:spPr>
          <a:xfrm>
            <a:off x="2103115" y="1690688"/>
            <a:ext cx="81240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Step4: Compute and place the new centroid of each cluster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8" name="Google Shape;498;p17"/>
          <p:cNvCxnSpPr/>
          <p:nvPr/>
        </p:nvCxnSpPr>
        <p:spPr>
          <a:xfrm>
            <a:off x="2250831" y="0"/>
            <a:ext cx="0" cy="1406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99" name="Google Shape;499;p17"/>
          <p:cNvSpPr/>
          <p:nvPr/>
        </p:nvSpPr>
        <p:spPr>
          <a:xfrm>
            <a:off x="4648512" y="3075399"/>
            <a:ext cx="184636" cy="197873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17"/>
          <p:cNvSpPr/>
          <p:nvPr/>
        </p:nvSpPr>
        <p:spPr>
          <a:xfrm>
            <a:off x="4354552" y="4070436"/>
            <a:ext cx="184636" cy="197873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17"/>
          <p:cNvSpPr/>
          <p:nvPr/>
        </p:nvSpPr>
        <p:spPr>
          <a:xfrm>
            <a:off x="5158164" y="3340879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ade6000f93_0_15"/>
          <p:cNvSpPr txBox="1"/>
          <p:nvPr>
            <p:ph type="title"/>
          </p:nvPr>
        </p:nvSpPr>
        <p:spPr>
          <a:xfrm>
            <a:off x="284650" y="4999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Clustering</a:t>
            </a:r>
            <a:endParaRPr/>
          </a:p>
        </p:txBody>
      </p:sp>
      <p:sp>
        <p:nvSpPr>
          <p:cNvPr id="91" name="Google Shape;91;g2ade6000f93_0_1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Class label is unknown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Clustering is the process of grouping a set of data objects into multiple groups or clusters so that objects within a cluster have high similarity, but are very dissimilar to objects in other clusters.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Categories of clustering techniques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partitioning methods,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hierarchical methods,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density-based methods, and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grid-based methods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Dataset</a:t>
            </a:r>
            <a:endParaRPr/>
          </a:p>
        </p:txBody>
      </p:sp>
      <p:cxnSp>
        <p:nvCxnSpPr>
          <p:cNvPr id="507" name="Google Shape;507;p18"/>
          <p:cNvCxnSpPr/>
          <p:nvPr/>
        </p:nvCxnSpPr>
        <p:spPr>
          <a:xfrm>
            <a:off x="2407920" y="5471160"/>
            <a:ext cx="3810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08" name="Google Shape;508;p18"/>
          <p:cNvCxnSpPr/>
          <p:nvPr/>
        </p:nvCxnSpPr>
        <p:spPr>
          <a:xfrm rot="10800000">
            <a:off x="2377440" y="2834640"/>
            <a:ext cx="0" cy="262128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09" name="Google Shape;509;p18"/>
          <p:cNvSpPr/>
          <p:nvPr/>
        </p:nvSpPr>
        <p:spPr>
          <a:xfrm>
            <a:off x="5081964" y="2763973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18"/>
          <p:cNvSpPr txBox="1"/>
          <p:nvPr/>
        </p:nvSpPr>
        <p:spPr>
          <a:xfrm>
            <a:off x="5775960" y="5623560"/>
            <a:ext cx="3200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511" name="Google Shape;511;p18"/>
          <p:cNvSpPr txBox="1"/>
          <p:nvPr/>
        </p:nvSpPr>
        <p:spPr>
          <a:xfrm>
            <a:off x="1783075" y="2771414"/>
            <a:ext cx="3200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sp>
        <p:nvSpPr>
          <p:cNvPr id="512" name="Google Shape;512;p18"/>
          <p:cNvSpPr/>
          <p:nvPr/>
        </p:nvSpPr>
        <p:spPr>
          <a:xfrm>
            <a:off x="2931951" y="4480977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18"/>
          <p:cNvSpPr/>
          <p:nvPr/>
        </p:nvSpPr>
        <p:spPr>
          <a:xfrm>
            <a:off x="3732626" y="4602415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18"/>
          <p:cNvSpPr/>
          <p:nvPr/>
        </p:nvSpPr>
        <p:spPr>
          <a:xfrm>
            <a:off x="3888546" y="2973887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18"/>
          <p:cNvSpPr/>
          <p:nvPr/>
        </p:nvSpPr>
        <p:spPr>
          <a:xfrm>
            <a:off x="4069084" y="3523237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18"/>
          <p:cNvSpPr/>
          <p:nvPr/>
        </p:nvSpPr>
        <p:spPr>
          <a:xfrm>
            <a:off x="4907285" y="4258758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18"/>
          <p:cNvSpPr/>
          <p:nvPr/>
        </p:nvSpPr>
        <p:spPr>
          <a:xfrm>
            <a:off x="3491721" y="4215695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18"/>
          <p:cNvSpPr/>
          <p:nvPr/>
        </p:nvSpPr>
        <p:spPr>
          <a:xfrm>
            <a:off x="5155821" y="4044894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18"/>
          <p:cNvSpPr/>
          <p:nvPr/>
        </p:nvSpPr>
        <p:spPr>
          <a:xfrm>
            <a:off x="4526283" y="4098186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18"/>
          <p:cNvSpPr/>
          <p:nvPr/>
        </p:nvSpPr>
        <p:spPr>
          <a:xfrm>
            <a:off x="4130048" y="4304977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18"/>
          <p:cNvSpPr/>
          <p:nvPr/>
        </p:nvSpPr>
        <p:spPr>
          <a:xfrm>
            <a:off x="4450082" y="4796394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18"/>
          <p:cNvSpPr/>
          <p:nvPr/>
        </p:nvSpPr>
        <p:spPr>
          <a:xfrm>
            <a:off x="4729096" y="3398908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18"/>
          <p:cNvSpPr/>
          <p:nvPr/>
        </p:nvSpPr>
        <p:spPr>
          <a:xfrm>
            <a:off x="4754884" y="4875215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18"/>
          <p:cNvSpPr txBox="1"/>
          <p:nvPr/>
        </p:nvSpPr>
        <p:spPr>
          <a:xfrm>
            <a:off x="2103115" y="1690688"/>
            <a:ext cx="812409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Step5: Reassign each data point to the new closest centroid. If any reassignment took place, go to step4, otherwise Stop (the model is ready)</a:t>
            </a:r>
            <a:endParaRPr/>
          </a:p>
        </p:txBody>
      </p:sp>
      <p:cxnSp>
        <p:nvCxnSpPr>
          <p:cNvPr id="525" name="Google Shape;525;p18"/>
          <p:cNvCxnSpPr/>
          <p:nvPr/>
        </p:nvCxnSpPr>
        <p:spPr>
          <a:xfrm>
            <a:off x="2250831" y="0"/>
            <a:ext cx="0" cy="1406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26" name="Google Shape;526;p18"/>
          <p:cNvCxnSpPr/>
          <p:nvPr/>
        </p:nvCxnSpPr>
        <p:spPr>
          <a:xfrm flipH="1">
            <a:off x="4496386" y="3219348"/>
            <a:ext cx="190520" cy="84516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27" name="Google Shape;527;p18"/>
          <p:cNvCxnSpPr/>
          <p:nvPr/>
        </p:nvCxnSpPr>
        <p:spPr>
          <a:xfrm>
            <a:off x="2931951" y="3117603"/>
            <a:ext cx="3609526" cy="120144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28" name="Google Shape;528;p18"/>
          <p:cNvSpPr/>
          <p:nvPr/>
        </p:nvSpPr>
        <p:spPr>
          <a:xfrm>
            <a:off x="4648512" y="3075399"/>
            <a:ext cx="184636" cy="197873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18"/>
          <p:cNvSpPr/>
          <p:nvPr/>
        </p:nvSpPr>
        <p:spPr>
          <a:xfrm>
            <a:off x="4354552" y="4070436"/>
            <a:ext cx="184636" cy="197873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18"/>
          <p:cNvSpPr txBox="1"/>
          <p:nvPr/>
        </p:nvSpPr>
        <p:spPr>
          <a:xfrm>
            <a:off x="6763058" y="3305913"/>
            <a:ext cx="509366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Since no reassignment took place, Stop (the model is ready)</a:t>
            </a:r>
            <a:endParaRPr/>
          </a:p>
        </p:txBody>
      </p:sp>
      <p:sp>
        <p:nvSpPr>
          <p:cNvPr id="531" name="Google Shape;531;p18"/>
          <p:cNvSpPr/>
          <p:nvPr/>
        </p:nvSpPr>
        <p:spPr>
          <a:xfrm>
            <a:off x="5158164" y="3340879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Dataset</a:t>
            </a:r>
            <a:endParaRPr/>
          </a:p>
        </p:txBody>
      </p:sp>
      <p:cxnSp>
        <p:nvCxnSpPr>
          <p:cNvPr id="537" name="Google Shape;537;p19"/>
          <p:cNvCxnSpPr/>
          <p:nvPr/>
        </p:nvCxnSpPr>
        <p:spPr>
          <a:xfrm>
            <a:off x="2407920" y="5471160"/>
            <a:ext cx="3810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38" name="Google Shape;538;p19"/>
          <p:cNvCxnSpPr/>
          <p:nvPr/>
        </p:nvCxnSpPr>
        <p:spPr>
          <a:xfrm rot="10800000">
            <a:off x="2377440" y="2834640"/>
            <a:ext cx="0" cy="262128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39" name="Google Shape;539;p19"/>
          <p:cNvSpPr/>
          <p:nvPr/>
        </p:nvSpPr>
        <p:spPr>
          <a:xfrm>
            <a:off x="5081964" y="2763973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19"/>
          <p:cNvSpPr txBox="1"/>
          <p:nvPr/>
        </p:nvSpPr>
        <p:spPr>
          <a:xfrm>
            <a:off x="5775960" y="5623560"/>
            <a:ext cx="3200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541" name="Google Shape;541;p19"/>
          <p:cNvSpPr txBox="1"/>
          <p:nvPr/>
        </p:nvSpPr>
        <p:spPr>
          <a:xfrm>
            <a:off x="1783075" y="2771414"/>
            <a:ext cx="3200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sp>
        <p:nvSpPr>
          <p:cNvPr id="542" name="Google Shape;542;p19"/>
          <p:cNvSpPr/>
          <p:nvPr/>
        </p:nvSpPr>
        <p:spPr>
          <a:xfrm>
            <a:off x="2931951" y="4480977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19"/>
          <p:cNvSpPr/>
          <p:nvPr/>
        </p:nvSpPr>
        <p:spPr>
          <a:xfrm>
            <a:off x="3732626" y="4602415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19"/>
          <p:cNvSpPr/>
          <p:nvPr/>
        </p:nvSpPr>
        <p:spPr>
          <a:xfrm>
            <a:off x="3888546" y="2973887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19"/>
          <p:cNvSpPr/>
          <p:nvPr/>
        </p:nvSpPr>
        <p:spPr>
          <a:xfrm>
            <a:off x="4069084" y="3523237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19"/>
          <p:cNvSpPr/>
          <p:nvPr/>
        </p:nvSpPr>
        <p:spPr>
          <a:xfrm>
            <a:off x="4907285" y="4258758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19"/>
          <p:cNvSpPr/>
          <p:nvPr/>
        </p:nvSpPr>
        <p:spPr>
          <a:xfrm>
            <a:off x="3491721" y="4215695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19"/>
          <p:cNvSpPr/>
          <p:nvPr/>
        </p:nvSpPr>
        <p:spPr>
          <a:xfrm>
            <a:off x="5155821" y="4044894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19"/>
          <p:cNvSpPr/>
          <p:nvPr/>
        </p:nvSpPr>
        <p:spPr>
          <a:xfrm>
            <a:off x="5158164" y="3340879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19"/>
          <p:cNvSpPr/>
          <p:nvPr/>
        </p:nvSpPr>
        <p:spPr>
          <a:xfrm>
            <a:off x="4526283" y="4098186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19"/>
          <p:cNvSpPr/>
          <p:nvPr/>
        </p:nvSpPr>
        <p:spPr>
          <a:xfrm>
            <a:off x="4130048" y="4304977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19"/>
          <p:cNvSpPr/>
          <p:nvPr/>
        </p:nvSpPr>
        <p:spPr>
          <a:xfrm>
            <a:off x="4450082" y="4796394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19"/>
          <p:cNvSpPr/>
          <p:nvPr/>
        </p:nvSpPr>
        <p:spPr>
          <a:xfrm>
            <a:off x="4729096" y="3398908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19"/>
          <p:cNvSpPr/>
          <p:nvPr/>
        </p:nvSpPr>
        <p:spPr>
          <a:xfrm>
            <a:off x="4754884" y="4875215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19"/>
          <p:cNvSpPr txBox="1"/>
          <p:nvPr/>
        </p:nvSpPr>
        <p:spPr>
          <a:xfrm>
            <a:off x="2103115" y="1690688"/>
            <a:ext cx="812409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Step5: Reassign each data point to the new closest centroid. If any reassignment took place, go to step4, otherwise Stop (the model is ready)</a:t>
            </a:r>
            <a:endParaRPr/>
          </a:p>
        </p:txBody>
      </p:sp>
      <p:cxnSp>
        <p:nvCxnSpPr>
          <p:cNvPr id="556" name="Google Shape;556;p19"/>
          <p:cNvCxnSpPr/>
          <p:nvPr/>
        </p:nvCxnSpPr>
        <p:spPr>
          <a:xfrm>
            <a:off x="2250831" y="0"/>
            <a:ext cx="0" cy="1406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7" name="Google Shape;557;p19"/>
          <p:cNvSpPr txBox="1"/>
          <p:nvPr/>
        </p:nvSpPr>
        <p:spPr>
          <a:xfrm>
            <a:off x="6763058" y="3305913"/>
            <a:ext cx="509366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Since no reassignment took place, Stop (the model is ready)</a:t>
            </a:r>
            <a:endParaRPr/>
          </a:p>
        </p:txBody>
      </p:sp>
      <p:sp>
        <p:nvSpPr>
          <p:cNvPr id="558" name="Google Shape;558;p19"/>
          <p:cNvSpPr/>
          <p:nvPr/>
        </p:nvSpPr>
        <p:spPr>
          <a:xfrm>
            <a:off x="3870960" y="2665656"/>
            <a:ext cx="1763130" cy="938719"/>
          </a:xfrm>
          <a:prstGeom prst="ellipse">
            <a:avLst/>
          </a:prstGeom>
          <a:solidFill>
            <a:schemeClr val="accent1">
              <a:alpha val="0"/>
            </a:scheme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19"/>
          <p:cNvSpPr/>
          <p:nvPr/>
        </p:nvSpPr>
        <p:spPr>
          <a:xfrm>
            <a:off x="2795922" y="3569680"/>
            <a:ext cx="2590809" cy="1625757"/>
          </a:xfrm>
          <a:prstGeom prst="ellipse">
            <a:avLst/>
          </a:prstGeom>
          <a:solidFill>
            <a:schemeClr val="accent1">
              <a:alpha val="1960"/>
            </a:scheme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65" name="Google Shape;565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2800"/>
              <a:buChar char="•"/>
            </a:pPr>
            <a:r>
              <a:rPr b="0" i="0" lang="en-IN">
                <a:solidFill>
                  <a:srgbClr val="303030"/>
                </a:solidFill>
                <a:latin typeface="Arimo"/>
                <a:ea typeface="Arimo"/>
                <a:cs typeface="Arimo"/>
                <a:sym typeface="Arimo"/>
              </a:rPr>
              <a:t>relatively efficient with time complexity O(nkt) where-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03030"/>
              </a:buClr>
              <a:buSzPts val="2800"/>
              <a:buFont typeface="Arial"/>
              <a:buChar char="•"/>
            </a:pPr>
            <a:r>
              <a:rPr b="0" i="0" lang="en-IN">
                <a:solidFill>
                  <a:srgbClr val="303030"/>
                </a:solidFill>
                <a:latin typeface="Arimo"/>
                <a:ea typeface="Arimo"/>
                <a:cs typeface="Arimo"/>
                <a:sym typeface="Arimo"/>
              </a:rPr>
              <a:t>n = number of instances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03030"/>
              </a:buClr>
              <a:buSzPts val="2800"/>
              <a:buFont typeface="Arial"/>
              <a:buChar char="•"/>
            </a:pPr>
            <a:r>
              <a:rPr b="0" i="0" lang="en-IN">
                <a:solidFill>
                  <a:srgbClr val="303030"/>
                </a:solidFill>
                <a:latin typeface="Arimo"/>
                <a:ea typeface="Arimo"/>
                <a:cs typeface="Arimo"/>
                <a:sym typeface="Arimo"/>
              </a:rPr>
              <a:t>k = number of clusters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03030"/>
              </a:buClr>
              <a:buSzPts val="2800"/>
              <a:buFont typeface="Arial"/>
              <a:buChar char="•"/>
            </a:pPr>
            <a:r>
              <a:rPr b="0" i="0" lang="en-IN">
                <a:solidFill>
                  <a:srgbClr val="303030"/>
                </a:solidFill>
                <a:latin typeface="Arimo"/>
                <a:ea typeface="Arimo"/>
                <a:cs typeface="Arimo"/>
                <a:sym typeface="Arimo"/>
              </a:rPr>
              <a:t>t = number of iterations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Choosing the correct number of clusters</a:t>
            </a:r>
            <a:endParaRPr/>
          </a:p>
        </p:txBody>
      </p:sp>
      <p:pic>
        <p:nvPicPr>
          <p:cNvPr descr="The Ultimate Guide to Self Organizing Maps (SOM's) - Blogs SuperDataScience  - Machine Learning | AI | Data Science Career | Analytics | Success" id="571" name="Google Shape;57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9840" y="2122316"/>
            <a:ext cx="5658850" cy="3518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Choosing the correct number of clusters</a:t>
            </a:r>
            <a:endParaRPr/>
          </a:p>
        </p:txBody>
      </p:sp>
      <p:pic>
        <p:nvPicPr>
          <p:cNvPr id="577" name="Google Shape;57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3973" y="2152357"/>
            <a:ext cx="4904507" cy="274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Choosing the correct number of clusters</a:t>
            </a:r>
            <a:endParaRPr/>
          </a:p>
        </p:txBody>
      </p:sp>
      <p:pic>
        <p:nvPicPr>
          <p:cNvPr descr="K-means Clustering Python Example | by Cory Maklin | Towards Data Science" id="583" name="Google Shape;58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2869" y="1969478"/>
            <a:ext cx="7573794" cy="3328894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23"/>
          <p:cNvSpPr txBox="1"/>
          <p:nvPr/>
        </p:nvSpPr>
        <p:spPr>
          <a:xfrm>
            <a:off x="1280158" y="5577162"/>
            <a:ext cx="208201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in clusters sum of squares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Choosing the correct number of clusters</a:t>
            </a:r>
            <a:endParaRPr/>
          </a:p>
        </p:txBody>
      </p:sp>
      <p:pic>
        <p:nvPicPr>
          <p:cNvPr descr="K-means Clustering Python Example | by Cory Maklin | Towards Data Science" id="590" name="Google Shape;59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7102" y="2586038"/>
            <a:ext cx="4466212" cy="2773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Choosing the correct number of clusters</a:t>
            </a:r>
            <a:endParaRPr/>
          </a:p>
        </p:txBody>
      </p:sp>
      <p:pic>
        <p:nvPicPr>
          <p:cNvPr descr="K-means Clustering Python Example | by Cory Maklin | Towards Data Science" id="596" name="Google Shape;59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199" y="2085756"/>
            <a:ext cx="4813716" cy="32740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itHub - MihailaDumitru/K-Means_Clustering: Solving MALL Business Problem" id="597" name="Google Shape;597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53932" y="2085756"/>
            <a:ext cx="4921348" cy="3274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4400"/>
              <a:buFont typeface="Lato"/>
              <a:buNone/>
            </a:pPr>
            <a:r>
              <a:rPr b="0" i="0" lang="en-IN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Distance Metrics in Machine Learning</a:t>
            </a:r>
            <a:endParaRPr/>
          </a:p>
        </p:txBody>
      </p:sp>
      <p:sp>
        <p:nvSpPr>
          <p:cNvPr id="603" name="Google Shape;603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None/>
            </a:pPr>
            <a:r>
              <a:rPr b="0" i="0" lang="en-IN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To deal with continuous or numerical variables</a:t>
            </a:r>
            <a:endParaRPr b="0" i="0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Calibri"/>
              <a:buAutoNum type="arabicPeriod"/>
            </a:pPr>
            <a:r>
              <a:rPr b="0" i="0" lang="en-IN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Euclidean Distance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Calibri"/>
              <a:buAutoNum type="arabicPeriod"/>
            </a:pPr>
            <a:r>
              <a:rPr b="0" i="0" lang="en-IN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Manhattan Distance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Calibri"/>
              <a:buAutoNum type="arabicPeriod"/>
            </a:pPr>
            <a:r>
              <a:rPr b="0" i="0" lang="en-IN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Minkowski Distance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2800"/>
              <a:buNone/>
            </a:pPr>
            <a:r>
              <a:rPr i="0" lang="en-IN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To deal with categorical variables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Calibri"/>
              <a:buAutoNum type="arabicPeriod"/>
            </a:pPr>
            <a:r>
              <a:rPr b="0" i="0" lang="en-IN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Hamming Distance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4400"/>
              <a:buFont typeface="Lato"/>
              <a:buNone/>
            </a:pPr>
            <a:r>
              <a:rPr lang="en-IN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r>
              <a:rPr b="0" i="0" lang="en-IN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ormula for Euclidean Distance</a:t>
            </a:r>
            <a:endParaRPr/>
          </a:p>
        </p:txBody>
      </p:sp>
      <p:pic>
        <p:nvPicPr>
          <p:cNvPr descr="euclidean distance formula" id="609" name="Google Shape;609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5603" y="2889079"/>
            <a:ext cx="3714750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uclidean distance formula" id="610" name="Google Shape;610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67695" y="2536653"/>
            <a:ext cx="2886075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611" name="Google Shape;611;p27"/>
          <p:cNvSpPr txBox="1"/>
          <p:nvPr/>
        </p:nvSpPr>
        <p:spPr>
          <a:xfrm>
            <a:off x="6622366" y="4321128"/>
            <a:ext cx="609834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Where,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•"/>
            </a:pPr>
            <a:r>
              <a:rPr b="0" i="0" lang="en-IN" sz="1800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n = number of dimensions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•"/>
            </a:pPr>
            <a:r>
              <a:rPr b="0" i="0" lang="en-IN" sz="1800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pi, qi = data points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ade6000f93_0_5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IN"/>
              <a:t>K-Means Clustering Algorithm</a:t>
            </a:r>
            <a:endParaRPr/>
          </a:p>
        </p:txBody>
      </p:sp>
      <p:sp>
        <p:nvSpPr>
          <p:cNvPr id="97" name="Google Shape;97;g2ade6000f93_0_5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4400"/>
              <a:buFont typeface="Lato"/>
              <a:buNone/>
            </a:pPr>
            <a:r>
              <a:rPr b="0" i="0" lang="en-IN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Manhattan Distance</a:t>
            </a:r>
            <a:endParaRPr/>
          </a:p>
        </p:txBody>
      </p:sp>
      <p:sp>
        <p:nvSpPr>
          <p:cNvPr id="617" name="Google Shape;617;p28"/>
          <p:cNvSpPr txBox="1"/>
          <p:nvPr>
            <p:ph idx="1" type="body"/>
          </p:nvPr>
        </p:nvSpPr>
        <p:spPr>
          <a:xfrm>
            <a:off x="613117" y="1825624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Char char="•"/>
            </a:pPr>
            <a:r>
              <a:rPr b="0" i="0" lang="en-IN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is the sum of absolute differences between points across all the dimensions</a:t>
            </a:r>
            <a:endParaRPr/>
          </a:p>
        </p:txBody>
      </p:sp>
      <p:pic>
        <p:nvPicPr>
          <p:cNvPr descr="manhattan distance formula" id="618" name="Google Shape;61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3802" y="3429000"/>
            <a:ext cx="290512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nhattan distance" id="619" name="Google Shape;619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30661" y="2886075"/>
            <a:ext cx="2257425" cy="11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620" name="Google Shape;620;p28"/>
          <p:cNvSpPr txBox="1"/>
          <p:nvPr/>
        </p:nvSpPr>
        <p:spPr>
          <a:xfrm>
            <a:off x="7086599" y="4328384"/>
            <a:ext cx="609834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Where,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•"/>
            </a:pPr>
            <a:r>
              <a:rPr b="0" i="0" lang="en-IN" sz="1800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n = number of dimensions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•"/>
            </a:pPr>
            <a:r>
              <a:rPr b="0" i="0" lang="en-IN" sz="1800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pi, qi = data points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4400"/>
              <a:buFont typeface="Lato"/>
              <a:buNone/>
            </a:pPr>
            <a:r>
              <a:rPr b="0" i="0" lang="en-IN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Minkowski Distance</a:t>
            </a:r>
            <a:endParaRPr/>
          </a:p>
        </p:txBody>
      </p:sp>
      <p:sp>
        <p:nvSpPr>
          <p:cNvPr id="626" name="Google Shape;626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Char char="•"/>
            </a:pPr>
            <a:r>
              <a:rPr b="0" i="0" lang="en-IN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Minkowski Distance is the generalized form of Euclidean and Manhattan Distance.</a:t>
            </a:r>
            <a:endParaRPr/>
          </a:p>
        </p:txBody>
      </p:sp>
      <p:pic>
        <p:nvPicPr>
          <p:cNvPr descr="Minkowski Distance" id="627" name="Google Shape;62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2013" y="2690813"/>
            <a:ext cx="2847975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4400"/>
              <a:buFont typeface="Lato"/>
              <a:buNone/>
            </a:pPr>
            <a:r>
              <a:rPr b="0" i="0" lang="en-IN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Hamming Distance</a:t>
            </a:r>
            <a:endParaRPr/>
          </a:p>
        </p:txBody>
      </p:sp>
      <p:sp>
        <p:nvSpPr>
          <p:cNvPr id="633" name="Google Shape;633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Char char="•"/>
            </a:pPr>
            <a:r>
              <a:rPr b="0" i="0" lang="en-IN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measures the similarity between two strings of the same length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2800"/>
              <a:buChar char="•"/>
            </a:pPr>
            <a:r>
              <a:rPr b="0" i="0" lang="en-IN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is the number of positions at which the corresponding characters are different.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Example</a:t>
            </a:r>
            <a:endParaRPr/>
          </a:p>
        </p:txBody>
      </p:sp>
      <p:pic>
        <p:nvPicPr>
          <p:cNvPr id="639" name="Google Shape;639;p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827" y="2668172"/>
            <a:ext cx="7010400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p31"/>
          <p:cNvSpPr txBox="1"/>
          <p:nvPr/>
        </p:nvSpPr>
        <p:spPr>
          <a:xfrm>
            <a:off x="838200" y="1588979"/>
            <a:ext cx="609834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rPr>
              <a:t>Consider the below data set which has the values of the data points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Google Shape;641;p31"/>
          <p:cNvSpPr txBox="1"/>
          <p:nvPr/>
        </p:nvSpPr>
        <p:spPr>
          <a:xfrm>
            <a:off x="1141827" y="4498646"/>
            <a:ext cx="60983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rPr>
              <a:t>Apply K-means algorithm to find two clusters.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4400"/>
              <a:buFont typeface="Arial"/>
              <a:buNone/>
            </a:pPr>
            <a:r>
              <a:rPr b="1" i="1" lang="en-IN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rPr>
              <a:t>Iteration 1</a:t>
            </a:r>
            <a:endParaRPr/>
          </a:p>
        </p:txBody>
      </p:sp>
      <p:sp>
        <p:nvSpPr>
          <p:cNvPr id="647" name="Google Shape;647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2800"/>
              <a:buChar char="•"/>
            </a:pPr>
            <a:r>
              <a:rPr b="0" i="0" lang="en-IN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rPr>
              <a:t>Step 1: k=2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54545"/>
              </a:buClr>
              <a:buSzPts val="2800"/>
              <a:buChar char="•"/>
            </a:pPr>
            <a:r>
              <a:rPr b="0" i="0" lang="en-IN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rPr>
              <a:t>Step 2: randomly choose two initial points as the centroids- D2 and D4 are the centroids.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54545"/>
              </a:buClr>
              <a:buSzPts val="2800"/>
              <a:buChar char="•"/>
            </a:pPr>
            <a:r>
              <a:rPr lang="en-IN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rPr>
              <a:t>Step 3: </a:t>
            </a:r>
            <a:r>
              <a:rPr b="0" i="0" lang="en-IN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rPr>
              <a:t>We need to calculate the distance between the initial centroid points with other data points.</a:t>
            </a:r>
            <a:endParaRPr/>
          </a:p>
        </p:txBody>
      </p:sp>
      <p:pic>
        <p:nvPicPr>
          <p:cNvPr id="648" name="Google Shape;64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0881" y="4215399"/>
            <a:ext cx="5905500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Step 3</a:t>
            </a:r>
            <a:endParaRPr/>
          </a:p>
        </p:txBody>
      </p:sp>
      <p:sp>
        <p:nvSpPr>
          <p:cNvPr id="654" name="Google Shape;654;p3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655" name="Google Shape;65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0800" y="2886075"/>
            <a:ext cx="7010400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61" name="Google Shape;661;p34"/>
          <p:cNvSpPr txBox="1"/>
          <p:nvPr>
            <p:ph idx="1" type="body"/>
          </p:nvPr>
        </p:nvSpPr>
        <p:spPr>
          <a:xfrm>
            <a:off x="739726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ct val="100000"/>
              <a:buChar char="•"/>
            </a:pPr>
            <a:r>
              <a:rPr b="1" i="1" lang="en-IN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rPr>
              <a:t>Step 3:</a:t>
            </a:r>
            <a:r>
              <a:rPr b="0" i="0" lang="en-IN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rPr>
              <a:t> Next, we need to group the data points which are closer to centriods.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54545"/>
              </a:buClr>
              <a:buSzPct val="100000"/>
              <a:buChar char="•"/>
            </a:pPr>
            <a:r>
              <a:rPr b="1" i="0" lang="en-IN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rPr>
              <a:t>Cluster 1: (D1, D4) Cluster 2: (D2, D3, D5)</a:t>
            </a:r>
            <a:endParaRPr>
              <a:solidFill>
                <a:srgbClr val="45454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54545"/>
              </a:buClr>
              <a:buSzPct val="100000"/>
              <a:buChar char="•"/>
            </a:pPr>
            <a:r>
              <a:rPr b="1" i="1" lang="en-IN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rPr>
              <a:t>Step 4:</a:t>
            </a:r>
            <a:r>
              <a:rPr b="0" i="0" lang="en-IN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rPr>
              <a:t>Now, we calculate the mean values of the clusters created and the  new centriod values will these mean values and centroid is moved along the graph.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45454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45454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45454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54545"/>
              </a:buClr>
              <a:buSzPct val="100000"/>
              <a:buChar char="•"/>
            </a:pPr>
            <a:r>
              <a:rPr b="0" i="0" lang="en-IN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rPr>
              <a:t>new centroid for cluster 1 is (2.0, 1.0) and for cluster 2 is (2.67, 4.67)</a:t>
            </a:r>
            <a:endParaRPr/>
          </a:p>
        </p:txBody>
      </p:sp>
      <p:pic>
        <p:nvPicPr>
          <p:cNvPr id="662" name="Google Shape;66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8900" y="4191365"/>
            <a:ext cx="6934200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4400"/>
              <a:buFont typeface="Arial"/>
              <a:buNone/>
            </a:pPr>
            <a:r>
              <a:rPr b="1" i="1" lang="en-IN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rPr>
              <a:t>Iteration 2</a:t>
            </a:r>
            <a:endParaRPr/>
          </a:p>
        </p:txBody>
      </p:sp>
      <p:sp>
        <p:nvSpPr>
          <p:cNvPr id="668" name="Google Shape;668;p3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2800"/>
              <a:buChar char="•"/>
            </a:pPr>
            <a:r>
              <a:rPr b="1" i="1" lang="en-IN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rPr>
              <a:t>Step 3:</a:t>
            </a:r>
            <a:r>
              <a:rPr b="0" i="0" lang="en-IN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rPr>
              <a:t>Again the values of Euclidean distance is calculated from the new centroids. 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45454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45454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45454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45454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54545"/>
              </a:buClr>
              <a:buSzPts val="2800"/>
              <a:buChar char="•"/>
            </a:pPr>
            <a:r>
              <a:rPr b="1" i="0" lang="en-IN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rPr>
              <a:t>Cluster 1: (D1, D2, D4) Cluster 2: (D3, D5)</a:t>
            </a:r>
            <a:endParaRPr>
              <a:solidFill>
                <a:srgbClr val="45454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669" name="Google Shape;66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0800" y="2671763"/>
            <a:ext cx="7010400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75" name="Google Shape;675;p36"/>
          <p:cNvSpPr txBox="1"/>
          <p:nvPr>
            <p:ph idx="1" type="body"/>
          </p:nvPr>
        </p:nvSpPr>
        <p:spPr>
          <a:xfrm>
            <a:off x="472440" y="16906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2800"/>
              <a:buChar char="•"/>
            </a:pPr>
            <a:r>
              <a:rPr b="1" i="1" lang="en-IN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rPr>
              <a:t>Step 4:</a:t>
            </a:r>
            <a:r>
              <a:rPr b="0" i="0" lang="en-IN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rPr>
              <a:t> Calculate the mean values of  new clustered group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45454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45454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45454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45454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54545"/>
              </a:buClr>
              <a:buSzPts val="2800"/>
              <a:buChar char="•"/>
            </a:pPr>
            <a:r>
              <a:rPr b="0" i="0" lang="en-IN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rPr>
              <a:t>new centroid value as following: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54545"/>
              </a:buClr>
              <a:buSzPts val="2800"/>
              <a:buChar char="•"/>
            </a:pPr>
            <a:r>
              <a:rPr b="1" i="0" lang="en-IN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rPr>
              <a:t>cluster 1 ( D1, D2, D4)</a:t>
            </a:r>
            <a:r>
              <a:rPr b="0" i="0" lang="en-IN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rPr>
              <a:t>  </a:t>
            </a:r>
            <a:r>
              <a:rPr b="1" i="0" lang="en-IN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rPr>
              <a:t>- (1.67, 1.67)  and cluster 2 (D3, D5) - (3.5, 5.5)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Iteration 3…</a:t>
            </a:r>
            <a:endParaRPr b="0" i="0">
              <a:solidFill>
                <a:srgbClr val="45454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676" name="Google Shape;67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5040" y="2832101"/>
            <a:ext cx="7010400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400"/>
              <a:buFont typeface="Roboto"/>
              <a:buNone/>
            </a:pPr>
            <a:r>
              <a:rPr b="0" i="0" lang="en-IN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Importing the libraries</a:t>
            </a:r>
            <a:br>
              <a:rPr b="0" i="0" lang="en-IN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sp>
        <p:nvSpPr>
          <p:cNvPr id="682" name="Google Shape;682;p3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F00DB"/>
              </a:buClr>
              <a:buSzPts val="2800"/>
              <a:buChar char="•"/>
            </a:pPr>
            <a:r>
              <a:rPr b="0" lang="en-IN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lang="en-I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numpy </a:t>
            </a:r>
            <a:r>
              <a:rPr b="0" lang="en-IN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0" lang="en-I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np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F00DB"/>
              </a:buClr>
              <a:buSzPts val="2800"/>
              <a:buChar char="•"/>
            </a:pPr>
            <a:r>
              <a:rPr b="0" lang="en-IN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lang="en-I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matplotlib.pyplot </a:t>
            </a:r>
            <a:r>
              <a:rPr b="0" lang="en-IN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0" lang="en-I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plt</a:t>
            </a:r>
            <a:endParaRPr b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F00DB"/>
              </a:buClr>
              <a:buSzPts val="2800"/>
              <a:buChar char="•"/>
            </a:pPr>
            <a:r>
              <a:rPr b="0" lang="en-IN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lang="en-I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pandas </a:t>
            </a:r>
            <a:r>
              <a:rPr b="0" lang="en-IN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0" lang="en-I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pd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K-means Algorithm</a:t>
            </a:r>
            <a:endParaRPr/>
          </a:p>
        </p:txBody>
      </p:sp>
      <p:sp>
        <p:nvSpPr>
          <p:cNvPr id="103" name="Google Shape;103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Discovers categories/groups in the dataset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400"/>
              <a:buFont typeface="Roboto"/>
              <a:buNone/>
            </a:pPr>
            <a:r>
              <a:rPr b="0" i="0" lang="en-IN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Importing the dataset</a:t>
            </a:r>
            <a:br>
              <a:rPr b="0" i="0" lang="en-IN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sp>
        <p:nvSpPr>
          <p:cNvPr id="688" name="Google Shape;688;p3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0" lang="en-I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dataset = pd.read_csv(</a:t>
            </a:r>
            <a:r>
              <a:rPr b="0" lang="en-I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'Mall_Customers.csv'</a:t>
            </a:r>
            <a:r>
              <a:rPr b="0" lang="en-I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0" lang="en-I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 = dataset.iloc[:, [</a:t>
            </a:r>
            <a:r>
              <a:rPr b="0" lang="en-I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lang="en-I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 </a:t>
            </a:r>
            <a:r>
              <a:rPr b="0" lang="en-I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0" lang="en-I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]].values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400"/>
              <a:buFont typeface="Roboto"/>
              <a:buNone/>
            </a:pPr>
            <a:r>
              <a:rPr b="0" i="0" lang="en-IN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Using the elbow method to find the optimal number of clusters</a:t>
            </a:r>
            <a:endParaRPr/>
          </a:p>
        </p:txBody>
      </p:sp>
      <p:sp>
        <p:nvSpPr>
          <p:cNvPr id="694" name="Google Shape;694;p3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F00DB"/>
              </a:buClr>
              <a:buSzPct val="100000"/>
              <a:buChar char="•"/>
            </a:pPr>
            <a:r>
              <a:rPr b="0" lang="en-IN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0" lang="en-I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sklearn.cluster </a:t>
            </a:r>
            <a:r>
              <a:rPr b="0" lang="en-IN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lang="en-I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KMeans</a:t>
            </a:r>
            <a:endParaRPr b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b="0" lang="en-I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wcss = []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F00DB"/>
              </a:buClr>
              <a:buSzPct val="100000"/>
              <a:buChar char="•"/>
            </a:pPr>
            <a:r>
              <a:rPr b="0" lang="en-IN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lang="en-I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i </a:t>
            </a:r>
            <a:r>
              <a:rPr b="0" lang="en-I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lang="en-I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r>
              <a:rPr b="0" lang="en-I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b="0" lang="en-I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lang="en-I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lang="en-I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 </a:t>
            </a:r>
            <a:r>
              <a:rPr b="0" lang="en-I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b="0" lang="en-I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b="0" lang="en-I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kmeans = KMeans(n_clusters = i, init = </a:t>
            </a:r>
            <a:r>
              <a:rPr b="0" lang="en-I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'k-means++'</a:t>
            </a:r>
            <a:r>
              <a:rPr b="0" lang="en-I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 random_state = </a:t>
            </a:r>
            <a:r>
              <a:rPr b="0" lang="en-I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  <a:r>
              <a:rPr b="0" lang="en-I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b="0" lang="en-I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kmeans.fit(X)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b="0" lang="en-I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wcss.append(kmeans.inertia_)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b="0" lang="en-I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plt.plot(</a:t>
            </a:r>
            <a:r>
              <a:rPr b="0" lang="en-I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b="0" lang="en-I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lang="en-I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lang="en-I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 </a:t>
            </a:r>
            <a:r>
              <a:rPr b="0" lang="en-I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b="0" lang="en-I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), wcss)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b="0" lang="en-I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plt.title(</a:t>
            </a:r>
            <a:r>
              <a:rPr b="0" lang="en-I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'The Elbow Method'</a:t>
            </a:r>
            <a:r>
              <a:rPr b="0" lang="en-I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b="0" lang="en-I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plt.xlabel(</a:t>
            </a:r>
            <a:r>
              <a:rPr b="0" lang="en-I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'Number of clusters'</a:t>
            </a:r>
            <a:r>
              <a:rPr b="0" lang="en-I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b="0" lang="en-I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plt.ylabel(</a:t>
            </a:r>
            <a:r>
              <a:rPr b="0" lang="en-I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'WCSS'</a:t>
            </a:r>
            <a:r>
              <a:rPr b="0" lang="en-I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b="0" lang="en-I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plt.show()</a:t>
            </a:r>
            <a:endParaRPr/>
          </a:p>
          <a:p>
            <a:pPr indent="-9080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400"/>
              <a:buFont typeface="Roboto"/>
              <a:buNone/>
            </a:pPr>
            <a:r>
              <a:rPr b="0" i="0" lang="en-IN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Training the K-Means model on the dataset</a:t>
            </a:r>
            <a:endParaRPr/>
          </a:p>
        </p:txBody>
      </p:sp>
      <p:sp>
        <p:nvSpPr>
          <p:cNvPr id="700" name="Google Shape;700;p4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0" lang="en-I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kmeans = KMeans(n_clusters = </a:t>
            </a:r>
            <a:r>
              <a:rPr b="0" lang="en-I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0" lang="en-I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 init = </a:t>
            </a:r>
            <a:r>
              <a:rPr b="0" lang="en-I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'k-means++'</a:t>
            </a:r>
            <a:r>
              <a:rPr b="0" lang="en-I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 random_state = </a:t>
            </a:r>
            <a:r>
              <a:rPr b="0" lang="en-I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  <a:r>
              <a:rPr b="0" lang="en-I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0" lang="en-I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y_kmeans = kmeans.fit_predict(X)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400"/>
              <a:buFont typeface="Roboto"/>
              <a:buNone/>
            </a:pPr>
            <a:r>
              <a:rPr b="0" i="0" lang="en-IN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Visualising the clusters</a:t>
            </a:r>
            <a:endParaRPr/>
          </a:p>
        </p:txBody>
      </p:sp>
      <p:sp>
        <p:nvSpPr>
          <p:cNvPr id="706" name="Google Shape;706;p4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b="0" lang="en-I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plt.scatter(X[y_kmeans == </a:t>
            </a:r>
            <a:r>
              <a:rPr b="0" lang="en-I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lang="en-I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 </a:t>
            </a:r>
            <a:r>
              <a:rPr b="0" lang="en-I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lang="en-I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], X[y_kmeans == </a:t>
            </a:r>
            <a:r>
              <a:rPr b="0" lang="en-I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lang="en-I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 </a:t>
            </a:r>
            <a:r>
              <a:rPr b="0" lang="en-I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lang="en-I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], s = </a:t>
            </a:r>
            <a:r>
              <a:rPr b="0" lang="en-I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0" lang="en-I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 c = </a:t>
            </a:r>
            <a:r>
              <a:rPr b="0" lang="en-I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'red'</a:t>
            </a:r>
            <a:r>
              <a:rPr b="0" lang="en-I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 label = </a:t>
            </a:r>
            <a:r>
              <a:rPr b="0" lang="en-I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'Cluster 1'</a:t>
            </a:r>
            <a:r>
              <a:rPr b="0" lang="en-I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b="0" lang="en-I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plt.scatter(X[y_kmeans == </a:t>
            </a:r>
            <a:r>
              <a:rPr b="0" lang="en-I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lang="en-I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 </a:t>
            </a:r>
            <a:r>
              <a:rPr b="0" lang="en-I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lang="en-I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], X[y_kmeans == </a:t>
            </a:r>
            <a:r>
              <a:rPr b="0" lang="en-I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lang="en-I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 </a:t>
            </a:r>
            <a:r>
              <a:rPr b="0" lang="en-I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lang="en-I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], s = </a:t>
            </a:r>
            <a:r>
              <a:rPr b="0" lang="en-I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0" lang="en-I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 c = </a:t>
            </a:r>
            <a:r>
              <a:rPr b="0" lang="en-I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'blue'</a:t>
            </a:r>
            <a:r>
              <a:rPr b="0" lang="en-I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 label = </a:t>
            </a:r>
            <a:r>
              <a:rPr b="0" lang="en-I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'Cluster 2'</a:t>
            </a:r>
            <a:r>
              <a:rPr b="0" lang="en-I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b="0" lang="en-I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plt.scatter(X[y_kmeans == </a:t>
            </a:r>
            <a:r>
              <a:rPr b="0" lang="en-I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lang="en-I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 </a:t>
            </a:r>
            <a:r>
              <a:rPr b="0" lang="en-I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lang="en-I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], X[y_kmeans == </a:t>
            </a:r>
            <a:r>
              <a:rPr b="0" lang="en-I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lang="en-I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 </a:t>
            </a:r>
            <a:r>
              <a:rPr b="0" lang="en-I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lang="en-I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], s = </a:t>
            </a:r>
            <a:r>
              <a:rPr b="0" lang="en-I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0" lang="en-I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 c = </a:t>
            </a:r>
            <a:r>
              <a:rPr b="0" lang="en-I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'green'</a:t>
            </a:r>
            <a:r>
              <a:rPr b="0" lang="en-I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 label = </a:t>
            </a:r>
            <a:r>
              <a:rPr b="0" lang="en-I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'Cluster 3'</a:t>
            </a:r>
            <a:r>
              <a:rPr b="0" lang="en-I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b="0" lang="en-I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plt.scatter(X[y_kmeans == </a:t>
            </a:r>
            <a:r>
              <a:rPr b="0" lang="en-I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lang="en-I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 </a:t>
            </a:r>
            <a:r>
              <a:rPr b="0" lang="en-I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lang="en-I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], X[y_kmeans == </a:t>
            </a:r>
            <a:r>
              <a:rPr b="0" lang="en-I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lang="en-I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 </a:t>
            </a:r>
            <a:r>
              <a:rPr b="0" lang="en-I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lang="en-I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], s = </a:t>
            </a:r>
            <a:r>
              <a:rPr b="0" lang="en-I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0" lang="en-I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 c = </a:t>
            </a:r>
            <a:r>
              <a:rPr b="0" lang="en-I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'cyan'</a:t>
            </a:r>
            <a:r>
              <a:rPr b="0" lang="en-I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 label = </a:t>
            </a:r>
            <a:r>
              <a:rPr b="0" lang="en-I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'Cluster 4'</a:t>
            </a:r>
            <a:r>
              <a:rPr b="0" lang="en-I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b="0" lang="en-I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plt.scatter(X[y_kmeans == </a:t>
            </a:r>
            <a:r>
              <a:rPr b="0" lang="en-I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0" lang="en-I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 </a:t>
            </a:r>
            <a:r>
              <a:rPr b="0" lang="en-I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lang="en-I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], X[y_kmeans == </a:t>
            </a:r>
            <a:r>
              <a:rPr b="0" lang="en-I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0" lang="en-I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 </a:t>
            </a:r>
            <a:r>
              <a:rPr b="0" lang="en-I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lang="en-I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], s = </a:t>
            </a:r>
            <a:r>
              <a:rPr b="0" lang="en-I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0" lang="en-I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 c = </a:t>
            </a:r>
            <a:r>
              <a:rPr b="0" lang="en-I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'magenta'</a:t>
            </a:r>
            <a:r>
              <a:rPr b="0" lang="en-I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 label = </a:t>
            </a:r>
            <a:r>
              <a:rPr b="0" lang="en-I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'Cluster 5'</a:t>
            </a:r>
            <a:r>
              <a:rPr b="0" lang="en-I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b="0" lang="en-I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plt.scatter(kmeans.cluster_centers_[:, </a:t>
            </a:r>
            <a:r>
              <a:rPr b="0" lang="en-I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lang="en-I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], kmeans.cluster_centers_[:, </a:t>
            </a:r>
            <a:r>
              <a:rPr b="0" lang="en-I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lang="en-I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], s = </a:t>
            </a:r>
            <a:r>
              <a:rPr b="0" lang="en-I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300</a:t>
            </a:r>
            <a:r>
              <a:rPr b="0" lang="en-I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 c = </a:t>
            </a:r>
            <a:r>
              <a:rPr b="0" lang="en-I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'yellow'</a:t>
            </a:r>
            <a:r>
              <a:rPr b="0" lang="en-I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 label = </a:t>
            </a:r>
            <a:r>
              <a:rPr b="0" lang="en-I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'Centroids'</a:t>
            </a:r>
            <a:r>
              <a:rPr b="0" lang="en-I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b="0" lang="en-I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plt.title(</a:t>
            </a:r>
            <a:r>
              <a:rPr b="0" lang="en-I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'Clusters of customers'</a:t>
            </a:r>
            <a:r>
              <a:rPr b="0" lang="en-I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b="0" lang="en-I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plt.xlabel(</a:t>
            </a:r>
            <a:r>
              <a:rPr b="0" lang="en-I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'Annual Income (k$)'</a:t>
            </a:r>
            <a:r>
              <a:rPr b="0" lang="en-I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b="0" lang="en-I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plt.ylabel(</a:t>
            </a:r>
            <a:r>
              <a:rPr b="0" lang="en-I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'Spending Score (1-100)'</a:t>
            </a:r>
            <a:r>
              <a:rPr b="0" lang="en-I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b="0" lang="en-I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plt.legend()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b="0" lang="en-I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plt.show()</a:t>
            </a:r>
            <a:endParaRPr/>
          </a:p>
          <a:p>
            <a:pPr indent="-13081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400"/>
              <a:buFont typeface="Roboto"/>
              <a:buNone/>
            </a:pPr>
            <a:r>
              <a:rPr b="0" i="0" lang="en-IN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Visualising the clusters</a:t>
            </a:r>
            <a:endParaRPr/>
          </a:p>
        </p:txBody>
      </p:sp>
      <p:pic>
        <p:nvPicPr>
          <p:cNvPr id="712" name="Google Shape;712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7778" y="2105025"/>
            <a:ext cx="5505597" cy="3924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K-means Algorithm</a:t>
            </a:r>
            <a:endParaRPr/>
          </a:p>
        </p:txBody>
      </p:sp>
      <p:sp>
        <p:nvSpPr>
          <p:cNvPr id="109" name="Google Shape;10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Step1: Choose the number K of clusters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Step2: Select at random k points, the centroids (not necessarily from the dataset)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Step3: Assign each data point to the closest centroid🡪 that forms k clusters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Step4: Compute and place the new centroid of each cluster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Step5: Reassign each data point to the new closest centroid. If any reassignment took place, go to step4, otherwise Stop (the model is ready)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Dataset</a:t>
            </a:r>
            <a:endParaRPr/>
          </a:p>
        </p:txBody>
      </p:sp>
      <p:cxnSp>
        <p:nvCxnSpPr>
          <p:cNvPr id="115" name="Google Shape;115;p4"/>
          <p:cNvCxnSpPr/>
          <p:nvPr/>
        </p:nvCxnSpPr>
        <p:spPr>
          <a:xfrm>
            <a:off x="2407920" y="5471160"/>
            <a:ext cx="3810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6" name="Google Shape;116;p4"/>
          <p:cNvCxnSpPr/>
          <p:nvPr/>
        </p:nvCxnSpPr>
        <p:spPr>
          <a:xfrm rot="10800000">
            <a:off x="2377440" y="2834640"/>
            <a:ext cx="0" cy="262128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7" name="Google Shape;117;p4"/>
          <p:cNvSpPr/>
          <p:nvPr/>
        </p:nvSpPr>
        <p:spPr>
          <a:xfrm>
            <a:off x="5081964" y="2763973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4"/>
          <p:cNvSpPr txBox="1"/>
          <p:nvPr/>
        </p:nvSpPr>
        <p:spPr>
          <a:xfrm>
            <a:off x="5775960" y="5623560"/>
            <a:ext cx="3200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19" name="Google Shape;119;p4"/>
          <p:cNvSpPr txBox="1"/>
          <p:nvPr/>
        </p:nvSpPr>
        <p:spPr>
          <a:xfrm>
            <a:off x="1783075" y="2771414"/>
            <a:ext cx="3200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sp>
        <p:nvSpPr>
          <p:cNvPr id="120" name="Google Shape;120;p4"/>
          <p:cNvSpPr/>
          <p:nvPr/>
        </p:nvSpPr>
        <p:spPr>
          <a:xfrm>
            <a:off x="2931951" y="4480977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4"/>
          <p:cNvSpPr/>
          <p:nvPr/>
        </p:nvSpPr>
        <p:spPr>
          <a:xfrm>
            <a:off x="3732626" y="4602415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3888546" y="2973887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4"/>
          <p:cNvSpPr/>
          <p:nvPr/>
        </p:nvSpPr>
        <p:spPr>
          <a:xfrm>
            <a:off x="4069084" y="3523237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4907285" y="4258758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4"/>
          <p:cNvSpPr/>
          <p:nvPr/>
        </p:nvSpPr>
        <p:spPr>
          <a:xfrm>
            <a:off x="3491721" y="4215695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4"/>
          <p:cNvSpPr/>
          <p:nvPr/>
        </p:nvSpPr>
        <p:spPr>
          <a:xfrm>
            <a:off x="5155821" y="4044894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4"/>
          <p:cNvSpPr/>
          <p:nvPr/>
        </p:nvSpPr>
        <p:spPr>
          <a:xfrm>
            <a:off x="4526283" y="4098186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4"/>
          <p:cNvSpPr/>
          <p:nvPr/>
        </p:nvSpPr>
        <p:spPr>
          <a:xfrm>
            <a:off x="4130048" y="4304977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4"/>
          <p:cNvSpPr/>
          <p:nvPr/>
        </p:nvSpPr>
        <p:spPr>
          <a:xfrm>
            <a:off x="4450082" y="4796394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4"/>
          <p:cNvSpPr/>
          <p:nvPr/>
        </p:nvSpPr>
        <p:spPr>
          <a:xfrm>
            <a:off x="4754884" y="4875215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4"/>
          <p:cNvSpPr txBox="1"/>
          <p:nvPr/>
        </p:nvSpPr>
        <p:spPr>
          <a:xfrm>
            <a:off x="2103115" y="1690688"/>
            <a:ext cx="812409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Step1: Choose the number K of clusters K=2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4"/>
          <p:cNvSpPr/>
          <p:nvPr/>
        </p:nvSpPr>
        <p:spPr>
          <a:xfrm>
            <a:off x="4729096" y="3398908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4"/>
          <p:cNvSpPr/>
          <p:nvPr/>
        </p:nvSpPr>
        <p:spPr>
          <a:xfrm>
            <a:off x="5158164" y="3340879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Dataset</a:t>
            </a:r>
            <a:endParaRPr/>
          </a:p>
        </p:txBody>
      </p:sp>
      <p:cxnSp>
        <p:nvCxnSpPr>
          <p:cNvPr id="139" name="Google Shape;139;p5"/>
          <p:cNvCxnSpPr/>
          <p:nvPr/>
        </p:nvCxnSpPr>
        <p:spPr>
          <a:xfrm>
            <a:off x="2407920" y="5471160"/>
            <a:ext cx="3810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0" name="Google Shape;140;p5"/>
          <p:cNvCxnSpPr/>
          <p:nvPr/>
        </p:nvCxnSpPr>
        <p:spPr>
          <a:xfrm rot="10800000">
            <a:off x="2377440" y="2834640"/>
            <a:ext cx="0" cy="262128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1" name="Google Shape;141;p5"/>
          <p:cNvSpPr/>
          <p:nvPr/>
        </p:nvSpPr>
        <p:spPr>
          <a:xfrm>
            <a:off x="5081964" y="2763973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5"/>
          <p:cNvSpPr txBox="1"/>
          <p:nvPr/>
        </p:nvSpPr>
        <p:spPr>
          <a:xfrm>
            <a:off x="5775960" y="5623560"/>
            <a:ext cx="3200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43" name="Google Shape;143;p5"/>
          <p:cNvSpPr txBox="1"/>
          <p:nvPr/>
        </p:nvSpPr>
        <p:spPr>
          <a:xfrm>
            <a:off x="1783075" y="2771414"/>
            <a:ext cx="3200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sp>
        <p:nvSpPr>
          <p:cNvPr id="144" name="Google Shape;144;p5"/>
          <p:cNvSpPr/>
          <p:nvPr/>
        </p:nvSpPr>
        <p:spPr>
          <a:xfrm>
            <a:off x="2931951" y="4480977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5"/>
          <p:cNvSpPr/>
          <p:nvPr/>
        </p:nvSpPr>
        <p:spPr>
          <a:xfrm>
            <a:off x="3732626" y="4602415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5"/>
          <p:cNvSpPr/>
          <p:nvPr/>
        </p:nvSpPr>
        <p:spPr>
          <a:xfrm>
            <a:off x="3888546" y="2973887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5"/>
          <p:cNvSpPr/>
          <p:nvPr/>
        </p:nvSpPr>
        <p:spPr>
          <a:xfrm>
            <a:off x="4069084" y="3523237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5"/>
          <p:cNvSpPr/>
          <p:nvPr/>
        </p:nvSpPr>
        <p:spPr>
          <a:xfrm>
            <a:off x="4907285" y="4258758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5"/>
          <p:cNvSpPr/>
          <p:nvPr/>
        </p:nvSpPr>
        <p:spPr>
          <a:xfrm>
            <a:off x="3491721" y="4215695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5"/>
          <p:cNvSpPr/>
          <p:nvPr/>
        </p:nvSpPr>
        <p:spPr>
          <a:xfrm>
            <a:off x="5155821" y="4044894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5"/>
          <p:cNvSpPr/>
          <p:nvPr/>
        </p:nvSpPr>
        <p:spPr>
          <a:xfrm>
            <a:off x="4526283" y="4098186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5"/>
          <p:cNvSpPr/>
          <p:nvPr/>
        </p:nvSpPr>
        <p:spPr>
          <a:xfrm>
            <a:off x="4130048" y="4304977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5"/>
          <p:cNvSpPr/>
          <p:nvPr/>
        </p:nvSpPr>
        <p:spPr>
          <a:xfrm>
            <a:off x="4450082" y="4796394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5"/>
          <p:cNvSpPr/>
          <p:nvPr/>
        </p:nvSpPr>
        <p:spPr>
          <a:xfrm>
            <a:off x="4754884" y="4875215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5"/>
          <p:cNvSpPr txBox="1"/>
          <p:nvPr/>
        </p:nvSpPr>
        <p:spPr>
          <a:xfrm>
            <a:off x="2103115" y="1690688"/>
            <a:ext cx="812409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Step2: Select at random k points, the centroids (not necessarily from the dataset)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5"/>
          <p:cNvSpPr/>
          <p:nvPr/>
        </p:nvSpPr>
        <p:spPr>
          <a:xfrm>
            <a:off x="3581995" y="3529617"/>
            <a:ext cx="184636" cy="197873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5"/>
          <p:cNvSpPr/>
          <p:nvPr/>
        </p:nvSpPr>
        <p:spPr>
          <a:xfrm>
            <a:off x="4403780" y="4443240"/>
            <a:ext cx="184636" cy="197873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5"/>
          <p:cNvSpPr/>
          <p:nvPr/>
        </p:nvSpPr>
        <p:spPr>
          <a:xfrm>
            <a:off x="4729096" y="3398908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5"/>
          <p:cNvSpPr/>
          <p:nvPr/>
        </p:nvSpPr>
        <p:spPr>
          <a:xfrm>
            <a:off x="5158164" y="3340879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Dataset</a:t>
            </a:r>
            <a:endParaRPr/>
          </a:p>
        </p:txBody>
      </p:sp>
      <p:cxnSp>
        <p:nvCxnSpPr>
          <p:cNvPr id="165" name="Google Shape;165;p6"/>
          <p:cNvCxnSpPr/>
          <p:nvPr/>
        </p:nvCxnSpPr>
        <p:spPr>
          <a:xfrm>
            <a:off x="2407920" y="5471160"/>
            <a:ext cx="3810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6" name="Google Shape;166;p6"/>
          <p:cNvCxnSpPr/>
          <p:nvPr/>
        </p:nvCxnSpPr>
        <p:spPr>
          <a:xfrm rot="10800000">
            <a:off x="2377440" y="2834640"/>
            <a:ext cx="0" cy="262128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7" name="Google Shape;167;p6"/>
          <p:cNvSpPr/>
          <p:nvPr/>
        </p:nvSpPr>
        <p:spPr>
          <a:xfrm>
            <a:off x="5081964" y="2763973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6"/>
          <p:cNvSpPr txBox="1"/>
          <p:nvPr/>
        </p:nvSpPr>
        <p:spPr>
          <a:xfrm>
            <a:off x="5775960" y="5623560"/>
            <a:ext cx="3200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69" name="Google Shape;169;p6"/>
          <p:cNvSpPr txBox="1"/>
          <p:nvPr/>
        </p:nvSpPr>
        <p:spPr>
          <a:xfrm>
            <a:off x="1783075" y="2771414"/>
            <a:ext cx="3200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sp>
        <p:nvSpPr>
          <p:cNvPr id="170" name="Google Shape;170;p6"/>
          <p:cNvSpPr/>
          <p:nvPr/>
        </p:nvSpPr>
        <p:spPr>
          <a:xfrm>
            <a:off x="2931951" y="4480977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6"/>
          <p:cNvSpPr/>
          <p:nvPr/>
        </p:nvSpPr>
        <p:spPr>
          <a:xfrm>
            <a:off x="3732626" y="4602415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6"/>
          <p:cNvSpPr/>
          <p:nvPr/>
        </p:nvSpPr>
        <p:spPr>
          <a:xfrm>
            <a:off x="3888546" y="2973887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6"/>
          <p:cNvSpPr/>
          <p:nvPr/>
        </p:nvSpPr>
        <p:spPr>
          <a:xfrm>
            <a:off x="4069084" y="3523237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6"/>
          <p:cNvSpPr/>
          <p:nvPr/>
        </p:nvSpPr>
        <p:spPr>
          <a:xfrm>
            <a:off x="4907285" y="4258758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6"/>
          <p:cNvSpPr/>
          <p:nvPr/>
        </p:nvSpPr>
        <p:spPr>
          <a:xfrm>
            <a:off x="3491721" y="4215695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6"/>
          <p:cNvSpPr/>
          <p:nvPr/>
        </p:nvSpPr>
        <p:spPr>
          <a:xfrm>
            <a:off x="5155821" y="4044894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6"/>
          <p:cNvSpPr/>
          <p:nvPr/>
        </p:nvSpPr>
        <p:spPr>
          <a:xfrm>
            <a:off x="4526283" y="4098186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6"/>
          <p:cNvSpPr/>
          <p:nvPr/>
        </p:nvSpPr>
        <p:spPr>
          <a:xfrm>
            <a:off x="4130048" y="4304977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6"/>
          <p:cNvSpPr/>
          <p:nvPr/>
        </p:nvSpPr>
        <p:spPr>
          <a:xfrm>
            <a:off x="4450082" y="4796394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6"/>
          <p:cNvSpPr/>
          <p:nvPr/>
        </p:nvSpPr>
        <p:spPr>
          <a:xfrm>
            <a:off x="4754884" y="4875215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6"/>
          <p:cNvSpPr txBox="1"/>
          <p:nvPr/>
        </p:nvSpPr>
        <p:spPr>
          <a:xfrm>
            <a:off x="2103115" y="1690688"/>
            <a:ext cx="812409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Step3: Assign each data point to the closest centroid🡪 that forms k clusters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2" name="Google Shape;182;p6"/>
          <p:cNvCxnSpPr>
            <a:stCxn id="183" idx="2"/>
          </p:cNvCxnSpPr>
          <p:nvPr/>
        </p:nvCxnSpPr>
        <p:spPr>
          <a:xfrm>
            <a:off x="3674313" y="3727490"/>
            <a:ext cx="807300" cy="838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4" name="Google Shape;184;p6"/>
          <p:cNvCxnSpPr/>
          <p:nvPr/>
        </p:nvCxnSpPr>
        <p:spPr>
          <a:xfrm flipH="1" rot="10800000">
            <a:off x="2827606" y="2700999"/>
            <a:ext cx="3108960" cy="244839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3" name="Google Shape;183;p6"/>
          <p:cNvSpPr/>
          <p:nvPr/>
        </p:nvSpPr>
        <p:spPr>
          <a:xfrm>
            <a:off x="3581995" y="3529617"/>
            <a:ext cx="184636" cy="197873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6"/>
          <p:cNvSpPr/>
          <p:nvPr/>
        </p:nvSpPr>
        <p:spPr>
          <a:xfrm>
            <a:off x="4403780" y="4443240"/>
            <a:ext cx="184636" cy="197873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6"/>
          <p:cNvSpPr/>
          <p:nvPr/>
        </p:nvSpPr>
        <p:spPr>
          <a:xfrm>
            <a:off x="4729096" y="3398908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6"/>
          <p:cNvSpPr/>
          <p:nvPr/>
        </p:nvSpPr>
        <p:spPr>
          <a:xfrm>
            <a:off x="5158164" y="3340879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Dataset</a:t>
            </a:r>
            <a:endParaRPr/>
          </a:p>
        </p:txBody>
      </p:sp>
      <p:cxnSp>
        <p:nvCxnSpPr>
          <p:cNvPr id="193" name="Google Shape;193;p7"/>
          <p:cNvCxnSpPr/>
          <p:nvPr/>
        </p:nvCxnSpPr>
        <p:spPr>
          <a:xfrm>
            <a:off x="2407920" y="5471160"/>
            <a:ext cx="3810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4" name="Google Shape;194;p7"/>
          <p:cNvCxnSpPr/>
          <p:nvPr/>
        </p:nvCxnSpPr>
        <p:spPr>
          <a:xfrm rot="10800000">
            <a:off x="2377440" y="2834640"/>
            <a:ext cx="0" cy="262128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5" name="Google Shape;195;p7"/>
          <p:cNvSpPr/>
          <p:nvPr/>
        </p:nvSpPr>
        <p:spPr>
          <a:xfrm>
            <a:off x="5081964" y="2763973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7"/>
          <p:cNvSpPr txBox="1"/>
          <p:nvPr/>
        </p:nvSpPr>
        <p:spPr>
          <a:xfrm>
            <a:off x="5775960" y="5623560"/>
            <a:ext cx="3200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97" name="Google Shape;197;p7"/>
          <p:cNvSpPr txBox="1"/>
          <p:nvPr/>
        </p:nvSpPr>
        <p:spPr>
          <a:xfrm>
            <a:off x="1783075" y="2771414"/>
            <a:ext cx="3200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sp>
        <p:nvSpPr>
          <p:cNvPr id="198" name="Google Shape;198;p7"/>
          <p:cNvSpPr/>
          <p:nvPr/>
        </p:nvSpPr>
        <p:spPr>
          <a:xfrm>
            <a:off x="2931951" y="4480977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7"/>
          <p:cNvSpPr/>
          <p:nvPr/>
        </p:nvSpPr>
        <p:spPr>
          <a:xfrm>
            <a:off x="3732626" y="4602415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7"/>
          <p:cNvSpPr/>
          <p:nvPr/>
        </p:nvSpPr>
        <p:spPr>
          <a:xfrm>
            <a:off x="3888546" y="2973887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7"/>
          <p:cNvSpPr/>
          <p:nvPr/>
        </p:nvSpPr>
        <p:spPr>
          <a:xfrm>
            <a:off x="4069084" y="3523237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7"/>
          <p:cNvSpPr/>
          <p:nvPr/>
        </p:nvSpPr>
        <p:spPr>
          <a:xfrm>
            <a:off x="4907285" y="4258758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7"/>
          <p:cNvSpPr/>
          <p:nvPr/>
        </p:nvSpPr>
        <p:spPr>
          <a:xfrm>
            <a:off x="3491721" y="4215695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7"/>
          <p:cNvSpPr/>
          <p:nvPr/>
        </p:nvSpPr>
        <p:spPr>
          <a:xfrm>
            <a:off x="5155821" y="4044894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7"/>
          <p:cNvSpPr/>
          <p:nvPr/>
        </p:nvSpPr>
        <p:spPr>
          <a:xfrm>
            <a:off x="4526283" y="4098186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7"/>
          <p:cNvSpPr/>
          <p:nvPr/>
        </p:nvSpPr>
        <p:spPr>
          <a:xfrm>
            <a:off x="4130048" y="4304977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7"/>
          <p:cNvSpPr/>
          <p:nvPr/>
        </p:nvSpPr>
        <p:spPr>
          <a:xfrm>
            <a:off x="4450082" y="4796394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7"/>
          <p:cNvSpPr/>
          <p:nvPr/>
        </p:nvSpPr>
        <p:spPr>
          <a:xfrm>
            <a:off x="4754884" y="4875215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7"/>
          <p:cNvSpPr txBox="1"/>
          <p:nvPr/>
        </p:nvSpPr>
        <p:spPr>
          <a:xfrm>
            <a:off x="2103115" y="1690688"/>
            <a:ext cx="812409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Step3: Assign each data point to the closest centroid🡪 that forms k clusters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0" name="Google Shape;210;p7"/>
          <p:cNvCxnSpPr>
            <a:stCxn id="211" idx="2"/>
          </p:cNvCxnSpPr>
          <p:nvPr/>
        </p:nvCxnSpPr>
        <p:spPr>
          <a:xfrm>
            <a:off x="3674313" y="3727490"/>
            <a:ext cx="807300" cy="838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2" name="Google Shape;212;p7"/>
          <p:cNvCxnSpPr/>
          <p:nvPr/>
        </p:nvCxnSpPr>
        <p:spPr>
          <a:xfrm flipH="1" rot="10800000">
            <a:off x="2827606" y="2700999"/>
            <a:ext cx="3108960" cy="244839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1" name="Google Shape;211;p7"/>
          <p:cNvSpPr/>
          <p:nvPr/>
        </p:nvSpPr>
        <p:spPr>
          <a:xfrm>
            <a:off x="3581995" y="3529617"/>
            <a:ext cx="184636" cy="197873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7"/>
          <p:cNvSpPr/>
          <p:nvPr/>
        </p:nvSpPr>
        <p:spPr>
          <a:xfrm>
            <a:off x="4403780" y="4443240"/>
            <a:ext cx="184636" cy="197873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7"/>
          <p:cNvSpPr/>
          <p:nvPr/>
        </p:nvSpPr>
        <p:spPr>
          <a:xfrm>
            <a:off x="4729096" y="3398908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7"/>
          <p:cNvSpPr/>
          <p:nvPr/>
        </p:nvSpPr>
        <p:spPr>
          <a:xfrm>
            <a:off x="5158164" y="3340879"/>
            <a:ext cx="152401" cy="18977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2021-04-25T16:59:54Z</dcterms:created>
  <dc:creator>Manjari Gupta</dc:creator>
</cp:coreProperties>
</file>