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18" roundtripDataSignature="AMtx7mhRFZAmMwMuwp/6SN4a5mGCM9Uff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6" Type="http://schemas.openxmlformats.org/officeDocument/2006/relationships/slide" Target="slides/slide2.xml"/><Relationship Id="rId18" Type="http://customschemas.google.com/relationships/presentationmetadata" Target="meta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15"/>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15"/>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4"/>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25"/>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5"/>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1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17"/>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17"/>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18"/>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18"/>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19"/>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19"/>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19"/>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19"/>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19"/>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2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22"/>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22"/>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2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23"/>
          <p:cNvSpPr/>
          <p:nvPr>
            <p:ph idx="2" type="pic"/>
          </p:nvPr>
        </p:nvSpPr>
        <p:spPr>
          <a:xfrm>
            <a:off x="5183188" y="987425"/>
            <a:ext cx="6172200" cy="4873625"/>
          </a:xfrm>
          <a:prstGeom prst="rect">
            <a:avLst/>
          </a:prstGeom>
          <a:noFill/>
          <a:ln>
            <a:noFill/>
          </a:ln>
        </p:spPr>
      </p:sp>
      <p:sp>
        <p:nvSpPr>
          <p:cNvPr id="64" name="Google Shape;64;p23"/>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lang="en-US"/>
              <a:t>K-means++</a:t>
            </a:r>
            <a:endParaRPr/>
          </a:p>
        </p:txBody>
      </p:sp>
      <p:sp>
        <p:nvSpPr>
          <p:cNvPr id="85" name="Google Shape;85;p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Example</a:t>
            </a:r>
            <a:endParaRPr/>
          </a:p>
        </p:txBody>
      </p:sp>
      <p:sp>
        <p:nvSpPr>
          <p:cNvPr id="139" name="Google Shape;139;p1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85000" lnSpcReduction="20000"/>
          </a:bodyPr>
          <a:lstStyle/>
          <a:p>
            <a:pPr indent="-215265" lvl="0" marL="228600" rtl="0" algn="l">
              <a:lnSpc>
                <a:spcPct val="90000"/>
              </a:lnSpc>
              <a:spcBef>
                <a:spcPts val="0"/>
              </a:spcBef>
              <a:spcAft>
                <a:spcPts val="0"/>
              </a:spcAft>
              <a:buSzPct val="100000"/>
              <a:buChar char="•"/>
            </a:pPr>
            <a:r>
              <a:rPr b="0" i="0" lang="en-US">
                <a:latin typeface="Arial"/>
                <a:ea typeface="Arial"/>
                <a:cs typeface="Arial"/>
                <a:sym typeface="Arial"/>
              </a:rPr>
              <a:t>Suppose we have a dataset of 10 two-dimensional points:</a:t>
            </a:r>
            <a:endParaRPr/>
          </a:p>
          <a:p>
            <a:pPr indent="-217170" lvl="1" marL="685800" rtl="0" algn="l">
              <a:lnSpc>
                <a:spcPct val="90000"/>
              </a:lnSpc>
              <a:spcBef>
                <a:spcPts val="500"/>
              </a:spcBef>
              <a:spcAft>
                <a:spcPts val="0"/>
              </a:spcAft>
              <a:buSzPct val="100000"/>
              <a:buChar char="•"/>
            </a:pPr>
            <a:r>
              <a:rPr lang="en-US"/>
              <a:t>[(1, 1), (1, 2), (2, 1), (2, 2), (3, 3), (3, 4), (4, 3), (4, 4), (5, 5), (5, 6)]</a:t>
            </a:r>
            <a:endParaRPr/>
          </a:p>
          <a:p>
            <a:pPr indent="-215265" lvl="0" marL="228600" rtl="0" algn="l">
              <a:lnSpc>
                <a:spcPct val="90000"/>
              </a:lnSpc>
              <a:spcBef>
                <a:spcPts val="1000"/>
              </a:spcBef>
              <a:spcAft>
                <a:spcPts val="0"/>
              </a:spcAft>
              <a:buSzPct val="100000"/>
              <a:buChar char="•"/>
            </a:pPr>
            <a:r>
              <a:rPr b="0" i="0" lang="en-US">
                <a:latin typeface="Arial"/>
                <a:ea typeface="Arial"/>
                <a:cs typeface="Arial"/>
                <a:sym typeface="Arial"/>
              </a:rPr>
              <a:t>We want to cluster these points into two clusters using K-means++. </a:t>
            </a:r>
            <a:endParaRPr/>
          </a:p>
          <a:p>
            <a:pPr indent="-215265" lvl="0" marL="228600" rtl="0" algn="l">
              <a:lnSpc>
                <a:spcPct val="90000"/>
              </a:lnSpc>
              <a:spcBef>
                <a:spcPts val="1000"/>
              </a:spcBef>
              <a:spcAft>
                <a:spcPts val="0"/>
              </a:spcAft>
              <a:buSzPct val="100000"/>
              <a:buChar char="•"/>
            </a:pPr>
            <a:r>
              <a:rPr b="0" i="0" lang="en-US">
                <a:latin typeface="Arial"/>
                <a:ea typeface="Arial"/>
                <a:cs typeface="Arial"/>
                <a:sym typeface="Arial"/>
              </a:rPr>
              <a:t>The steps of K-means++ are as follows:</a:t>
            </a:r>
            <a:endParaRPr/>
          </a:p>
          <a:p>
            <a:pPr indent="-217170" lvl="1" marL="685800" rtl="0" algn="l">
              <a:lnSpc>
                <a:spcPct val="90000"/>
              </a:lnSpc>
              <a:spcBef>
                <a:spcPts val="500"/>
              </a:spcBef>
              <a:spcAft>
                <a:spcPts val="0"/>
              </a:spcAft>
              <a:buSzPct val="100000"/>
              <a:buFont typeface="Calibri"/>
              <a:buAutoNum type="arabicPeriod"/>
            </a:pPr>
            <a:r>
              <a:rPr b="0" i="0" lang="en-US">
                <a:latin typeface="Arial"/>
                <a:ea typeface="Arial"/>
                <a:cs typeface="Arial"/>
                <a:sym typeface="Arial"/>
              </a:rPr>
              <a:t>Select the first centroid at random from the dataset. Let's say we select the point (2, 2) as the first centroid.</a:t>
            </a:r>
            <a:endParaRPr/>
          </a:p>
          <a:p>
            <a:pPr indent="-217170" lvl="1" marL="685800" rtl="0" algn="l">
              <a:lnSpc>
                <a:spcPct val="90000"/>
              </a:lnSpc>
              <a:spcBef>
                <a:spcPts val="500"/>
              </a:spcBef>
              <a:spcAft>
                <a:spcPts val="0"/>
              </a:spcAft>
              <a:buSzPct val="100000"/>
              <a:buFont typeface="Calibri"/>
              <a:buAutoNum type="arabicPeriod"/>
            </a:pPr>
            <a:r>
              <a:rPr b="0" i="0" lang="en-US">
                <a:latin typeface="Arial"/>
                <a:ea typeface="Arial"/>
                <a:cs typeface="Arial"/>
                <a:sym typeface="Arial"/>
              </a:rPr>
              <a:t>Calculate the squared distance between each point and the first centroid. Assign each point a probability proportional to its squared distance from the first centroid. Normalize the probabilities so that they add up to 1.</a:t>
            </a:r>
            <a:endParaRPr/>
          </a:p>
          <a:p>
            <a:pPr indent="-219075" lvl="2" marL="1143000" rtl="0" algn="l">
              <a:lnSpc>
                <a:spcPct val="90000"/>
              </a:lnSpc>
              <a:spcBef>
                <a:spcPts val="500"/>
              </a:spcBef>
              <a:spcAft>
                <a:spcPts val="0"/>
              </a:spcAft>
              <a:buSzPct val="100000"/>
              <a:buChar char="•"/>
            </a:pPr>
            <a:r>
              <a:rPr b="0" i="0" lang="en-US">
                <a:latin typeface="Arial"/>
                <a:ea typeface="Arial"/>
                <a:cs typeface="Arial"/>
                <a:sym typeface="Arial"/>
              </a:rPr>
              <a:t>Squared distances:</a:t>
            </a:r>
            <a:endParaRPr/>
          </a:p>
          <a:p>
            <a:pPr indent="0" lvl="2" marL="914400" rtl="0" algn="l">
              <a:lnSpc>
                <a:spcPct val="90000"/>
              </a:lnSpc>
              <a:spcBef>
                <a:spcPts val="500"/>
              </a:spcBef>
              <a:spcAft>
                <a:spcPts val="0"/>
              </a:spcAft>
              <a:buClr>
                <a:srgbClr val="374151"/>
              </a:buClr>
              <a:buSzPct val="100000"/>
              <a:buNone/>
            </a:pPr>
            <a:r>
              <a:rPr b="0" i="0" lang="en-US">
                <a:latin typeface="Arial"/>
                <a:ea typeface="Arial"/>
                <a:cs typeface="Arial"/>
                <a:sym typeface="Arial"/>
              </a:rPr>
              <a:t>	[2, 1, 1, 2, 13, 18, 13, 18, 32, 37]</a:t>
            </a:r>
            <a:endParaRPr/>
          </a:p>
          <a:p>
            <a:pPr indent="-111125" lvl="2" marL="1143000" rtl="0" algn="l">
              <a:lnSpc>
                <a:spcPct val="90000"/>
              </a:lnSpc>
              <a:spcBef>
                <a:spcPts val="500"/>
              </a:spcBef>
              <a:spcAft>
                <a:spcPts val="0"/>
              </a:spcAft>
              <a:buClr>
                <a:schemeClr val="dk1"/>
              </a:buClr>
              <a:buSzPct val="100000"/>
              <a:buFont typeface="Calibri"/>
              <a:buNone/>
            </a:pPr>
            <a:r>
              <a:t/>
            </a:r>
            <a:endParaRPr b="0" i="0">
              <a:latin typeface="Arial"/>
              <a:ea typeface="Arial"/>
              <a:cs typeface="Arial"/>
              <a:sym typeface="Arial"/>
            </a:endParaRPr>
          </a:p>
          <a:p>
            <a:pPr indent="-219075" lvl="2" marL="1143000" rtl="0" algn="l">
              <a:lnSpc>
                <a:spcPct val="90000"/>
              </a:lnSpc>
              <a:spcBef>
                <a:spcPts val="500"/>
              </a:spcBef>
              <a:spcAft>
                <a:spcPts val="0"/>
              </a:spcAft>
              <a:buSzPct val="100000"/>
              <a:buChar char="•"/>
            </a:pPr>
            <a:r>
              <a:rPr b="0" i="0" lang="en-US">
                <a:latin typeface="Arial"/>
                <a:ea typeface="Arial"/>
                <a:cs typeface="Arial"/>
                <a:sym typeface="Arial"/>
              </a:rPr>
              <a:t>Probabilities:</a:t>
            </a:r>
            <a:endParaRPr/>
          </a:p>
          <a:p>
            <a:pPr indent="0" lvl="2" marL="914400" rtl="0" algn="l">
              <a:lnSpc>
                <a:spcPct val="90000"/>
              </a:lnSpc>
              <a:spcBef>
                <a:spcPts val="500"/>
              </a:spcBef>
              <a:spcAft>
                <a:spcPts val="0"/>
              </a:spcAft>
              <a:buClr>
                <a:srgbClr val="374151"/>
              </a:buClr>
              <a:buSzPct val="100000"/>
              <a:buNone/>
            </a:pPr>
            <a:r>
              <a:rPr b="0" i="0" lang="en-US">
                <a:latin typeface="Arial"/>
                <a:ea typeface="Arial"/>
                <a:cs typeface="Arial"/>
                <a:sym typeface="Arial"/>
              </a:rPr>
              <a:t>	[0.0154, 0.0077, 0.0077, 0.0154, 0.2462, 0.3385, 0.2462, 0.3385, 0.5846, 0.6769]</a:t>
            </a:r>
            <a:endParaRPr/>
          </a:p>
          <a:p>
            <a:pPr indent="-111125" lvl="2" marL="1143000" rtl="0" algn="l">
              <a:lnSpc>
                <a:spcPct val="90000"/>
              </a:lnSpc>
              <a:spcBef>
                <a:spcPts val="500"/>
              </a:spcBef>
              <a:spcAft>
                <a:spcPts val="0"/>
              </a:spcAft>
              <a:buClr>
                <a:schemeClr val="dk1"/>
              </a:buClr>
              <a:buSzPct val="100000"/>
              <a:buFont typeface="Calibri"/>
              <a:buNone/>
            </a:pPr>
            <a:r>
              <a:t/>
            </a:r>
            <a:endParaRPr b="0" i="0">
              <a:latin typeface="Arial"/>
              <a:ea typeface="Arial"/>
              <a:cs typeface="Arial"/>
              <a:sym typeface="Arial"/>
            </a:endParaRPr>
          </a:p>
          <a:p>
            <a:pPr indent="-111125" lvl="2" marL="1143000" rtl="0" algn="l">
              <a:lnSpc>
                <a:spcPct val="90000"/>
              </a:lnSpc>
              <a:spcBef>
                <a:spcPts val="500"/>
              </a:spcBef>
              <a:spcAft>
                <a:spcPts val="0"/>
              </a:spcAft>
              <a:buClr>
                <a:schemeClr val="dk1"/>
              </a:buClr>
              <a:buSzPct val="100000"/>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145" name="Google Shape;145;p1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lnSpcReduction="20000"/>
          </a:bodyPr>
          <a:lstStyle/>
          <a:p>
            <a:pPr indent="-228600" lvl="0" marL="228600" rtl="0" algn="l">
              <a:lnSpc>
                <a:spcPct val="90000"/>
              </a:lnSpc>
              <a:spcBef>
                <a:spcPts val="0"/>
              </a:spcBef>
              <a:spcAft>
                <a:spcPts val="0"/>
              </a:spcAft>
              <a:buSzPts val="2800"/>
              <a:buChar char="•"/>
            </a:pPr>
            <a:r>
              <a:rPr b="0" i="0" lang="en-US">
                <a:latin typeface="Arial"/>
                <a:ea typeface="Arial"/>
                <a:cs typeface="Arial"/>
                <a:sym typeface="Arial"/>
              </a:rPr>
              <a:t>3. Select the second centroid by randomly choosing a point from the dataset, with the probability of each point being proportional to its squared distance from the first centroid.</a:t>
            </a:r>
            <a:endParaRPr/>
          </a:p>
          <a:p>
            <a:pPr indent="-228600" lvl="0" marL="228600" rtl="0" algn="l">
              <a:lnSpc>
                <a:spcPct val="90000"/>
              </a:lnSpc>
              <a:spcBef>
                <a:spcPts val="1000"/>
              </a:spcBef>
              <a:spcAft>
                <a:spcPts val="0"/>
              </a:spcAft>
              <a:buSzPts val="2800"/>
              <a:buChar char="•"/>
            </a:pPr>
            <a:r>
              <a:rPr b="0" i="0" lang="en-US">
                <a:latin typeface="Arial"/>
                <a:ea typeface="Arial"/>
                <a:cs typeface="Arial"/>
                <a:sym typeface="Arial"/>
              </a:rPr>
              <a:t>Suppose we generate a random number between 0 and 1 and it turns out to be 0.7. </a:t>
            </a:r>
            <a:endParaRPr/>
          </a:p>
          <a:p>
            <a:pPr indent="-228600" lvl="0" marL="228600" rtl="0" algn="l">
              <a:lnSpc>
                <a:spcPct val="90000"/>
              </a:lnSpc>
              <a:spcBef>
                <a:spcPts val="1000"/>
              </a:spcBef>
              <a:spcAft>
                <a:spcPts val="0"/>
              </a:spcAft>
              <a:buSzPts val="2800"/>
              <a:buChar char="•"/>
            </a:pPr>
            <a:r>
              <a:rPr b="0" i="0" lang="en-US">
                <a:latin typeface="Arial"/>
                <a:ea typeface="Arial"/>
                <a:cs typeface="Arial"/>
                <a:sym typeface="Arial"/>
              </a:rPr>
              <a:t>We can use the CDF to find the data point whose cumulative probability is greater than or equal to 0.7:</a:t>
            </a:r>
            <a:endParaRPr/>
          </a:p>
          <a:p>
            <a:pPr indent="-228600" lvl="1" marL="685800" rtl="0" algn="l">
              <a:lnSpc>
                <a:spcPct val="90000"/>
              </a:lnSpc>
              <a:spcBef>
                <a:spcPts val="500"/>
              </a:spcBef>
              <a:spcAft>
                <a:spcPts val="0"/>
              </a:spcAft>
              <a:buSzPts val="2400"/>
              <a:buChar char="•"/>
            </a:pPr>
            <a:r>
              <a:rPr b="0" i="0" lang="en-US">
                <a:latin typeface="Arial"/>
                <a:ea typeface="Arial"/>
                <a:cs typeface="Arial"/>
                <a:sym typeface="Arial"/>
              </a:rPr>
              <a:t>CDF:</a:t>
            </a:r>
            <a:endParaRPr/>
          </a:p>
          <a:p>
            <a:pPr indent="-228600" lvl="2" marL="1143000" rtl="0" algn="l">
              <a:lnSpc>
                <a:spcPct val="90000"/>
              </a:lnSpc>
              <a:spcBef>
                <a:spcPts val="500"/>
              </a:spcBef>
              <a:spcAft>
                <a:spcPts val="0"/>
              </a:spcAft>
              <a:buSzPts val="2000"/>
              <a:buChar char="•"/>
            </a:pPr>
            <a:r>
              <a:rPr b="0" i="0" lang="en-US">
                <a:latin typeface="Arial"/>
                <a:ea typeface="Arial"/>
                <a:cs typeface="Arial"/>
                <a:sym typeface="Arial"/>
              </a:rPr>
              <a:t>[0.0154, 0.0231, 0.0308, 0.0462, 0.2923, 0.6308, 0.877, 1.0, 1.0, 1.0]</a:t>
            </a:r>
            <a:endParaRPr/>
          </a:p>
          <a:p>
            <a:pPr indent="-228600" lvl="1" marL="685800" rtl="0" algn="l">
              <a:lnSpc>
                <a:spcPct val="90000"/>
              </a:lnSpc>
              <a:spcBef>
                <a:spcPts val="500"/>
              </a:spcBef>
              <a:spcAft>
                <a:spcPts val="0"/>
              </a:spcAft>
              <a:buSzPts val="2400"/>
              <a:buChar char="•"/>
            </a:pPr>
            <a:r>
              <a:rPr b="0" i="0" lang="en-US">
                <a:latin typeface="Arial"/>
                <a:ea typeface="Arial"/>
                <a:cs typeface="Arial"/>
                <a:sym typeface="Arial"/>
              </a:rPr>
              <a:t>Select data point at index 7: (4, 4)</a:t>
            </a:r>
            <a:endParaRPr/>
          </a:p>
          <a:p>
            <a:pPr indent="-50800" lvl="0" marL="228600" rtl="0" algn="l">
              <a:lnSpc>
                <a:spcPct val="90000"/>
              </a:lnSpc>
              <a:spcBef>
                <a:spcPts val="1000"/>
              </a:spcBef>
              <a:spcAft>
                <a:spcPts val="0"/>
              </a:spcAft>
              <a:buClr>
                <a:schemeClr val="dk1"/>
              </a:buClr>
              <a:buSzPts val="2800"/>
              <a:buNone/>
            </a:pPr>
            <a:r>
              <a:t/>
            </a:r>
            <a:endParaRPr b="0" i="0">
              <a:latin typeface="Arial"/>
              <a:ea typeface="Arial"/>
              <a:cs typeface="Arial"/>
              <a:sym typeface="Arial"/>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151" name="Google Shape;151;p1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374151"/>
              </a:buClr>
              <a:buSzPts val="2800"/>
              <a:buNone/>
            </a:pPr>
            <a:r>
              <a:rPr b="0" i="0" lang="en-US">
                <a:solidFill>
                  <a:srgbClr val="374151"/>
                </a:solidFill>
                <a:latin typeface="Arial"/>
                <a:ea typeface="Arial"/>
                <a:cs typeface="Arial"/>
                <a:sym typeface="Arial"/>
              </a:rPr>
              <a:t>4. Perform K-means clustering with the two centroids (2, 2) and (4, 4) to assign each point to its nearest centroid, and update the centroids based on the mean of the points assigned to each cluster.</a:t>
            </a:r>
            <a:endParaRPr/>
          </a:p>
          <a:p>
            <a:pPr indent="0" lvl="0" marL="0" rtl="0" algn="l">
              <a:lnSpc>
                <a:spcPct val="90000"/>
              </a:lnSpc>
              <a:spcBef>
                <a:spcPts val="1000"/>
              </a:spcBef>
              <a:spcAft>
                <a:spcPts val="0"/>
              </a:spcAft>
              <a:buClr>
                <a:srgbClr val="374151"/>
              </a:buClr>
              <a:buSzPts val="2800"/>
              <a:buNone/>
            </a:pPr>
            <a:r>
              <a:rPr b="0" i="0" lang="en-US">
                <a:solidFill>
                  <a:srgbClr val="374151"/>
                </a:solidFill>
                <a:latin typeface="Arial"/>
                <a:ea typeface="Arial"/>
                <a:cs typeface="Arial"/>
                <a:sym typeface="Arial"/>
              </a:rPr>
              <a:t>5. Repeat steps 2-4 to select additional centroids, until the desired number of clusters is reached.</a:t>
            </a:r>
            <a:endParaRPr/>
          </a:p>
          <a:p>
            <a:pPr indent="-228600" lvl="0" marL="228600" rtl="0" algn="l">
              <a:lnSpc>
                <a:spcPct val="90000"/>
              </a:lnSpc>
              <a:spcBef>
                <a:spcPts val="1000"/>
              </a:spcBef>
              <a:spcAft>
                <a:spcPts val="0"/>
              </a:spcAft>
              <a:buClr>
                <a:srgbClr val="374151"/>
              </a:buClr>
              <a:buSzPts val="2800"/>
              <a:buChar char="•"/>
            </a:pPr>
            <a:r>
              <a:rPr b="0" i="0" lang="en-US">
                <a:solidFill>
                  <a:srgbClr val="374151"/>
                </a:solidFill>
                <a:latin typeface="Arial"/>
                <a:ea typeface="Arial"/>
                <a:cs typeface="Arial"/>
                <a:sym typeface="Arial"/>
              </a:rPr>
              <a:t>The final result after two iterations of K-means would be:</a:t>
            </a:r>
            <a:endParaRPr/>
          </a:p>
          <a:p>
            <a:pPr indent="-228600" lvl="1" marL="685800" rtl="0" algn="l">
              <a:lnSpc>
                <a:spcPct val="90000"/>
              </a:lnSpc>
              <a:spcBef>
                <a:spcPts val="500"/>
              </a:spcBef>
              <a:spcAft>
                <a:spcPts val="0"/>
              </a:spcAft>
              <a:buClr>
                <a:schemeClr val="dk1"/>
              </a:buClr>
              <a:buSzPts val="2400"/>
              <a:buChar char="•"/>
            </a:pPr>
            <a:r>
              <a:rPr lang="en-US"/>
              <a:t>Cluster 1: [(1, 1), (1, 2), (2, 1), (2, 2), (3, 3), (4, 3)]</a:t>
            </a:r>
            <a:endParaRPr/>
          </a:p>
          <a:p>
            <a:pPr indent="-228600" lvl="1" marL="685800" rtl="0" algn="l">
              <a:lnSpc>
                <a:spcPct val="90000"/>
              </a:lnSpc>
              <a:spcBef>
                <a:spcPts val="500"/>
              </a:spcBef>
              <a:spcAft>
                <a:spcPts val="0"/>
              </a:spcAft>
              <a:buClr>
                <a:schemeClr val="dk1"/>
              </a:buClr>
              <a:buSzPts val="2400"/>
              <a:buChar char="•"/>
            </a:pPr>
            <a:r>
              <a:rPr lang="en-US"/>
              <a:t>Cluster 2: [(3, 4), (4, 4), (5, 5), (5, 6)]</a:t>
            </a:r>
            <a:endParaRPr/>
          </a:p>
          <a:p>
            <a:pPr indent="-76200" lvl="1" marL="685800" rtl="0" algn="l">
              <a:lnSpc>
                <a:spcPct val="90000"/>
              </a:lnSpc>
              <a:spcBef>
                <a:spcPts val="500"/>
              </a:spcBef>
              <a:spcAft>
                <a:spcPts val="0"/>
              </a:spcAft>
              <a:buClr>
                <a:schemeClr val="dk1"/>
              </a:buClr>
              <a:buSzPts val="2400"/>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00"/>
              </a:buClr>
              <a:buSzPts val="4400"/>
              <a:buFont typeface="Arial"/>
              <a:buNone/>
            </a:pPr>
            <a:r>
              <a:rPr b="0" i="0" lang="en-US" sz="4400" u="none" cap="none" strike="noStrike">
                <a:solidFill>
                  <a:srgbClr val="000000"/>
                </a:solidFill>
                <a:latin typeface="Arial"/>
                <a:ea typeface="Arial"/>
                <a:cs typeface="Arial"/>
                <a:sym typeface="Arial"/>
              </a:rPr>
              <a:t>K-means++</a:t>
            </a:r>
            <a:endParaRPr/>
          </a:p>
        </p:txBody>
      </p:sp>
      <p:sp>
        <p:nvSpPr>
          <p:cNvPr id="157" name="Google Shape;157;p1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Clr>
                <a:srgbClr val="000000"/>
              </a:buClr>
              <a:buSzPts val="2800"/>
              <a:buChar char="•"/>
            </a:pPr>
            <a:r>
              <a:rPr b="0" i="0" lang="en-US" sz="2800" u="none" cap="none" strike="noStrike">
                <a:solidFill>
                  <a:srgbClr val="000000"/>
                </a:solidFill>
                <a:latin typeface="Arial"/>
                <a:ea typeface="Arial"/>
                <a:cs typeface="Arial"/>
                <a:sym typeface="Arial"/>
              </a:rPr>
              <a:t>It iteratively assigns each data point to its nearest centroid and updates the centroid location based on the new cluster assignments.</a:t>
            </a:r>
            <a:endParaRPr/>
          </a:p>
          <a:p>
            <a:pPr indent="-228600" lvl="0" marL="228600" rtl="0" algn="l">
              <a:lnSpc>
                <a:spcPct val="100000"/>
              </a:lnSpc>
              <a:spcBef>
                <a:spcPts val="0"/>
              </a:spcBef>
              <a:spcAft>
                <a:spcPts val="0"/>
              </a:spcAft>
              <a:buClr>
                <a:srgbClr val="000000"/>
              </a:buClr>
              <a:buSzPts val="2800"/>
              <a:buChar char="•"/>
            </a:pPr>
            <a:r>
              <a:rPr b="0" i="0" lang="en-US" sz="2800" u="none" cap="none" strike="noStrike">
                <a:solidFill>
                  <a:srgbClr val="000000"/>
                </a:solidFill>
                <a:latin typeface="Arial"/>
                <a:ea typeface="Arial"/>
                <a:cs typeface="Arial"/>
                <a:sym typeface="Arial"/>
              </a:rPr>
              <a:t>The </a:t>
            </a:r>
            <a:r>
              <a:rPr lang="en-US">
                <a:solidFill>
                  <a:srgbClr val="000000"/>
                </a:solidFill>
                <a:latin typeface="Arial"/>
                <a:ea typeface="Arial"/>
                <a:cs typeface="Arial"/>
                <a:sym typeface="Arial"/>
              </a:rPr>
              <a:t>k</a:t>
            </a:r>
            <a:r>
              <a:rPr b="0" i="0" lang="en-US" sz="2800" u="none" cap="none" strike="noStrike">
                <a:solidFill>
                  <a:srgbClr val="000000"/>
                </a:solidFill>
                <a:latin typeface="Arial"/>
                <a:ea typeface="Arial"/>
                <a:cs typeface="Arial"/>
                <a:sym typeface="Arial"/>
              </a:rPr>
              <a:t>-means++ algorithm has been shown to perform better than the k-means algorithm on several datasets, especially when the number of clusters is not known a priori.</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Random Initialization Trap</a:t>
            </a:r>
            <a:endParaRPr/>
          </a:p>
        </p:txBody>
      </p:sp>
      <p:pic>
        <p:nvPicPr>
          <p:cNvPr descr="Everything about k-means" id="91" name="Google Shape;91;p2"/>
          <p:cNvPicPr preferRelativeResize="0"/>
          <p:nvPr/>
        </p:nvPicPr>
        <p:blipFill rotWithShape="1">
          <a:blip r:embed="rId3">
            <a:alphaModFix/>
          </a:blip>
          <a:srcRect b="0" l="0" r="0" t="0"/>
          <a:stretch/>
        </p:blipFill>
        <p:spPr>
          <a:xfrm>
            <a:off x="2279710" y="2609850"/>
            <a:ext cx="5211703" cy="305943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Clusters Found</a:t>
            </a:r>
            <a:endParaRPr/>
          </a:p>
        </p:txBody>
      </p:sp>
      <p:pic>
        <p:nvPicPr>
          <p:cNvPr id="97" name="Google Shape;97;p3"/>
          <p:cNvPicPr preferRelativeResize="0"/>
          <p:nvPr/>
        </p:nvPicPr>
        <p:blipFill rotWithShape="1">
          <a:blip r:embed="rId3">
            <a:alphaModFix/>
          </a:blip>
          <a:srcRect b="0" l="0" r="0" t="0"/>
          <a:stretch/>
        </p:blipFill>
        <p:spPr>
          <a:xfrm>
            <a:off x="3714750" y="2057400"/>
            <a:ext cx="4762500" cy="27432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Another random Initialization</a:t>
            </a:r>
            <a:endParaRPr/>
          </a:p>
        </p:txBody>
      </p:sp>
      <p:pic>
        <p:nvPicPr>
          <p:cNvPr id="103" name="Google Shape;103;p4"/>
          <p:cNvPicPr preferRelativeResize="0"/>
          <p:nvPr/>
        </p:nvPicPr>
        <p:blipFill rotWithShape="1">
          <a:blip r:embed="rId3">
            <a:alphaModFix/>
          </a:blip>
          <a:srcRect b="0" l="0" r="0" t="0"/>
          <a:stretch/>
        </p:blipFill>
        <p:spPr>
          <a:xfrm>
            <a:off x="3276454" y="2697773"/>
            <a:ext cx="5048250" cy="30099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Different Clusters found</a:t>
            </a:r>
            <a:endParaRPr/>
          </a:p>
        </p:txBody>
      </p:sp>
      <p:pic>
        <p:nvPicPr>
          <p:cNvPr id="109" name="Google Shape;109;p5"/>
          <p:cNvPicPr preferRelativeResize="0"/>
          <p:nvPr/>
        </p:nvPicPr>
        <p:blipFill rotWithShape="1">
          <a:blip r:embed="rId3">
            <a:alphaModFix/>
          </a:blip>
          <a:srcRect b="0" l="0" r="0" t="0"/>
          <a:stretch/>
        </p:blipFill>
        <p:spPr>
          <a:xfrm>
            <a:off x="2996419" y="2005012"/>
            <a:ext cx="5523694" cy="3244763"/>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Solution</a:t>
            </a:r>
            <a:endParaRPr/>
          </a:p>
        </p:txBody>
      </p:sp>
      <p:sp>
        <p:nvSpPr>
          <p:cNvPr id="115" name="Google Shape;115;p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lnSpcReduction="20000"/>
          </a:bodyPr>
          <a:lstStyle/>
          <a:p>
            <a:pPr indent="-228600" lvl="0" marL="228600" rtl="0" algn="l">
              <a:lnSpc>
                <a:spcPct val="90000"/>
              </a:lnSpc>
              <a:spcBef>
                <a:spcPts val="0"/>
              </a:spcBef>
              <a:spcAft>
                <a:spcPts val="0"/>
              </a:spcAft>
              <a:buSzPts val="2800"/>
              <a:buChar char="•"/>
            </a:pPr>
            <a:r>
              <a:rPr lang="en-US"/>
              <a:t>K-means++</a:t>
            </a:r>
            <a:endParaRPr/>
          </a:p>
          <a:p>
            <a:pPr indent="-228600" lvl="0" marL="228600" rtl="0" algn="l">
              <a:lnSpc>
                <a:spcPct val="100000"/>
              </a:lnSpc>
              <a:spcBef>
                <a:spcPts val="0"/>
              </a:spcBef>
              <a:spcAft>
                <a:spcPts val="0"/>
              </a:spcAft>
              <a:buSzPts val="2800"/>
              <a:buChar char="•"/>
            </a:pPr>
            <a:r>
              <a:rPr b="0" i="0" lang="en-US" sz="2800" u="none" cap="none" strike="noStrike">
                <a:latin typeface="Arial"/>
                <a:ea typeface="Arial"/>
                <a:cs typeface="Arial"/>
                <a:sym typeface="Arial"/>
              </a:rPr>
              <a:t>The K-means++ algorithm is an extension of the popular k-means algorithm, which randomly selects initial cluster centroids. </a:t>
            </a:r>
            <a:endParaRPr/>
          </a:p>
          <a:p>
            <a:pPr indent="-228600" lvl="0" marL="228600" rtl="0" algn="l">
              <a:lnSpc>
                <a:spcPct val="100000"/>
              </a:lnSpc>
              <a:spcBef>
                <a:spcPts val="0"/>
              </a:spcBef>
              <a:spcAft>
                <a:spcPts val="0"/>
              </a:spcAft>
              <a:buSzPts val="2800"/>
              <a:buChar char="•"/>
            </a:pPr>
            <a:r>
              <a:rPr lang="en-US">
                <a:latin typeface="Arial"/>
                <a:ea typeface="Arial"/>
                <a:cs typeface="Arial"/>
                <a:sym typeface="Arial"/>
              </a:rPr>
              <a:t>K</a:t>
            </a:r>
            <a:r>
              <a:rPr b="0" i="0" lang="en-US" sz="2800" u="none" cap="none" strike="noStrike">
                <a:latin typeface="Arial"/>
                <a:ea typeface="Arial"/>
                <a:cs typeface="Arial"/>
                <a:sym typeface="Arial"/>
              </a:rPr>
              <a:t>-means++, on the other hand, uses a more sophisticated approach to select the initial centroids. </a:t>
            </a:r>
            <a:endParaRPr/>
          </a:p>
          <a:p>
            <a:pPr indent="-228600" lvl="0" marL="228600" rtl="0" algn="l">
              <a:lnSpc>
                <a:spcPct val="90000"/>
              </a:lnSpc>
              <a:spcBef>
                <a:spcPts val="1000"/>
              </a:spcBef>
              <a:spcAft>
                <a:spcPts val="0"/>
              </a:spcAft>
              <a:buSzPts val="2800"/>
              <a:buChar char="•"/>
            </a:pPr>
            <a:r>
              <a:rPr b="0" i="0" lang="en-US">
                <a:latin typeface="Arial"/>
                <a:ea typeface="Arial"/>
                <a:cs typeface="Arial"/>
                <a:sym typeface="Arial"/>
              </a:rPr>
              <a:t>Intuition- </a:t>
            </a:r>
            <a:endParaRPr/>
          </a:p>
          <a:p>
            <a:pPr indent="-228600" lvl="1" marL="685800" rtl="0" algn="l">
              <a:lnSpc>
                <a:spcPct val="90000"/>
              </a:lnSpc>
              <a:spcBef>
                <a:spcPts val="500"/>
              </a:spcBef>
              <a:spcAft>
                <a:spcPts val="0"/>
              </a:spcAft>
              <a:buSzPts val="2400"/>
              <a:buChar char="•"/>
            </a:pPr>
            <a:r>
              <a:rPr b="0" i="0" lang="en-US">
                <a:latin typeface="Arial"/>
                <a:ea typeface="Arial"/>
                <a:cs typeface="Arial"/>
                <a:sym typeface="Arial"/>
              </a:rPr>
              <a:t>By selecting the initial centroids in a smart way, we can improve the overall performance of the algorithm.</a:t>
            </a:r>
            <a:endParaRPr/>
          </a:p>
          <a:p>
            <a:pPr indent="-228600" lvl="1" marL="685800" rtl="0" algn="l">
              <a:lnSpc>
                <a:spcPct val="90000"/>
              </a:lnSpc>
              <a:spcBef>
                <a:spcPts val="500"/>
              </a:spcBef>
              <a:spcAft>
                <a:spcPts val="0"/>
              </a:spcAft>
              <a:buSzPts val="2400"/>
              <a:buChar char="•"/>
            </a:pPr>
            <a:r>
              <a:rPr b="0" i="0" lang="en-US">
                <a:latin typeface="Arial"/>
                <a:ea typeface="Arial"/>
                <a:cs typeface="Arial"/>
                <a:sym typeface="Arial"/>
              </a:rPr>
              <a:t>By choosing the initial centroids that are far apart from each other, we increase the chances of capturing the underlying structure of the data and producing better clusters.</a:t>
            </a:r>
            <a:endParaRPr/>
          </a:p>
          <a:p>
            <a:pPr indent="-76200" lvl="1" marL="685800" rtl="0" algn="l">
              <a:lnSpc>
                <a:spcPct val="90000"/>
              </a:lnSpc>
              <a:spcBef>
                <a:spcPts val="500"/>
              </a:spcBef>
              <a:spcAft>
                <a:spcPts val="0"/>
              </a:spcAft>
              <a:buClr>
                <a:schemeClr val="dk1"/>
              </a:buClr>
              <a:buSzPts val="2400"/>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00"/>
              </a:buClr>
              <a:buSzPts val="4400"/>
              <a:buFont typeface="Arial"/>
              <a:buNone/>
            </a:pPr>
            <a:r>
              <a:rPr b="0" i="0" lang="en-US" sz="4400" u="none" cap="none" strike="noStrike">
                <a:solidFill>
                  <a:srgbClr val="000000"/>
                </a:solidFill>
                <a:latin typeface="Arial"/>
                <a:ea typeface="Arial"/>
                <a:cs typeface="Arial"/>
                <a:sym typeface="Arial"/>
              </a:rPr>
              <a:t>The steps involved in the K-means++</a:t>
            </a:r>
            <a:endParaRPr/>
          </a:p>
        </p:txBody>
      </p:sp>
      <p:sp>
        <p:nvSpPr>
          <p:cNvPr id="121" name="Google Shape;121;p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lnSpcReduction="20000"/>
          </a:bodyPr>
          <a:lstStyle/>
          <a:p>
            <a:pPr indent="-228600" lvl="0" marL="228600" rtl="0" algn="l">
              <a:lnSpc>
                <a:spcPct val="90000"/>
              </a:lnSpc>
              <a:spcBef>
                <a:spcPts val="0"/>
              </a:spcBef>
              <a:spcAft>
                <a:spcPts val="0"/>
              </a:spcAft>
              <a:buSzPct val="100000"/>
              <a:buFont typeface="Calibri"/>
              <a:buAutoNum type="arabicPeriod"/>
            </a:pPr>
            <a:r>
              <a:rPr b="0" i="0" lang="en-US">
                <a:latin typeface="Arial"/>
                <a:ea typeface="Arial"/>
                <a:cs typeface="Arial"/>
                <a:sym typeface="Arial"/>
              </a:rPr>
              <a:t>Initialize the first centroid randomly from the dataset.</a:t>
            </a:r>
            <a:endParaRPr/>
          </a:p>
          <a:p>
            <a:pPr indent="-228600" lvl="0" marL="228600" rtl="0" algn="l">
              <a:lnSpc>
                <a:spcPct val="90000"/>
              </a:lnSpc>
              <a:spcBef>
                <a:spcPts val="1000"/>
              </a:spcBef>
              <a:spcAft>
                <a:spcPts val="0"/>
              </a:spcAft>
              <a:buSzPct val="100000"/>
              <a:buFont typeface="Calibri"/>
              <a:buAutoNum type="arabicPeriod"/>
            </a:pPr>
            <a:r>
              <a:rPr b="0" i="0" lang="en-US">
                <a:latin typeface="Arial"/>
                <a:ea typeface="Arial"/>
                <a:cs typeface="Arial"/>
                <a:sym typeface="Arial"/>
              </a:rPr>
              <a:t>For each data point, compute the minimum squared distance (i.e., the distance squared between a data point and the nearest centroid) and store it in a list.</a:t>
            </a:r>
            <a:endParaRPr/>
          </a:p>
          <a:p>
            <a:pPr indent="-228600" lvl="0" marL="228600" rtl="0" algn="l">
              <a:lnSpc>
                <a:spcPct val="90000"/>
              </a:lnSpc>
              <a:spcBef>
                <a:spcPts val="1000"/>
              </a:spcBef>
              <a:spcAft>
                <a:spcPts val="0"/>
              </a:spcAft>
              <a:buSzPct val="100000"/>
              <a:buFont typeface="Calibri"/>
              <a:buAutoNum type="arabicPeriod"/>
            </a:pPr>
            <a:r>
              <a:rPr b="0" i="0" lang="en-US">
                <a:latin typeface="Arial"/>
                <a:ea typeface="Arial"/>
                <a:cs typeface="Arial"/>
                <a:sym typeface="Arial"/>
              </a:rPr>
              <a:t>Randomly select the next centroid from the dataset using a probability distribution that is proportional to the minimum squared distance of each data point from the nearest centroid. </a:t>
            </a:r>
            <a:endParaRPr/>
          </a:p>
          <a:p>
            <a:pPr indent="-228600" lvl="1" marL="685800" rtl="0" algn="l">
              <a:lnSpc>
                <a:spcPct val="90000"/>
              </a:lnSpc>
              <a:spcBef>
                <a:spcPts val="500"/>
              </a:spcBef>
              <a:spcAft>
                <a:spcPts val="0"/>
              </a:spcAft>
              <a:buSzPct val="100000"/>
              <a:buChar char="•"/>
            </a:pPr>
            <a:r>
              <a:rPr b="0" i="0" lang="en-US">
                <a:latin typeface="Arial"/>
                <a:ea typeface="Arial"/>
                <a:cs typeface="Arial"/>
                <a:sym typeface="Arial"/>
              </a:rPr>
              <a:t>This means that the more distant a point is from the nearest centroid, the more likely it is to be selected as the next centroid.</a:t>
            </a:r>
            <a:endParaRPr/>
          </a:p>
          <a:p>
            <a:pPr indent="-228600" lvl="0" marL="228600" rtl="0" algn="l">
              <a:lnSpc>
                <a:spcPct val="90000"/>
              </a:lnSpc>
              <a:spcBef>
                <a:spcPts val="1000"/>
              </a:spcBef>
              <a:spcAft>
                <a:spcPts val="0"/>
              </a:spcAft>
              <a:buSzPct val="100000"/>
              <a:buFont typeface="Calibri"/>
              <a:buAutoNum type="arabicPeriod"/>
            </a:pPr>
            <a:r>
              <a:rPr b="0" i="0" lang="en-US">
                <a:latin typeface="Arial"/>
                <a:ea typeface="Arial"/>
                <a:cs typeface="Arial"/>
                <a:sym typeface="Arial"/>
              </a:rPr>
              <a:t>Repeat steps 2 and 3 until all K centroids have been selected.</a:t>
            </a:r>
            <a:endParaRPr/>
          </a:p>
          <a:p>
            <a:pPr indent="-228600" lvl="0" marL="228600" rtl="0" algn="l">
              <a:lnSpc>
                <a:spcPct val="90000"/>
              </a:lnSpc>
              <a:spcBef>
                <a:spcPts val="1000"/>
              </a:spcBef>
              <a:spcAft>
                <a:spcPts val="0"/>
              </a:spcAft>
              <a:buSzPct val="100000"/>
              <a:buFont typeface="Calibri"/>
              <a:buAutoNum type="arabicPeriod"/>
            </a:pPr>
            <a:r>
              <a:rPr b="0" i="0" lang="en-US">
                <a:latin typeface="Arial"/>
                <a:ea typeface="Arial"/>
                <a:cs typeface="Arial"/>
                <a:sym typeface="Arial"/>
              </a:rPr>
              <a:t>Run the standard K-means algorithm with the K initial centroids obtained from the above steps.</a:t>
            </a:r>
            <a:endParaRPr/>
          </a:p>
          <a:p>
            <a:pPr indent="-64135" lvl="0" marL="22860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343541"/>
              </a:buClr>
              <a:buSzPts val="4400"/>
              <a:buFont typeface="Arial"/>
              <a:buNone/>
            </a:pPr>
            <a:r>
              <a:rPr lang="en-US">
                <a:solidFill>
                  <a:srgbClr val="343541"/>
                </a:solidFill>
                <a:latin typeface="Arial"/>
                <a:ea typeface="Arial"/>
                <a:cs typeface="Arial"/>
                <a:sym typeface="Arial"/>
              </a:rPr>
              <a:t>A</a:t>
            </a:r>
            <a:r>
              <a:rPr b="0" i="0" lang="en-US">
                <a:solidFill>
                  <a:srgbClr val="343541"/>
                </a:solidFill>
                <a:latin typeface="Arial"/>
                <a:ea typeface="Arial"/>
                <a:cs typeface="Arial"/>
                <a:sym typeface="Arial"/>
              </a:rPr>
              <a:t>fter finding probability of each points how to calculated cumulative distribution function</a:t>
            </a:r>
            <a:endParaRPr/>
          </a:p>
        </p:txBody>
      </p:sp>
      <p:sp>
        <p:nvSpPr>
          <p:cNvPr id="127" name="Google Shape;127;p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SzPts val="2800"/>
              <a:buFont typeface="Calibri"/>
              <a:buAutoNum type="arabicPeriod"/>
            </a:pPr>
            <a:r>
              <a:rPr b="0" i="0" lang="en-US">
                <a:latin typeface="Arial"/>
                <a:ea typeface="Arial"/>
                <a:cs typeface="Arial"/>
                <a:sym typeface="Arial"/>
              </a:rPr>
              <a:t>Sort the probabilities of each data point in ascending order.</a:t>
            </a:r>
            <a:endParaRPr/>
          </a:p>
          <a:p>
            <a:pPr indent="-228600" lvl="0" marL="228600" rtl="0" algn="l">
              <a:lnSpc>
                <a:spcPct val="90000"/>
              </a:lnSpc>
              <a:spcBef>
                <a:spcPts val="1000"/>
              </a:spcBef>
              <a:spcAft>
                <a:spcPts val="0"/>
              </a:spcAft>
              <a:buSzPts val="2800"/>
              <a:buFont typeface="Calibri"/>
              <a:buAutoNum type="arabicPeriod"/>
            </a:pPr>
            <a:r>
              <a:rPr b="0" i="0" lang="en-US">
                <a:latin typeface="Arial"/>
                <a:ea typeface="Arial"/>
                <a:cs typeface="Arial"/>
                <a:sym typeface="Arial"/>
              </a:rPr>
              <a:t>Normalize the sorted probabilities so that they add up to 1. This can be done by dividing each probability by the sum of all probabilities.</a:t>
            </a:r>
            <a:endParaRPr/>
          </a:p>
          <a:p>
            <a:pPr indent="-228600" lvl="0" marL="228600" rtl="0" algn="l">
              <a:lnSpc>
                <a:spcPct val="90000"/>
              </a:lnSpc>
              <a:spcBef>
                <a:spcPts val="1000"/>
              </a:spcBef>
              <a:spcAft>
                <a:spcPts val="0"/>
              </a:spcAft>
              <a:buSzPts val="2800"/>
              <a:buFont typeface="Calibri"/>
              <a:buAutoNum type="arabicPeriod"/>
            </a:pPr>
            <a:r>
              <a:rPr b="0" i="0" lang="en-US">
                <a:latin typeface="Arial"/>
                <a:ea typeface="Arial"/>
                <a:cs typeface="Arial"/>
                <a:sym typeface="Arial"/>
              </a:rPr>
              <a:t>Calculate the cumulative sum of the normalized probabilities. This can be done by adding up the normalized probabilities from the first data point to the last data point.</a:t>
            </a:r>
            <a:endParaRPr/>
          </a:p>
          <a:p>
            <a:pPr indent="-228600" lvl="0" marL="228600" rtl="0" algn="l">
              <a:lnSpc>
                <a:spcPct val="90000"/>
              </a:lnSpc>
              <a:spcBef>
                <a:spcPts val="1000"/>
              </a:spcBef>
              <a:spcAft>
                <a:spcPts val="0"/>
              </a:spcAft>
              <a:buSzPts val="2800"/>
              <a:buFont typeface="Calibri"/>
              <a:buAutoNum type="arabicPeriod"/>
            </a:pPr>
            <a:r>
              <a:rPr b="0" i="0" lang="en-US">
                <a:latin typeface="Arial"/>
                <a:ea typeface="Arial"/>
                <a:cs typeface="Arial"/>
                <a:sym typeface="Arial"/>
              </a:rPr>
              <a:t>The resulting cumulative sum represents the CDF of the probability distribution.</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343541"/>
              </a:buClr>
              <a:buSzPts val="4400"/>
              <a:buFont typeface="Arial"/>
              <a:buNone/>
            </a:pPr>
            <a:r>
              <a:rPr b="0" i="0" lang="en-US">
                <a:solidFill>
                  <a:srgbClr val="343541"/>
                </a:solidFill>
                <a:latin typeface="Arial"/>
                <a:ea typeface="Arial"/>
                <a:cs typeface="Arial"/>
                <a:sym typeface="Arial"/>
              </a:rPr>
              <a:t>How to select a random point based on the probability distribution calculated</a:t>
            </a:r>
            <a:endParaRPr/>
          </a:p>
        </p:txBody>
      </p:sp>
      <p:sp>
        <p:nvSpPr>
          <p:cNvPr id="133" name="Google Shape;133;p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lnSpcReduction="20000"/>
          </a:bodyPr>
          <a:lstStyle/>
          <a:p>
            <a:pPr indent="-228600" lvl="0" marL="228600" rtl="0" algn="l">
              <a:lnSpc>
                <a:spcPct val="90000"/>
              </a:lnSpc>
              <a:spcBef>
                <a:spcPts val="0"/>
              </a:spcBef>
              <a:spcAft>
                <a:spcPts val="0"/>
              </a:spcAft>
              <a:buSzPts val="2800"/>
              <a:buChar char="•"/>
            </a:pPr>
            <a:r>
              <a:rPr b="0" i="0" lang="en-US">
                <a:latin typeface="Arial"/>
                <a:ea typeface="Arial"/>
                <a:cs typeface="Arial"/>
                <a:sym typeface="Arial"/>
              </a:rPr>
              <a:t>To select a random point based on the probability distribution calculated in K-means++, we can use a weighted sampling approach. </a:t>
            </a:r>
            <a:endParaRPr/>
          </a:p>
          <a:p>
            <a:pPr indent="-228600" lvl="0" marL="228600" rtl="0" algn="l">
              <a:lnSpc>
                <a:spcPct val="90000"/>
              </a:lnSpc>
              <a:spcBef>
                <a:spcPts val="1000"/>
              </a:spcBef>
              <a:spcAft>
                <a:spcPts val="0"/>
              </a:spcAft>
              <a:buSzPts val="2800"/>
              <a:buChar char="•"/>
            </a:pPr>
            <a:r>
              <a:rPr b="0" i="0" lang="en-US">
                <a:latin typeface="Arial"/>
                <a:ea typeface="Arial"/>
                <a:cs typeface="Arial"/>
                <a:sym typeface="Arial"/>
              </a:rPr>
              <a:t>The steps to do so are:</a:t>
            </a:r>
            <a:endParaRPr/>
          </a:p>
          <a:p>
            <a:pPr indent="-228600" lvl="1" marL="685800" rtl="0" algn="l">
              <a:lnSpc>
                <a:spcPct val="90000"/>
              </a:lnSpc>
              <a:spcBef>
                <a:spcPts val="500"/>
              </a:spcBef>
              <a:spcAft>
                <a:spcPts val="0"/>
              </a:spcAft>
              <a:buSzPts val="2400"/>
              <a:buFont typeface="Calibri"/>
              <a:buAutoNum type="arabicPeriod"/>
            </a:pPr>
            <a:r>
              <a:rPr b="0" i="0" lang="en-US">
                <a:latin typeface="Arial"/>
                <a:ea typeface="Arial"/>
                <a:cs typeface="Arial"/>
                <a:sym typeface="Arial"/>
              </a:rPr>
              <a:t>Calculate the cumulative distribution function (CDF) of the probability distribution obtained in K-means++. This can be done by summing up the probabilities from the first point to the last point.</a:t>
            </a:r>
            <a:endParaRPr/>
          </a:p>
          <a:p>
            <a:pPr indent="-228600" lvl="1" marL="685800" rtl="0" algn="l">
              <a:lnSpc>
                <a:spcPct val="90000"/>
              </a:lnSpc>
              <a:spcBef>
                <a:spcPts val="500"/>
              </a:spcBef>
              <a:spcAft>
                <a:spcPts val="0"/>
              </a:spcAft>
              <a:buSzPts val="2400"/>
              <a:buFont typeface="Calibri"/>
              <a:buAutoNum type="arabicPeriod"/>
            </a:pPr>
            <a:r>
              <a:rPr b="0" i="0" lang="en-US">
                <a:latin typeface="Arial"/>
                <a:ea typeface="Arial"/>
                <a:cs typeface="Arial"/>
                <a:sym typeface="Arial"/>
              </a:rPr>
              <a:t>Generate a random number between 0 and 1.</a:t>
            </a:r>
            <a:endParaRPr/>
          </a:p>
          <a:p>
            <a:pPr indent="-228600" lvl="1" marL="685800" rtl="0" algn="l">
              <a:lnSpc>
                <a:spcPct val="90000"/>
              </a:lnSpc>
              <a:spcBef>
                <a:spcPts val="500"/>
              </a:spcBef>
              <a:spcAft>
                <a:spcPts val="0"/>
              </a:spcAft>
              <a:buSzPts val="2400"/>
              <a:buFont typeface="Calibri"/>
              <a:buAutoNum type="arabicPeriod"/>
            </a:pPr>
            <a:r>
              <a:rPr b="0" i="0" lang="en-US">
                <a:latin typeface="Arial"/>
                <a:ea typeface="Arial"/>
                <a:cs typeface="Arial"/>
                <a:sym typeface="Arial"/>
              </a:rPr>
              <a:t>Use the CDF to find the data point whose cumulative probability is greater than or equal to the random number generated in step 2. This can be done using binary search or linear search algorithms.</a:t>
            </a:r>
            <a:endParaRPr/>
          </a:p>
          <a:p>
            <a:pPr indent="-228600" lvl="1" marL="685800" rtl="0" algn="l">
              <a:lnSpc>
                <a:spcPct val="90000"/>
              </a:lnSpc>
              <a:spcBef>
                <a:spcPts val="500"/>
              </a:spcBef>
              <a:spcAft>
                <a:spcPts val="0"/>
              </a:spcAft>
              <a:buSzPts val="2400"/>
              <a:buFont typeface="Calibri"/>
              <a:buAutoNum type="arabicPeriod"/>
            </a:pPr>
            <a:r>
              <a:rPr b="0" i="0" lang="en-US">
                <a:latin typeface="Arial"/>
                <a:ea typeface="Arial"/>
                <a:cs typeface="Arial"/>
                <a:sym typeface="Arial"/>
              </a:rPr>
              <a:t>Select the data point found in step 3 as the next centroid.</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2023-05-05T10:14:01Z</dcterms:created>
  <dc:creator>Manjari Gupta</dc:creator>
</cp:coreProperties>
</file>