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4984-62DC-473D-A458-681208A5E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86720-3C44-4486-A014-53C36B60B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19A8-E595-4272-B6AE-83C3282C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6FF8-FE81-4EAF-A7D2-DA84286DD2C0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C530F-C5DA-482B-A9B4-5859F6F3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FEE5C-3DEB-4722-B713-65CD7219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410F-B175-499F-841F-FD5C4C61C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24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C739-C4B1-42B9-97C9-835DEE5A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385C6-AD6B-437E-AE06-BB889BB40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40EA5-D059-4BC4-8251-CA7CB448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6FF8-FE81-4EAF-A7D2-DA84286DD2C0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27438-C433-44AE-AD1F-BDDB38E5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46B6-1ABF-4B73-963B-59A0C6E5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410F-B175-499F-841F-FD5C4C61C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4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D9DDB-B024-49D8-BC01-89A5B7EA1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35C27-4BB5-446F-B9B2-000199CFE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F7C04-850F-4802-AC69-18BFC4D0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6FF8-FE81-4EAF-A7D2-DA84286DD2C0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3CF2B-CA23-4CA4-B99A-BF454FEE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8A405-7356-4F77-859C-D9294374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410F-B175-499F-841F-FD5C4C61C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45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9059-FE16-416C-8C88-5D14AB7D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61D92-C8E3-4089-A6EE-D6C336DDB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66671-0936-478A-8813-2CF9977D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6FF8-FE81-4EAF-A7D2-DA84286DD2C0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030B9-6958-4B68-A378-D48FE33F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264B2-9882-47BE-A7D2-E797948B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410F-B175-499F-841F-FD5C4C61C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6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D3A-6359-42E0-8B35-B215CD91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4A869-8200-4526-ABCB-DA4E94850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234AC-C31C-4599-A78F-D8D73A4C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6FF8-FE81-4EAF-A7D2-DA84286DD2C0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E6FF-4D44-4A2D-B09F-B8112A81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42ED1-9B33-40BA-8A20-8438A48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410F-B175-499F-841F-FD5C4C61C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52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F0E5-DAAE-4F5F-BCD5-4B96D7AD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0409B-7D79-4753-88F2-F4A496428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B7445-5C3E-4324-B9C1-A7A78AF7F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A3A58-CACE-4953-A09E-26DEA32F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6FF8-FE81-4EAF-A7D2-DA84286DD2C0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8A55D-F43E-47F0-ABF5-7962731E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5A905-27BF-4FCD-8488-253107EC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410F-B175-499F-841F-FD5C4C61C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65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3C6D-42B2-45EB-A398-2A4539F5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85521-CAA6-481D-B3D1-ABB84039C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28281-FC66-46E8-83F4-1E7616720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4F09C-CD17-4A95-9AED-8E0649156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3BA07-5F18-4563-9A7C-EB40BDFF4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1F3BB-A2A1-436C-8944-D398E76F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6FF8-FE81-4EAF-A7D2-DA84286DD2C0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FFFEC-28AD-48CC-B6DF-0BED1150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53E16-580D-4104-9B0C-16FF4524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410F-B175-499F-841F-FD5C4C61C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0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1D38-48DD-467B-ABA8-3B078950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568BC-6A05-4BDA-85BD-D4AF9872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6FF8-FE81-4EAF-A7D2-DA84286DD2C0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57842-5B5F-4E3D-B0E8-3DD541B0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F5007-1D24-4B62-BAC2-4C574D0A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410F-B175-499F-841F-FD5C4C61C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60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4D579-44D1-41A6-9FF9-C69DCB66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6FF8-FE81-4EAF-A7D2-DA84286DD2C0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3E03D-4749-487A-9185-A02517A1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0B62E-12F8-4606-B8BC-9DCE82F9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410F-B175-499F-841F-FD5C4C61C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73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5FCA-3D8F-4E04-8FCB-37DE2006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D8561-32CA-4BB1-AE21-840C21D4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D93A0-D4A1-4F58-8705-4583A8CED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C1DC9-1FC7-4B54-94A3-3366A409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6FF8-FE81-4EAF-A7D2-DA84286DD2C0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0948B-1509-40E6-A0DA-A5B88731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0C955-C734-4041-B6D7-97FA0740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410F-B175-499F-841F-FD5C4C61C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41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4C52-D68F-4060-BF1B-A89B3D065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08BB7-6888-4EAA-BF8C-DD08C447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D901-E26F-4CAB-8A3C-E8E7A12DB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3CFD1-1D21-4203-8483-3D54AD12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6FF8-FE81-4EAF-A7D2-DA84286DD2C0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8952A-DE68-413C-8818-96D8A931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F700C-B912-482C-8C72-8E08AE52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410F-B175-499F-841F-FD5C4C61C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36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C2317-7322-4F7B-BECE-38D0C25C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BB467-22E0-47FB-B538-68BD55FB9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21E62-DD2C-4A93-A05B-19AE6670B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56FF8-FE81-4EAF-A7D2-DA84286DD2C0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5D3BF-2F0C-4D07-A62B-0ACCFC0EE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4D359-8F5C-42ED-B3DD-36B64D7FA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4410F-B175-499F-841F-FD5C4C61C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67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62D4-232E-4EF2-90CA-774BE2575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Some Advanced Topics in </a:t>
            </a:r>
            <a:r>
              <a:rPr lang="en-IN"/>
              <a:t>Association Rule </a:t>
            </a:r>
            <a:r>
              <a:rPr lang="en-IN" dirty="0"/>
              <a:t>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9897F-CD80-44DD-8F05-ED007D8F5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69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0E0B-F47B-498F-A63D-EB8721BE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819BC-DC1D-438C-BF8D-DF72AE40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 data set which has 7 text documents</a:t>
            </a:r>
          </a:p>
          <a:p>
            <a:pPr algn="l"/>
            <a:r>
              <a:rPr lang="en-US" sz="24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= {Student, Teacher, School, City, Game, Baseball, Basketball, Team,</a:t>
            </a:r>
          </a:p>
          <a:p>
            <a:pPr algn="l"/>
            <a:r>
              <a:rPr lang="en-IN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Coach, Player}</a:t>
            </a:r>
          </a:p>
          <a:p>
            <a:pPr algn="l"/>
            <a:r>
              <a:rPr lang="en-IN" sz="24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IN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= {Education, Sport}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C05E8-B6B7-4728-A598-B7C1A948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51" y="3643532"/>
            <a:ext cx="5964488" cy="253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9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D14F-9120-49B7-8575-8A7E61D7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71258-27C6-4DDC-94F5-CA72AB4A0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TimesNewRomanPSMT"/>
              </a:rPr>
              <a:t>Let </a:t>
            </a:r>
            <a:r>
              <a:rPr lang="en-US" b="0" i="0" u="none" strike="noStrike" baseline="0" dirty="0" err="1">
                <a:latin typeface="TimesNewRomanPSMT"/>
              </a:rPr>
              <a:t>minsup</a:t>
            </a:r>
            <a:r>
              <a:rPr lang="en-US" b="0" i="0" u="none" strike="noStrike" baseline="0" dirty="0">
                <a:latin typeface="TimesNewRomanPSMT"/>
              </a:rPr>
              <a:t> = 20% and </a:t>
            </a:r>
            <a:r>
              <a:rPr lang="en-US" b="0" i="0" u="none" strike="noStrike" baseline="0" dirty="0" err="1">
                <a:latin typeface="TimesNewRomanPSMT"/>
              </a:rPr>
              <a:t>minconf</a:t>
            </a:r>
            <a:r>
              <a:rPr lang="en-US" b="0" i="0" u="none" strike="noStrike" baseline="0" dirty="0">
                <a:latin typeface="TimesNewRomanPSMT"/>
              </a:rPr>
              <a:t> = 60%. </a:t>
            </a:r>
          </a:p>
          <a:p>
            <a:pPr algn="l"/>
            <a:r>
              <a:rPr lang="en-US" b="0" i="0" u="none" strike="noStrike" baseline="0" dirty="0">
                <a:latin typeface="TimesNewRomanPSMT"/>
              </a:rPr>
              <a:t>The following are two examples of </a:t>
            </a:r>
            <a:r>
              <a:rPr lang="en-IN" b="0" i="0" u="none" strike="noStrike" baseline="0" dirty="0">
                <a:latin typeface="TimesNewRomanPSMT"/>
              </a:rPr>
              <a:t>class association rules: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Student, School </a:t>
            </a:r>
            <a:r>
              <a:rPr lang="en-US" b="0" i="0" u="none" strike="noStrike" baseline="0" dirty="0">
                <a:latin typeface="SymbolMT"/>
              </a:rPr>
              <a:t>→ </a:t>
            </a:r>
            <a:r>
              <a:rPr lang="en-US" b="0" i="0" u="none" strike="noStrike" baseline="0" dirty="0">
                <a:latin typeface="ArialMT"/>
              </a:rPr>
              <a:t>Education [sup= 2/7, conf = 2/2]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Game </a:t>
            </a:r>
            <a:r>
              <a:rPr lang="en-US" b="0" i="0" u="none" strike="noStrike" baseline="0" dirty="0">
                <a:latin typeface="SymbolMT"/>
              </a:rPr>
              <a:t>→ </a:t>
            </a:r>
            <a:r>
              <a:rPr lang="en-US" b="0" i="0" u="none" strike="noStrike" baseline="0" dirty="0">
                <a:latin typeface="ArialMT"/>
              </a:rPr>
              <a:t>Sport [sup= 2/7, conf = 2/3]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26064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D6AA-BBB8-4719-B804-F07903A0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latin typeface="Arial" panose="020B0604020202020204" pitchFamily="34" charset="0"/>
              </a:rPr>
              <a:t>Data Formats for Association Rule Mining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5A83-834B-4B56-832D-DC56CD274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TimesNewRomanPSMT"/>
              </a:rPr>
              <a:t>we have used only transaction data for mining association rules</a:t>
            </a:r>
          </a:p>
          <a:p>
            <a:pPr lvl="1"/>
            <a:r>
              <a:rPr lang="en-IN" b="0" i="0" u="none" strike="noStrike" baseline="0" dirty="0">
                <a:latin typeface="TimesNewRomanPSMT"/>
              </a:rPr>
              <a:t>Text documents can be </a:t>
            </a:r>
            <a:r>
              <a:rPr lang="en-US" b="0" i="0" u="none" strike="noStrike" baseline="0" dirty="0">
                <a:latin typeface="TimesNewRomanPSMT"/>
              </a:rPr>
              <a:t>seen as transaction data as well</a:t>
            </a:r>
          </a:p>
          <a:p>
            <a:pPr lvl="2"/>
            <a:r>
              <a:rPr lang="en-US" b="0" i="0" u="none" strike="noStrike" baseline="0" dirty="0">
                <a:latin typeface="TimesNewRomanPSMT"/>
              </a:rPr>
              <a:t>Each document is a transaction, and each distinctive word is an item</a:t>
            </a:r>
          </a:p>
          <a:p>
            <a:pPr lvl="2"/>
            <a:r>
              <a:rPr lang="en-US" b="0" i="0" u="none" strike="noStrike" baseline="0" dirty="0">
                <a:latin typeface="TimesNewRomanPSMT"/>
              </a:rPr>
              <a:t>Duplicate words are removed</a:t>
            </a:r>
          </a:p>
          <a:p>
            <a:pPr algn="l"/>
            <a:r>
              <a:rPr lang="en-US" b="0" i="0" u="none" strike="noStrike" baseline="0" dirty="0">
                <a:latin typeface="TimesNewRomanPSMT"/>
              </a:rPr>
              <a:t>However, mining can also be performed on relational tables</a:t>
            </a:r>
          </a:p>
          <a:p>
            <a:pPr algn="l"/>
            <a:r>
              <a:rPr lang="en-US" b="0" i="0" u="none" strike="noStrike" baseline="0" dirty="0">
                <a:latin typeface="TimesNewRomanPSMT"/>
              </a:rPr>
              <a:t>We just need to convert a table data set to a transaction data set</a:t>
            </a:r>
          </a:p>
          <a:p>
            <a:pPr lvl="1"/>
            <a:r>
              <a:rPr lang="en-US" b="0" i="0" u="none" strike="noStrike" baseline="0" dirty="0">
                <a:latin typeface="TimesNewRomanPSMT"/>
              </a:rPr>
              <a:t>which is fairly straightforward if each attribute in the table takes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categorical </a:t>
            </a:r>
            <a:r>
              <a:rPr lang="en-US" b="0" i="0" u="none" strike="noStrike" baseline="0" dirty="0">
                <a:latin typeface="TimesNewRomanPSMT"/>
              </a:rPr>
              <a:t>values</a:t>
            </a:r>
          </a:p>
          <a:p>
            <a:pPr lvl="1"/>
            <a:r>
              <a:rPr lang="en-US" b="0" i="0" u="none" strike="noStrike" baseline="0" dirty="0">
                <a:latin typeface="TimesNewRomanPSMT"/>
              </a:rPr>
              <a:t>each value to an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attribute-value </a:t>
            </a:r>
            <a:r>
              <a:rPr lang="en-US" b="0" i="0" u="none" strike="noStrike" baseline="0" dirty="0">
                <a:latin typeface="TimesNewRomanPSMT"/>
              </a:rPr>
              <a:t>pair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51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5D03-4B16-478C-B445-B326A8C5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0234B8-7D1E-4BD8-8630-0A88256BD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8333" y="3677737"/>
            <a:ext cx="3984171" cy="50170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6390F8-3FEF-4AD3-83C2-2DD0A66EC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775" y="2071655"/>
            <a:ext cx="3559629" cy="85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4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67DA-260D-4CD1-8B3E-5BDAE357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NewRomanPSMT"/>
              </a:rPr>
              <a:t>N</a:t>
            </a:r>
            <a:r>
              <a:rPr lang="en-US" b="0" i="0" u="none" strike="noStrike" baseline="0" dirty="0">
                <a:latin typeface="TimesNewRomanPSMT"/>
              </a:rPr>
              <a:t>umerical values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0171-91AB-4256-BBE3-588AD0FB9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u="none" strike="noStrike" baseline="0" dirty="0">
                <a:latin typeface="TimesNewRomanPSMT"/>
              </a:rPr>
              <a:t>If any attribute takes numerical values, it becomes complex</a:t>
            </a:r>
          </a:p>
          <a:p>
            <a:pPr algn="l"/>
            <a:r>
              <a:rPr lang="en-US" b="0" i="0" u="none" strike="noStrike" baseline="0" dirty="0">
                <a:latin typeface="TimesNewRomanPSMT"/>
              </a:rPr>
              <a:t>We need to first discretize its value range into intervals, and treat each interval as a categorical value</a:t>
            </a:r>
          </a:p>
          <a:p>
            <a:pPr algn="l"/>
            <a:r>
              <a:rPr lang="en-US" b="0" i="0" u="none" strike="noStrike" baseline="0" dirty="0">
                <a:latin typeface="TimesNewRomanPSMT"/>
              </a:rPr>
              <a:t>For example, an attribute’s value range is from 1-100, i.e., [1, 100]</a:t>
            </a:r>
          </a:p>
          <a:p>
            <a:pPr algn="l"/>
            <a:r>
              <a:rPr lang="en-US" b="0" i="0" u="none" strike="noStrike" baseline="0" dirty="0">
                <a:latin typeface="TimesNewRomanPSMT"/>
              </a:rPr>
              <a:t>We may want to divide it into 5 equal-sized intervals, 1-20,21-40, 41-60, 61-80, and 80-100</a:t>
            </a:r>
          </a:p>
          <a:p>
            <a:pPr algn="l"/>
            <a:r>
              <a:rPr lang="en-US" b="0" i="0" u="none" strike="noStrike" baseline="0" dirty="0">
                <a:latin typeface="TimesNewRomanPSMT"/>
              </a:rPr>
              <a:t>Each interval is then treated as a categorical value</a:t>
            </a:r>
          </a:p>
          <a:p>
            <a:pPr algn="l"/>
            <a:r>
              <a:rPr lang="en-US" b="0" i="0" u="none" strike="noStrike" baseline="0" dirty="0">
                <a:latin typeface="TimesNewRomanPSMT"/>
              </a:rPr>
              <a:t>Discretization can be done manually based on expert knowledge or automatically </a:t>
            </a:r>
          </a:p>
          <a:p>
            <a:pPr algn="l"/>
            <a:r>
              <a:rPr lang="en-US" b="0" i="0" u="none" strike="noStrike" baseline="0" dirty="0">
                <a:latin typeface="TimesNewRomanPSMT"/>
              </a:rPr>
              <a:t>There are several existing algorithms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72517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D7CE-7610-42A6-AB6C-7966BCB2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A431-2F7B-44F5-9735-D2B4EA2D2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TimesNewRomanPSMT"/>
              </a:rPr>
              <a:t>we can also convert a transaction data set to a table data set using a binary representation and treating each item in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I </a:t>
            </a:r>
            <a:r>
              <a:rPr lang="en-US" b="0" i="0" u="none" strike="noStrike" baseline="0" dirty="0">
                <a:latin typeface="TimesNewRomanPSMT"/>
              </a:rPr>
              <a:t>as an attribute</a:t>
            </a:r>
          </a:p>
          <a:p>
            <a:pPr algn="l"/>
            <a:r>
              <a:rPr lang="en-US" b="0" i="0" u="none" strike="noStrike" baseline="0" dirty="0">
                <a:latin typeface="TimesNewRomanPSMT"/>
              </a:rPr>
              <a:t>If a transaction contains an item, its attribute value is 1, and 0 otherwise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99855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6B5F-CC1C-420F-8899-A1935C69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i="0" u="none" strike="noStrike" baseline="0" dirty="0">
                <a:latin typeface="Arial" panose="020B0604020202020204" pitchFamily="34" charset="0"/>
              </a:rPr>
              <a:t>Mining Class Association Rules</a:t>
            </a:r>
            <a:endParaRPr lang="en-IN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54CA9-1621-41D7-B4CA-80E0E395B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i="0" u="none" strike="noStrike" baseline="0" dirty="0">
                <a:latin typeface="TimesNewRomanPSMT"/>
              </a:rPr>
              <a:t>The mining models studied so far do not use any targets</a:t>
            </a:r>
          </a:p>
          <a:p>
            <a:pPr lvl="1"/>
            <a:r>
              <a:rPr lang="en-US" sz="2800" b="0" i="0" u="none" strike="noStrike" baseline="0" dirty="0">
                <a:latin typeface="TimesNewRomanPSMT"/>
              </a:rPr>
              <a:t>That is, any item can appear as a consequent or a condition of a rule</a:t>
            </a:r>
          </a:p>
          <a:p>
            <a:pPr algn="l"/>
            <a:r>
              <a:rPr lang="en-US" sz="3200" b="0" i="0" u="none" strike="noStrike" baseline="0" dirty="0">
                <a:latin typeface="TimesNewRomanPSMT"/>
              </a:rPr>
              <a:t>However, in some applications, the user is only interested in rules with a </a:t>
            </a:r>
            <a:r>
              <a:rPr lang="en-US" sz="3200" b="1" i="0" u="none" strike="noStrike" baseline="0" dirty="0">
                <a:latin typeface="Times New Roman" panose="02020603050405020304" pitchFamily="18" charset="0"/>
              </a:rPr>
              <a:t>target item </a:t>
            </a:r>
            <a:r>
              <a:rPr lang="en-US" sz="3200" b="0" i="0" u="none" strike="noStrike" baseline="0" dirty="0">
                <a:latin typeface="TimesNewRomanPSMT"/>
              </a:rPr>
              <a:t>on the right-hand-side (consequent) </a:t>
            </a:r>
          </a:p>
          <a:p>
            <a:pPr lvl="1"/>
            <a:r>
              <a:rPr lang="en-US" sz="2800" b="0" i="0" u="none" strike="noStrike" baseline="0" dirty="0">
                <a:latin typeface="TimesNewRomanPSMT"/>
              </a:rPr>
              <a:t>For example, the user has a collection of text documents from some topics (target items)</a:t>
            </a:r>
          </a:p>
          <a:p>
            <a:pPr lvl="1"/>
            <a:r>
              <a:rPr lang="en-US" sz="2800" b="0" i="0" u="none" strike="noStrike" baseline="0" dirty="0">
                <a:latin typeface="TimesNewRomanPSMT"/>
              </a:rPr>
              <a:t>He/she wants to find out what words are correlated with each topic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13532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71B5-1741-45FD-9BA2-B00E434E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C334-04DC-4670-A2C3-248055760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TimesNewRomanPSMT"/>
              </a:rPr>
              <a:t>Let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T </a:t>
            </a:r>
            <a:r>
              <a:rPr lang="en-US" b="0" i="0" u="none" strike="noStrike" baseline="0" dirty="0">
                <a:latin typeface="TimesNewRomanPSMT"/>
              </a:rPr>
              <a:t>be a transaction data set consisting of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n </a:t>
            </a:r>
            <a:r>
              <a:rPr lang="en-US" b="0" i="0" u="none" strike="noStrike" baseline="0" dirty="0">
                <a:latin typeface="TimesNewRomanPSMT"/>
              </a:rPr>
              <a:t>transactions</a:t>
            </a:r>
          </a:p>
          <a:p>
            <a:pPr algn="l"/>
            <a:r>
              <a:rPr lang="en-US" b="0" i="0" u="none" strike="noStrike" baseline="0" dirty="0">
                <a:latin typeface="TimesNewRomanPSMT"/>
              </a:rPr>
              <a:t>Each transaction is labeled with a class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y</a:t>
            </a:r>
            <a:endParaRPr lang="en-US" b="0" i="0" u="none" strike="noStrike" baseline="0" dirty="0">
              <a:latin typeface="TimesNewRomanPSMT"/>
            </a:endParaRPr>
          </a:p>
          <a:p>
            <a:pPr algn="l"/>
            <a:r>
              <a:rPr lang="en-US" b="0" i="0" u="none" strike="noStrike" baseline="0" dirty="0">
                <a:latin typeface="TimesNewRomanPSMT"/>
              </a:rPr>
              <a:t>Let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I </a:t>
            </a:r>
            <a:r>
              <a:rPr lang="en-US" b="0" i="0" u="none" strike="noStrike" baseline="0" dirty="0">
                <a:latin typeface="TimesNewRomanPSMT"/>
              </a:rPr>
              <a:t>be the set of all items in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T</a:t>
            </a:r>
            <a:r>
              <a:rPr lang="en-US" b="0" i="0" u="none" strike="noStrike" baseline="0" dirty="0">
                <a:latin typeface="TimesNewRomanPSMT"/>
              </a:rPr>
              <a:t>,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Y </a:t>
            </a:r>
            <a:r>
              <a:rPr lang="en-US" b="0" i="0" u="none" strike="noStrike" baseline="0" dirty="0">
                <a:latin typeface="TimesNewRomanPSMT"/>
              </a:rPr>
              <a:t>be the set of all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class labels </a:t>
            </a:r>
            <a:r>
              <a:rPr lang="en-US" b="0" i="0" u="none" strike="noStrike" baseline="0" dirty="0">
                <a:latin typeface="TimesNewRomanPSMT"/>
              </a:rPr>
              <a:t>(or target items) and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I </a:t>
            </a:r>
            <a:r>
              <a:rPr lang="en-US" b="0" i="0" u="none" strike="noStrike" baseline="0" dirty="0">
                <a:latin typeface="SymbolMT"/>
              </a:rPr>
              <a:t>∩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Y = </a:t>
            </a:r>
            <a:r>
              <a:rPr lang="en-US" b="0" i="0" u="none" strike="noStrike" baseline="0" dirty="0">
                <a:latin typeface="SymbolMT"/>
              </a:rPr>
              <a:t>∅</a:t>
            </a:r>
            <a:endParaRPr lang="en-US" b="0" i="0" u="none" strike="noStrike" baseline="0" dirty="0">
              <a:latin typeface="TimesNewRomanPSMT"/>
            </a:endParaRPr>
          </a:p>
          <a:p>
            <a:pPr algn="l"/>
            <a:r>
              <a:rPr lang="en-US" b="0" i="0" u="none" strike="noStrike" baseline="0" dirty="0">
                <a:latin typeface="TimesNewRomanPSMT"/>
              </a:rPr>
              <a:t>A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class association rule </a:t>
            </a:r>
            <a:r>
              <a:rPr lang="en-US" b="0" i="0" u="none" strike="noStrike" baseline="0" dirty="0">
                <a:latin typeface="TimesNewRomanPSMT"/>
              </a:rPr>
              <a:t>(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CAR</a:t>
            </a:r>
            <a:r>
              <a:rPr lang="en-US" b="0" i="0" u="none" strike="noStrike" baseline="0" dirty="0">
                <a:latin typeface="TimesNewRomanPSMT"/>
              </a:rPr>
              <a:t>) is an implication of the form</a:t>
            </a:r>
          </a:p>
          <a:p>
            <a:pPr lvl="1"/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X </a:t>
            </a:r>
            <a:r>
              <a:rPr lang="en-US" sz="2000" b="0" i="0" u="none" strike="noStrike" baseline="0" dirty="0">
                <a:latin typeface="SymbolMT"/>
              </a:rPr>
              <a:t>→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y</a:t>
            </a:r>
            <a:r>
              <a:rPr lang="en-US" sz="2000" b="0" i="0" u="none" strike="noStrike" baseline="0" dirty="0">
                <a:latin typeface="TimesNewRomanPSMT"/>
              </a:rPr>
              <a:t>, where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X </a:t>
            </a:r>
            <a:r>
              <a:rPr lang="en-US" sz="2000" b="0" i="0" u="none" strike="noStrike" baseline="0" dirty="0">
                <a:latin typeface="SymbolMT"/>
              </a:rPr>
              <a:t>⊆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I</a:t>
            </a:r>
            <a:r>
              <a:rPr lang="en-US" sz="2000" b="0" i="0" u="none" strike="noStrike" baseline="0" dirty="0">
                <a:latin typeface="TimesNewRomanPSMT"/>
              </a:rPr>
              <a:t>, and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y </a:t>
            </a:r>
            <a:r>
              <a:rPr lang="en-US" sz="2000" b="0" i="0" u="none" strike="noStrike" baseline="0" dirty="0">
                <a:latin typeface="SymbolMT"/>
              </a:rPr>
              <a:t>∈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1314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3237-A7EE-4103-9BFD-AC582AB2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NewRomanPSMT"/>
              </a:rPr>
              <a:t>D</a:t>
            </a:r>
            <a:r>
              <a:rPr lang="en-US" b="0" i="0" u="none" strike="noStrike" baseline="0" dirty="0">
                <a:latin typeface="TimesNewRomanPSMT"/>
              </a:rPr>
              <a:t>efinitions of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support </a:t>
            </a:r>
            <a:r>
              <a:rPr lang="en-US" b="0" i="0" u="none" strike="noStrike" baseline="0" dirty="0">
                <a:latin typeface="TimesNewRomanPSMT"/>
              </a:rPr>
              <a:t>and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confidence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FDEA-9FCB-40B4-A56B-258EB8CF4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TimesNewRomanPSMT"/>
              </a:rPr>
              <a:t>are the same as those for normal association rules</a:t>
            </a:r>
          </a:p>
          <a:p>
            <a:pPr algn="l"/>
            <a:r>
              <a:rPr lang="en-US" b="0" i="0" u="none" strike="noStrike" baseline="0" dirty="0">
                <a:latin typeface="TimesNewRomanPSMT"/>
              </a:rPr>
              <a:t>In general, a class association rule is different from a normal association rule in two ways</a:t>
            </a:r>
          </a:p>
          <a:p>
            <a:pPr lvl="1"/>
            <a:r>
              <a:rPr lang="en-US" sz="2000" b="0" i="0" u="none" strike="noStrike" baseline="0" dirty="0">
                <a:latin typeface="TimesNewRomanPSMT"/>
              </a:rPr>
              <a:t>1. The consequent of a CAR has only a single item, while the consequent of a normal association rule can have any number of items</a:t>
            </a:r>
          </a:p>
          <a:p>
            <a:pPr lvl="1"/>
            <a:r>
              <a:rPr lang="en-US" sz="2000" b="0" i="0" u="none" strike="noStrike" baseline="0" dirty="0">
                <a:latin typeface="TimesNewRomanPSMT"/>
              </a:rPr>
              <a:t>2. The consequent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y </a:t>
            </a:r>
            <a:r>
              <a:rPr lang="en-US" sz="2000" b="0" i="0" u="none" strike="noStrike" baseline="0" dirty="0">
                <a:latin typeface="TimesNewRomanPSMT"/>
              </a:rPr>
              <a:t>of a CAR can only be from the class label set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Y</a:t>
            </a:r>
            <a:r>
              <a:rPr lang="en-US" sz="2000" b="0" i="0" u="none" strike="noStrike" baseline="0" dirty="0">
                <a:latin typeface="TimesNewRomanPSMT"/>
              </a:rPr>
              <a:t>, i.e.,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y </a:t>
            </a:r>
            <a:r>
              <a:rPr lang="en-US" sz="2000" b="0" i="0" u="none" strike="noStrike" baseline="0" dirty="0">
                <a:latin typeface="SymbolMT"/>
              </a:rPr>
              <a:t>∈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Y</a:t>
            </a:r>
            <a:endParaRPr lang="en-US" sz="2000" b="0" i="0" u="none" strike="noStrike" baseline="0" dirty="0">
              <a:latin typeface="TimesNewRomanPSMT"/>
            </a:endParaRPr>
          </a:p>
          <a:p>
            <a:pPr lvl="1"/>
            <a:r>
              <a:rPr lang="en-US" sz="2000" dirty="0">
                <a:latin typeface="TimesNewRomanPSMT"/>
              </a:rPr>
              <a:t>Note: </a:t>
            </a:r>
            <a:r>
              <a:rPr lang="en-US" sz="2000" b="0" i="0" u="none" strike="noStrike" baseline="0" dirty="0">
                <a:latin typeface="TimesNewRomanPSMT"/>
              </a:rPr>
              <a:t>No item from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I </a:t>
            </a:r>
            <a:r>
              <a:rPr lang="en-US" sz="2000" b="0" i="0" u="none" strike="noStrike" baseline="0" dirty="0">
                <a:latin typeface="TimesNewRomanPSMT"/>
              </a:rPr>
              <a:t>can appear as the consequent, and no class label can appear as a rule condition. In contrast, a normal association rule can have any item as a condition or a consequent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3047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EA03-B619-4CC2-9EED-5B313ABD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i="0" u="none" strike="noStrike" baseline="0" dirty="0">
                <a:latin typeface="Times New Roman" panose="02020603050405020304" pitchFamily="18" charset="0"/>
              </a:rPr>
              <a:t>Objective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3A9BD-F1D3-438D-B11E-FFE8885AF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TimesNewRomanPSMT"/>
              </a:rPr>
              <a:t>The problem of mining CARs is to generate the complete set of CARs that satisfies the user-specified minimum support (</a:t>
            </a:r>
            <a:r>
              <a:rPr lang="en-US" b="0" i="0" u="none" strike="noStrike" baseline="0" dirty="0" err="1">
                <a:latin typeface="TimesNewRomanPSMT"/>
              </a:rPr>
              <a:t>minsup</a:t>
            </a:r>
            <a:r>
              <a:rPr lang="en-US" b="0" i="0" u="none" strike="noStrike" baseline="0" dirty="0">
                <a:latin typeface="TimesNewRomanPSMT"/>
              </a:rPr>
              <a:t>) and </a:t>
            </a:r>
            <a:r>
              <a:rPr lang="en-IN" b="0" i="0" u="none" strike="noStrike" baseline="0" dirty="0">
                <a:latin typeface="TimesNewRomanPSMT"/>
              </a:rPr>
              <a:t>minimum confidence (</a:t>
            </a:r>
            <a:r>
              <a:rPr lang="en-IN" b="0" i="0" u="none" strike="noStrike" baseline="0" dirty="0" err="1">
                <a:latin typeface="TimesNewRomanPSMT"/>
              </a:rPr>
              <a:t>minconf</a:t>
            </a:r>
            <a:r>
              <a:rPr lang="en-IN" b="0" i="0" u="none" strike="noStrike" baseline="0" dirty="0">
                <a:latin typeface="TimesNewRomanPSMT"/>
              </a:rPr>
              <a:t>) constraints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44609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ArialMT</vt:lpstr>
      <vt:lpstr>Calibri</vt:lpstr>
      <vt:lpstr>Calibri Light</vt:lpstr>
      <vt:lpstr>SymbolMT</vt:lpstr>
      <vt:lpstr>Times New Roman</vt:lpstr>
      <vt:lpstr>TimesNewRomanPSMT</vt:lpstr>
      <vt:lpstr>Office Theme</vt:lpstr>
      <vt:lpstr>Some Advanced Topics in Association Rule Mining</vt:lpstr>
      <vt:lpstr>Data Formats for Association Rule Mining</vt:lpstr>
      <vt:lpstr>PowerPoint Presentation</vt:lpstr>
      <vt:lpstr>Numerical values</vt:lpstr>
      <vt:lpstr>PowerPoint Presentation</vt:lpstr>
      <vt:lpstr>Mining Class Association Rules</vt:lpstr>
      <vt:lpstr>PowerPoint Presentation</vt:lpstr>
      <vt:lpstr>Definitions of support and confidence</vt:lpstr>
      <vt:lpstr>Objective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Advanced Topics in Association Rule Mining</dc:title>
  <dc:creator>Manjari Gupta</dc:creator>
  <cp:lastModifiedBy>Manjari Gupta</cp:lastModifiedBy>
  <cp:revision>1</cp:revision>
  <dcterms:created xsi:type="dcterms:W3CDTF">2022-02-10T07:06:50Z</dcterms:created>
  <dcterms:modified xsi:type="dcterms:W3CDTF">2022-02-10T07:07:29Z</dcterms:modified>
</cp:coreProperties>
</file>