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obot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wxjKUiRga6nJkjbuGmwozotAP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78A872-27D9-4A63-874E-B76C4F11D5AD}">
  <a:tblStyle styleId="{2F78A872-27D9-4A63-874E-B76C4F11D5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Roboto-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n.wiktionary.org/wiki/%E2%88%9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Hierarchical Clustering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92" name="Google Shape;192;p10"/>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3" name="Google Shape;193;p10"/>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94" name="Google Shape;194;p10"/>
          <p:cNvSpPr/>
          <p:nvPr/>
        </p:nvSpPr>
        <p:spPr>
          <a:xfrm>
            <a:off x="4431323" y="3938957"/>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0"/>
          <p:cNvSpPr/>
          <p:nvPr/>
        </p:nvSpPr>
        <p:spPr>
          <a:xfrm>
            <a:off x="4677505" y="4405016"/>
            <a:ext cx="211015" cy="253190"/>
          </a:xfrm>
          <a:prstGeom prst="star5">
            <a:avLst>
              <a:gd fmla="val 19098" name="adj"/>
              <a:gd fmla="val 105146" name="hf"/>
              <a:gd fmla="val 110557" name="vf"/>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10"/>
          <p:cNvSpPr/>
          <p:nvPr/>
        </p:nvSpPr>
        <p:spPr>
          <a:xfrm>
            <a:off x="5052647" y="3791268"/>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10"/>
          <p:cNvSpPr/>
          <p:nvPr/>
        </p:nvSpPr>
        <p:spPr>
          <a:xfrm>
            <a:off x="5866228" y="3335354"/>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0"/>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0"/>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10"/>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Step 4: Repeat Step 3 until there is only one cluster</a:t>
            </a:r>
            <a:endParaRPr/>
          </a:p>
        </p:txBody>
      </p:sp>
      <p:sp>
        <p:nvSpPr>
          <p:cNvPr id="201" name="Google Shape;201;p10"/>
          <p:cNvSpPr/>
          <p:nvPr/>
        </p:nvSpPr>
        <p:spPr>
          <a:xfrm rot="-598224">
            <a:off x="4353292" y="3171095"/>
            <a:ext cx="2857900" cy="1747233"/>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Distance/</a:t>
            </a:r>
            <a:r>
              <a:rPr b="0" i="0" lang="en-IN">
                <a:solidFill>
                  <a:srgbClr val="2E2E2E"/>
                </a:solidFill>
              </a:rPr>
              <a:t>Some examples for agglomerative clustering</a:t>
            </a:r>
            <a:endParaRPr/>
          </a:p>
        </p:txBody>
      </p:sp>
      <p:sp>
        <p:nvSpPr>
          <p:cNvPr id="207" name="Google Shape;207;p11"/>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Distance between two data points</a:t>
            </a:r>
            <a:endParaRPr/>
          </a:p>
          <a:p>
            <a:pPr indent="-228600" lvl="1" marL="685800" rtl="0" algn="l">
              <a:lnSpc>
                <a:spcPct val="90000"/>
              </a:lnSpc>
              <a:spcBef>
                <a:spcPts val="500"/>
              </a:spcBef>
              <a:spcAft>
                <a:spcPts val="0"/>
              </a:spcAft>
              <a:buClr>
                <a:schemeClr val="dk1"/>
              </a:buClr>
              <a:buSzPts val="2400"/>
              <a:buChar char="•"/>
            </a:pPr>
            <a:r>
              <a:rPr lang="en-IN"/>
              <a:t>Euclidean distance or any other distance</a:t>
            </a:r>
            <a:endParaRPr/>
          </a:p>
          <a:p>
            <a:pPr indent="-228600" lvl="0" marL="228600" rtl="0" algn="l">
              <a:lnSpc>
                <a:spcPct val="90000"/>
              </a:lnSpc>
              <a:spcBef>
                <a:spcPts val="1000"/>
              </a:spcBef>
              <a:spcAft>
                <a:spcPts val="0"/>
              </a:spcAft>
              <a:buClr>
                <a:schemeClr val="dk1"/>
              </a:buClr>
              <a:buSzPts val="2800"/>
              <a:buChar char="•"/>
            </a:pPr>
            <a:r>
              <a:rPr lang="en-IN"/>
              <a:t>Distance between two clusters</a:t>
            </a:r>
            <a:endParaRPr/>
          </a:p>
          <a:p>
            <a:pPr indent="-228600" lvl="1" marL="685800" rtl="0" algn="l">
              <a:lnSpc>
                <a:spcPct val="90000"/>
              </a:lnSpc>
              <a:spcBef>
                <a:spcPts val="500"/>
              </a:spcBef>
              <a:spcAft>
                <a:spcPts val="0"/>
              </a:spcAft>
              <a:buClr>
                <a:schemeClr val="dk1"/>
              </a:buClr>
              <a:buSzPts val="2400"/>
              <a:buChar char="•"/>
            </a:pPr>
            <a:r>
              <a:rPr b="0" i="1" lang="en-IN"/>
              <a:t>single-linkage</a:t>
            </a:r>
            <a:endParaRPr/>
          </a:p>
          <a:p>
            <a:pPr indent="-228600" lvl="1" marL="685800" rtl="0" algn="l">
              <a:lnSpc>
                <a:spcPct val="90000"/>
              </a:lnSpc>
              <a:spcBef>
                <a:spcPts val="500"/>
              </a:spcBef>
              <a:spcAft>
                <a:spcPts val="0"/>
              </a:spcAft>
              <a:buClr>
                <a:schemeClr val="dk1"/>
              </a:buClr>
              <a:buSzPts val="2400"/>
              <a:buChar char="•"/>
            </a:pPr>
            <a:r>
              <a:rPr b="0" i="0" lang="en-IN"/>
              <a:t>complete linkage </a:t>
            </a:r>
            <a:endParaRPr/>
          </a:p>
          <a:p>
            <a:pPr indent="-228600" lvl="1" marL="685800" rtl="0" algn="l">
              <a:lnSpc>
                <a:spcPct val="90000"/>
              </a:lnSpc>
              <a:spcBef>
                <a:spcPts val="500"/>
              </a:spcBef>
              <a:spcAft>
                <a:spcPts val="0"/>
              </a:spcAft>
              <a:buClr>
                <a:schemeClr val="dk1"/>
              </a:buClr>
              <a:buSzPts val="2400"/>
              <a:buChar char="•"/>
            </a:pPr>
            <a:r>
              <a:rPr lang="en-IN"/>
              <a:t>average linkage </a:t>
            </a:r>
            <a:endParaRPr/>
          </a:p>
          <a:p>
            <a:pPr indent="-228600" lvl="1" marL="685800" rtl="0" algn="l">
              <a:lnSpc>
                <a:spcPct val="90000"/>
              </a:lnSpc>
              <a:spcBef>
                <a:spcPts val="500"/>
              </a:spcBef>
              <a:spcAft>
                <a:spcPts val="0"/>
              </a:spcAft>
              <a:buClr>
                <a:schemeClr val="dk1"/>
              </a:buClr>
              <a:buSzPts val="2400"/>
              <a:buChar char="•"/>
            </a:pPr>
            <a:r>
              <a:rPr b="0" i="1" lang="en-IN"/>
              <a:t>centroid linkage</a:t>
            </a:r>
            <a:endParaRPr/>
          </a:p>
          <a:p>
            <a:pPr indent="-228600" lvl="1" marL="685800" rtl="0" algn="l">
              <a:lnSpc>
                <a:spcPct val="90000"/>
              </a:lnSpc>
              <a:spcBef>
                <a:spcPts val="500"/>
              </a:spcBef>
              <a:spcAft>
                <a:spcPts val="0"/>
              </a:spcAft>
              <a:buClr>
                <a:schemeClr val="dk1"/>
              </a:buClr>
              <a:buSzPts val="2400"/>
              <a:buChar char="•"/>
            </a:pPr>
            <a:r>
              <a:rPr b="0" i="0" lang="en-IN" sz="2400" u="none" cap="none" strike="noStrike"/>
              <a:t>Ward's method</a:t>
            </a:r>
            <a:endParaRPr b="0" i="1"/>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2E2E"/>
              </a:buClr>
              <a:buSzPts val="4400"/>
              <a:buFont typeface="Calibri"/>
              <a:buNone/>
            </a:pPr>
            <a:r>
              <a:rPr lang="en-IN">
                <a:solidFill>
                  <a:srgbClr val="2E2E2E"/>
                </a:solidFill>
                <a:latin typeface="Calibri"/>
                <a:ea typeface="Calibri"/>
                <a:cs typeface="Calibri"/>
                <a:sym typeface="Calibri"/>
              </a:rPr>
              <a:t>S</a:t>
            </a:r>
            <a:r>
              <a:rPr b="0" lang="en-IN">
                <a:solidFill>
                  <a:srgbClr val="2E2E2E"/>
                </a:solidFill>
                <a:latin typeface="Calibri"/>
                <a:ea typeface="Calibri"/>
                <a:cs typeface="Calibri"/>
                <a:sym typeface="Calibri"/>
              </a:rPr>
              <a:t>ingle-linkage </a:t>
            </a:r>
            <a:r>
              <a:rPr b="0" lang="en-IN">
                <a:solidFill>
                  <a:srgbClr val="374151"/>
                </a:solidFill>
                <a:latin typeface="Calibri"/>
                <a:ea typeface="Calibri"/>
                <a:cs typeface="Calibri"/>
                <a:sym typeface="Calibri"/>
              </a:rPr>
              <a:t>distance </a:t>
            </a:r>
            <a:endParaRPr>
              <a:latin typeface="Calibri"/>
              <a:ea typeface="Calibri"/>
              <a:cs typeface="Calibri"/>
              <a:sym typeface="Calibri"/>
            </a:endParaRPr>
          </a:p>
        </p:txBody>
      </p:sp>
      <p:sp>
        <p:nvSpPr>
          <p:cNvPr id="213" name="Google Shape;21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Distance between two closest point</a:t>
            </a:r>
            <a:endParaRPr/>
          </a:p>
          <a:p>
            <a:pPr indent="-228600" lvl="0" marL="228600" rtl="0" algn="l">
              <a:lnSpc>
                <a:spcPct val="90000"/>
              </a:lnSpc>
              <a:spcBef>
                <a:spcPts val="1000"/>
              </a:spcBef>
              <a:spcAft>
                <a:spcPts val="0"/>
              </a:spcAft>
              <a:buClr>
                <a:schemeClr val="dk1"/>
              </a:buClr>
              <a:buSzPts val="2800"/>
              <a:buChar char="•"/>
            </a:pPr>
            <a:r>
              <a:rPr b="0" i="0" lang="en-IN"/>
              <a:t>Dis(C1,C2) = Min dist(Pi,Pj) such that Pi ∈ C1 &amp; Pj ∈ C2</a:t>
            </a:r>
            <a:endParaRPr/>
          </a:p>
          <a:p>
            <a:pPr indent="-228600" lvl="0" marL="228600" rtl="0" algn="l">
              <a:lnSpc>
                <a:spcPct val="90000"/>
              </a:lnSpc>
              <a:spcBef>
                <a:spcPts val="1000"/>
              </a:spcBef>
              <a:spcAft>
                <a:spcPts val="0"/>
              </a:spcAft>
              <a:buClr>
                <a:schemeClr val="dk1"/>
              </a:buClr>
              <a:buSzPts val="2800"/>
              <a:buChar char="•"/>
            </a:pPr>
            <a:r>
              <a:rPr b="0" i="0" lang="en-IN"/>
              <a:t>To calculate the single linkage distance between two clusters, we first need to calculate the distance between all pairs of points in the two clusters. </a:t>
            </a:r>
            <a:endParaRPr/>
          </a:p>
          <a:p>
            <a:pPr indent="-228600" lvl="0" marL="228600" rtl="0" algn="l">
              <a:lnSpc>
                <a:spcPct val="90000"/>
              </a:lnSpc>
              <a:spcBef>
                <a:spcPts val="1000"/>
              </a:spcBef>
              <a:spcAft>
                <a:spcPts val="0"/>
              </a:spcAft>
              <a:buClr>
                <a:schemeClr val="dk1"/>
              </a:buClr>
              <a:buSzPts val="2800"/>
              <a:buChar char="•"/>
            </a:pPr>
            <a:r>
              <a:rPr b="0" i="0" lang="en-IN"/>
              <a:t>Then we select the minimum distance between any two points in the two clusters as the single linkage distance between the clusters.</a:t>
            </a:r>
            <a:endParaRPr/>
          </a:p>
          <a:p>
            <a:pPr indent="-228600" lvl="0" marL="228600" rtl="0" algn="l">
              <a:lnSpc>
                <a:spcPct val="90000"/>
              </a:lnSpc>
              <a:spcBef>
                <a:spcPts val="1000"/>
              </a:spcBef>
              <a:spcAft>
                <a:spcPts val="0"/>
              </a:spcAft>
              <a:buClr>
                <a:schemeClr val="dk1"/>
              </a:buClr>
              <a:buSzPts val="2800"/>
              <a:buChar char="•"/>
            </a:pPr>
            <a:r>
              <a:rPr b="0" i="0" lang="en-IN"/>
              <a:t>Single linkage tends to produce elongated, chain-like clusters, and can be sensitive to noise and outliers in the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IN">
                <a:latin typeface="Arial"/>
                <a:ea typeface="Arial"/>
                <a:cs typeface="Arial"/>
                <a:sym typeface="Arial"/>
              </a:rPr>
              <a:t>Complete linkage distance </a:t>
            </a:r>
            <a:endParaRPr/>
          </a:p>
        </p:txBody>
      </p:sp>
      <p:sp>
        <p:nvSpPr>
          <p:cNvPr id="219" name="Google Shape;2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IN"/>
              <a:t>Distance between two furthest point</a:t>
            </a:r>
            <a:endParaRPr/>
          </a:p>
          <a:p>
            <a:pPr indent="-241934" lvl="0" marL="228600" rtl="0" algn="l">
              <a:lnSpc>
                <a:spcPct val="90000"/>
              </a:lnSpc>
              <a:spcBef>
                <a:spcPts val="1000"/>
              </a:spcBef>
              <a:spcAft>
                <a:spcPts val="0"/>
              </a:spcAft>
              <a:buClr>
                <a:schemeClr val="dk1"/>
              </a:buClr>
              <a:buSzPts val="2800"/>
              <a:buChar char="•"/>
            </a:pPr>
            <a:r>
              <a:rPr lang="en-IN"/>
              <a:t>Dis</a:t>
            </a:r>
            <a:r>
              <a:rPr b="0" i="0" lang="en-IN"/>
              <a:t>(C1,C2) = M</a:t>
            </a:r>
            <a:r>
              <a:rPr lang="en-IN"/>
              <a:t>ax</a:t>
            </a:r>
            <a:r>
              <a:rPr b="0" i="0" lang="en-IN"/>
              <a:t> dist(Pi,Pj) such that Pi ∈ C1 &amp; Pj ∈ C2</a:t>
            </a:r>
            <a:endParaRPr/>
          </a:p>
          <a:p>
            <a:pPr indent="-241934" lvl="0" marL="228600" rtl="0" algn="l">
              <a:lnSpc>
                <a:spcPct val="90000"/>
              </a:lnSpc>
              <a:spcBef>
                <a:spcPts val="1000"/>
              </a:spcBef>
              <a:spcAft>
                <a:spcPts val="0"/>
              </a:spcAft>
              <a:buClr>
                <a:schemeClr val="dk1"/>
              </a:buClr>
              <a:buSzPts val="2800"/>
              <a:buChar char="•"/>
            </a:pPr>
            <a:r>
              <a:rPr b="0" i="0" lang="en-IN"/>
              <a:t>To calculate the complete linkage distance between two clusters, we first need to calculate the distance between all pairs of points in the two clusters. </a:t>
            </a:r>
            <a:endParaRPr/>
          </a:p>
          <a:p>
            <a:pPr indent="-241934" lvl="0" marL="228600" rtl="0" algn="l">
              <a:lnSpc>
                <a:spcPct val="90000"/>
              </a:lnSpc>
              <a:spcBef>
                <a:spcPts val="1000"/>
              </a:spcBef>
              <a:spcAft>
                <a:spcPts val="0"/>
              </a:spcAft>
              <a:buClr>
                <a:schemeClr val="dk1"/>
              </a:buClr>
              <a:buSzPts val="2800"/>
              <a:buChar char="•"/>
            </a:pPr>
            <a:r>
              <a:rPr b="0" i="0" lang="en-IN"/>
              <a:t>Then we select the maximum distance between any two points in the two clusters as the complete linkage distance between the clusters.</a:t>
            </a:r>
            <a:endParaRPr/>
          </a:p>
          <a:p>
            <a:pPr indent="-241934" lvl="0" marL="228600" rtl="0" algn="l">
              <a:lnSpc>
                <a:spcPct val="90000"/>
              </a:lnSpc>
              <a:spcBef>
                <a:spcPts val="1000"/>
              </a:spcBef>
              <a:spcAft>
                <a:spcPts val="0"/>
              </a:spcAft>
              <a:buClr>
                <a:schemeClr val="dk1"/>
              </a:buClr>
              <a:buSzPts val="2800"/>
              <a:buChar char="•"/>
            </a:pPr>
            <a:r>
              <a:rPr b="0" i="0" lang="en-IN"/>
              <a:t>Complete linkage tends to produce compact, spherical clusters, and is less sensitive to noise and outliers in the data compared to single linkage. However, it can be sensitive to the presence of elongated clusters in the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Average linkage (Group Average)</a:t>
            </a:r>
            <a:endParaRPr/>
          </a:p>
        </p:txBody>
      </p:sp>
      <p:sp>
        <p:nvSpPr>
          <p:cNvPr id="225" name="Google Shape;22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a:t>The average linkage method calculates the distance between two clusters as the average distance between all pairs of points, one from each cluster.</a:t>
            </a:r>
            <a:endParaRPr/>
          </a:p>
          <a:p>
            <a:pPr indent="-228600" lvl="0" marL="228600" rtl="0" algn="l">
              <a:lnSpc>
                <a:spcPct val="90000"/>
              </a:lnSpc>
              <a:spcBef>
                <a:spcPts val="1000"/>
              </a:spcBef>
              <a:spcAft>
                <a:spcPts val="0"/>
              </a:spcAft>
              <a:buClr>
                <a:schemeClr val="dk1"/>
              </a:buClr>
              <a:buSzPts val="2800"/>
              <a:buChar char="•"/>
            </a:pPr>
            <a:r>
              <a:rPr lang="en-IN"/>
              <a:t>Dis</a:t>
            </a:r>
            <a:r>
              <a:rPr b="0" i="0" lang="en-IN"/>
              <a:t>(C1,C2) = </a:t>
            </a:r>
            <a:r>
              <a:rPr b="0" i="0" lang="en-IN" u="sng">
                <a:solidFill>
                  <a:schemeClr val="hlink"/>
                </a:solidFill>
                <a:hlinkClick r:id="rId3"/>
              </a:rPr>
              <a:t>∑</a:t>
            </a:r>
            <a:r>
              <a:rPr b="0" i="0" lang="en-IN"/>
              <a:t> dist(Pi, Pj)/|C1|*|C2|</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4400"/>
              <a:buFont typeface="Arial"/>
              <a:buNone/>
            </a:pPr>
            <a:r>
              <a:rPr b="0" i="0" lang="en-IN">
                <a:solidFill>
                  <a:srgbClr val="374151"/>
                </a:solidFill>
                <a:latin typeface="Arial"/>
                <a:ea typeface="Arial"/>
                <a:cs typeface="Arial"/>
                <a:sym typeface="Arial"/>
              </a:rPr>
              <a:t>Centroid linkage distance</a:t>
            </a:r>
            <a:endParaRPr/>
          </a:p>
        </p:txBody>
      </p:sp>
      <p:sp>
        <p:nvSpPr>
          <p:cNvPr id="231" name="Google Shape;23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0" i="0" lang="en-IN"/>
              <a:t>In centroid linkage distance, the distance between two clusters is defined as the distance between the centroids of the two clusters. </a:t>
            </a:r>
            <a:endParaRPr/>
          </a:p>
          <a:p>
            <a:pPr indent="-228600" lvl="0" marL="228600" rtl="0" algn="l">
              <a:lnSpc>
                <a:spcPct val="90000"/>
              </a:lnSpc>
              <a:spcBef>
                <a:spcPts val="1000"/>
              </a:spcBef>
              <a:spcAft>
                <a:spcPts val="0"/>
              </a:spcAft>
              <a:buClr>
                <a:schemeClr val="dk1"/>
              </a:buClr>
              <a:buSzPct val="100000"/>
              <a:buChar char="•"/>
            </a:pPr>
            <a:r>
              <a:rPr b="0" i="0" lang="en-IN"/>
              <a:t>The centroid of a cluster is the mean of all the points in the cluster.</a:t>
            </a:r>
            <a:endParaRPr/>
          </a:p>
          <a:p>
            <a:pPr indent="-228600" lvl="0" marL="228600" rtl="0" algn="l">
              <a:lnSpc>
                <a:spcPct val="90000"/>
              </a:lnSpc>
              <a:spcBef>
                <a:spcPts val="1000"/>
              </a:spcBef>
              <a:spcAft>
                <a:spcPts val="0"/>
              </a:spcAft>
              <a:buClr>
                <a:schemeClr val="dk1"/>
              </a:buClr>
              <a:buSzPct val="100000"/>
              <a:buChar char="•"/>
            </a:pPr>
            <a:r>
              <a:rPr b="0" i="0" lang="en-IN" sz="2800" u="none" cap="none" strike="noStrike"/>
              <a:t>Mathematically, if we have two clusters A and B, and c(A) and c(B) are the centroids of clusters A and B, respectively, then the centroid linkage distance between A and B is given by:</a:t>
            </a:r>
            <a:endParaRPr/>
          </a:p>
          <a:p>
            <a:pPr indent="0" lvl="0" marL="0" marR="0" rtl="0" algn="l">
              <a:lnSpc>
                <a:spcPct val="100000"/>
              </a:lnSpc>
              <a:spcBef>
                <a:spcPts val="0"/>
              </a:spcBef>
              <a:spcAft>
                <a:spcPts val="0"/>
              </a:spcAft>
              <a:buClr>
                <a:schemeClr val="dk1"/>
              </a:buClr>
              <a:buSzPct val="100000"/>
              <a:buFont typeface="Calibri"/>
              <a:buNone/>
            </a:pPr>
            <a:r>
              <a:rPr b="0" i="0" lang="en-IN" sz="2800" u="none" cap="none" strike="noStrike"/>
              <a:t>	d(A,B) = ||c(A) - c(B)||</a:t>
            </a:r>
            <a:endParaRPr/>
          </a:p>
          <a:p>
            <a:pPr indent="0" lvl="0" marL="0" marR="0" rtl="0" algn="l">
              <a:lnSpc>
                <a:spcPct val="100000"/>
              </a:lnSpc>
              <a:spcBef>
                <a:spcPts val="0"/>
              </a:spcBef>
              <a:spcAft>
                <a:spcPts val="0"/>
              </a:spcAft>
              <a:buClr>
                <a:schemeClr val="dk1"/>
              </a:buClr>
              <a:buSzPct val="100000"/>
              <a:buFont typeface="Calibri"/>
              <a:buNone/>
            </a:pPr>
            <a:r>
              <a:rPr b="0" i="0" lang="en-IN" sz="2800" u="none" cap="none" strike="noStrike"/>
              <a:t>	where || || denotes the Euclidean distance between the centroids.</a:t>
            </a:r>
            <a:endParaRPr/>
          </a:p>
          <a:p>
            <a:pPr indent="-228600" lvl="0" marL="228600" rtl="0" algn="l">
              <a:lnSpc>
                <a:spcPct val="100000"/>
              </a:lnSpc>
              <a:spcBef>
                <a:spcPts val="0"/>
              </a:spcBef>
              <a:spcAft>
                <a:spcPts val="0"/>
              </a:spcAft>
              <a:buClr>
                <a:schemeClr val="dk1"/>
              </a:buClr>
              <a:buSzPct val="100000"/>
              <a:buChar char="•"/>
            </a:pPr>
            <a:r>
              <a:rPr b="0" i="0" lang="en-IN" sz="2800" u="none" cap="none" strike="noStrike"/>
              <a:t>This distance metric tends to produce well-separated clusters that are roughly equally sized and shaped. </a:t>
            </a:r>
            <a:endParaRPr/>
          </a:p>
          <a:p>
            <a:pPr indent="-228600" lvl="0" marL="228600" rtl="0" algn="l">
              <a:lnSpc>
                <a:spcPct val="100000"/>
              </a:lnSpc>
              <a:spcBef>
                <a:spcPts val="0"/>
              </a:spcBef>
              <a:spcAft>
                <a:spcPts val="0"/>
              </a:spcAft>
              <a:buClr>
                <a:schemeClr val="dk1"/>
              </a:buClr>
              <a:buSzPct val="100000"/>
              <a:buChar char="•"/>
            </a:pPr>
            <a:r>
              <a:rPr b="0" i="0" lang="en-IN" sz="2800" u="none" cap="none" strike="noStrike"/>
              <a:t>It is often used in situations where the goal is to minimize the average distance between points in a cluster. </a:t>
            </a:r>
            <a:endParaRPr/>
          </a:p>
          <a:p>
            <a:pPr indent="-228600" lvl="0" marL="228600" rtl="0" algn="l">
              <a:lnSpc>
                <a:spcPct val="100000"/>
              </a:lnSpc>
              <a:spcBef>
                <a:spcPts val="0"/>
              </a:spcBef>
              <a:spcAft>
                <a:spcPts val="0"/>
              </a:spcAft>
              <a:buClr>
                <a:schemeClr val="dk1"/>
              </a:buClr>
              <a:buSzPct val="100000"/>
              <a:buChar char="•"/>
            </a:pPr>
            <a:r>
              <a:rPr b="0" i="0" lang="en-IN" sz="2800" u="none" cap="none" strike="noStrike"/>
              <a:t>However, it can be sensitive to outliers and may not work well when the clusters have different densities or sizes.</a:t>
            </a:r>
            <a:endParaRPr/>
          </a:p>
          <a:p>
            <a:pPr indent="0" lvl="0" marL="0" marR="0" rtl="0" algn="l">
              <a:lnSpc>
                <a:spcPct val="100000"/>
              </a:lnSpc>
              <a:spcBef>
                <a:spcPts val="0"/>
              </a:spcBef>
              <a:spcAft>
                <a:spcPts val="0"/>
              </a:spcAft>
              <a:buClr>
                <a:schemeClr val="dk1"/>
              </a:buClr>
              <a:buSzPct val="100000"/>
              <a:buFont typeface="Calibri"/>
              <a:buNone/>
            </a:pPr>
            <a:br>
              <a:rPr b="0" i="0" lang="en-IN" sz="3600" u="none" cap="none" strike="noStrike"/>
            </a:br>
            <a:endParaRPr b="0" i="0" sz="5400" u="none" cap="none" strike="noStrike"/>
          </a:p>
          <a:p>
            <a:pPr indent="-104140" lvl="0" marL="228600" rtl="0" algn="l">
              <a:lnSpc>
                <a:spcPct val="90000"/>
              </a:lnSpc>
              <a:spcBef>
                <a:spcPts val="1000"/>
              </a:spcBef>
              <a:spcAft>
                <a:spcPts val="0"/>
              </a:spcAft>
              <a:buClr>
                <a:schemeClr val="dk1"/>
              </a:buClr>
              <a:buSzPct val="100000"/>
              <a:buNone/>
            </a:pPr>
            <a:r>
              <a:t/>
            </a:r>
            <a:endParaRPr b="0" i="0"/>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Ward's method</a:t>
            </a:r>
            <a:endParaRPr/>
          </a:p>
        </p:txBody>
      </p:sp>
      <p:sp>
        <p:nvSpPr>
          <p:cNvPr id="237" name="Google Shape;2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lnSpc>
                <a:spcPct val="100000"/>
              </a:lnSpc>
              <a:spcBef>
                <a:spcPts val="0"/>
              </a:spcBef>
              <a:spcAft>
                <a:spcPts val="0"/>
              </a:spcAft>
              <a:buClr>
                <a:schemeClr val="dk1"/>
              </a:buClr>
              <a:buSzPct val="100000"/>
              <a:buFont typeface="Arial"/>
              <a:buNone/>
            </a:pPr>
            <a:r>
              <a:rPr lang="en-IN">
                <a:latin typeface="Arial"/>
                <a:ea typeface="Arial"/>
                <a:cs typeface="Arial"/>
                <a:sym typeface="Arial"/>
              </a:rPr>
              <a:t>A</a:t>
            </a:r>
            <a:r>
              <a:rPr b="0" i="0" lang="en-IN" sz="2800" u="none" cap="none" strike="noStrike">
                <a:latin typeface="Arial"/>
                <a:ea typeface="Arial"/>
                <a:cs typeface="Arial"/>
                <a:sym typeface="Arial"/>
              </a:rPr>
              <a:t>ims to minimize the increase in variance (or sum of squared errors) when merging two clusters. </a:t>
            </a:r>
            <a:endParaRPr/>
          </a:p>
          <a:p>
            <a:pPr indent="0" lvl="0" marL="0" marR="0" rtl="0" algn="l">
              <a:lnSpc>
                <a:spcPct val="100000"/>
              </a:lnSpc>
              <a:spcBef>
                <a:spcPts val="0"/>
              </a:spcBef>
              <a:spcAft>
                <a:spcPts val="0"/>
              </a:spcAft>
              <a:buClr>
                <a:schemeClr val="dk1"/>
              </a:buClr>
              <a:buSzPct val="100000"/>
              <a:buFont typeface="Arial"/>
              <a:buNone/>
            </a:pPr>
            <a:r>
              <a:rPr b="0" i="0" lang="en-IN" sz="2800" u="none" cap="none" strike="noStrike">
                <a:latin typeface="Arial"/>
                <a:ea typeface="Arial"/>
                <a:cs typeface="Arial"/>
                <a:sym typeface="Arial"/>
              </a:rPr>
              <a:t>The distance between two clusters in Ward's method is calculated as follows:</a:t>
            </a:r>
            <a:endParaRPr/>
          </a:p>
          <a:p>
            <a:pPr indent="-111125" lvl="0" marL="0" marR="0" rtl="0" algn="l">
              <a:lnSpc>
                <a:spcPct val="100000"/>
              </a:lnSpc>
              <a:spcBef>
                <a:spcPts val="0"/>
              </a:spcBef>
              <a:spcAft>
                <a:spcPts val="0"/>
              </a:spcAft>
              <a:buClr>
                <a:schemeClr val="dk1"/>
              </a:buClr>
              <a:buSzPct val="100000"/>
              <a:buFont typeface="Arial"/>
              <a:buAutoNum type="arabicPeriod"/>
            </a:pPr>
            <a:r>
              <a:rPr b="0" i="0" lang="en-IN" sz="2800" u="none" cap="none" strike="noStrike">
                <a:latin typeface="Arial"/>
                <a:ea typeface="Arial"/>
                <a:cs typeface="Arial"/>
                <a:sym typeface="Arial"/>
              </a:rPr>
              <a:t>First, calculate the centroid of each cluster (i.e., the mean of all the points in the cluster).</a:t>
            </a:r>
            <a:endParaRPr/>
          </a:p>
          <a:p>
            <a:pPr indent="-111125" lvl="0" marL="0" marR="0" rtl="0" algn="l">
              <a:lnSpc>
                <a:spcPct val="100000"/>
              </a:lnSpc>
              <a:spcBef>
                <a:spcPts val="0"/>
              </a:spcBef>
              <a:spcAft>
                <a:spcPts val="0"/>
              </a:spcAft>
              <a:buClr>
                <a:schemeClr val="dk1"/>
              </a:buClr>
              <a:buSzPct val="100000"/>
              <a:buFont typeface="Arial"/>
              <a:buAutoNum type="arabicPeriod"/>
            </a:pPr>
            <a:r>
              <a:rPr b="0" i="0" lang="en-IN" sz="2800" u="none" cap="none" strike="noStrike">
                <a:latin typeface="Arial"/>
                <a:ea typeface="Arial"/>
                <a:cs typeface="Arial"/>
                <a:sym typeface="Arial"/>
              </a:rPr>
              <a:t>Then, merge the two clusters and calculate the new centroid of the merged cluster.</a:t>
            </a:r>
            <a:endParaRPr/>
          </a:p>
          <a:p>
            <a:pPr indent="-111125" lvl="0" marL="0" marR="0" rtl="0" algn="l">
              <a:lnSpc>
                <a:spcPct val="100000"/>
              </a:lnSpc>
              <a:spcBef>
                <a:spcPts val="0"/>
              </a:spcBef>
              <a:spcAft>
                <a:spcPts val="0"/>
              </a:spcAft>
              <a:buClr>
                <a:schemeClr val="dk1"/>
              </a:buClr>
              <a:buSzPct val="100000"/>
              <a:buFont typeface="Arial"/>
              <a:buAutoNum type="arabicPeriod"/>
            </a:pPr>
            <a:r>
              <a:rPr b="0" i="0" lang="en-IN" sz="2800" u="none" cap="none" strike="noStrike">
                <a:latin typeface="Arial"/>
                <a:ea typeface="Arial"/>
                <a:cs typeface="Arial"/>
                <a:sym typeface="Arial"/>
              </a:rPr>
              <a:t>Finally, calculate the increase in variance (or sum of squared errors) caused by merging the two clusters. </a:t>
            </a:r>
            <a:endParaRPr/>
          </a:p>
          <a:p>
            <a:pPr indent="0" lvl="0" marL="0" marR="0" rtl="0" algn="l">
              <a:lnSpc>
                <a:spcPct val="100000"/>
              </a:lnSpc>
              <a:spcBef>
                <a:spcPts val="0"/>
              </a:spcBef>
              <a:spcAft>
                <a:spcPts val="0"/>
              </a:spcAft>
              <a:buClr>
                <a:schemeClr val="dk1"/>
              </a:buClr>
              <a:buSzPct val="100000"/>
              <a:buNone/>
            </a:pPr>
            <a:r>
              <a:rPr lang="en-IN">
                <a:latin typeface="Arial"/>
                <a:ea typeface="Arial"/>
                <a:cs typeface="Arial"/>
                <a:sym typeface="Arial"/>
              </a:rPr>
              <a:t>   </a:t>
            </a:r>
            <a:r>
              <a:rPr b="0" i="0" lang="en-IN" sz="2800" u="none" cap="none" strike="noStrike">
                <a:latin typeface="Arial"/>
                <a:ea typeface="Arial"/>
                <a:cs typeface="Arial"/>
                <a:sym typeface="Arial"/>
              </a:rPr>
              <a:t>This can be calculated using the following formula:</a:t>
            </a:r>
            <a:endParaRPr/>
          </a:p>
          <a:p>
            <a:pPr indent="0" lvl="0" marL="0" marR="0" rtl="0" algn="l">
              <a:lnSpc>
                <a:spcPct val="100000"/>
              </a:lnSpc>
              <a:spcBef>
                <a:spcPts val="0"/>
              </a:spcBef>
              <a:spcAft>
                <a:spcPts val="0"/>
              </a:spcAft>
              <a:buClr>
                <a:schemeClr val="dk1"/>
              </a:buClr>
              <a:buSzPct val="100000"/>
              <a:buFont typeface="Arial"/>
              <a:buNone/>
            </a:pPr>
            <a:r>
              <a:rPr lang="en-IN" sz="2800">
                <a:latin typeface="Arial"/>
                <a:ea typeface="Arial"/>
                <a:cs typeface="Arial"/>
                <a:sym typeface="Arial"/>
              </a:rPr>
              <a:t>	</a:t>
            </a:r>
            <a:r>
              <a:rPr b="0" i="0" lang="en-IN" sz="2800" u="none" cap="none" strike="noStrike">
                <a:latin typeface="Arial"/>
                <a:ea typeface="Arial"/>
                <a:cs typeface="Arial"/>
                <a:sym typeface="Arial"/>
              </a:rPr>
              <a:t>ΔV = V(A ∪ B) - V(A) - V(B)</a:t>
            </a:r>
            <a:endParaRPr/>
          </a:p>
          <a:p>
            <a:pPr indent="0" lvl="0" marL="0" marR="0" rtl="0" algn="l">
              <a:lnSpc>
                <a:spcPct val="100000"/>
              </a:lnSpc>
              <a:spcBef>
                <a:spcPts val="0"/>
              </a:spcBef>
              <a:spcAft>
                <a:spcPts val="0"/>
              </a:spcAft>
              <a:buClr>
                <a:schemeClr val="dk1"/>
              </a:buClr>
              <a:buSzPct val="100000"/>
              <a:buFont typeface="Arial"/>
              <a:buNone/>
            </a:pPr>
            <a:r>
              <a:rPr b="0" i="0" lang="en-IN" sz="2800" u="none" cap="none" strike="noStrike">
                <a:latin typeface="Arial"/>
                <a:ea typeface="Arial"/>
                <a:cs typeface="Arial"/>
                <a:sym typeface="Arial"/>
              </a:rPr>
              <a:t>	where A and B are the two clusters being merged, </a:t>
            </a:r>
            <a:endParaRPr/>
          </a:p>
          <a:p>
            <a:pPr indent="0" lvl="0" marL="0" marR="0" rtl="0" algn="l">
              <a:lnSpc>
                <a:spcPct val="100000"/>
              </a:lnSpc>
              <a:spcBef>
                <a:spcPts val="0"/>
              </a:spcBef>
              <a:spcAft>
                <a:spcPts val="0"/>
              </a:spcAft>
              <a:buClr>
                <a:schemeClr val="dk1"/>
              </a:buClr>
              <a:buSzPct val="100000"/>
              <a:buFont typeface="Arial"/>
              <a:buNone/>
            </a:pPr>
            <a:r>
              <a:rPr lang="en-IN">
                <a:latin typeface="Arial"/>
                <a:ea typeface="Arial"/>
                <a:cs typeface="Arial"/>
                <a:sym typeface="Arial"/>
              </a:rPr>
              <a:t>	            </a:t>
            </a:r>
            <a:r>
              <a:rPr b="0" i="0" lang="en-IN" sz="2800" u="none" cap="none" strike="noStrike">
                <a:latin typeface="Arial"/>
                <a:ea typeface="Arial"/>
                <a:cs typeface="Arial"/>
                <a:sym typeface="Arial"/>
              </a:rPr>
              <a:t>A ∪ B is the merged cluster, and </a:t>
            </a:r>
            <a:endParaRPr/>
          </a:p>
          <a:p>
            <a:pPr indent="0" lvl="0" marL="0" marR="0" rtl="0" algn="l">
              <a:lnSpc>
                <a:spcPct val="100000"/>
              </a:lnSpc>
              <a:spcBef>
                <a:spcPts val="0"/>
              </a:spcBef>
              <a:spcAft>
                <a:spcPts val="0"/>
              </a:spcAft>
              <a:buClr>
                <a:schemeClr val="dk1"/>
              </a:buClr>
              <a:buSzPct val="100000"/>
              <a:buFont typeface="Arial"/>
              <a:buNone/>
            </a:pPr>
            <a:r>
              <a:rPr lang="en-IN">
                <a:latin typeface="Arial"/>
                <a:ea typeface="Arial"/>
                <a:cs typeface="Arial"/>
                <a:sym typeface="Arial"/>
              </a:rPr>
              <a:t>	            </a:t>
            </a:r>
            <a:r>
              <a:rPr b="0" i="0" lang="en-IN" sz="2800" u="none" cap="none" strike="noStrike">
                <a:latin typeface="Arial"/>
                <a:ea typeface="Arial"/>
                <a:cs typeface="Arial"/>
                <a:sym typeface="Arial"/>
              </a:rPr>
              <a:t>V(.) is the variance (or sum of squared errors) of the points in the cluster.</a:t>
            </a:r>
            <a:endParaRPr/>
          </a:p>
          <a:p>
            <a:pPr indent="0" lvl="0" marL="0" marR="0" rtl="0" algn="l">
              <a:lnSpc>
                <a:spcPct val="100000"/>
              </a:lnSpc>
              <a:spcBef>
                <a:spcPts val="0"/>
              </a:spcBef>
              <a:spcAft>
                <a:spcPts val="0"/>
              </a:spcAft>
              <a:buClr>
                <a:schemeClr val="dk1"/>
              </a:buClr>
              <a:buSzPct val="100000"/>
              <a:buFont typeface="Arial"/>
              <a:buNone/>
            </a:pPr>
            <a:r>
              <a:rPr b="0" i="0" lang="en-IN" sz="2800" u="none" cap="none" strike="noStrike">
                <a:latin typeface="Arial"/>
                <a:ea typeface="Arial"/>
                <a:cs typeface="Arial"/>
                <a:sym typeface="Arial"/>
              </a:rPr>
              <a:t>Note: In some implementations of Ward's method, the increase in variance is divided by the total number of points in the merged cluster, to ensure that larger clusters are not favored over smaller ones.</a:t>
            </a:r>
            <a:endParaRPr/>
          </a:p>
          <a:p>
            <a:pPr indent="-111125" lvl="0" marL="0" marR="0" rtl="0" algn="l">
              <a:lnSpc>
                <a:spcPct val="100000"/>
              </a:lnSpc>
              <a:spcBef>
                <a:spcPts val="0"/>
              </a:spcBef>
              <a:spcAft>
                <a:spcPts val="0"/>
              </a:spcAft>
              <a:buClr>
                <a:schemeClr val="dk1"/>
              </a:buClr>
              <a:buSzPct val="100000"/>
              <a:buFont typeface="Arial"/>
              <a:buAutoNum type="arabicPeriod" startAt="4"/>
            </a:pPr>
            <a:r>
              <a:rPr b="0" i="0" lang="en-IN" sz="2800" u="none" cap="none" strike="noStrike">
                <a:latin typeface="Arial"/>
                <a:ea typeface="Arial"/>
                <a:cs typeface="Arial"/>
                <a:sym typeface="Arial"/>
              </a:rPr>
              <a:t>Repeat steps 2 and 3 for all possible pairs of clusters, and choose the pair that results in the smallest increase in variance (or sum of squared errors) as the clusters to merge next.</a:t>
            </a:r>
            <a:endParaRPr/>
          </a:p>
          <a:p>
            <a:pPr indent="-111125" lvl="0" marL="0" marR="0" rtl="0" algn="l">
              <a:lnSpc>
                <a:spcPct val="100000"/>
              </a:lnSpc>
              <a:spcBef>
                <a:spcPts val="0"/>
              </a:spcBef>
              <a:spcAft>
                <a:spcPts val="0"/>
              </a:spcAft>
              <a:buClr>
                <a:schemeClr val="dk1"/>
              </a:buClr>
              <a:buSzPct val="100000"/>
              <a:buFont typeface="Arial"/>
              <a:buAutoNum type="arabicPeriod" startAt="4"/>
            </a:pPr>
            <a:r>
              <a:rPr b="0" i="0" lang="en-IN" sz="2800" u="none" cap="none" strike="noStrike">
                <a:latin typeface="Arial"/>
                <a:ea typeface="Arial"/>
                <a:cs typeface="Arial"/>
                <a:sym typeface="Arial"/>
              </a:rPr>
              <a:t>Continue merging clusters until there is only one cluster left (i.e., all points have been grouped into a single cluster).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Purpose of HC </a:t>
            </a:r>
            <a:endParaRPr/>
          </a:p>
        </p:txBody>
      </p:sp>
      <p:sp>
        <p:nvSpPr>
          <p:cNvPr id="243" name="Google Shape;24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How we get the actual result: right number of clusters?</a:t>
            </a:r>
            <a:endParaRPr/>
          </a:p>
          <a:p>
            <a:pPr indent="-228600" lvl="0" marL="228600" rtl="0" algn="l">
              <a:lnSpc>
                <a:spcPct val="90000"/>
              </a:lnSpc>
              <a:spcBef>
                <a:spcPts val="1000"/>
              </a:spcBef>
              <a:spcAft>
                <a:spcPts val="0"/>
              </a:spcAft>
              <a:buClr>
                <a:schemeClr val="dk1"/>
              </a:buClr>
              <a:buSzPts val="2800"/>
              <a:buChar char="•"/>
            </a:pPr>
            <a:r>
              <a:rPr lang="en-IN"/>
              <a:t>It maintains record of how these clusters are made during this process</a:t>
            </a:r>
            <a:endParaRPr/>
          </a:p>
          <a:p>
            <a:pPr indent="-228600" lvl="1" marL="685800" rtl="0" algn="l">
              <a:lnSpc>
                <a:spcPct val="90000"/>
              </a:lnSpc>
              <a:spcBef>
                <a:spcPts val="500"/>
              </a:spcBef>
              <a:spcAft>
                <a:spcPts val="0"/>
              </a:spcAft>
              <a:buClr>
                <a:schemeClr val="dk1"/>
              </a:buClr>
              <a:buSzPts val="2400"/>
              <a:buChar char="•"/>
            </a:pPr>
            <a:r>
              <a:rPr lang="en-IN"/>
              <a:t>record is stored in a dendrogram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929"/>
              </a:buClr>
              <a:buSzPts val="4400"/>
              <a:buFont typeface="Arial"/>
              <a:buNone/>
            </a:pPr>
            <a:r>
              <a:rPr i="0" lang="en-IN">
                <a:solidFill>
                  <a:srgbClr val="292929"/>
                </a:solidFill>
                <a:latin typeface="Arial"/>
                <a:ea typeface="Arial"/>
                <a:cs typeface="Arial"/>
                <a:sym typeface="Arial"/>
              </a:rPr>
              <a:t>Dendrogram</a:t>
            </a:r>
            <a:endParaRPr/>
          </a:p>
        </p:txBody>
      </p:sp>
      <p:sp>
        <p:nvSpPr>
          <p:cNvPr id="249" name="Google Shape;24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IN">
                <a:solidFill>
                  <a:srgbClr val="292929"/>
                </a:solidFill>
                <a:latin typeface="Arial"/>
                <a:ea typeface="Arial"/>
                <a:cs typeface="Arial"/>
                <a:sym typeface="Arial"/>
              </a:rPr>
              <a:t>A</a:t>
            </a:r>
            <a:r>
              <a:rPr b="1" i="0" lang="en-IN">
                <a:solidFill>
                  <a:srgbClr val="292929"/>
                </a:solidFill>
                <a:latin typeface="Arial"/>
                <a:ea typeface="Arial"/>
                <a:cs typeface="Arial"/>
                <a:sym typeface="Arial"/>
              </a:rPr>
              <a:t> Dendrogram </a:t>
            </a:r>
            <a:r>
              <a:rPr b="0" i="0" lang="en-IN">
                <a:solidFill>
                  <a:srgbClr val="292929"/>
                </a:solidFill>
                <a:latin typeface="Arial"/>
                <a:ea typeface="Arial"/>
                <a:cs typeface="Arial"/>
                <a:sym typeface="Arial"/>
              </a:rPr>
              <a:t>is a</a:t>
            </a:r>
            <a:r>
              <a:rPr b="1" i="0" lang="en-IN">
                <a:solidFill>
                  <a:srgbClr val="292929"/>
                </a:solidFill>
                <a:latin typeface="Arial"/>
                <a:ea typeface="Arial"/>
                <a:cs typeface="Arial"/>
                <a:sym typeface="Arial"/>
              </a:rPr>
              <a:t> </a:t>
            </a:r>
            <a:r>
              <a:rPr b="0" i="0" lang="en-IN">
                <a:solidFill>
                  <a:srgbClr val="292929"/>
                </a:solidFill>
                <a:latin typeface="Arial"/>
                <a:ea typeface="Arial"/>
                <a:cs typeface="Arial"/>
                <a:sym typeface="Arial"/>
              </a:rPr>
              <a:t>tree-like diagram that records the sequences of merges or splits.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do dendrograms work?</a:t>
            </a:r>
            <a:endParaRPr/>
          </a:p>
        </p:txBody>
      </p:sp>
      <p:sp>
        <p:nvSpPr>
          <p:cNvPr id="255" name="Google Shape;255;p19"/>
          <p:cNvSpPr txBox="1"/>
          <p:nvPr>
            <p:ph idx="1" type="body"/>
          </p:nvPr>
        </p:nvSpPr>
        <p:spPr>
          <a:xfrm>
            <a:off x="253218" y="1825625"/>
            <a:ext cx="3924887"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a:t>6 points on the left chart.</a:t>
            </a:r>
            <a:endParaRPr/>
          </a:p>
          <a:p>
            <a:pPr indent="-228600" lvl="0" marL="228600" rtl="0" algn="l">
              <a:lnSpc>
                <a:spcPct val="90000"/>
              </a:lnSpc>
              <a:spcBef>
                <a:spcPts val="1000"/>
              </a:spcBef>
              <a:spcAft>
                <a:spcPts val="0"/>
              </a:spcAft>
              <a:buClr>
                <a:schemeClr val="dk1"/>
              </a:buClr>
              <a:buSzPct val="100000"/>
              <a:buChar char="•"/>
            </a:pPr>
            <a:r>
              <a:rPr lang="en-IN"/>
              <a:t>Points are having dissimilarity</a:t>
            </a:r>
            <a:endParaRPr/>
          </a:p>
          <a:p>
            <a:pPr indent="-228600" lvl="0" marL="228600" rtl="0" algn="l">
              <a:lnSpc>
                <a:spcPct val="90000"/>
              </a:lnSpc>
              <a:spcBef>
                <a:spcPts val="1000"/>
              </a:spcBef>
              <a:spcAft>
                <a:spcPts val="0"/>
              </a:spcAft>
              <a:buClr>
                <a:schemeClr val="dk1"/>
              </a:buClr>
              <a:buSzPct val="100000"/>
              <a:buChar char="•"/>
            </a:pPr>
            <a:r>
              <a:rPr lang="en-IN"/>
              <a:t>We can measure this dissimilarity by finding distance between them.</a:t>
            </a:r>
            <a:endParaRPr/>
          </a:p>
          <a:p>
            <a:pPr indent="-228600" lvl="0" marL="228600" rtl="0" algn="l">
              <a:lnSpc>
                <a:spcPct val="90000"/>
              </a:lnSpc>
              <a:spcBef>
                <a:spcPts val="1000"/>
              </a:spcBef>
              <a:spcAft>
                <a:spcPts val="0"/>
              </a:spcAft>
              <a:buClr>
                <a:schemeClr val="dk1"/>
              </a:buClr>
              <a:buSzPct val="100000"/>
              <a:buChar char="•"/>
            </a:pPr>
            <a:r>
              <a:rPr lang="en-IN"/>
              <a:t>Using these we will create dendrograms.</a:t>
            </a:r>
            <a:endParaRPr/>
          </a:p>
          <a:p>
            <a:pPr indent="-228600" lvl="0" marL="228600" rtl="0" algn="l">
              <a:lnSpc>
                <a:spcPct val="90000"/>
              </a:lnSpc>
              <a:spcBef>
                <a:spcPts val="1000"/>
              </a:spcBef>
              <a:spcAft>
                <a:spcPts val="0"/>
              </a:spcAft>
              <a:buClr>
                <a:schemeClr val="dk1"/>
              </a:buClr>
              <a:buSzPct val="100000"/>
              <a:buChar char="•"/>
            </a:pPr>
            <a:r>
              <a:rPr lang="en-IN"/>
              <a:t>Initially every single point is an individual cluster.</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What is Dendrogram?. What is a dendrogram? What shape is… | by Manik Soni |  Medium" id="256" name="Google Shape;256;p19"/>
          <p:cNvPicPr preferRelativeResize="0"/>
          <p:nvPr/>
        </p:nvPicPr>
        <p:blipFill rotWithShape="1">
          <a:blip r:embed="rId3">
            <a:alphaModFix/>
          </a:blip>
          <a:srcRect b="0" l="0" r="0" t="0"/>
          <a:stretch/>
        </p:blipFill>
        <p:spPr>
          <a:xfrm>
            <a:off x="4289654" y="3066756"/>
            <a:ext cx="7064146" cy="28698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Hierarchical Clustering (HC)</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Results of HC are sometimes very similar to K-means algorithm</a:t>
            </a:r>
            <a:endParaRPr/>
          </a:p>
          <a:p>
            <a:pPr indent="-228600" lvl="0" marL="228600" rtl="0" algn="l">
              <a:lnSpc>
                <a:spcPct val="90000"/>
              </a:lnSpc>
              <a:spcBef>
                <a:spcPts val="1000"/>
              </a:spcBef>
              <a:spcAft>
                <a:spcPts val="0"/>
              </a:spcAft>
              <a:buClr>
                <a:schemeClr val="dk1"/>
              </a:buClr>
              <a:buSzPts val="2800"/>
              <a:buChar char="•"/>
            </a:pPr>
            <a:r>
              <a:rPr lang="en-IN"/>
              <a:t>Types of HC</a:t>
            </a:r>
            <a:endParaRPr/>
          </a:p>
          <a:p>
            <a:pPr indent="-228600" lvl="1" marL="685800" rtl="0" algn="l">
              <a:lnSpc>
                <a:spcPct val="90000"/>
              </a:lnSpc>
              <a:spcBef>
                <a:spcPts val="500"/>
              </a:spcBef>
              <a:spcAft>
                <a:spcPts val="0"/>
              </a:spcAft>
              <a:buClr>
                <a:schemeClr val="dk1"/>
              </a:buClr>
              <a:buSzPts val="2400"/>
              <a:buChar char="•"/>
            </a:pPr>
            <a:r>
              <a:rPr lang="en-IN"/>
              <a:t>Agglomerative</a:t>
            </a:r>
            <a:endParaRPr/>
          </a:p>
          <a:p>
            <a:pPr indent="-228600" lvl="1" marL="685800" rtl="0" algn="l">
              <a:lnSpc>
                <a:spcPct val="90000"/>
              </a:lnSpc>
              <a:spcBef>
                <a:spcPts val="500"/>
              </a:spcBef>
              <a:spcAft>
                <a:spcPts val="0"/>
              </a:spcAft>
              <a:buClr>
                <a:schemeClr val="dk1"/>
              </a:buClr>
              <a:buSzPts val="2400"/>
              <a:buChar char="•"/>
            </a:pPr>
            <a:r>
              <a:rPr lang="en-IN"/>
              <a:t>divisive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Another Dendrogram </a:t>
            </a:r>
            <a:endParaRPr/>
          </a:p>
        </p:txBody>
      </p:sp>
      <p:sp>
        <p:nvSpPr>
          <p:cNvPr id="262" name="Google Shape;26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Manual Step by Step Complete Link hierarchical clustering with dendrogram.  | by Ganesh Chandrasekaran | Analytics Vidhya | Medium" id="263" name="Google Shape;263;p20"/>
          <p:cNvPicPr preferRelativeResize="0"/>
          <p:nvPr/>
        </p:nvPicPr>
        <p:blipFill rotWithShape="1">
          <a:blip r:embed="rId3">
            <a:alphaModFix/>
          </a:blip>
          <a:srcRect b="0" l="0" r="0" t="0"/>
          <a:stretch/>
        </p:blipFill>
        <p:spPr>
          <a:xfrm>
            <a:off x="2996419" y="2514599"/>
            <a:ext cx="4352120" cy="31772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Using Dendrograms</a:t>
            </a:r>
            <a:endParaRPr/>
          </a:p>
        </p:txBody>
      </p:sp>
      <p:sp>
        <p:nvSpPr>
          <p:cNvPr id="269" name="Google Shape;269;p21"/>
          <p:cNvSpPr txBox="1"/>
          <p:nvPr>
            <p:ph idx="1" type="body"/>
          </p:nvPr>
        </p:nvSpPr>
        <p:spPr>
          <a:xfrm>
            <a:off x="838200" y="1825625"/>
            <a:ext cx="626598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Set a threshold for dissimilarity</a:t>
            </a:r>
            <a:endParaRPr/>
          </a:p>
          <a:p>
            <a:pPr indent="-228600" lvl="0" marL="228600" rtl="0" algn="l">
              <a:lnSpc>
                <a:spcPct val="90000"/>
              </a:lnSpc>
              <a:spcBef>
                <a:spcPts val="1000"/>
              </a:spcBef>
              <a:spcAft>
                <a:spcPts val="0"/>
              </a:spcAft>
              <a:buClr>
                <a:schemeClr val="dk1"/>
              </a:buClr>
              <a:buSzPts val="2800"/>
              <a:buChar char="•"/>
            </a:pPr>
            <a:r>
              <a:rPr lang="en-IN"/>
              <a:t>Not allowing any clusters that would have dissimilarity greater than that level (for eg. 1.7)</a:t>
            </a:r>
            <a:endParaRPr/>
          </a:p>
          <a:p>
            <a:pPr indent="-228600" lvl="0" marL="228600" rtl="0" algn="l">
              <a:lnSpc>
                <a:spcPct val="90000"/>
              </a:lnSpc>
              <a:spcBef>
                <a:spcPts val="1000"/>
              </a:spcBef>
              <a:spcAft>
                <a:spcPts val="0"/>
              </a:spcAft>
              <a:buClr>
                <a:schemeClr val="dk1"/>
              </a:buClr>
              <a:buSzPts val="2800"/>
              <a:buChar char="•"/>
            </a:pPr>
            <a:r>
              <a:rPr lang="en-IN"/>
              <a:t>Number of clusters</a:t>
            </a:r>
            <a:endParaRPr/>
          </a:p>
          <a:p>
            <a:pPr indent="-228600" lvl="1" marL="685800" rtl="0" algn="l">
              <a:lnSpc>
                <a:spcPct val="90000"/>
              </a:lnSpc>
              <a:spcBef>
                <a:spcPts val="500"/>
              </a:spcBef>
              <a:spcAft>
                <a:spcPts val="0"/>
              </a:spcAft>
              <a:buClr>
                <a:schemeClr val="dk1"/>
              </a:buClr>
              <a:buSzPts val="2400"/>
              <a:buChar char="•"/>
            </a:pPr>
            <a:r>
              <a:rPr lang="en-IN"/>
              <a:t>Number of lines the dissimilarity threshold line crosses.</a:t>
            </a:r>
            <a:endParaRPr/>
          </a:p>
          <a:p>
            <a:pPr indent="-228600" lvl="0" marL="228600" rtl="0" algn="l">
              <a:lnSpc>
                <a:spcPct val="90000"/>
              </a:lnSpc>
              <a:spcBef>
                <a:spcPts val="1000"/>
              </a:spcBef>
              <a:spcAft>
                <a:spcPts val="0"/>
              </a:spcAft>
              <a:buClr>
                <a:schemeClr val="dk1"/>
              </a:buClr>
              <a:buSzPts val="2800"/>
              <a:buChar char="•"/>
            </a:pPr>
            <a:r>
              <a:rPr lang="en-IN"/>
              <a:t>Here it suggest two clusters</a:t>
            </a:r>
            <a:endParaRPr/>
          </a:p>
          <a:p>
            <a:pPr indent="-228600" lvl="1" marL="685800" rtl="0" algn="l">
              <a:lnSpc>
                <a:spcPct val="90000"/>
              </a:lnSpc>
              <a:spcBef>
                <a:spcPts val="500"/>
              </a:spcBef>
              <a:spcAft>
                <a:spcPts val="0"/>
              </a:spcAft>
              <a:buClr>
                <a:schemeClr val="dk1"/>
              </a:buClr>
              <a:buSzPts val="2400"/>
              <a:buChar char="•"/>
            </a:pPr>
            <a:r>
              <a:rPr lang="en-IN"/>
              <a:t>P1, P2 and P3</a:t>
            </a:r>
            <a:endParaRPr/>
          </a:p>
          <a:p>
            <a:pPr indent="-228600" lvl="1" marL="685800" rtl="0" algn="l">
              <a:lnSpc>
                <a:spcPct val="90000"/>
              </a:lnSpc>
              <a:spcBef>
                <a:spcPts val="500"/>
              </a:spcBef>
              <a:spcAft>
                <a:spcPts val="0"/>
              </a:spcAft>
              <a:buClr>
                <a:schemeClr val="dk1"/>
              </a:buClr>
              <a:buSzPts val="2400"/>
              <a:buChar char="•"/>
            </a:pPr>
            <a:r>
              <a:rPr lang="en-IN"/>
              <a:t>P4, P5 and P6</a:t>
            </a:r>
            <a:endParaRPr/>
          </a:p>
        </p:txBody>
      </p:sp>
      <p:pic>
        <p:nvPicPr>
          <p:cNvPr id="270" name="Google Shape;270;p21"/>
          <p:cNvPicPr preferRelativeResize="0"/>
          <p:nvPr/>
        </p:nvPicPr>
        <p:blipFill rotWithShape="1">
          <a:blip r:embed="rId3">
            <a:alphaModFix/>
          </a:blip>
          <a:srcRect b="0" l="0" r="0" t="0"/>
          <a:stretch/>
        </p:blipFill>
        <p:spPr>
          <a:xfrm>
            <a:off x="7934325" y="2310179"/>
            <a:ext cx="3419475" cy="280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Another example</a:t>
            </a:r>
            <a:endParaRPr/>
          </a:p>
        </p:txBody>
      </p:sp>
      <p:sp>
        <p:nvSpPr>
          <p:cNvPr id="276" name="Google Shape;276;p22"/>
          <p:cNvSpPr txBox="1"/>
          <p:nvPr>
            <p:ph idx="1" type="body"/>
          </p:nvPr>
        </p:nvSpPr>
        <p:spPr>
          <a:xfrm>
            <a:off x="838200" y="1825625"/>
            <a:ext cx="363737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4 clusters </a:t>
            </a:r>
            <a:endParaRPr/>
          </a:p>
          <a:p>
            <a:pPr indent="-228600" lvl="1" marL="685800" rtl="0" algn="l">
              <a:lnSpc>
                <a:spcPct val="90000"/>
              </a:lnSpc>
              <a:spcBef>
                <a:spcPts val="500"/>
              </a:spcBef>
              <a:spcAft>
                <a:spcPts val="0"/>
              </a:spcAft>
              <a:buClr>
                <a:schemeClr val="dk1"/>
              </a:buClr>
              <a:buSzPts val="2400"/>
              <a:buChar char="•"/>
            </a:pPr>
            <a:r>
              <a:rPr lang="en-IN"/>
              <a:t>P1</a:t>
            </a:r>
            <a:endParaRPr/>
          </a:p>
          <a:p>
            <a:pPr indent="-228600" lvl="1" marL="685800" rtl="0" algn="l">
              <a:lnSpc>
                <a:spcPct val="90000"/>
              </a:lnSpc>
              <a:spcBef>
                <a:spcPts val="500"/>
              </a:spcBef>
              <a:spcAft>
                <a:spcPts val="0"/>
              </a:spcAft>
              <a:buClr>
                <a:schemeClr val="dk1"/>
              </a:buClr>
              <a:buSzPts val="2400"/>
              <a:buChar char="•"/>
            </a:pPr>
            <a:r>
              <a:rPr lang="en-IN"/>
              <a:t>P2 and P3</a:t>
            </a:r>
            <a:endParaRPr/>
          </a:p>
          <a:p>
            <a:pPr indent="-228600" lvl="1" marL="685800" rtl="0" algn="l">
              <a:lnSpc>
                <a:spcPct val="90000"/>
              </a:lnSpc>
              <a:spcBef>
                <a:spcPts val="500"/>
              </a:spcBef>
              <a:spcAft>
                <a:spcPts val="0"/>
              </a:spcAft>
              <a:buClr>
                <a:schemeClr val="dk1"/>
              </a:buClr>
              <a:buSzPts val="2400"/>
              <a:buChar char="•"/>
            </a:pPr>
            <a:r>
              <a:rPr lang="en-IN"/>
              <a:t>P4</a:t>
            </a:r>
            <a:endParaRPr/>
          </a:p>
          <a:p>
            <a:pPr indent="-228600" lvl="1" marL="685800" rtl="0" algn="l">
              <a:lnSpc>
                <a:spcPct val="90000"/>
              </a:lnSpc>
              <a:spcBef>
                <a:spcPts val="500"/>
              </a:spcBef>
              <a:spcAft>
                <a:spcPts val="0"/>
              </a:spcAft>
              <a:buClr>
                <a:schemeClr val="dk1"/>
              </a:buClr>
              <a:buSzPts val="2400"/>
              <a:buChar char="•"/>
            </a:pPr>
            <a:r>
              <a:rPr lang="en-IN"/>
              <a:t>P5 and P6</a:t>
            </a:r>
            <a:endParaRPr/>
          </a:p>
        </p:txBody>
      </p:sp>
      <p:pic>
        <p:nvPicPr>
          <p:cNvPr id="277" name="Google Shape;277;p22"/>
          <p:cNvPicPr preferRelativeResize="0"/>
          <p:nvPr/>
        </p:nvPicPr>
        <p:blipFill rotWithShape="1">
          <a:blip r:embed="rId3">
            <a:alphaModFix/>
          </a:blip>
          <a:srcRect b="0" l="0" r="0" t="0"/>
          <a:stretch/>
        </p:blipFill>
        <p:spPr>
          <a:xfrm>
            <a:off x="7716422" y="2441550"/>
            <a:ext cx="3314700" cy="279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Dendrogram suggest optimal number of clusters</a:t>
            </a:r>
            <a:endParaRPr/>
          </a:p>
        </p:txBody>
      </p:sp>
      <p:sp>
        <p:nvSpPr>
          <p:cNvPr id="283" name="Google Shape;28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Standard approach</a:t>
            </a:r>
            <a:endParaRPr/>
          </a:p>
          <a:p>
            <a:pPr indent="-228600" lvl="1" marL="685800" rtl="0" algn="l">
              <a:lnSpc>
                <a:spcPct val="90000"/>
              </a:lnSpc>
              <a:spcBef>
                <a:spcPts val="500"/>
              </a:spcBef>
              <a:spcAft>
                <a:spcPts val="0"/>
              </a:spcAft>
              <a:buClr>
                <a:schemeClr val="dk1"/>
              </a:buClr>
              <a:buSzPts val="2400"/>
              <a:buChar char="•"/>
            </a:pPr>
            <a:r>
              <a:rPr lang="en-IN"/>
              <a:t>Find the longest vertical line (distance) that does not cross any of the horizontal line.</a:t>
            </a:r>
            <a:endParaRPr/>
          </a:p>
          <a:p>
            <a:pPr indent="-228600" lvl="1" marL="685800" rtl="0" algn="l">
              <a:lnSpc>
                <a:spcPct val="90000"/>
              </a:lnSpc>
              <a:spcBef>
                <a:spcPts val="500"/>
              </a:spcBef>
              <a:spcAft>
                <a:spcPts val="0"/>
              </a:spcAft>
              <a:buClr>
                <a:schemeClr val="dk1"/>
              </a:buClr>
              <a:buSzPts val="2400"/>
              <a:buChar char="•"/>
            </a:pPr>
            <a:r>
              <a:rPr lang="en-IN"/>
              <a:t>Take the threshold that cross this largest distance and use this threshold to find number of clusters.</a:t>
            </a:r>
            <a:endParaRPr/>
          </a:p>
          <a:p>
            <a:pPr indent="-228600" lvl="0" marL="228600" rtl="0" algn="l">
              <a:lnSpc>
                <a:spcPct val="90000"/>
              </a:lnSpc>
              <a:spcBef>
                <a:spcPts val="1000"/>
              </a:spcBef>
              <a:spcAft>
                <a:spcPts val="0"/>
              </a:spcAft>
              <a:buClr>
                <a:schemeClr val="dk1"/>
              </a:buClr>
              <a:buSzPts val="2800"/>
              <a:buChar char="•"/>
            </a:pPr>
            <a:r>
              <a:rPr lang="en-IN"/>
              <a:t>Any other method like elbow method can also be used.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IN">
                <a:latin typeface="Arial"/>
                <a:ea typeface="Arial"/>
                <a:cs typeface="Arial"/>
                <a:sym typeface="Arial"/>
              </a:rPr>
              <a:t>Silhouette analysis</a:t>
            </a:r>
            <a:endParaRPr/>
          </a:p>
        </p:txBody>
      </p:sp>
      <p:sp>
        <p:nvSpPr>
          <p:cNvPr id="289" name="Google Shape;28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a:latin typeface="Arial"/>
                <a:ea typeface="Arial"/>
                <a:cs typeface="Arial"/>
                <a:sym typeface="Arial"/>
              </a:rPr>
              <a:t>to evaluate the quality of clustering results and </a:t>
            </a:r>
            <a:endParaRPr/>
          </a:p>
          <a:p>
            <a:pPr indent="-228600" lvl="0" marL="228600" rtl="0" algn="l">
              <a:lnSpc>
                <a:spcPct val="90000"/>
              </a:lnSpc>
              <a:spcBef>
                <a:spcPts val="1000"/>
              </a:spcBef>
              <a:spcAft>
                <a:spcPts val="0"/>
              </a:spcAft>
              <a:buClr>
                <a:schemeClr val="dk1"/>
              </a:buClr>
              <a:buSzPts val="2800"/>
              <a:buChar char="•"/>
            </a:pPr>
            <a:r>
              <a:rPr b="0" i="0" lang="en-IN">
                <a:latin typeface="Arial"/>
                <a:ea typeface="Arial"/>
                <a:cs typeface="Arial"/>
                <a:sym typeface="Arial"/>
              </a:rPr>
              <a:t>to determine the optimal number of clusters in hierarchical clustering. </a:t>
            </a:r>
            <a:endParaRPr/>
          </a:p>
          <a:p>
            <a:pPr indent="-228600" lvl="0" marL="228600" rtl="0" algn="l">
              <a:lnSpc>
                <a:spcPct val="90000"/>
              </a:lnSpc>
              <a:spcBef>
                <a:spcPts val="1000"/>
              </a:spcBef>
              <a:spcAft>
                <a:spcPts val="0"/>
              </a:spcAft>
              <a:buClr>
                <a:schemeClr val="dk1"/>
              </a:buClr>
              <a:buSzPts val="2800"/>
              <a:buChar char="•"/>
            </a:pPr>
            <a:r>
              <a:rPr b="0" i="0" lang="en-IN">
                <a:latin typeface="Arial"/>
                <a:ea typeface="Arial"/>
                <a:cs typeface="Arial"/>
                <a:sym typeface="Arial"/>
              </a:rPr>
              <a:t>The technique is based on the concept of silhouette coefficients, which measure </a:t>
            </a:r>
            <a:endParaRPr/>
          </a:p>
          <a:p>
            <a:pPr indent="-228600" lvl="1" marL="685800" rtl="0" algn="l">
              <a:lnSpc>
                <a:spcPct val="90000"/>
              </a:lnSpc>
              <a:spcBef>
                <a:spcPts val="500"/>
              </a:spcBef>
              <a:spcAft>
                <a:spcPts val="0"/>
              </a:spcAft>
              <a:buClr>
                <a:schemeClr val="dk1"/>
              </a:buClr>
              <a:buSzPts val="2400"/>
              <a:buChar char="•"/>
            </a:pPr>
            <a:r>
              <a:rPr b="0" i="0" lang="en-IN">
                <a:latin typeface="Arial"/>
                <a:ea typeface="Arial"/>
                <a:cs typeface="Arial"/>
                <a:sym typeface="Arial"/>
              </a:rPr>
              <a:t>how well a data point fits into its assigned cluster compared to the other clusters.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IN">
                <a:latin typeface="Arial"/>
                <a:ea typeface="Arial"/>
                <a:cs typeface="Arial"/>
                <a:sym typeface="Arial"/>
              </a:rPr>
              <a:t>Silhouette coefficient</a:t>
            </a:r>
            <a:endParaRPr/>
          </a:p>
        </p:txBody>
      </p:sp>
      <p:sp>
        <p:nvSpPr>
          <p:cNvPr id="295" name="Google Shape;29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a:latin typeface="Arial"/>
                <a:ea typeface="Arial"/>
                <a:cs typeface="Arial"/>
                <a:sym typeface="Arial"/>
              </a:rPr>
              <a:t>The silhouette coefficient for a data point is calculated as follows:</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Calculate the average distance between the data point and all other data points in the same cluster. This is denoted as a(i).</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Calculate the average distance between the data point and all other data points in the nearest neighboring cluster (i.e., the cluster with the smallest average distance). This is denoted as b(i).</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Calculate the silhouette coefficient for the data point as (b(i) - a(i)) / max(a(i), b(i)).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IN">
                <a:latin typeface="Arial"/>
                <a:ea typeface="Arial"/>
                <a:cs typeface="Arial"/>
                <a:sym typeface="Arial"/>
              </a:rPr>
              <a:t>Silhouette coefficient</a:t>
            </a:r>
            <a:endParaRPr/>
          </a:p>
        </p:txBody>
      </p:sp>
      <p:sp>
        <p:nvSpPr>
          <p:cNvPr id="301" name="Google Shape;30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a:latin typeface="Arial"/>
                <a:ea typeface="Arial"/>
                <a:cs typeface="Arial"/>
                <a:sym typeface="Arial"/>
              </a:rPr>
              <a:t>The silhouette coefficient ranges from -1 to 1, </a:t>
            </a:r>
            <a:endParaRPr/>
          </a:p>
          <a:p>
            <a:pPr indent="-228600" lvl="0" marL="228600" rtl="0" algn="l">
              <a:lnSpc>
                <a:spcPct val="90000"/>
              </a:lnSpc>
              <a:spcBef>
                <a:spcPts val="1000"/>
              </a:spcBef>
              <a:spcAft>
                <a:spcPts val="0"/>
              </a:spcAft>
              <a:buClr>
                <a:schemeClr val="dk1"/>
              </a:buClr>
              <a:buSzPts val="2800"/>
              <a:buChar char="•"/>
            </a:pPr>
            <a:r>
              <a:rPr lang="en-IN">
                <a:latin typeface="Arial"/>
                <a:ea typeface="Arial"/>
                <a:cs typeface="Arial"/>
                <a:sym typeface="Arial"/>
              </a:rPr>
              <a:t>A</a:t>
            </a:r>
            <a:r>
              <a:rPr b="0" i="0" lang="en-IN">
                <a:latin typeface="Arial"/>
                <a:ea typeface="Arial"/>
                <a:cs typeface="Arial"/>
                <a:sym typeface="Arial"/>
              </a:rPr>
              <a:t> coefficient close to 1 indicates that the data point is well-matched to its own cluster and poorly matched to neighboring clusters, </a:t>
            </a:r>
            <a:endParaRPr/>
          </a:p>
          <a:p>
            <a:pPr indent="-228600" lvl="0" marL="228600" rtl="0" algn="l">
              <a:lnSpc>
                <a:spcPct val="90000"/>
              </a:lnSpc>
              <a:spcBef>
                <a:spcPts val="1000"/>
              </a:spcBef>
              <a:spcAft>
                <a:spcPts val="0"/>
              </a:spcAft>
              <a:buClr>
                <a:schemeClr val="dk1"/>
              </a:buClr>
              <a:buSzPts val="2800"/>
              <a:buChar char="•"/>
            </a:pPr>
            <a:r>
              <a:rPr b="0" i="0" lang="en-IN">
                <a:latin typeface="Arial"/>
                <a:ea typeface="Arial"/>
                <a:cs typeface="Arial"/>
                <a:sym typeface="Arial"/>
              </a:rPr>
              <a:t>while a coefficient close to -1 indicates the opposite. </a:t>
            </a:r>
            <a:endParaRPr/>
          </a:p>
          <a:p>
            <a:pPr indent="-228600" lvl="0" marL="228600" rtl="0" algn="l">
              <a:lnSpc>
                <a:spcPct val="90000"/>
              </a:lnSpc>
              <a:spcBef>
                <a:spcPts val="1000"/>
              </a:spcBef>
              <a:spcAft>
                <a:spcPts val="0"/>
              </a:spcAft>
              <a:buClr>
                <a:schemeClr val="dk1"/>
              </a:buClr>
              <a:buSzPts val="2800"/>
              <a:buChar char="•"/>
            </a:pPr>
            <a:r>
              <a:rPr b="0" i="0" lang="en-IN">
                <a:latin typeface="Arial"/>
                <a:ea typeface="Arial"/>
                <a:cs typeface="Arial"/>
                <a:sym typeface="Arial"/>
              </a:rPr>
              <a:t>A coefficient close to 0 indicates that the data point is close to the boundary between two clusters.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latin typeface="Calibri"/>
                <a:ea typeface="Calibri"/>
                <a:cs typeface="Calibri"/>
                <a:sym typeface="Calibri"/>
              </a:rPr>
              <a:t>Finding optimal number of clusters using </a:t>
            </a:r>
            <a:r>
              <a:rPr b="0" i="0" lang="en-IN">
                <a:latin typeface="Calibri"/>
                <a:ea typeface="Calibri"/>
                <a:cs typeface="Calibri"/>
                <a:sym typeface="Calibri"/>
              </a:rPr>
              <a:t>silhouette analysis</a:t>
            </a:r>
            <a:endParaRPr>
              <a:latin typeface="Calibri"/>
              <a:ea typeface="Calibri"/>
              <a:cs typeface="Calibri"/>
              <a:sym typeface="Calibri"/>
            </a:endParaRPr>
          </a:p>
        </p:txBody>
      </p:sp>
      <p:sp>
        <p:nvSpPr>
          <p:cNvPr id="307" name="Google Shape;30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AutoNum type="arabicPeriod"/>
            </a:pPr>
            <a:r>
              <a:rPr b="0" i="0" lang="en-IN">
                <a:latin typeface="Arial"/>
                <a:ea typeface="Arial"/>
                <a:cs typeface="Arial"/>
                <a:sym typeface="Arial"/>
              </a:rPr>
              <a:t>Perform hierarchical clustering on your data set for different values of k (the number of clusters).</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For each value of k, calculate the average silhouette coefficient across all data points in the clustering result.</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Plot the average silhouette coefficient as a function of k.</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IN">
                <a:latin typeface="Arial"/>
                <a:ea typeface="Arial"/>
                <a:cs typeface="Arial"/>
                <a:sym typeface="Arial"/>
              </a:rPr>
              <a:t>The optimal number of clusters is the value of k that maximizes the average silhouette coefficient.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929"/>
              </a:buClr>
              <a:buSzPts val="4400"/>
              <a:buFont typeface="Arial"/>
              <a:buNone/>
            </a:pPr>
            <a:r>
              <a:rPr b="0" i="0" lang="en-IN">
                <a:solidFill>
                  <a:srgbClr val="292929"/>
                </a:solidFill>
                <a:latin typeface="Arial"/>
                <a:ea typeface="Arial"/>
                <a:cs typeface="Arial"/>
                <a:sym typeface="Arial"/>
              </a:rPr>
              <a:t>Divisive Clustering</a:t>
            </a:r>
            <a:endParaRPr/>
          </a:p>
        </p:txBody>
      </p:sp>
      <p:sp>
        <p:nvSpPr>
          <p:cNvPr id="313" name="Google Shape;31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IN">
                <a:solidFill>
                  <a:srgbClr val="292929"/>
                </a:solidFill>
                <a:latin typeface="Arial"/>
                <a:ea typeface="Arial"/>
                <a:cs typeface="Arial"/>
                <a:sym typeface="Arial"/>
              </a:rPr>
              <a:t>is a top-down clustering approach</a:t>
            </a:r>
            <a:endParaRPr/>
          </a:p>
          <a:p>
            <a:pPr indent="-228600" lvl="0" marL="228600" rtl="0" algn="l">
              <a:lnSpc>
                <a:spcPct val="90000"/>
              </a:lnSpc>
              <a:spcBef>
                <a:spcPts val="1000"/>
              </a:spcBef>
              <a:spcAft>
                <a:spcPts val="0"/>
              </a:spcAft>
              <a:buClr>
                <a:srgbClr val="292929"/>
              </a:buClr>
              <a:buSzPts val="2800"/>
              <a:buChar char="•"/>
            </a:pPr>
            <a:r>
              <a:rPr b="0" i="0" lang="en-IN">
                <a:solidFill>
                  <a:srgbClr val="292929"/>
                </a:solidFill>
                <a:latin typeface="Arial"/>
                <a:ea typeface="Arial"/>
                <a:cs typeface="Arial"/>
                <a:sym typeface="Arial"/>
              </a:rPr>
              <a:t>Steps of Divisive Clustering</a:t>
            </a:r>
            <a:endParaRPr/>
          </a:p>
          <a:p>
            <a:pPr indent="-228600" lvl="1" marL="685800" rtl="0" algn="l">
              <a:lnSpc>
                <a:spcPct val="90000"/>
              </a:lnSpc>
              <a:spcBef>
                <a:spcPts val="500"/>
              </a:spcBef>
              <a:spcAft>
                <a:spcPts val="0"/>
              </a:spcAft>
              <a:buClr>
                <a:srgbClr val="292929"/>
              </a:buClr>
              <a:buSzPts val="2400"/>
              <a:buFont typeface="Calibri"/>
              <a:buAutoNum type="arabicPeriod"/>
            </a:pPr>
            <a:r>
              <a:rPr b="0" i="0" lang="en-IN">
                <a:solidFill>
                  <a:srgbClr val="292929"/>
                </a:solidFill>
                <a:latin typeface="Arial"/>
                <a:ea typeface="Arial"/>
                <a:cs typeface="Arial"/>
                <a:sym typeface="Arial"/>
              </a:rPr>
              <a:t>Initially, all points in the dataset belong to one single cluster.</a:t>
            </a:r>
            <a:endParaRPr/>
          </a:p>
          <a:p>
            <a:pPr indent="-228600" lvl="1" marL="685800" rtl="0" algn="l">
              <a:lnSpc>
                <a:spcPct val="90000"/>
              </a:lnSpc>
              <a:spcBef>
                <a:spcPts val="500"/>
              </a:spcBef>
              <a:spcAft>
                <a:spcPts val="0"/>
              </a:spcAft>
              <a:buClr>
                <a:srgbClr val="292929"/>
              </a:buClr>
              <a:buSzPts val="2400"/>
              <a:buFont typeface="Calibri"/>
              <a:buAutoNum type="arabicPeriod"/>
            </a:pPr>
            <a:r>
              <a:rPr b="0" i="0" lang="en-IN">
                <a:solidFill>
                  <a:srgbClr val="292929"/>
                </a:solidFill>
                <a:latin typeface="Arial"/>
                <a:ea typeface="Arial"/>
                <a:cs typeface="Arial"/>
                <a:sym typeface="Arial"/>
              </a:rPr>
              <a:t>Partition the cluster into two least similar cluster</a:t>
            </a:r>
            <a:endParaRPr/>
          </a:p>
          <a:p>
            <a:pPr indent="-228600" lvl="1" marL="685800" rtl="0" algn="l">
              <a:lnSpc>
                <a:spcPct val="90000"/>
              </a:lnSpc>
              <a:spcBef>
                <a:spcPts val="500"/>
              </a:spcBef>
              <a:spcAft>
                <a:spcPts val="0"/>
              </a:spcAft>
              <a:buClr>
                <a:srgbClr val="292929"/>
              </a:buClr>
              <a:buSzPts val="2400"/>
              <a:buFont typeface="Calibri"/>
              <a:buAutoNum type="arabicPeriod"/>
            </a:pPr>
            <a:r>
              <a:rPr b="0" i="0" lang="en-IN">
                <a:solidFill>
                  <a:srgbClr val="292929"/>
                </a:solidFill>
                <a:latin typeface="Arial"/>
                <a:ea typeface="Arial"/>
                <a:cs typeface="Arial"/>
                <a:sym typeface="Arial"/>
              </a:rPr>
              <a:t>Proceed recursively to form new clusters until the desired number of clusters is obtained.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929"/>
              </a:buClr>
              <a:buSzPts val="4400"/>
              <a:buFont typeface="Arial"/>
              <a:buNone/>
            </a:pPr>
            <a:r>
              <a:rPr b="0" i="0" lang="en-IN">
                <a:solidFill>
                  <a:srgbClr val="292929"/>
                </a:solidFill>
                <a:latin typeface="Arial"/>
                <a:ea typeface="Arial"/>
                <a:cs typeface="Arial"/>
                <a:sym typeface="Arial"/>
              </a:rPr>
              <a:t>How to choose which cluster to split?</a:t>
            </a:r>
            <a:endParaRPr/>
          </a:p>
        </p:txBody>
      </p:sp>
      <p:sp>
        <p:nvSpPr>
          <p:cNvPr id="319" name="Google Shape;31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IN">
                <a:solidFill>
                  <a:srgbClr val="292929"/>
                </a:solidFill>
                <a:latin typeface="Arial"/>
                <a:ea typeface="Arial"/>
                <a:cs typeface="Arial"/>
                <a:sym typeface="Arial"/>
              </a:rPr>
              <a:t>Check the sum of squared errors of each cluster and choose the one with the largest value.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Agglomerative HC</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Step 1: Make each data point a single-point cluster 🡪 that forms N clusters</a:t>
            </a:r>
            <a:endParaRPr/>
          </a:p>
          <a:p>
            <a:pPr indent="-228600" lvl="0" marL="228600" rtl="0" algn="l">
              <a:lnSpc>
                <a:spcPct val="90000"/>
              </a:lnSpc>
              <a:spcBef>
                <a:spcPts val="1000"/>
              </a:spcBef>
              <a:spcAft>
                <a:spcPts val="0"/>
              </a:spcAft>
              <a:buClr>
                <a:schemeClr val="dk1"/>
              </a:buClr>
              <a:buSzPts val="2800"/>
              <a:buChar char="•"/>
            </a:pPr>
            <a:r>
              <a:rPr lang="en-IN"/>
              <a:t>Step 2: Take the two closest data points and make them one cluster 🡪 that forms N-1 clusters</a:t>
            </a:r>
            <a:endParaRPr/>
          </a:p>
          <a:p>
            <a:pPr indent="-228600" lvl="0" marL="228600" rtl="0" algn="l">
              <a:lnSpc>
                <a:spcPct val="90000"/>
              </a:lnSpc>
              <a:spcBef>
                <a:spcPts val="1000"/>
              </a:spcBef>
              <a:spcAft>
                <a:spcPts val="0"/>
              </a:spcAft>
              <a:buClr>
                <a:schemeClr val="dk1"/>
              </a:buClr>
              <a:buSzPts val="2800"/>
              <a:buChar char="•"/>
            </a:pPr>
            <a:r>
              <a:rPr lang="en-IN"/>
              <a:t>Step 3: Take the two closest clusters and make them one cluster 🡪 that forms N-2 clusters</a:t>
            </a:r>
            <a:endParaRPr/>
          </a:p>
          <a:p>
            <a:pPr indent="-228600" lvl="0" marL="228600" rtl="0" algn="l">
              <a:lnSpc>
                <a:spcPct val="90000"/>
              </a:lnSpc>
              <a:spcBef>
                <a:spcPts val="1000"/>
              </a:spcBef>
              <a:spcAft>
                <a:spcPts val="0"/>
              </a:spcAft>
              <a:buClr>
                <a:schemeClr val="dk1"/>
              </a:buClr>
              <a:buSzPts val="2800"/>
              <a:buChar char="•"/>
            </a:pPr>
            <a:r>
              <a:rPr lang="en-IN"/>
              <a:t>Step 4: Repeat Step 3 until there is only one cluster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929"/>
              </a:buClr>
              <a:buSzPts val="4400"/>
              <a:buFont typeface="Arial"/>
              <a:buNone/>
            </a:pPr>
            <a:r>
              <a:rPr b="0" i="0" lang="en-IN">
                <a:solidFill>
                  <a:srgbClr val="292929"/>
                </a:solidFill>
                <a:latin typeface="Arial"/>
                <a:ea typeface="Arial"/>
                <a:cs typeface="Arial"/>
                <a:sym typeface="Arial"/>
              </a:rPr>
              <a:t>How to split the above-chosen cluster?</a:t>
            </a:r>
            <a:endParaRPr/>
          </a:p>
        </p:txBody>
      </p:sp>
      <p:sp>
        <p:nvSpPr>
          <p:cNvPr id="325" name="Google Shape;32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IN">
                <a:solidFill>
                  <a:srgbClr val="292929"/>
                </a:solidFill>
                <a:latin typeface="Arial"/>
                <a:ea typeface="Arial"/>
                <a:cs typeface="Arial"/>
                <a:sym typeface="Arial"/>
              </a:rPr>
              <a:t>how to split the chosen cluster into 2 clusters</a:t>
            </a:r>
            <a:endParaRPr/>
          </a:p>
          <a:p>
            <a:pPr indent="-228600" lvl="0" marL="228600" rtl="0" algn="l">
              <a:lnSpc>
                <a:spcPct val="90000"/>
              </a:lnSpc>
              <a:spcBef>
                <a:spcPts val="1000"/>
              </a:spcBef>
              <a:spcAft>
                <a:spcPts val="0"/>
              </a:spcAft>
              <a:buClr>
                <a:srgbClr val="292929"/>
              </a:buClr>
              <a:buSzPts val="2800"/>
              <a:buChar char="•"/>
            </a:pPr>
            <a:r>
              <a:rPr lang="en-IN">
                <a:solidFill>
                  <a:srgbClr val="292929"/>
                </a:solidFill>
                <a:latin typeface="Arial"/>
                <a:ea typeface="Arial"/>
                <a:cs typeface="Arial"/>
                <a:sym typeface="Arial"/>
              </a:rPr>
              <a:t>Using k-means clustering-recursive k-means</a:t>
            </a:r>
            <a:endParaRPr b="0" i="0">
              <a:solidFill>
                <a:srgbClr val="292929"/>
              </a:solidFill>
              <a:latin typeface="Arial"/>
              <a:ea typeface="Arial"/>
              <a:cs typeface="Arial"/>
              <a:sym typeface="Arial"/>
            </a:endParaRPr>
          </a:p>
          <a:p>
            <a:pPr indent="-228600" lvl="0" marL="228600" rtl="0" algn="l">
              <a:lnSpc>
                <a:spcPct val="90000"/>
              </a:lnSpc>
              <a:spcBef>
                <a:spcPts val="1000"/>
              </a:spcBef>
              <a:spcAft>
                <a:spcPts val="0"/>
              </a:spcAft>
              <a:buClr>
                <a:srgbClr val="292929"/>
              </a:buClr>
              <a:buSzPts val="2800"/>
              <a:buChar char="•"/>
            </a:pPr>
            <a:r>
              <a:rPr b="0" i="0" lang="en-IN">
                <a:solidFill>
                  <a:srgbClr val="292929"/>
                </a:solidFill>
                <a:latin typeface="Arial"/>
                <a:ea typeface="Arial"/>
                <a:cs typeface="Arial"/>
                <a:sym typeface="Arial"/>
              </a:rPr>
              <a:t>One way is to use </a:t>
            </a:r>
            <a:r>
              <a:rPr b="0" i="0" lang="en-IN">
                <a:latin typeface="Arial"/>
                <a:ea typeface="Arial"/>
                <a:cs typeface="Arial"/>
                <a:sym typeface="Arial"/>
              </a:rPr>
              <a:t>Ward’s criterion</a:t>
            </a:r>
            <a:r>
              <a:rPr b="0" i="0" lang="en-IN">
                <a:solidFill>
                  <a:srgbClr val="292929"/>
                </a:solidFill>
                <a:latin typeface="Arial"/>
                <a:ea typeface="Arial"/>
                <a:cs typeface="Arial"/>
                <a:sym typeface="Arial"/>
              </a:rPr>
              <a:t> to choose for the largest reduction in the difference in the SSE criterion as a result of the split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Comparison</a:t>
            </a:r>
            <a:endParaRPr/>
          </a:p>
        </p:txBody>
      </p:sp>
      <p:sp>
        <p:nvSpPr>
          <p:cNvPr id="331" name="Google Shape;33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0" i="0" lang="en-IN">
                <a:latin typeface="Open Sans"/>
                <a:ea typeface="Open Sans"/>
                <a:cs typeface="Open Sans"/>
                <a:sym typeface="Open Sans"/>
              </a:rPr>
              <a:t>Divisive algorithm is also more accurate</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Agglomerative clustering makes decisions by considering the local patterns or neighbor points without initially taking into account the global distribution of data.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These early decisions cannot be undone.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whereas divisive clustering takes into consideration the global distribution of data when making top-level partitioning decisions.</a:t>
            </a:r>
            <a:endParaRPr/>
          </a:p>
          <a:p>
            <a:pPr indent="-228600" lvl="0" marL="228600" rtl="0" algn="l">
              <a:lnSpc>
                <a:spcPct val="90000"/>
              </a:lnSpc>
              <a:spcBef>
                <a:spcPts val="1000"/>
              </a:spcBef>
              <a:spcAft>
                <a:spcPts val="0"/>
              </a:spcAft>
              <a:buClr>
                <a:schemeClr val="dk1"/>
              </a:buClr>
              <a:buSzPct val="100000"/>
              <a:buChar char="•"/>
            </a:pPr>
            <a:r>
              <a:rPr b="0" i="0" lang="en-IN">
                <a:latin typeface="Open Sans"/>
                <a:ea typeface="Open Sans"/>
                <a:cs typeface="Open Sans"/>
                <a:sym typeface="Open Sans"/>
              </a:rPr>
              <a:t>Divisive clustering is more efficient if we do not generate a complete hierarchy all the way down to individual data leaves.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Time complexity of a naive agglomerative clustering is O(n3) because we exhaustively scan the N x N matrix dist_mat for the lowest distance in each of N-1 iterations.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Using priority queue data structure we can reduce this complexity to O(n2logn).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By using some more optimizations it can be brought down to O(n2). </a:t>
            </a:r>
            <a:endParaRPr/>
          </a:p>
          <a:p>
            <a:pPr indent="-228600" lvl="1" marL="685800" rtl="0" algn="l">
              <a:lnSpc>
                <a:spcPct val="90000"/>
              </a:lnSpc>
              <a:spcBef>
                <a:spcPts val="500"/>
              </a:spcBef>
              <a:spcAft>
                <a:spcPts val="0"/>
              </a:spcAft>
              <a:buClr>
                <a:schemeClr val="dk1"/>
              </a:buClr>
              <a:buSzPct val="100000"/>
              <a:buChar char="•"/>
            </a:pPr>
            <a:r>
              <a:rPr b="0" i="0" lang="en-IN">
                <a:latin typeface="Open Sans"/>
                <a:ea typeface="Open Sans"/>
                <a:cs typeface="Open Sans"/>
                <a:sym typeface="Open Sans"/>
              </a:rPr>
              <a:t>Whereas for divisive clustering given a fixed number of top levels, using an efficient flat algorithm like K-Means, divisive algorithms are linear in the number of patterns and clusters.</a:t>
            </a:r>
            <a:endParaRPr/>
          </a:p>
          <a:p>
            <a:pPr indent="-228600" lvl="0" marL="228600" rtl="0" algn="l">
              <a:lnSpc>
                <a:spcPct val="90000"/>
              </a:lnSpc>
              <a:spcBef>
                <a:spcPts val="1000"/>
              </a:spcBef>
              <a:spcAft>
                <a:spcPts val="0"/>
              </a:spcAft>
              <a:buClr>
                <a:schemeClr val="dk1"/>
              </a:buClr>
              <a:buSzPct val="100000"/>
              <a:buChar char="•"/>
            </a:pPr>
            <a:r>
              <a:rPr b="0" i="0" lang="en-IN">
                <a:latin typeface="Open Sans"/>
                <a:ea typeface="Open Sans"/>
                <a:cs typeface="Open Sans"/>
                <a:sym typeface="Open Sans"/>
              </a:rPr>
              <a:t>Divisive clustering is good at identifying large clusters while agglomerative clustering is good at identifying small clusters.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Dataset</a:t>
            </a:r>
            <a:endParaRPr/>
          </a:p>
        </p:txBody>
      </p:sp>
      <p:graphicFrame>
        <p:nvGraphicFramePr>
          <p:cNvPr id="337" name="Google Shape;337;p32"/>
          <p:cNvGraphicFramePr/>
          <p:nvPr/>
        </p:nvGraphicFramePr>
        <p:xfrm>
          <a:off x="1097281" y="1463040"/>
          <a:ext cx="3000000" cy="3000000"/>
        </p:xfrm>
        <a:graphic>
          <a:graphicData uri="http://schemas.openxmlformats.org/drawingml/2006/table">
            <a:tbl>
              <a:tblPr>
                <a:noFill/>
                <a:tableStyleId>{2F78A872-27D9-4A63-874E-B76C4F11D5AD}</a:tableStyleId>
              </a:tblPr>
              <a:tblGrid>
                <a:gridCol w="1944150"/>
                <a:gridCol w="1375825"/>
                <a:gridCol w="1083225"/>
                <a:gridCol w="2461850"/>
                <a:gridCol w="2855750"/>
              </a:tblGrid>
              <a:tr h="785575">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CustomerID</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Genre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 Age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Annual Income (k$)</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Spending Score (1-100)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15</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39</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Male</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21</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15</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81</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20</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4</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23</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77</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5</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31</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17</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40</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22</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17</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76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35</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6</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8</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23</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18</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94</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9</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64</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19</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Female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30</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72</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2650">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11</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Male</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67</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19</a:t>
                      </a:r>
                      <a:endParaRPr b="0" i="0" sz="24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2400" u="none" cap="none" strike="noStrike">
                          <a:solidFill>
                            <a:srgbClr val="000000"/>
                          </a:solidFill>
                          <a:latin typeface="Calibri"/>
                          <a:ea typeface="Calibri"/>
                          <a:cs typeface="Calibri"/>
                          <a:sym typeface="Calibri"/>
                        </a:rPr>
                        <a:t>14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Roboto"/>
              <a:buNone/>
            </a:pPr>
            <a:r>
              <a:rPr b="0" i="0" lang="en-IN">
                <a:solidFill>
                  <a:srgbClr val="212121"/>
                </a:solidFill>
                <a:latin typeface="Roboto"/>
                <a:ea typeface="Roboto"/>
                <a:cs typeface="Roboto"/>
                <a:sym typeface="Roboto"/>
              </a:rPr>
              <a:t>Importing the libraries</a:t>
            </a:r>
            <a:endParaRPr/>
          </a:p>
        </p:txBody>
      </p:sp>
      <p:sp>
        <p:nvSpPr>
          <p:cNvPr id="343" name="Google Shape;34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AF00DB"/>
              </a:buClr>
              <a:buSzPts val="2800"/>
              <a:buChar char="•"/>
            </a:pPr>
            <a:r>
              <a:rPr b="0" lang="en-IN">
                <a:solidFill>
                  <a:srgbClr val="AF00DB"/>
                </a:solidFill>
                <a:latin typeface="Courier New"/>
                <a:ea typeface="Courier New"/>
                <a:cs typeface="Courier New"/>
                <a:sym typeface="Courier New"/>
              </a:rPr>
              <a:t>import</a:t>
            </a:r>
            <a:r>
              <a:rPr b="0" lang="en-IN">
                <a:solidFill>
                  <a:srgbClr val="000000"/>
                </a:solidFill>
                <a:latin typeface="Courier New"/>
                <a:ea typeface="Courier New"/>
                <a:cs typeface="Courier New"/>
                <a:sym typeface="Courier New"/>
              </a:rPr>
              <a:t> numpy </a:t>
            </a:r>
            <a:r>
              <a:rPr b="0" lang="en-IN">
                <a:solidFill>
                  <a:srgbClr val="AF00DB"/>
                </a:solidFill>
                <a:latin typeface="Courier New"/>
                <a:ea typeface="Courier New"/>
                <a:cs typeface="Courier New"/>
                <a:sym typeface="Courier New"/>
              </a:rPr>
              <a:t>as</a:t>
            </a:r>
            <a:r>
              <a:rPr b="0" lang="en-IN">
                <a:solidFill>
                  <a:srgbClr val="000000"/>
                </a:solidFill>
                <a:latin typeface="Courier New"/>
                <a:ea typeface="Courier New"/>
                <a:cs typeface="Courier New"/>
                <a:sym typeface="Courier New"/>
              </a:rPr>
              <a:t> np</a:t>
            </a:r>
            <a:endParaRPr/>
          </a:p>
          <a:p>
            <a:pPr indent="-228600" lvl="0" marL="228600" rtl="0" algn="l">
              <a:lnSpc>
                <a:spcPct val="90000"/>
              </a:lnSpc>
              <a:spcBef>
                <a:spcPts val="1000"/>
              </a:spcBef>
              <a:spcAft>
                <a:spcPts val="0"/>
              </a:spcAft>
              <a:buClr>
                <a:srgbClr val="AF00DB"/>
              </a:buClr>
              <a:buSzPts val="2800"/>
              <a:buChar char="•"/>
            </a:pPr>
            <a:r>
              <a:rPr b="0" lang="en-IN">
                <a:solidFill>
                  <a:srgbClr val="AF00DB"/>
                </a:solidFill>
                <a:latin typeface="Courier New"/>
                <a:ea typeface="Courier New"/>
                <a:cs typeface="Courier New"/>
                <a:sym typeface="Courier New"/>
              </a:rPr>
              <a:t>import</a:t>
            </a:r>
            <a:r>
              <a:rPr b="0" lang="en-IN">
                <a:solidFill>
                  <a:srgbClr val="000000"/>
                </a:solidFill>
                <a:latin typeface="Courier New"/>
                <a:ea typeface="Courier New"/>
                <a:cs typeface="Courier New"/>
                <a:sym typeface="Courier New"/>
              </a:rPr>
              <a:t> matplotlib.pyplot </a:t>
            </a:r>
            <a:r>
              <a:rPr b="0" lang="en-IN">
                <a:solidFill>
                  <a:srgbClr val="AF00DB"/>
                </a:solidFill>
                <a:latin typeface="Courier New"/>
                <a:ea typeface="Courier New"/>
                <a:cs typeface="Courier New"/>
                <a:sym typeface="Courier New"/>
              </a:rPr>
              <a:t>as</a:t>
            </a:r>
            <a:r>
              <a:rPr b="0" lang="en-IN">
                <a:solidFill>
                  <a:srgbClr val="000000"/>
                </a:solidFill>
                <a:latin typeface="Courier New"/>
                <a:ea typeface="Courier New"/>
                <a:cs typeface="Courier New"/>
                <a:sym typeface="Courier New"/>
              </a:rPr>
              <a:t> plt</a:t>
            </a:r>
            <a:endParaRPr b="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AF00DB"/>
              </a:buClr>
              <a:buSzPts val="2800"/>
              <a:buChar char="•"/>
            </a:pPr>
            <a:r>
              <a:rPr b="0" lang="en-IN">
                <a:solidFill>
                  <a:srgbClr val="AF00DB"/>
                </a:solidFill>
                <a:latin typeface="Courier New"/>
                <a:ea typeface="Courier New"/>
                <a:cs typeface="Courier New"/>
                <a:sym typeface="Courier New"/>
              </a:rPr>
              <a:t>import</a:t>
            </a:r>
            <a:r>
              <a:rPr b="0" lang="en-IN">
                <a:solidFill>
                  <a:srgbClr val="000000"/>
                </a:solidFill>
                <a:latin typeface="Courier New"/>
                <a:ea typeface="Courier New"/>
                <a:cs typeface="Courier New"/>
                <a:sym typeface="Courier New"/>
              </a:rPr>
              <a:t> pandas </a:t>
            </a:r>
            <a:r>
              <a:rPr b="0" lang="en-IN">
                <a:solidFill>
                  <a:srgbClr val="AF00DB"/>
                </a:solidFill>
                <a:latin typeface="Courier New"/>
                <a:ea typeface="Courier New"/>
                <a:cs typeface="Courier New"/>
                <a:sym typeface="Courier New"/>
              </a:rPr>
              <a:t>as</a:t>
            </a:r>
            <a:r>
              <a:rPr b="0" lang="en-IN">
                <a:solidFill>
                  <a:srgbClr val="000000"/>
                </a:solidFill>
                <a:latin typeface="Courier New"/>
                <a:ea typeface="Courier New"/>
                <a:cs typeface="Courier New"/>
                <a:sym typeface="Courier New"/>
              </a:rPr>
              <a:t> pd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Arial"/>
              <a:buNone/>
            </a:pPr>
            <a:r>
              <a:rPr b="0" i="0" lang="en-IN">
                <a:solidFill>
                  <a:srgbClr val="212121"/>
                </a:solidFill>
                <a:latin typeface="Arial"/>
                <a:ea typeface="Arial"/>
                <a:cs typeface="Arial"/>
                <a:sym typeface="Arial"/>
              </a:rPr>
              <a:t>Importing the dataset</a:t>
            </a:r>
            <a:endParaRPr/>
          </a:p>
        </p:txBody>
      </p:sp>
      <p:sp>
        <p:nvSpPr>
          <p:cNvPr id="349" name="Google Shape;34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lang="en-IN">
                <a:solidFill>
                  <a:srgbClr val="000000"/>
                </a:solidFill>
                <a:latin typeface="Courier New"/>
                <a:ea typeface="Courier New"/>
                <a:cs typeface="Courier New"/>
                <a:sym typeface="Courier New"/>
              </a:rPr>
              <a:t>dataset = pd.read_csv(</a:t>
            </a:r>
            <a:r>
              <a:rPr b="0" lang="en-IN">
                <a:solidFill>
                  <a:srgbClr val="A31515"/>
                </a:solidFill>
                <a:latin typeface="Courier New"/>
                <a:ea typeface="Courier New"/>
                <a:cs typeface="Courier New"/>
                <a:sym typeface="Courier New"/>
              </a:rPr>
              <a:t>'Mall_Customers.csv'</a:t>
            </a:r>
            <a:r>
              <a:rPr b="0" lang="en-IN">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X = dataset.iloc[:, [</a:t>
            </a:r>
            <a:r>
              <a:rPr b="0" lang="en-IN">
                <a:solidFill>
                  <a:srgbClr val="09885A"/>
                </a:solidFill>
                <a:latin typeface="Courier New"/>
                <a:ea typeface="Courier New"/>
                <a:cs typeface="Courier New"/>
                <a:sym typeface="Courier New"/>
              </a:rPr>
              <a:t>3</a:t>
            </a:r>
            <a:r>
              <a:rPr b="0" lang="en-IN">
                <a:solidFill>
                  <a:srgbClr val="000000"/>
                </a:solidFill>
                <a:latin typeface="Courier New"/>
                <a:ea typeface="Courier New"/>
                <a:cs typeface="Courier New"/>
                <a:sym typeface="Courier New"/>
              </a:rPr>
              <a:t>, </a:t>
            </a:r>
            <a:r>
              <a:rPr b="0" lang="en-IN">
                <a:solidFill>
                  <a:srgbClr val="09885A"/>
                </a:solidFill>
                <a:latin typeface="Courier New"/>
                <a:ea typeface="Courier New"/>
                <a:cs typeface="Courier New"/>
                <a:sym typeface="Courier New"/>
              </a:rPr>
              <a:t>4</a:t>
            </a:r>
            <a:r>
              <a:rPr b="0" lang="en-IN">
                <a:solidFill>
                  <a:srgbClr val="000000"/>
                </a:solidFill>
                <a:latin typeface="Courier New"/>
                <a:ea typeface="Courier New"/>
                <a:cs typeface="Courier New"/>
                <a:sym typeface="Courier New"/>
              </a:rPr>
              <a:t>]].values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Roboto"/>
              <a:buNone/>
            </a:pPr>
            <a:r>
              <a:rPr b="0" i="0" lang="en-IN">
                <a:solidFill>
                  <a:srgbClr val="212121"/>
                </a:solidFill>
                <a:latin typeface="Roboto"/>
                <a:ea typeface="Roboto"/>
                <a:cs typeface="Roboto"/>
                <a:sym typeface="Roboto"/>
              </a:rPr>
              <a:t>Using the dendrogram to find the optimal number of clusters</a:t>
            </a:r>
            <a:endParaRPr/>
          </a:p>
        </p:txBody>
      </p:sp>
      <p:sp>
        <p:nvSpPr>
          <p:cNvPr id="355" name="Google Shape;35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AF00DB"/>
              </a:buClr>
              <a:buSzPts val="2800"/>
              <a:buChar char="•"/>
            </a:pPr>
            <a:r>
              <a:rPr b="0" lang="en-IN">
                <a:solidFill>
                  <a:srgbClr val="AF00DB"/>
                </a:solidFill>
                <a:latin typeface="Courier New"/>
                <a:ea typeface="Courier New"/>
                <a:cs typeface="Courier New"/>
                <a:sym typeface="Courier New"/>
              </a:rPr>
              <a:t>import</a:t>
            </a:r>
            <a:r>
              <a:rPr b="0" lang="en-IN">
                <a:solidFill>
                  <a:srgbClr val="000000"/>
                </a:solidFill>
                <a:latin typeface="Courier New"/>
                <a:ea typeface="Courier New"/>
                <a:cs typeface="Courier New"/>
                <a:sym typeface="Courier New"/>
              </a:rPr>
              <a:t> scipy.cluster.hierarchy </a:t>
            </a:r>
            <a:r>
              <a:rPr b="0" lang="en-IN">
                <a:solidFill>
                  <a:srgbClr val="AF00DB"/>
                </a:solidFill>
                <a:latin typeface="Courier New"/>
                <a:ea typeface="Courier New"/>
                <a:cs typeface="Courier New"/>
                <a:sym typeface="Courier New"/>
              </a:rPr>
              <a:t>as</a:t>
            </a:r>
            <a:r>
              <a:rPr b="0" lang="en-IN">
                <a:solidFill>
                  <a:srgbClr val="000000"/>
                </a:solidFill>
                <a:latin typeface="Courier New"/>
                <a:ea typeface="Courier New"/>
                <a:cs typeface="Courier New"/>
                <a:sym typeface="Courier New"/>
              </a:rPr>
              <a:t> sch</a:t>
            </a:r>
            <a:endParaRPr b="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dendrogram = sch.dendrogram(sch.linkage(X, method = </a:t>
            </a:r>
            <a:r>
              <a:rPr b="0" lang="en-IN">
                <a:solidFill>
                  <a:srgbClr val="A31515"/>
                </a:solidFill>
                <a:latin typeface="Courier New"/>
                <a:ea typeface="Courier New"/>
                <a:cs typeface="Courier New"/>
                <a:sym typeface="Courier New"/>
              </a:rPr>
              <a:t>'ward’</a:t>
            </a:r>
            <a:r>
              <a:rPr b="0" lang="en-IN">
                <a:solidFill>
                  <a:srgbClr val="000000"/>
                </a:solidFill>
                <a:latin typeface="Courier New"/>
                <a:ea typeface="Courier New"/>
                <a:cs typeface="Courier New"/>
                <a:sym typeface="Courier New"/>
              </a:rPr>
              <a:t>))// ward is minimum variance method</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plt.title(</a:t>
            </a:r>
            <a:r>
              <a:rPr b="0" lang="en-IN">
                <a:solidFill>
                  <a:srgbClr val="A31515"/>
                </a:solidFill>
                <a:latin typeface="Courier New"/>
                <a:ea typeface="Courier New"/>
                <a:cs typeface="Courier New"/>
                <a:sym typeface="Courier New"/>
              </a:rPr>
              <a:t>'Dendrogram'</a:t>
            </a:r>
            <a:r>
              <a:rPr b="0" lang="en-IN">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plt.xlabel(</a:t>
            </a:r>
            <a:r>
              <a:rPr b="0" lang="en-IN">
                <a:solidFill>
                  <a:srgbClr val="A31515"/>
                </a:solidFill>
                <a:latin typeface="Courier New"/>
                <a:ea typeface="Courier New"/>
                <a:cs typeface="Courier New"/>
                <a:sym typeface="Courier New"/>
              </a:rPr>
              <a:t>'Customers’</a:t>
            </a:r>
            <a:r>
              <a:rPr b="0" lang="en-IN">
                <a:solidFill>
                  <a:srgbClr val="000000"/>
                </a:solidFill>
                <a:latin typeface="Courier New"/>
                <a:ea typeface="Courier New"/>
                <a:cs typeface="Courier New"/>
                <a:sym typeface="Courier New"/>
              </a:rPr>
              <a:t>)//observation points</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plt.ylabel(</a:t>
            </a:r>
            <a:r>
              <a:rPr b="0" lang="en-IN">
                <a:solidFill>
                  <a:srgbClr val="A31515"/>
                </a:solidFill>
                <a:latin typeface="Courier New"/>
                <a:ea typeface="Courier New"/>
                <a:cs typeface="Courier New"/>
                <a:sym typeface="Courier New"/>
              </a:rPr>
              <a:t>'Euclidean distances'</a:t>
            </a:r>
            <a:r>
              <a:rPr b="0" lang="en-IN">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plt.show()</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Roboto"/>
              <a:buNone/>
            </a:pPr>
            <a:r>
              <a:rPr b="0" i="0" lang="en-IN">
                <a:solidFill>
                  <a:srgbClr val="212121"/>
                </a:solidFill>
                <a:latin typeface="Roboto"/>
                <a:ea typeface="Roboto"/>
                <a:cs typeface="Roboto"/>
                <a:sym typeface="Roboto"/>
              </a:rPr>
              <a:t>Training the Hierarchical Clustering model on the dataset</a:t>
            </a:r>
            <a:endParaRPr/>
          </a:p>
        </p:txBody>
      </p:sp>
      <p:sp>
        <p:nvSpPr>
          <p:cNvPr id="361" name="Google Shape;36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AF00DB"/>
              </a:buClr>
              <a:buSzPts val="2800"/>
              <a:buChar char="•"/>
            </a:pPr>
            <a:r>
              <a:rPr b="0" lang="en-IN">
                <a:solidFill>
                  <a:srgbClr val="AF00DB"/>
                </a:solidFill>
                <a:latin typeface="Courier New"/>
                <a:ea typeface="Courier New"/>
                <a:cs typeface="Courier New"/>
                <a:sym typeface="Courier New"/>
              </a:rPr>
              <a:t>from</a:t>
            </a:r>
            <a:r>
              <a:rPr b="0" lang="en-IN">
                <a:solidFill>
                  <a:srgbClr val="000000"/>
                </a:solidFill>
                <a:latin typeface="Courier New"/>
                <a:ea typeface="Courier New"/>
                <a:cs typeface="Courier New"/>
                <a:sym typeface="Courier New"/>
              </a:rPr>
              <a:t> sklearn.cluster </a:t>
            </a:r>
            <a:r>
              <a:rPr b="0" lang="en-IN">
                <a:solidFill>
                  <a:srgbClr val="AF00DB"/>
                </a:solidFill>
                <a:latin typeface="Courier New"/>
                <a:ea typeface="Courier New"/>
                <a:cs typeface="Courier New"/>
                <a:sym typeface="Courier New"/>
              </a:rPr>
              <a:t>import</a:t>
            </a:r>
            <a:r>
              <a:rPr b="0" lang="en-IN">
                <a:solidFill>
                  <a:srgbClr val="000000"/>
                </a:solidFill>
                <a:latin typeface="Courier New"/>
                <a:ea typeface="Courier New"/>
                <a:cs typeface="Courier New"/>
                <a:sym typeface="Courier New"/>
              </a:rPr>
              <a:t> AgglomerativeClustering</a:t>
            </a:r>
            <a:endParaRPr b="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hc = AgglomerativeClustering(n_clusters = </a:t>
            </a:r>
            <a:r>
              <a:rPr b="0" lang="en-IN">
                <a:solidFill>
                  <a:srgbClr val="09885A"/>
                </a:solidFill>
                <a:latin typeface="Courier New"/>
                <a:ea typeface="Courier New"/>
                <a:cs typeface="Courier New"/>
                <a:sym typeface="Courier New"/>
              </a:rPr>
              <a:t>5</a:t>
            </a:r>
            <a:r>
              <a:rPr b="0" lang="en-IN">
                <a:solidFill>
                  <a:srgbClr val="000000"/>
                </a:solidFill>
                <a:latin typeface="Courier New"/>
                <a:ea typeface="Courier New"/>
                <a:cs typeface="Courier New"/>
                <a:sym typeface="Courier New"/>
              </a:rPr>
              <a:t>, affinity = </a:t>
            </a:r>
            <a:r>
              <a:rPr b="0" lang="en-IN">
                <a:solidFill>
                  <a:srgbClr val="A31515"/>
                </a:solidFill>
                <a:latin typeface="Courier New"/>
                <a:ea typeface="Courier New"/>
                <a:cs typeface="Courier New"/>
                <a:sym typeface="Courier New"/>
              </a:rPr>
              <a:t>'euclidean'</a:t>
            </a:r>
            <a:r>
              <a:rPr b="0" lang="en-IN">
                <a:solidFill>
                  <a:srgbClr val="000000"/>
                </a:solidFill>
                <a:latin typeface="Courier New"/>
                <a:ea typeface="Courier New"/>
                <a:cs typeface="Courier New"/>
                <a:sym typeface="Courier New"/>
              </a:rPr>
              <a:t>, linkage = </a:t>
            </a:r>
            <a:r>
              <a:rPr b="0" lang="en-IN">
                <a:solidFill>
                  <a:srgbClr val="A31515"/>
                </a:solidFill>
                <a:latin typeface="Courier New"/>
                <a:ea typeface="Courier New"/>
                <a:cs typeface="Courier New"/>
                <a:sym typeface="Courier New"/>
              </a:rPr>
              <a:t>'ward'</a:t>
            </a:r>
            <a:r>
              <a:rPr b="0" lang="en-IN">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y_hc = hc.fit_predict(X)</a:t>
            </a:r>
            <a:endParaRPr/>
          </a:p>
          <a:p>
            <a:pPr indent="-50800" lvl="0" marL="228600" rtl="0" algn="l">
              <a:lnSpc>
                <a:spcPct val="90000"/>
              </a:lnSpc>
              <a:spcBef>
                <a:spcPts val="1000"/>
              </a:spcBef>
              <a:spcAft>
                <a:spcPts val="0"/>
              </a:spcAft>
              <a:buClr>
                <a:schemeClr val="dk1"/>
              </a:buClr>
              <a:buSzPts val="2800"/>
              <a:buNone/>
            </a:pPr>
            <a:r>
              <a:t/>
            </a:r>
            <a:endParaRPr>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000000"/>
              </a:buClr>
              <a:buSzPts val="2800"/>
              <a:buChar char="•"/>
            </a:pPr>
            <a:r>
              <a:rPr b="0" lang="en-IN">
                <a:solidFill>
                  <a:srgbClr val="000000"/>
                </a:solidFill>
                <a:latin typeface="Courier New"/>
                <a:ea typeface="Courier New"/>
                <a:cs typeface="Courier New"/>
                <a:sym typeface="Courier New"/>
              </a:rPr>
              <a:t>Print(y_hc)</a:t>
            </a:r>
            <a:endParaRPr/>
          </a:p>
          <a:p>
            <a:pPr indent="-50800" lvl="0" marL="228600" rtl="0" algn="l">
              <a:lnSpc>
                <a:spcPct val="90000"/>
              </a:lnSpc>
              <a:spcBef>
                <a:spcPts val="1000"/>
              </a:spcBef>
              <a:spcAft>
                <a:spcPts val="0"/>
              </a:spcAft>
              <a:buClr>
                <a:schemeClr val="dk1"/>
              </a:buClr>
              <a:buSzPts val="2800"/>
              <a:buNone/>
            </a:pPr>
            <a:r>
              <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Roboto"/>
              <a:buNone/>
            </a:pPr>
            <a:r>
              <a:rPr b="0" i="0" lang="en-IN">
                <a:solidFill>
                  <a:srgbClr val="212121"/>
                </a:solidFill>
                <a:latin typeface="Roboto"/>
                <a:ea typeface="Roboto"/>
                <a:cs typeface="Roboto"/>
                <a:sym typeface="Roboto"/>
              </a:rPr>
              <a:t>Visualising the clusters</a:t>
            </a:r>
            <a:endParaRPr/>
          </a:p>
        </p:txBody>
      </p:sp>
      <p:sp>
        <p:nvSpPr>
          <p:cNvPr id="367" name="Google Shape;367;p37"/>
          <p:cNvSpPr txBox="1"/>
          <p:nvPr/>
        </p:nvSpPr>
        <p:spPr>
          <a:xfrm>
            <a:off x="838200" y="1780114"/>
            <a:ext cx="105156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rgbClr val="000000"/>
                </a:solidFill>
                <a:latin typeface="Courier New"/>
                <a:ea typeface="Courier New"/>
                <a:cs typeface="Courier New"/>
                <a:sym typeface="Courier New"/>
              </a:rPr>
              <a:t>plt.scatter(X[y_hc == </a:t>
            </a:r>
            <a:r>
              <a:rPr b="0" i="0" lang="en-IN" sz="1800" u="none" cap="none" strike="noStrike">
                <a:solidFill>
                  <a:srgbClr val="09885A"/>
                </a:solidFill>
                <a:latin typeface="Courier New"/>
                <a:ea typeface="Courier New"/>
                <a:cs typeface="Courier New"/>
                <a:sym typeface="Courier New"/>
              </a:rPr>
              <a:t>0</a:t>
            </a:r>
            <a:r>
              <a:rPr b="0" i="0" lang="en-IN" sz="1800" u="none" cap="none" strike="noStrike">
                <a:solidFill>
                  <a:srgbClr val="000000"/>
                </a:solidFill>
                <a:latin typeface="Courier New"/>
                <a:ea typeface="Courier New"/>
                <a:cs typeface="Courier New"/>
                <a:sym typeface="Courier New"/>
              </a:rPr>
              <a:t>, </a:t>
            </a:r>
            <a:r>
              <a:rPr b="0" i="0" lang="en-IN" sz="1800" u="none" cap="none" strike="noStrike">
                <a:solidFill>
                  <a:srgbClr val="09885A"/>
                </a:solidFill>
                <a:latin typeface="Courier New"/>
                <a:ea typeface="Courier New"/>
                <a:cs typeface="Courier New"/>
                <a:sym typeface="Courier New"/>
              </a:rPr>
              <a:t>0</a:t>
            </a:r>
            <a:r>
              <a:rPr b="0" i="0" lang="en-IN" sz="1800" u="none" cap="none" strike="noStrike">
                <a:solidFill>
                  <a:srgbClr val="000000"/>
                </a:solidFill>
                <a:latin typeface="Courier New"/>
                <a:ea typeface="Courier New"/>
                <a:cs typeface="Courier New"/>
                <a:sym typeface="Courier New"/>
              </a:rPr>
              <a:t>], X[y_hc == </a:t>
            </a:r>
            <a:r>
              <a:rPr b="0" i="0" lang="en-IN" sz="1800" u="none" cap="none" strike="noStrike">
                <a:solidFill>
                  <a:srgbClr val="09885A"/>
                </a:solidFill>
                <a:latin typeface="Courier New"/>
                <a:ea typeface="Courier New"/>
                <a:cs typeface="Courier New"/>
                <a:sym typeface="Courier New"/>
              </a:rPr>
              <a:t>0</a:t>
            </a:r>
            <a:r>
              <a:rPr b="0" i="0" lang="en-IN" sz="1800" u="none" cap="none" strike="noStrike">
                <a:solidFill>
                  <a:srgbClr val="000000"/>
                </a:solidFill>
                <a:latin typeface="Courier New"/>
                <a:ea typeface="Courier New"/>
                <a:cs typeface="Courier New"/>
                <a:sym typeface="Courier New"/>
              </a:rPr>
              <a:t>, </a:t>
            </a:r>
            <a:r>
              <a:rPr b="0" i="0" lang="en-IN" sz="1800" u="none" cap="none" strike="noStrike">
                <a:solidFill>
                  <a:srgbClr val="09885A"/>
                </a:solidFill>
                <a:latin typeface="Courier New"/>
                <a:ea typeface="Courier New"/>
                <a:cs typeface="Courier New"/>
                <a:sym typeface="Courier New"/>
              </a:rPr>
              <a:t>1</a:t>
            </a:r>
            <a:r>
              <a:rPr b="0" i="0" lang="en-IN" sz="1800" u="none" cap="none" strike="noStrike">
                <a:solidFill>
                  <a:srgbClr val="000000"/>
                </a:solidFill>
                <a:latin typeface="Courier New"/>
                <a:ea typeface="Courier New"/>
                <a:cs typeface="Courier New"/>
                <a:sym typeface="Courier New"/>
              </a:rPr>
              <a:t>], s = </a:t>
            </a:r>
            <a:r>
              <a:rPr b="0" i="0" lang="en-IN" sz="1800" u="none" cap="none" strike="noStrike">
                <a:solidFill>
                  <a:srgbClr val="09885A"/>
                </a:solidFill>
                <a:latin typeface="Courier New"/>
                <a:ea typeface="Courier New"/>
                <a:cs typeface="Courier New"/>
                <a:sym typeface="Courier New"/>
              </a:rPr>
              <a:t>100</a:t>
            </a:r>
            <a:r>
              <a:rPr b="0" i="0" lang="en-IN" sz="1800" u="none" cap="none" strike="noStrike">
                <a:solidFill>
                  <a:srgbClr val="000000"/>
                </a:solidFill>
                <a:latin typeface="Courier New"/>
                <a:ea typeface="Courier New"/>
                <a:cs typeface="Courier New"/>
                <a:sym typeface="Courier New"/>
              </a:rPr>
              <a:t>, c = </a:t>
            </a:r>
            <a:r>
              <a:rPr b="0" i="0" lang="en-IN" sz="1800" u="none" cap="none" strike="noStrike">
                <a:solidFill>
                  <a:srgbClr val="A31515"/>
                </a:solidFill>
                <a:latin typeface="Courier New"/>
                <a:ea typeface="Courier New"/>
                <a:cs typeface="Courier New"/>
                <a:sym typeface="Courier New"/>
              </a:rPr>
              <a:t>'red'</a:t>
            </a:r>
            <a:r>
              <a:rPr b="0" i="0" lang="en-IN" sz="1800" u="none" cap="none" strike="noStrike">
                <a:solidFill>
                  <a:srgbClr val="000000"/>
                </a:solidFill>
                <a:latin typeface="Courier New"/>
                <a:ea typeface="Courier New"/>
                <a:cs typeface="Courier New"/>
                <a:sym typeface="Courier New"/>
              </a:rPr>
              <a:t>, label = </a:t>
            </a:r>
            <a:r>
              <a:rPr b="0" i="0" lang="en-IN" sz="1800" u="none" cap="none" strike="noStrike">
                <a:solidFill>
                  <a:srgbClr val="A31515"/>
                </a:solidFill>
                <a:latin typeface="Courier New"/>
                <a:ea typeface="Courier New"/>
                <a:cs typeface="Courier New"/>
                <a:sym typeface="Courier New"/>
              </a:rPr>
              <a:t>'Cluster 1'</a:t>
            </a:r>
            <a:r>
              <a:rPr b="0" i="0" lang="en-IN" sz="18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plt.scatter(X[y_hc ==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0</a:t>
            </a:r>
            <a:r>
              <a:rPr b="0" lang="en-IN" sz="1800">
                <a:solidFill>
                  <a:srgbClr val="000000"/>
                </a:solidFill>
                <a:latin typeface="Courier New"/>
                <a:ea typeface="Courier New"/>
                <a:cs typeface="Courier New"/>
                <a:sym typeface="Courier New"/>
              </a:rPr>
              <a:t>], X[y_hc ==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s = </a:t>
            </a:r>
            <a:r>
              <a:rPr b="0" lang="en-IN" sz="1800">
                <a:solidFill>
                  <a:srgbClr val="09885A"/>
                </a:solidFill>
                <a:latin typeface="Courier New"/>
                <a:ea typeface="Courier New"/>
                <a:cs typeface="Courier New"/>
                <a:sym typeface="Courier New"/>
              </a:rPr>
              <a:t>100</a:t>
            </a:r>
            <a:r>
              <a:rPr b="0" lang="en-IN" sz="1800">
                <a:solidFill>
                  <a:srgbClr val="000000"/>
                </a:solidFill>
                <a:latin typeface="Courier New"/>
                <a:ea typeface="Courier New"/>
                <a:cs typeface="Courier New"/>
                <a:sym typeface="Courier New"/>
              </a:rPr>
              <a:t>, c = </a:t>
            </a:r>
            <a:r>
              <a:rPr b="0" lang="en-IN" sz="1800">
                <a:solidFill>
                  <a:srgbClr val="A31515"/>
                </a:solidFill>
                <a:latin typeface="Courier New"/>
                <a:ea typeface="Courier New"/>
                <a:cs typeface="Courier New"/>
                <a:sym typeface="Courier New"/>
              </a:rPr>
              <a:t>'blue'</a:t>
            </a:r>
            <a:r>
              <a:rPr b="0" lang="en-IN" sz="1800">
                <a:solidFill>
                  <a:srgbClr val="000000"/>
                </a:solidFill>
                <a:latin typeface="Courier New"/>
                <a:ea typeface="Courier New"/>
                <a:cs typeface="Courier New"/>
                <a:sym typeface="Courier New"/>
              </a:rPr>
              <a:t>, label = </a:t>
            </a:r>
            <a:r>
              <a:rPr b="0" lang="en-IN" sz="1800">
                <a:solidFill>
                  <a:srgbClr val="A31515"/>
                </a:solidFill>
                <a:latin typeface="Courier New"/>
                <a:ea typeface="Courier New"/>
                <a:cs typeface="Courier New"/>
                <a:sym typeface="Courier New"/>
              </a:rPr>
              <a:t>'Cluster 2'</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plt.scatter(X[y_hc == </a:t>
            </a:r>
            <a:r>
              <a:rPr b="0" lang="en-IN" sz="1800">
                <a:solidFill>
                  <a:srgbClr val="09885A"/>
                </a:solidFill>
                <a:latin typeface="Courier New"/>
                <a:ea typeface="Courier New"/>
                <a:cs typeface="Courier New"/>
                <a:sym typeface="Courier New"/>
              </a:rPr>
              <a:t>2</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0</a:t>
            </a:r>
            <a:r>
              <a:rPr b="0" lang="en-IN" sz="1800">
                <a:solidFill>
                  <a:srgbClr val="000000"/>
                </a:solidFill>
                <a:latin typeface="Courier New"/>
                <a:ea typeface="Courier New"/>
                <a:cs typeface="Courier New"/>
                <a:sym typeface="Courier New"/>
              </a:rPr>
              <a:t>], X[y_hc == </a:t>
            </a:r>
            <a:r>
              <a:rPr b="0" lang="en-IN" sz="1800">
                <a:solidFill>
                  <a:srgbClr val="09885A"/>
                </a:solidFill>
                <a:latin typeface="Courier New"/>
                <a:ea typeface="Courier New"/>
                <a:cs typeface="Courier New"/>
                <a:sym typeface="Courier New"/>
              </a:rPr>
              <a:t>2</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s = </a:t>
            </a:r>
            <a:r>
              <a:rPr b="0" lang="en-IN" sz="1800">
                <a:solidFill>
                  <a:srgbClr val="09885A"/>
                </a:solidFill>
                <a:latin typeface="Courier New"/>
                <a:ea typeface="Courier New"/>
                <a:cs typeface="Courier New"/>
                <a:sym typeface="Courier New"/>
              </a:rPr>
              <a:t>100</a:t>
            </a:r>
            <a:r>
              <a:rPr b="0" lang="en-IN" sz="1800">
                <a:solidFill>
                  <a:srgbClr val="000000"/>
                </a:solidFill>
                <a:latin typeface="Courier New"/>
                <a:ea typeface="Courier New"/>
                <a:cs typeface="Courier New"/>
                <a:sym typeface="Courier New"/>
              </a:rPr>
              <a:t>, c = </a:t>
            </a:r>
            <a:r>
              <a:rPr b="0" lang="en-IN" sz="1800">
                <a:solidFill>
                  <a:srgbClr val="A31515"/>
                </a:solidFill>
                <a:latin typeface="Courier New"/>
                <a:ea typeface="Courier New"/>
                <a:cs typeface="Courier New"/>
                <a:sym typeface="Courier New"/>
              </a:rPr>
              <a:t>'green'</a:t>
            </a:r>
            <a:r>
              <a:rPr b="0" lang="en-IN" sz="1800">
                <a:solidFill>
                  <a:srgbClr val="000000"/>
                </a:solidFill>
                <a:latin typeface="Courier New"/>
                <a:ea typeface="Courier New"/>
                <a:cs typeface="Courier New"/>
                <a:sym typeface="Courier New"/>
              </a:rPr>
              <a:t>, label = </a:t>
            </a:r>
            <a:r>
              <a:rPr b="0" lang="en-IN" sz="1800">
                <a:solidFill>
                  <a:srgbClr val="A31515"/>
                </a:solidFill>
                <a:latin typeface="Courier New"/>
                <a:ea typeface="Courier New"/>
                <a:cs typeface="Courier New"/>
                <a:sym typeface="Courier New"/>
              </a:rPr>
              <a:t>'Cluster 3'</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plt.scatter(X[y_hc == </a:t>
            </a:r>
            <a:r>
              <a:rPr b="0" lang="en-IN" sz="1800">
                <a:solidFill>
                  <a:srgbClr val="09885A"/>
                </a:solidFill>
                <a:latin typeface="Courier New"/>
                <a:ea typeface="Courier New"/>
                <a:cs typeface="Courier New"/>
                <a:sym typeface="Courier New"/>
              </a:rPr>
              <a:t>3</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0</a:t>
            </a:r>
            <a:r>
              <a:rPr b="0" lang="en-IN" sz="1800">
                <a:solidFill>
                  <a:srgbClr val="000000"/>
                </a:solidFill>
                <a:latin typeface="Courier New"/>
                <a:ea typeface="Courier New"/>
                <a:cs typeface="Courier New"/>
                <a:sym typeface="Courier New"/>
              </a:rPr>
              <a:t>], X[y_hc == </a:t>
            </a:r>
            <a:r>
              <a:rPr b="0" lang="en-IN" sz="1800">
                <a:solidFill>
                  <a:srgbClr val="09885A"/>
                </a:solidFill>
                <a:latin typeface="Courier New"/>
                <a:ea typeface="Courier New"/>
                <a:cs typeface="Courier New"/>
                <a:sym typeface="Courier New"/>
              </a:rPr>
              <a:t>3</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s = </a:t>
            </a:r>
            <a:r>
              <a:rPr b="0" lang="en-IN" sz="1800">
                <a:solidFill>
                  <a:srgbClr val="09885A"/>
                </a:solidFill>
                <a:latin typeface="Courier New"/>
                <a:ea typeface="Courier New"/>
                <a:cs typeface="Courier New"/>
                <a:sym typeface="Courier New"/>
              </a:rPr>
              <a:t>100</a:t>
            </a:r>
            <a:r>
              <a:rPr b="0" lang="en-IN" sz="1800">
                <a:solidFill>
                  <a:srgbClr val="000000"/>
                </a:solidFill>
                <a:latin typeface="Courier New"/>
                <a:ea typeface="Courier New"/>
                <a:cs typeface="Courier New"/>
                <a:sym typeface="Courier New"/>
              </a:rPr>
              <a:t>, c = </a:t>
            </a:r>
            <a:r>
              <a:rPr b="0" lang="en-IN" sz="1800">
                <a:solidFill>
                  <a:srgbClr val="A31515"/>
                </a:solidFill>
                <a:latin typeface="Courier New"/>
                <a:ea typeface="Courier New"/>
                <a:cs typeface="Courier New"/>
                <a:sym typeface="Courier New"/>
              </a:rPr>
              <a:t>'cyan'</a:t>
            </a:r>
            <a:r>
              <a:rPr b="0" lang="en-IN" sz="1800">
                <a:solidFill>
                  <a:srgbClr val="000000"/>
                </a:solidFill>
                <a:latin typeface="Courier New"/>
                <a:ea typeface="Courier New"/>
                <a:cs typeface="Courier New"/>
                <a:sym typeface="Courier New"/>
              </a:rPr>
              <a:t>, label = </a:t>
            </a:r>
            <a:r>
              <a:rPr b="0" lang="en-IN" sz="1800">
                <a:solidFill>
                  <a:srgbClr val="A31515"/>
                </a:solidFill>
                <a:latin typeface="Courier New"/>
                <a:ea typeface="Courier New"/>
                <a:cs typeface="Courier New"/>
                <a:sym typeface="Courier New"/>
              </a:rPr>
              <a:t>'Cluster 4'</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plt.scatter(X[y_hc == </a:t>
            </a:r>
            <a:r>
              <a:rPr b="0" lang="en-IN" sz="1800">
                <a:solidFill>
                  <a:srgbClr val="09885A"/>
                </a:solidFill>
                <a:latin typeface="Courier New"/>
                <a:ea typeface="Courier New"/>
                <a:cs typeface="Courier New"/>
                <a:sym typeface="Courier New"/>
              </a:rPr>
              <a:t>4</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0</a:t>
            </a:r>
            <a:r>
              <a:rPr b="0" lang="en-IN" sz="1800">
                <a:solidFill>
                  <a:srgbClr val="000000"/>
                </a:solidFill>
                <a:latin typeface="Courier New"/>
                <a:ea typeface="Courier New"/>
                <a:cs typeface="Courier New"/>
                <a:sym typeface="Courier New"/>
              </a:rPr>
              <a:t>], X[y_hc == </a:t>
            </a:r>
            <a:r>
              <a:rPr b="0" lang="en-IN" sz="1800">
                <a:solidFill>
                  <a:srgbClr val="09885A"/>
                </a:solidFill>
                <a:latin typeface="Courier New"/>
                <a:ea typeface="Courier New"/>
                <a:cs typeface="Courier New"/>
                <a:sym typeface="Courier New"/>
              </a:rPr>
              <a:t>4</a:t>
            </a:r>
            <a:r>
              <a:rPr b="0" lang="en-IN" sz="1800">
                <a:solidFill>
                  <a:srgbClr val="000000"/>
                </a:solidFill>
                <a:latin typeface="Courier New"/>
                <a:ea typeface="Courier New"/>
                <a:cs typeface="Courier New"/>
                <a:sym typeface="Courier New"/>
              </a:rPr>
              <a:t>, </a:t>
            </a:r>
            <a:r>
              <a:rPr b="0" lang="en-IN" sz="1800">
                <a:solidFill>
                  <a:srgbClr val="09885A"/>
                </a:solidFill>
                <a:latin typeface="Courier New"/>
                <a:ea typeface="Courier New"/>
                <a:cs typeface="Courier New"/>
                <a:sym typeface="Courier New"/>
              </a:rPr>
              <a:t>1</a:t>
            </a:r>
            <a:r>
              <a:rPr b="0" lang="en-IN" sz="1800">
                <a:solidFill>
                  <a:srgbClr val="000000"/>
                </a:solidFill>
                <a:latin typeface="Courier New"/>
                <a:ea typeface="Courier New"/>
                <a:cs typeface="Courier New"/>
                <a:sym typeface="Courier New"/>
              </a:rPr>
              <a:t>], s = </a:t>
            </a:r>
            <a:r>
              <a:rPr b="0" lang="en-IN" sz="1800">
                <a:solidFill>
                  <a:srgbClr val="09885A"/>
                </a:solidFill>
                <a:latin typeface="Courier New"/>
                <a:ea typeface="Courier New"/>
                <a:cs typeface="Courier New"/>
                <a:sym typeface="Courier New"/>
              </a:rPr>
              <a:t>100</a:t>
            </a:r>
            <a:r>
              <a:rPr b="0" lang="en-IN" sz="1800">
                <a:solidFill>
                  <a:srgbClr val="000000"/>
                </a:solidFill>
                <a:latin typeface="Courier New"/>
                <a:ea typeface="Courier New"/>
                <a:cs typeface="Courier New"/>
                <a:sym typeface="Courier New"/>
              </a:rPr>
              <a:t>, c = </a:t>
            </a:r>
            <a:r>
              <a:rPr b="0" lang="en-IN" sz="1800">
                <a:solidFill>
                  <a:srgbClr val="A31515"/>
                </a:solidFill>
                <a:latin typeface="Courier New"/>
                <a:ea typeface="Courier New"/>
                <a:cs typeface="Courier New"/>
                <a:sym typeface="Courier New"/>
              </a:rPr>
              <a:t>'magenta'</a:t>
            </a:r>
            <a:r>
              <a:rPr b="0" lang="en-IN" sz="1800">
                <a:solidFill>
                  <a:srgbClr val="000000"/>
                </a:solidFill>
                <a:latin typeface="Courier New"/>
                <a:ea typeface="Courier New"/>
                <a:cs typeface="Courier New"/>
                <a:sym typeface="Courier New"/>
              </a:rPr>
              <a:t>, label = </a:t>
            </a:r>
            <a:r>
              <a:rPr b="0" lang="en-IN" sz="1800">
                <a:solidFill>
                  <a:srgbClr val="A31515"/>
                </a:solidFill>
                <a:latin typeface="Courier New"/>
                <a:ea typeface="Courier New"/>
                <a:cs typeface="Courier New"/>
                <a:sym typeface="Courier New"/>
              </a:rPr>
              <a:t>'Cluster 5'</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plt.title(</a:t>
            </a:r>
            <a:r>
              <a:rPr b="0" lang="en-IN" sz="1800">
                <a:solidFill>
                  <a:srgbClr val="A31515"/>
                </a:solidFill>
                <a:latin typeface="Courier New"/>
                <a:ea typeface="Courier New"/>
                <a:cs typeface="Courier New"/>
                <a:sym typeface="Courier New"/>
              </a:rPr>
              <a:t>'Clusters of customers'</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plt.xlabel(</a:t>
            </a:r>
            <a:r>
              <a:rPr b="0" lang="en-IN" sz="1800">
                <a:solidFill>
                  <a:srgbClr val="A31515"/>
                </a:solidFill>
                <a:latin typeface="Courier New"/>
                <a:ea typeface="Courier New"/>
                <a:cs typeface="Courier New"/>
                <a:sym typeface="Courier New"/>
              </a:rPr>
              <a:t>'Annual Income (k$)'</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plt.ylabel(</a:t>
            </a:r>
            <a:r>
              <a:rPr b="0" lang="en-IN" sz="1800">
                <a:solidFill>
                  <a:srgbClr val="A31515"/>
                </a:solidFill>
                <a:latin typeface="Courier New"/>
                <a:ea typeface="Courier New"/>
                <a:cs typeface="Courier New"/>
                <a:sym typeface="Courier New"/>
              </a:rPr>
              <a:t>'Spending Score (1-100)'</a:t>
            </a:r>
            <a:r>
              <a:rPr b="0" lang="en-I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plt.legend()</a:t>
            </a:r>
            <a:endParaRPr/>
          </a:p>
          <a:p>
            <a:pPr indent="0" lvl="0" marL="0" marR="0" rtl="0" algn="l">
              <a:spcBef>
                <a:spcPts val="0"/>
              </a:spcBef>
              <a:spcAft>
                <a:spcPts val="0"/>
              </a:spcAft>
              <a:buNone/>
            </a:pPr>
            <a:r>
              <a:rPr b="0" lang="en-IN" sz="1800">
                <a:solidFill>
                  <a:srgbClr val="000000"/>
                </a:solidFill>
                <a:latin typeface="Courier New"/>
                <a:ea typeface="Courier New"/>
                <a:cs typeface="Courier New"/>
                <a:sym typeface="Courier New"/>
              </a:rPr>
              <a:t>plt.show()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73" name="Google Shape;373;p38"/>
          <p:cNvPicPr preferRelativeResize="0"/>
          <p:nvPr/>
        </p:nvPicPr>
        <p:blipFill rotWithShape="1">
          <a:blip r:embed="rId3">
            <a:alphaModFix/>
          </a:blip>
          <a:srcRect b="0" l="0" r="0" t="0"/>
          <a:stretch/>
        </p:blipFill>
        <p:spPr>
          <a:xfrm>
            <a:off x="2672862" y="1879942"/>
            <a:ext cx="5322717" cy="438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03" name="Google Shape;103;p4"/>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4" name="Google Shape;104;p4"/>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05" name="Google Shape;105;p4"/>
          <p:cNvSpPr/>
          <p:nvPr/>
        </p:nvSpPr>
        <p:spPr>
          <a:xfrm>
            <a:off x="4431323" y="3784209"/>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4"/>
          <p:cNvSpPr/>
          <p:nvPr/>
        </p:nvSpPr>
        <p:spPr>
          <a:xfrm>
            <a:off x="4677505" y="4405016"/>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4"/>
          <p:cNvSpPr/>
          <p:nvPr/>
        </p:nvSpPr>
        <p:spPr>
          <a:xfrm>
            <a:off x="5052647" y="3791268"/>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4"/>
          <p:cNvSpPr/>
          <p:nvPr/>
        </p:nvSpPr>
        <p:spPr>
          <a:xfrm>
            <a:off x="5866228" y="3335354"/>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4"/>
          <p:cNvSpPr/>
          <p:nvPr/>
        </p:nvSpPr>
        <p:spPr>
          <a:xfrm>
            <a:off x="6433625" y="3239223"/>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4"/>
          <p:cNvSpPr/>
          <p:nvPr/>
        </p:nvSpPr>
        <p:spPr>
          <a:xfrm>
            <a:off x="6879104" y="4058500"/>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16" name="Google Shape;116;p5"/>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17" name="Google Shape;117;p5"/>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18" name="Google Shape;118;p5"/>
          <p:cNvSpPr/>
          <p:nvPr/>
        </p:nvSpPr>
        <p:spPr>
          <a:xfrm>
            <a:off x="4431323" y="3784209"/>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5"/>
          <p:cNvSpPr/>
          <p:nvPr/>
        </p:nvSpPr>
        <p:spPr>
          <a:xfrm>
            <a:off x="4677505" y="4405016"/>
            <a:ext cx="211015" cy="253190"/>
          </a:xfrm>
          <a:prstGeom prst="star5">
            <a:avLst>
              <a:gd fmla="val 19098" name="adj"/>
              <a:gd fmla="val 105146" name="hf"/>
              <a:gd fmla="val 110557" name="vf"/>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p:nvPr/>
        </p:nvSpPr>
        <p:spPr>
          <a:xfrm>
            <a:off x="5052647" y="3791268"/>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5"/>
          <p:cNvSpPr/>
          <p:nvPr/>
        </p:nvSpPr>
        <p:spPr>
          <a:xfrm>
            <a:off x="5866228" y="3335354"/>
            <a:ext cx="211015" cy="253190"/>
          </a:xfrm>
          <a:prstGeom prst="star5">
            <a:avLst>
              <a:gd fmla="val 19098" name="adj"/>
              <a:gd fmla="val 105146" name="hf"/>
              <a:gd fmla="val 110557" name="vf"/>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5"/>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5"/>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Step1: Make each data point a single-point cluster🡪 that forms 6 clusters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30" name="Google Shape;130;p6"/>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1" name="Google Shape;131;p6"/>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32" name="Google Shape;132;p6"/>
          <p:cNvSpPr/>
          <p:nvPr/>
        </p:nvSpPr>
        <p:spPr>
          <a:xfrm>
            <a:off x="4431323" y="3784209"/>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6"/>
          <p:cNvSpPr/>
          <p:nvPr/>
        </p:nvSpPr>
        <p:spPr>
          <a:xfrm>
            <a:off x="4677505" y="4405016"/>
            <a:ext cx="211015" cy="253190"/>
          </a:xfrm>
          <a:prstGeom prst="star5">
            <a:avLst>
              <a:gd fmla="val 19098" name="adj"/>
              <a:gd fmla="val 105146" name="hf"/>
              <a:gd fmla="val 110557" name="vf"/>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6"/>
          <p:cNvSpPr/>
          <p:nvPr/>
        </p:nvSpPr>
        <p:spPr>
          <a:xfrm>
            <a:off x="5052647" y="3791268"/>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6"/>
          <p:cNvSpPr/>
          <p:nvPr/>
        </p:nvSpPr>
        <p:spPr>
          <a:xfrm>
            <a:off x="5866228" y="3335354"/>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6"/>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6"/>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6"/>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Calibri"/>
              <a:buNone/>
            </a:pPr>
            <a:r>
              <a:rPr b="0" i="0" lang="en-IN" sz="2000" u="none" cap="none" strike="noStrike">
                <a:solidFill>
                  <a:schemeClr val="dk1"/>
                </a:solidFill>
                <a:latin typeface="Calibri"/>
                <a:ea typeface="Calibri"/>
                <a:cs typeface="Calibri"/>
                <a:sym typeface="Calibri"/>
              </a:rPr>
              <a:t>Step 2: Take the two closest data points and make them one cluster 🡪 that forms 5 (N-1) clusters</a:t>
            </a:r>
            <a:endParaRPr b="0" i="0" sz="3600" u="none" cap="none" strike="noStrike">
              <a:solidFill>
                <a:schemeClr val="dk1"/>
              </a:solidFill>
              <a:latin typeface="Calibri"/>
              <a:ea typeface="Calibri"/>
              <a:cs typeface="Calibri"/>
              <a:sym typeface="Calibri"/>
            </a:endParaRPr>
          </a:p>
        </p:txBody>
      </p:sp>
      <p:sp>
        <p:nvSpPr>
          <p:cNvPr id="139" name="Google Shape;139;p6"/>
          <p:cNvSpPr/>
          <p:nvPr/>
        </p:nvSpPr>
        <p:spPr>
          <a:xfrm>
            <a:off x="5711483" y="3239222"/>
            <a:ext cx="1167612" cy="363381"/>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45" name="Google Shape;145;p7"/>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6" name="Google Shape;146;p7"/>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47" name="Google Shape;147;p7"/>
          <p:cNvSpPr/>
          <p:nvPr/>
        </p:nvSpPr>
        <p:spPr>
          <a:xfrm>
            <a:off x="4431323" y="3938957"/>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7"/>
          <p:cNvSpPr/>
          <p:nvPr/>
        </p:nvSpPr>
        <p:spPr>
          <a:xfrm>
            <a:off x="4677505" y="4405016"/>
            <a:ext cx="211015" cy="253190"/>
          </a:xfrm>
          <a:prstGeom prst="star5">
            <a:avLst>
              <a:gd fmla="val 19098" name="adj"/>
              <a:gd fmla="val 105146" name="hf"/>
              <a:gd fmla="val 110557" name="vf"/>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7"/>
          <p:cNvSpPr/>
          <p:nvPr/>
        </p:nvSpPr>
        <p:spPr>
          <a:xfrm>
            <a:off x="5052647" y="3791268"/>
            <a:ext cx="211015" cy="25319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7"/>
          <p:cNvSpPr/>
          <p:nvPr/>
        </p:nvSpPr>
        <p:spPr>
          <a:xfrm>
            <a:off x="5866228" y="3335354"/>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7"/>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7"/>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7"/>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Step 3: Take the two closest clusters and make them one cluster 🡪 that forms 4 clusters</a:t>
            </a:r>
            <a:endParaRPr b="0" i="0" sz="2400" u="none" cap="none" strike="noStrike">
              <a:solidFill>
                <a:schemeClr val="dk1"/>
              </a:solidFill>
              <a:latin typeface="Calibri"/>
              <a:ea typeface="Calibri"/>
              <a:cs typeface="Calibri"/>
              <a:sym typeface="Calibri"/>
            </a:endParaRPr>
          </a:p>
        </p:txBody>
      </p:sp>
      <p:sp>
        <p:nvSpPr>
          <p:cNvPr id="154" name="Google Shape;154;p7"/>
          <p:cNvSpPr/>
          <p:nvPr/>
        </p:nvSpPr>
        <p:spPr>
          <a:xfrm>
            <a:off x="5711483" y="3239222"/>
            <a:ext cx="1167612" cy="363381"/>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7"/>
          <p:cNvSpPr/>
          <p:nvPr/>
        </p:nvSpPr>
        <p:spPr>
          <a:xfrm>
            <a:off x="4060877" y="4112371"/>
            <a:ext cx="1167612" cy="363381"/>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61" name="Google Shape;161;p8"/>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2" name="Google Shape;162;p8"/>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63" name="Google Shape;163;p8"/>
          <p:cNvSpPr/>
          <p:nvPr/>
        </p:nvSpPr>
        <p:spPr>
          <a:xfrm>
            <a:off x="4431323" y="3938957"/>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8"/>
          <p:cNvSpPr/>
          <p:nvPr/>
        </p:nvSpPr>
        <p:spPr>
          <a:xfrm>
            <a:off x="4677505" y="4405016"/>
            <a:ext cx="211015" cy="253190"/>
          </a:xfrm>
          <a:prstGeom prst="star5">
            <a:avLst>
              <a:gd fmla="val 19098" name="adj"/>
              <a:gd fmla="val 105146" name="hf"/>
              <a:gd fmla="val 110557" name="vf"/>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8"/>
          <p:cNvSpPr/>
          <p:nvPr/>
        </p:nvSpPr>
        <p:spPr>
          <a:xfrm>
            <a:off x="5052647" y="3791268"/>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8"/>
          <p:cNvSpPr/>
          <p:nvPr/>
        </p:nvSpPr>
        <p:spPr>
          <a:xfrm>
            <a:off x="5866228" y="3335354"/>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8"/>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8"/>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Step 4: Repeat Step 3 until there is only one cluster</a:t>
            </a:r>
            <a:endParaRPr/>
          </a:p>
        </p:txBody>
      </p:sp>
      <p:sp>
        <p:nvSpPr>
          <p:cNvPr id="170" name="Google Shape;170;p8"/>
          <p:cNvSpPr/>
          <p:nvPr/>
        </p:nvSpPr>
        <p:spPr>
          <a:xfrm>
            <a:off x="5711483" y="3239222"/>
            <a:ext cx="1167612" cy="363381"/>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8"/>
          <p:cNvSpPr/>
          <p:nvPr/>
        </p:nvSpPr>
        <p:spPr>
          <a:xfrm>
            <a:off x="4318783" y="3683848"/>
            <a:ext cx="1125416" cy="1071029"/>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(Agglomerative HC) </a:t>
            </a:r>
            <a:endParaRPr/>
          </a:p>
        </p:txBody>
      </p:sp>
      <p:cxnSp>
        <p:nvCxnSpPr>
          <p:cNvPr id="177" name="Google Shape;177;p9"/>
          <p:cNvCxnSpPr/>
          <p:nvPr/>
        </p:nvCxnSpPr>
        <p:spPr>
          <a:xfrm>
            <a:off x="3868615" y="5486400"/>
            <a:ext cx="44172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 name="Google Shape;178;p9"/>
          <p:cNvCxnSpPr/>
          <p:nvPr/>
        </p:nvCxnSpPr>
        <p:spPr>
          <a:xfrm rot="10800000">
            <a:off x="3896751" y="2869809"/>
            <a:ext cx="0" cy="2602523"/>
          </a:xfrm>
          <a:prstGeom prst="straightConnector1">
            <a:avLst/>
          </a:prstGeom>
          <a:noFill/>
          <a:ln cap="flat" cmpd="sng" w="9525">
            <a:solidFill>
              <a:schemeClr val="accent1"/>
            </a:solidFill>
            <a:prstDash val="solid"/>
            <a:miter lim="800000"/>
            <a:headEnd len="sm" w="sm" type="none"/>
            <a:tailEnd len="med" w="med" type="triangle"/>
          </a:ln>
        </p:spPr>
      </p:cxnSp>
      <p:sp>
        <p:nvSpPr>
          <p:cNvPr id="179" name="Google Shape;179;p9"/>
          <p:cNvSpPr/>
          <p:nvPr/>
        </p:nvSpPr>
        <p:spPr>
          <a:xfrm>
            <a:off x="4431323" y="3938957"/>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9"/>
          <p:cNvSpPr/>
          <p:nvPr/>
        </p:nvSpPr>
        <p:spPr>
          <a:xfrm>
            <a:off x="4677505" y="4405016"/>
            <a:ext cx="211015" cy="253190"/>
          </a:xfrm>
          <a:prstGeom prst="star5">
            <a:avLst>
              <a:gd fmla="val 19098" name="adj"/>
              <a:gd fmla="val 105146" name="hf"/>
              <a:gd fmla="val 110557" name="vf"/>
            </a:avLst>
          </a:prstGeom>
          <a:solidFill>
            <a:schemeClr val="accent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9"/>
          <p:cNvSpPr/>
          <p:nvPr/>
        </p:nvSpPr>
        <p:spPr>
          <a:xfrm>
            <a:off x="5052647" y="3791268"/>
            <a:ext cx="211015" cy="253190"/>
          </a:xfrm>
          <a:prstGeom prst="star5">
            <a:avLst>
              <a:gd fmla="val 19098" name="adj"/>
              <a:gd fmla="val 105146" name="hf"/>
              <a:gd fmla="val 110557" name="vf"/>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p:nvPr/>
        </p:nvSpPr>
        <p:spPr>
          <a:xfrm>
            <a:off x="5866228" y="3335354"/>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9"/>
          <p:cNvSpPr/>
          <p:nvPr/>
        </p:nvSpPr>
        <p:spPr>
          <a:xfrm>
            <a:off x="6433625" y="3239223"/>
            <a:ext cx="211015" cy="253190"/>
          </a:xfrm>
          <a:prstGeom prst="star5">
            <a:avLst>
              <a:gd fmla="val 19098" name="adj"/>
              <a:gd fmla="val 105146" name="hf"/>
              <a:gd fmla="val 110557" name="vf"/>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9"/>
          <p:cNvSpPr/>
          <p:nvPr/>
        </p:nvSpPr>
        <p:spPr>
          <a:xfrm>
            <a:off x="6879104" y="4058500"/>
            <a:ext cx="211015" cy="253190"/>
          </a:xfrm>
          <a:prstGeom prst="star5">
            <a:avLst>
              <a:gd fmla="val 19098" name="adj"/>
              <a:gd fmla="val 105146" name="hf"/>
              <a:gd fmla="val 110557" name="vf"/>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9"/>
          <p:cNvSpPr txBox="1"/>
          <p:nvPr/>
        </p:nvSpPr>
        <p:spPr>
          <a:xfrm>
            <a:off x="838200" y="137577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Step 4: Repeat Step 3 until there is only one cluster</a:t>
            </a:r>
            <a:endParaRPr/>
          </a:p>
        </p:txBody>
      </p:sp>
      <p:sp>
        <p:nvSpPr>
          <p:cNvPr id="186" name="Google Shape;186;p9"/>
          <p:cNvSpPr/>
          <p:nvPr/>
        </p:nvSpPr>
        <p:spPr>
          <a:xfrm rot="-2297537">
            <a:off x="4121833" y="3332161"/>
            <a:ext cx="2771329" cy="1071029"/>
          </a:xfrm>
          <a:prstGeom prst="ellipse">
            <a:avLst/>
          </a:prstGeom>
          <a:solidFill>
            <a:schemeClr val="accent1">
              <a:alpha val="0"/>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2021-04-28T08:14:13Z</dcterms:created>
  <dc:creator>Manjari Gupta</dc:creator>
</cp:coreProperties>
</file>