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1" r:id="rId3"/>
    <p:sldId id="332" r:id="rId4"/>
    <p:sldId id="333" r:id="rId5"/>
    <p:sldId id="334" r:id="rId6"/>
    <p:sldId id="335" r:id="rId7"/>
    <p:sldId id="336" r:id="rId8"/>
    <p:sldId id="337" r:id="rId9"/>
    <p:sldId id="338" r:id="rId10"/>
    <p:sldId id="364" r:id="rId11"/>
    <p:sldId id="339" r:id="rId12"/>
    <p:sldId id="340" r:id="rId13"/>
    <p:sldId id="341" r:id="rId14"/>
    <p:sldId id="343" r:id="rId15"/>
    <p:sldId id="344" r:id="rId16"/>
    <p:sldId id="347" r:id="rId17"/>
    <p:sldId id="345" r:id="rId18"/>
    <p:sldId id="346" r:id="rId19"/>
    <p:sldId id="356" r:id="rId20"/>
    <p:sldId id="349" r:id="rId21"/>
    <p:sldId id="348" r:id="rId22"/>
    <p:sldId id="357" r:id="rId23"/>
    <p:sldId id="351" r:id="rId24"/>
    <p:sldId id="359" r:id="rId25"/>
    <p:sldId id="360" r:id="rId26"/>
    <p:sldId id="352" r:id="rId27"/>
    <p:sldId id="353" r:id="rId28"/>
    <p:sldId id="354" r:id="rId29"/>
    <p:sldId id="363" r:id="rId30"/>
    <p:sldId id="362" r:id="rId31"/>
    <p:sldId id="355" r:id="rId32"/>
    <p:sldId id="365" r:id="rId33"/>
    <p:sldId id="366" r:id="rId34"/>
    <p:sldId id="367" r:id="rId35"/>
    <p:sldId id="3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443C-3D81-46CF-B786-CEF181897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4BF604-39F1-4176-BFD0-DA2A46F34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911847-531E-44B7-B4E7-BEE50251C179}"/>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C2B4AB51-D14E-4801-BEA9-03171D4C0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1CB86-A0EC-467D-815D-11193B76B662}"/>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133022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5147-9A93-4DE7-822B-3904C1A313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AAF8AC-CE8F-459B-8AAB-F6805D3D3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A8789-A30B-4EE2-9405-16AFD9618E48}"/>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2C3AF0D5-2425-4F89-A1EE-EBEF30ADB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5DBF6-8571-4F3F-9E98-84BC699689BB}"/>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70493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CA8E-02EF-4E16-B90F-DDA06004BD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0FB8D8-2C9A-49B9-AF05-CBDCFA985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53D6A-2762-4B68-A042-1E9DC2E31FFB}"/>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B7CFA479-8623-4C4D-90CC-8B8C37F2F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78743-7FBF-4823-B6F4-ABC3917E7E7A}"/>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40119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5751-BD34-435E-889A-9CF480DB46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AB63FB-7864-4B4F-A66A-89C35306E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5F453-74A4-451E-9126-F1279B04EA6A}"/>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291FD4A4-74F9-43CD-8FB5-92E9C632E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57D0-0B48-432D-973E-3B80913E3E9F}"/>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171604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8DE-A64E-466B-8DB2-A88F4BD01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65E5B3-0765-4748-8812-87885BE9D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04ABA-928F-47FF-8A39-E733B0200950}"/>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C99D0EE8-2384-437B-8A71-82ADC9032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AE5E1-49FB-45D6-BC1D-A6E3192BC8EF}"/>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195207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0021-8278-4242-A23D-287F10EDE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12624-AB1F-40FA-81A0-053732FBC2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C52EC3-2734-4D5E-A5D9-0968A7985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612494-0B2A-422B-9ACF-D8300269DBD4}"/>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6" name="Footer Placeholder 5">
            <a:extLst>
              <a:ext uri="{FF2B5EF4-FFF2-40B4-BE49-F238E27FC236}">
                <a16:creationId xmlns:a16="http://schemas.microsoft.com/office/drawing/2014/main" id="{C8B7AFD7-E745-4246-8F95-D4CD780422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CBB36-3A75-4205-8F0E-F9634AB285A3}"/>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217471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78F9-C9B8-4CCA-BF48-10320B8CD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D780D6-82A9-463F-9D31-4C171506E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2567F6-B3A3-4F38-9E39-38013B393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D8CCE-72D5-4EF5-A07D-0F8BD5947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22F2-9049-4BBC-9724-604FF3E65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A9E22C-C552-4598-8892-4AAF98302213}"/>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8" name="Footer Placeholder 7">
            <a:extLst>
              <a:ext uri="{FF2B5EF4-FFF2-40B4-BE49-F238E27FC236}">
                <a16:creationId xmlns:a16="http://schemas.microsoft.com/office/drawing/2014/main" id="{8D9452DE-B3AE-434D-AE5E-E2E93A6525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26CBE7-27B1-43D0-B8FC-D33C350F46DA}"/>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405760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9C20-F18F-4A6B-9082-3CF5DEB37A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8AEB81-6F1C-476C-90AC-391FFD99AFA9}"/>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4" name="Footer Placeholder 3">
            <a:extLst>
              <a:ext uri="{FF2B5EF4-FFF2-40B4-BE49-F238E27FC236}">
                <a16:creationId xmlns:a16="http://schemas.microsoft.com/office/drawing/2014/main" id="{F9158D0D-100B-44F6-9575-7AA35D2041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CFC810-F0FB-4FBC-A7CB-B64F854F4962}"/>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404703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AC26A-F0AF-49C3-9076-4882036E1A15}"/>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3" name="Footer Placeholder 2">
            <a:extLst>
              <a:ext uri="{FF2B5EF4-FFF2-40B4-BE49-F238E27FC236}">
                <a16:creationId xmlns:a16="http://schemas.microsoft.com/office/drawing/2014/main" id="{42A37C44-78B7-4DBA-A6F0-BDC727AA02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B6A967-5BCA-4BAC-93BD-786472422EDB}"/>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45297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D485-D815-46C7-A567-10021D7DD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D6AD8-99B4-4C7C-85F3-FD28916AEE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5EDFB2-21EE-4810-9485-7F242BBA1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F8173-C765-4BC3-A480-572EC6862467}"/>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6" name="Footer Placeholder 5">
            <a:extLst>
              <a:ext uri="{FF2B5EF4-FFF2-40B4-BE49-F238E27FC236}">
                <a16:creationId xmlns:a16="http://schemas.microsoft.com/office/drawing/2014/main" id="{75EBBA79-D3B2-4500-A53D-994B0E25D1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637E29-8CB3-424C-8889-F771B981BC1A}"/>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291358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D9F6-AF56-4F91-B589-898B835E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B8DB7-A67B-48F0-AAC7-F5394B51D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64F99-0471-4E67-86E2-07B166E20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EF72A-3BE7-4C1E-B703-591168E14A46}"/>
              </a:ext>
            </a:extLst>
          </p:cNvPr>
          <p:cNvSpPr>
            <a:spLocks noGrp="1"/>
          </p:cNvSpPr>
          <p:nvPr>
            <p:ph type="dt" sz="half" idx="10"/>
          </p:nvPr>
        </p:nvSpPr>
        <p:spPr/>
        <p:txBody>
          <a:bodyPr/>
          <a:lstStyle/>
          <a:p>
            <a:fld id="{AA34EFCC-FA8F-450E-BA15-693AF9E0A247}" type="datetimeFigureOut">
              <a:rPr lang="en-IN" smtClean="0"/>
              <a:t>18-02-2022</a:t>
            </a:fld>
            <a:endParaRPr lang="en-IN"/>
          </a:p>
        </p:txBody>
      </p:sp>
      <p:sp>
        <p:nvSpPr>
          <p:cNvPr id="6" name="Footer Placeholder 5">
            <a:extLst>
              <a:ext uri="{FF2B5EF4-FFF2-40B4-BE49-F238E27FC236}">
                <a16:creationId xmlns:a16="http://schemas.microsoft.com/office/drawing/2014/main" id="{B0045C89-1FA2-4CA5-BB54-F994F9260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3B8932-2C30-4F6F-A79A-1420DB283239}"/>
              </a:ext>
            </a:extLst>
          </p:cNvPr>
          <p:cNvSpPr>
            <a:spLocks noGrp="1"/>
          </p:cNvSpPr>
          <p:nvPr>
            <p:ph type="sldNum" sz="quarter" idx="12"/>
          </p:nvPr>
        </p:nvSpPr>
        <p:spPr/>
        <p:txBody>
          <a:bodyPr/>
          <a:lstStyle/>
          <a:p>
            <a:fld id="{04DC6F9D-9D72-4F01-A07C-D721463B7E11}" type="slidenum">
              <a:rPr lang="en-IN" smtClean="0"/>
              <a:t>‹#›</a:t>
            </a:fld>
            <a:endParaRPr lang="en-IN"/>
          </a:p>
        </p:txBody>
      </p:sp>
    </p:spTree>
    <p:extLst>
      <p:ext uri="{BB962C8B-B14F-4D97-AF65-F5344CB8AC3E}">
        <p14:creationId xmlns:p14="http://schemas.microsoft.com/office/powerpoint/2010/main" val="314308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C4AFE-CDF6-4834-91D6-5A3122F4E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E8C6DD-08B8-49B4-8595-C7FF500E8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3C460-3376-4477-903F-A8662C0D7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4EFCC-FA8F-450E-BA15-693AF9E0A247}" type="datetimeFigureOut">
              <a:rPr lang="en-IN" smtClean="0"/>
              <a:t>18-02-2022</a:t>
            </a:fld>
            <a:endParaRPr lang="en-IN"/>
          </a:p>
        </p:txBody>
      </p:sp>
      <p:sp>
        <p:nvSpPr>
          <p:cNvPr id="5" name="Footer Placeholder 4">
            <a:extLst>
              <a:ext uri="{FF2B5EF4-FFF2-40B4-BE49-F238E27FC236}">
                <a16:creationId xmlns:a16="http://schemas.microsoft.com/office/drawing/2014/main" id="{CD7E8DEB-0542-4C8A-90E0-158B089CA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ED944-752A-41DA-93F9-9236ADA14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C6F9D-9D72-4F01-A07C-D721463B7E11}" type="slidenum">
              <a:rPr lang="en-IN" smtClean="0"/>
              <a:t>‹#›</a:t>
            </a:fld>
            <a:endParaRPr lang="en-IN"/>
          </a:p>
        </p:txBody>
      </p:sp>
    </p:spTree>
    <p:extLst>
      <p:ext uri="{BB962C8B-B14F-4D97-AF65-F5344CB8AC3E}">
        <p14:creationId xmlns:p14="http://schemas.microsoft.com/office/powerpoint/2010/main" val="354094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705F-A408-43A4-AD61-0F6A04359542}"/>
              </a:ext>
            </a:extLst>
          </p:cNvPr>
          <p:cNvSpPr>
            <a:spLocks noGrp="1"/>
          </p:cNvSpPr>
          <p:nvPr>
            <p:ph type="ctrTitle"/>
          </p:nvPr>
        </p:nvSpPr>
        <p:spPr/>
        <p:txBody>
          <a:bodyPr/>
          <a:lstStyle/>
          <a:p>
            <a:r>
              <a:rPr lang="en-US"/>
              <a:t>Mining with Multiple Minimum Supports</a:t>
            </a:r>
            <a:endParaRPr lang="en-IN"/>
          </a:p>
        </p:txBody>
      </p:sp>
      <p:sp>
        <p:nvSpPr>
          <p:cNvPr id="3" name="Subtitle 2">
            <a:extLst>
              <a:ext uri="{FF2B5EF4-FFF2-40B4-BE49-F238E27FC236}">
                <a16:creationId xmlns:a16="http://schemas.microsoft.com/office/drawing/2014/main" id="{C30C4941-7359-42EE-AEDE-0C2BA1EC6A3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7254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884-D684-4956-98EC-D1613B758284}"/>
              </a:ext>
            </a:extLst>
          </p:cNvPr>
          <p:cNvSpPr>
            <a:spLocks noGrp="1"/>
          </p:cNvSpPr>
          <p:nvPr>
            <p:ph type="title"/>
          </p:nvPr>
        </p:nvSpPr>
        <p:spPr/>
        <p:txBody>
          <a:bodyPr/>
          <a:lstStyle/>
          <a:p>
            <a:r>
              <a:rPr lang="en-IN" dirty="0"/>
              <a:t>Frequent item set</a:t>
            </a:r>
          </a:p>
        </p:txBody>
      </p:sp>
      <p:sp>
        <p:nvSpPr>
          <p:cNvPr id="3" name="Content Placeholder 2">
            <a:extLst>
              <a:ext uri="{FF2B5EF4-FFF2-40B4-BE49-F238E27FC236}">
                <a16:creationId xmlns:a16="http://schemas.microsoft.com/office/drawing/2014/main" id="{50C3845B-A5A9-4784-AD50-38B0028BE111}"/>
              </a:ext>
            </a:extLst>
          </p:cNvPr>
          <p:cNvSpPr>
            <a:spLocks noGrp="1"/>
          </p:cNvSpPr>
          <p:nvPr>
            <p:ph idx="1"/>
          </p:nvPr>
        </p:nvSpPr>
        <p:spPr/>
        <p:txBody>
          <a:bodyPr/>
          <a:lstStyle/>
          <a:p>
            <a:r>
              <a:rPr lang="en-IN" dirty="0"/>
              <a:t>An item set (f= i1, i2, …in) is frequent if its support&gt;min(MIS1, MIS2, …</a:t>
            </a:r>
            <a:r>
              <a:rPr lang="en-IN" dirty="0" err="1"/>
              <a:t>MISn</a:t>
            </a:r>
            <a:r>
              <a:rPr lang="en-IN" dirty="0"/>
              <a:t>)</a:t>
            </a:r>
          </a:p>
        </p:txBody>
      </p:sp>
    </p:spTree>
    <p:extLst>
      <p:ext uri="{BB962C8B-B14F-4D97-AF65-F5344CB8AC3E}">
        <p14:creationId xmlns:p14="http://schemas.microsoft.com/office/powerpoint/2010/main" val="284812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4DFE-3DBC-4629-8E8E-F7C2AEDF091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C7EA3AD-5EDB-49FA-A360-0B96B602FBC2}"/>
              </a:ext>
            </a:extLst>
          </p:cNvPr>
          <p:cNvSpPr>
            <a:spLocks noGrp="1"/>
          </p:cNvSpPr>
          <p:nvPr>
            <p:ph idx="1"/>
          </p:nvPr>
        </p:nvSpPr>
        <p:spPr/>
        <p:txBody>
          <a:bodyPr/>
          <a:lstStyle/>
          <a:p>
            <a:r>
              <a:rPr lang="en-US" dirty="0"/>
              <a:t>Consider the set of items in a data set, {Bread, Shoes, Clothes}. </a:t>
            </a:r>
          </a:p>
          <a:p>
            <a:r>
              <a:rPr lang="en-US" dirty="0"/>
              <a:t>The user-specified MIS values are as follows:</a:t>
            </a:r>
          </a:p>
          <a:p>
            <a:pPr lvl="1"/>
            <a:r>
              <a:rPr lang="en-US" dirty="0"/>
              <a:t>MIS(Bread) = 2% MIS(Clothes) = 0.2% MIS(Shoes) = 0.1% </a:t>
            </a:r>
          </a:p>
          <a:p>
            <a:r>
              <a:rPr lang="en-US" dirty="0"/>
              <a:t>The following rule doesn’t satisfy its minimum support: </a:t>
            </a:r>
          </a:p>
          <a:p>
            <a:pPr lvl="1"/>
            <a:r>
              <a:rPr lang="en-US" dirty="0"/>
              <a:t>Clothes → Bread [sup = 0.15%, conf = 70%] </a:t>
            </a:r>
          </a:p>
          <a:p>
            <a:pPr lvl="1"/>
            <a:r>
              <a:rPr lang="en-US" dirty="0"/>
              <a:t>This is so because min(MIS(Bread), MIS(Clothes)) = 0.2%. </a:t>
            </a:r>
          </a:p>
          <a:p>
            <a:r>
              <a:rPr lang="en-US" dirty="0"/>
              <a:t>The following rule satisfies its minimum support: </a:t>
            </a:r>
          </a:p>
          <a:p>
            <a:pPr lvl="1"/>
            <a:r>
              <a:rPr lang="en-US" dirty="0"/>
              <a:t>Clothes → Shoes [sup = 0.15%, conf = 70%] </a:t>
            </a:r>
          </a:p>
          <a:p>
            <a:pPr lvl="1"/>
            <a:r>
              <a:rPr lang="en-US" dirty="0"/>
              <a:t>because min(MIS(Clothes), MIS(Shoes)) = 0.1%.</a:t>
            </a:r>
            <a:endParaRPr lang="en-IN" dirty="0"/>
          </a:p>
        </p:txBody>
      </p:sp>
    </p:spTree>
    <p:extLst>
      <p:ext uri="{BB962C8B-B14F-4D97-AF65-F5344CB8AC3E}">
        <p14:creationId xmlns:p14="http://schemas.microsoft.com/office/powerpoint/2010/main" val="183058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49B4-B5D5-49A7-AEA6-9942A13D1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F320D2-FCAA-4FEE-A7CB-425115F4E538}"/>
              </a:ext>
            </a:extLst>
          </p:cNvPr>
          <p:cNvSpPr>
            <a:spLocks noGrp="1"/>
          </p:cNvSpPr>
          <p:nvPr>
            <p:ph idx="1"/>
          </p:nvPr>
        </p:nvSpPr>
        <p:spPr/>
        <p:txBody>
          <a:bodyPr/>
          <a:lstStyle/>
          <a:p>
            <a:r>
              <a:rPr lang="en-US" dirty="0"/>
              <a:t>downward closure property holds the key to pruning in the </a:t>
            </a:r>
            <a:r>
              <a:rPr lang="en-US" dirty="0" err="1"/>
              <a:t>Apriori</a:t>
            </a:r>
            <a:r>
              <a:rPr lang="en-US" dirty="0"/>
              <a:t> algorithm. </a:t>
            </a:r>
          </a:p>
          <a:p>
            <a:r>
              <a:rPr lang="en-US" dirty="0"/>
              <a:t>However, in the new model, if we use the </a:t>
            </a:r>
            <a:r>
              <a:rPr lang="en-US" dirty="0" err="1"/>
              <a:t>Apriori</a:t>
            </a:r>
            <a:r>
              <a:rPr lang="en-US" dirty="0"/>
              <a:t> algorithm to find all frequent </a:t>
            </a:r>
            <a:r>
              <a:rPr lang="en-US" dirty="0" err="1"/>
              <a:t>itemsets</a:t>
            </a:r>
            <a:r>
              <a:rPr lang="en-US" dirty="0"/>
              <a:t>, the downward closure property no longer holds.</a:t>
            </a:r>
            <a:endParaRPr lang="en-IN" dirty="0"/>
          </a:p>
        </p:txBody>
      </p:sp>
    </p:spTree>
    <p:extLst>
      <p:ext uri="{BB962C8B-B14F-4D97-AF65-F5344CB8AC3E}">
        <p14:creationId xmlns:p14="http://schemas.microsoft.com/office/powerpoint/2010/main" val="161022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3219-BD66-4303-8AF2-B3339BFA56E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2C52C1D-4610-481A-A2C1-97BE987606EB}"/>
              </a:ext>
            </a:extLst>
          </p:cNvPr>
          <p:cNvSpPr>
            <a:spLocks noGrp="1"/>
          </p:cNvSpPr>
          <p:nvPr>
            <p:ph idx="1"/>
          </p:nvPr>
        </p:nvSpPr>
        <p:spPr/>
        <p:txBody>
          <a:bodyPr>
            <a:normAutofit fontScale="85000" lnSpcReduction="20000"/>
          </a:bodyPr>
          <a:lstStyle/>
          <a:p>
            <a:r>
              <a:rPr lang="en-US" dirty="0"/>
              <a:t>Consider the four items 1, 2, 3 and 4 in a data set. </a:t>
            </a:r>
          </a:p>
          <a:p>
            <a:r>
              <a:rPr lang="en-US" dirty="0"/>
              <a:t>Their minimum item supports are: </a:t>
            </a:r>
          </a:p>
          <a:p>
            <a:pPr lvl="1"/>
            <a:r>
              <a:rPr lang="en-US" dirty="0"/>
              <a:t>MIS(1) = 10% MIS(2) = 20% MIS(3) = 5% MIS(4) = 6%</a:t>
            </a:r>
          </a:p>
          <a:p>
            <a:r>
              <a:rPr lang="en-US" dirty="0"/>
              <a:t>If we find that itemset {1, 2} has 9% of support at level 2, then it does not satisfy either MIS(1) or MIS(2). </a:t>
            </a:r>
          </a:p>
          <a:p>
            <a:r>
              <a:rPr lang="en-US" dirty="0"/>
              <a:t>Using the </a:t>
            </a:r>
            <a:r>
              <a:rPr lang="en-US" dirty="0" err="1"/>
              <a:t>Apriori</a:t>
            </a:r>
            <a:r>
              <a:rPr lang="en-US" dirty="0"/>
              <a:t> algorithm, this itemset is discarded since it is not frequent. </a:t>
            </a:r>
          </a:p>
          <a:p>
            <a:r>
              <a:rPr lang="en-US" dirty="0"/>
              <a:t>Then, the potentially frequent </a:t>
            </a:r>
            <a:r>
              <a:rPr lang="en-US" dirty="0" err="1"/>
              <a:t>itemsets</a:t>
            </a:r>
            <a:r>
              <a:rPr lang="en-US" dirty="0"/>
              <a:t> {1, 2, 3} and {1, 2, 4} will not be generated for level 3. </a:t>
            </a:r>
          </a:p>
          <a:p>
            <a:r>
              <a:rPr lang="en-US" dirty="0"/>
              <a:t>Clearly, </a:t>
            </a:r>
            <a:r>
              <a:rPr lang="en-US" dirty="0" err="1"/>
              <a:t>itemsets</a:t>
            </a:r>
            <a:r>
              <a:rPr lang="en-US" dirty="0"/>
              <a:t> {1, 2, 3} and {1, 2, 4} may be frequent because MIS(3) is only 5% and MIS(4) is 6%. </a:t>
            </a:r>
          </a:p>
          <a:p>
            <a:r>
              <a:rPr lang="en-US" dirty="0"/>
              <a:t>It is thus wrong to discard {1, 2}. </a:t>
            </a:r>
          </a:p>
          <a:p>
            <a:pPr lvl="1"/>
            <a:r>
              <a:rPr lang="en-US" dirty="0"/>
              <a:t>However, if we do not discard {1, 2}, the downward closure property is lost.</a:t>
            </a:r>
            <a:endParaRPr lang="en-IN" dirty="0"/>
          </a:p>
        </p:txBody>
      </p:sp>
    </p:spTree>
    <p:extLst>
      <p:ext uri="{BB962C8B-B14F-4D97-AF65-F5344CB8AC3E}">
        <p14:creationId xmlns:p14="http://schemas.microsoft.com/office/powerpoint/2010/main" val="239189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A9BC-9CB5-4E8B-9A45-E6A596D4069B}"/>
              </a:ext>
            </a:extLst>
          </p:cNvPr>
          <p:cNvSpPr>
            <a:spLocks noGrp="1"/>
          </p:cNvSpPr>
          <p:nvPr>
            <p:ph type="title"/>
          </p:nvPr>
        </p:nvSpPr>
        <p:spPr/>
        <p:txBody>
          <a:bodyPr/>
          <a:lstStyle/>
          <a:p>
            <a:r>
              <a:rPr lang="en-IN" dirty="0"/>
              <a:t>Mining Algorithm</a:t>
            </a:r>
          </a:p>
        </p:txBody>
      </p:sp>
      <p:sp>
        <p:nvSpPr>
          <p:cNvPr id="3" name="Content Placeholder 2">
            <a:extLst>
              <a:ext uri="{FF2B5EF4-FFF2-40B4-BE49-F238E27FC236}">
                <a16:creationId xmlns:a16="http://schemas.microsoft.com/office/drawing/2014/main" id="{04329CF2-78EA-4368-98B1-E3911F3974BA}"/>
              </a:ext>
            </a:extLst>
          </p:cNvPr>
          <p:cNvSpPr>
            <a:spLocks noGrp="1"/>
          </p:cNvSpPr>
          <p:nvPr>
            <p:ph idx="1"/>
          </p:nvPr>
        </p:nvSpPr>
        <p:spPr/>
        <p:txBody>
          <a:bodyPr>
            <a:normAutofit/>
          </a:bodyPr>
          <a:lstStyle/>
          <a:p>
            <a:r>
              <a:rPr lang="en-US" dirty="0"/>
              <a:t>We need a new algorithm to solve this problem. </a:t>
            </a:r>
          </a:p>
          <a:p>
            <a:r>
              <a:rPr lang="en-US" dirty="0"/>
              <a:t>The essential idea is to sort the items according to their MIS values in ascending order to avoid the problem.</a:t>
            </a:r>
            <a:endParaRPr lang="en-IN" dirty="0"/>
          </a:p>
          <a:p>
            <a:r>
              <a:rPr lang="en-US" dirty="0"/>
              <a:t>The new algorithm (</a:t>
            </a:r>
            <a:r>
              <a:rPr lang="en-US" dirty="0" err="1"/>
              <a:t>Msapriori</a:t>
            </a:r>
            <a:r>
              <a:rPr lang="en-US" dirty="0"/>
              <a:t>) generalizes the </a:t>
            </a:r>
            <a:r>
              <a:rPr lang="en-US" dirty="0" err="1"/>
              <a:t>Apriori</a:t>
            </a:r>
            <a:r>
              <a:rPr lang="en-US" dirty="0"/>
              <a:t> algorithm for finding frequent </a:t>
            </a:r>
            <a:r>
              <a:rPr lang="en-US" dirty="0" err="1"/>
              <a:t>itemsets</a:t>
            </a:r>
            <a:r>
              <a:rPr lang="en-US" dirty="0"/>
              <a:t>. </a:t>
            </a:r>
          </a:p>
          <a:p>
            <a:pPr lvl="1"/>
            <a:r>
              <a:rPr lang="en-US" dirty="0"/>
              <a:t>When there is only one MIS value (for all items), it reduces to the </a:t>
            </a:r>
            <a:r>
              <a:rPr lang="en-US" dirty="0" err="1"/>
              <a:t>Apriori</a:t>
            </a:r>
            <a:r>
              <a:rPr lang="en-US" dirty="0"/>
              <a:t> algorithm.</a:t>
            </a:r>
          </a:p>
          <a:p>
            <a:pPr lvl="1"/>
            <a:r>
              <a:rPr lang="en-US" dirty="0"/>
              <a:t>Like </a:t>
            </a:r>
            <a:r>
              <a:rPr lang="en-US" dirty="0" err="1"/>
              <a:t>Apriori</a:t>
            </a:r>
            <a:r>
              <a:rPr lang="en-US" dirty="0"/>
              <a:t>, </a:t>
            </a:r>
            <a:r>
              <a:rPr lang="en-US" dirty="0" err="1"/>
              <a:t>MSapriori</a:t>
            </a:r>
            <a:r>
              <a:rPr lang="en-US" dirty="0"/>
              <a:t> is also based on level-wise search. </a:t>
            </a:r>
          </a:p>
          <a:p>
            <a:pPr lvl="1"/>
            <a:r>
              <a:rPr lang="en-US" dirty="0"/>
              <a:t>It generates all frequent </a:t>
            </a:r>
            <a:r>
              <a:rPr lang="en-US" dirty="0" err="1"/>
              <a:t>itemsets</a:t>
            </a:r>
            <a:r>
              <a:rPr lang="en-US" dirty="0"/>
              <a:t> by making multiple passes over the data. </a:t>
            </a:r>
          </a:p>
          <a:p>
            <a:pPr lvl="1"/>
            <a:r>
              <a:rPr lang="en-US" dirty="0"/>
              <a:t>However, there is an exception in the second pass. </a:t>
            </a:r>
            <a:endParaRPr lang="en-IN" dirty="0"/>
          </a:p>
        </p:txBody>
      </p:sp>
    </p:spTree>
    <p:extLst>
      <p:ext uri="{BB962C8B-B14F-4D97-AF65-F5344CB8AC3E}">
        <p14:creationId xmlns:p14="http://schemas.microsoft.com/office/powerpoint/2010/main" val="197574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C99B-7DB8-4D89-92C0-0F144B9282A8}"/>
              </a:ext>
            </a:extLst>
          </p:cNvPr>
          <p:cNvSpPr>
            <a:spLocks noGrp="1"/>
          </p:cNvSpPr>
          <p:nvPr>
            <p:ph type="title"/>
          </p:nvPr>
        </p:nvSpPr>
        <p:spPr/>
        <p:txBody>
          <a:bodyPr/>
          <a:lstStyle/>
          <a:p>
            <a:r>
              <a:rPr lang="en-IN" dirty="0"/>
              <a:t>Mining Algorithm</a:t>
            </a:r>
          </a:p>
        </p:txBody>
      </p:sp>
      <p:sp>
        <p:nvSpPr>
          <p:cNvPr id="3" name="Content Placeholder 2">
            <a:extLst>
              <a:ext uri="{FF2B5EF4-FFF2-40B4-BE49-F238E27FC236}">
                <a16:creationId xmlns:a16="http://schemas.microsoft.com/office/drawing/2014/main" id="{D140B956-12E9-4C33-92CF-0AA34C5A0EEC}"/>
              </a:ext>
            </a:extLst>
          </p:cNvPr>
          <p:cNvSpPr>
            <a:spLocks noGrp="1"/>
          </p:cNvSpPr>
          <p:nvPr>
            <p:ph idx="1"/>
          </p:nvPr>
        </p:nvSpPr>
        <p:spPr/>
        <p:txBody>
          <a:bodyPr/>
          <a:lstStyle/>
          <a:p>
            <a:r>
              <a:rPr lang="en-US" dirty="0"/>
              <a:t>Items are sorted according to their MIS values in ascending order.</a:t>
            </a:r>
          </a:p>
          <a:p>
            <a:r>
              <a:rPr lang="en-US" dirty="0"/>
              <a:t>The items in each itemset follow this order.</a:t>
            </a:r>
          </a:p>
          <a:p>
            <a:r>
              <a:rPr lang="en-US" dirty="0"/>
              <a:t>This order is fixed and used in all subsequent operations of the algorithm. </a:t>
            </a:r>
          </a:p>
          <a:p>
            <a:endParaRPr lang="en-US" dirty="0"/>
          </a:p>
          <a:p>
            <a:endParaRPr lang="en-IN" dirty="0"/>
          </a:p>
        </p:txBody>
      </p:sp>
    </p:spTree>
    <p:extLst>
      <p:ext uri="{BB962C8B-B14F-4D97-AF65-F5344CB8AC3E}">
        <p14:creationId xmlns:p14="http://schemas.microsoft.com/office/powerpoint/2010/main" val="213100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4658E-BDE0-4DF0-97DB-8F81DF79DAA1}"/>
              </a:ext>
            </a:extLst>
          </p:cNvPr>
          <p:cNvPicPr>
            <a:picLocks noChangeAspect="1"/>
          </p:cNvPicPr>
          <p:nvPr/>
        </p:nvPicPr>
        <p:blipFill>
          <a:blip r:embed="rId2"/>
          <a:stretch>
            <a:fillRect/>
          </a:stretch>
        </p:blipFill>
        <p:spPr>
          <a:xfrm>
            <a:off x="609601" y="566126"/>
            <a:ext cx="11078816" cy="6260119"/>
          </a:xfrm>
          <a:prstGeom prst="rect">
            <a:avLst/>
          </a:prstGeom>
        </p:spPr>
      </p:pic>
    </p:spTree>
    <p:extLst>
      <p:ext uri="{BB962C8B-B14F-4D97-AF65-F5344CB8AC3E}">
        <p14:creationId xmlns:p14="http://schemas.microsoft.com/office/powerpoint/2010/main" val="425307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514-4BDF-4D02-87EA-D7E2AF4547AC}"/>
              </a:ext>
            </a:extLst>
          </p:cNvPr>
          <p:cNvSpPr>
            <a:spLocks noGrp="1"/>
          </p:cNvSpPr>
          <p:nvPr>
            <p:ph type="title"/>
          </p:nvPr>
        </p:nvSpPr>
        <p:spPr/>
        <p:txBody>
          <a:bodyPr/>
          <a:lstStyle/>
          <a:p>
            <a:r>
              <a:rPr lang="en-IN" dirty="0"/>
              <a:t>Algorithm description</a:t>
            </a:r>
          </a:p>
        </p:txBody>
      </p:sp>
      <p:sp>
        <p:nvSpPr>
          <p:cNvPr id="3" name="Content Placeholder 2">
            <a:extLst>
              <a:ext uri="{FF2B5EF4-FFF2-40B4-BE49-F238E27FC236}">
                <a16:creationId xmlns:a16="http://schemas.microsoft.com/office/drawing/2014/main" id="{091256AA-A1DF-4CFF-8144-33869182836C}"/>
              </a:ext>
            </a:extLst>
          </p:cNvPr>
          <p:cNvSpPr>
            <a:spLocks noGrp="1"/>
          </p:cNvSpPr>
          <p:nvPr>
            <p:ph idx="1"/>
          </p:nvPr>
        </p:nvSpPr>
        <p:spPr/>
        <p:txBody>
          <a:bodyPr>
            <a:normAutofit fontScale="77500" lnSpcReduction="20000"/>
          </a:bodyPr>
          <a:lstStyle/>
          <a:p>
            <a:r>
              <a:rPr lang="en-US" dirty="0"/>
              <a:t>Let </a:t>
            </a:r>
            <a:r>
              <a:rPr lang="en-US" dirty="0" err="1"/>
              <a:t>F</a:t>
            </a:r>
            <a:r>
              <a:rPr lang="en-US" baseline="-25000" dirty="0" err="1"/>
              <a:t>k</a:t>
            </a:r>
            <a:r>
              <a:rPr lang="en-US" dirty="0"/>
              <a:t> denote the set of frequent k-</a:t>
            </a:r>
            <a:r>
              <a:rPr lang="en-US" dirty="0" err="1"/>
              <a:t>itemsets</a:t>
            </a:r>
            <a:r>
              <a:rPr lang="en-US" dirty="0"/>
              <a:t>. </a:t>
            </a:r>
          </a:p>
          <a:p>
            <a:r>
              <a:rPr lang="en-US" dirty="0"/>
              <a:t>Each itemset w is of the following form, {w[1], w[2], …, w[k]}, which consists of items, w[1], w[2], …, w[k], </a:t>
            </a:r>
          </a:p>
          <a:p>
            <a:pPr lvl="1"/>
            <a:r>
              <a:rPr lang="en-US" dirty="0"/>
              <a:t>where MIS(w[1]) ≤ MIS(w[2]) ≤ … ≤ MIS(w[k]). </a:t>
            </a:r>
          </a:p>
          <a:p>
            <a:r>
              <a:rPr lang="en-US" dirty="0"/>
              <a:t>Line 1 performs the sorting on I according to the MIS value of each item (stored in MS). </a:t>
            </a:r>
          </a:p>
          <a:p>
            <a:r>
              <a:rPr lang="en-US" dirty="0"/>
              <a:t>Line 2 makes the first pass over the data using the function </a:t>
            </a:r>
            <a:r>
              <a:rPr lang="en-US" dirty="0" err="1"/>
              <a:t>init</a:t>
            </a:r>
            <a:r>
              <a:rPr lang="en-US" dirty="0"/>
              <a:t>-pass(), which takes two arguments, </a:t>
            </a:r>
          </a:p>
          <a:p>
            <a:pPr lvl="1"/>
            <a:r>
              <a:rPr lang="en-US" dirty="0"/>
              <a:t>the data set T and the sorted items M, to produce the seeds L for generating candidate </a:t>
            </a:r>
            <a:r>
              <a:rPr lang="en-US" dirty="0" err="1"/>
              <a:t>itemsets</a:t>
            </a:r>
            <a:r>
              <a:rPr lang="en-US" dirty="0"/>
              <a:t> of length 2, i.e., C2.</a:t>
            </a:r>
          </a:p>
          <a:p>
            <a:r>
              <a:rPr lang="en-US" dirty="0" err="1"/>
              <a:t>init</a:t>
            </a:r>
            <a:r>
              <a:rPr lang="en-US" dirty="0"/>
              <a:t>-pass() has two steps:  </a:t>
            </a:r>
          </a:p>
          <a:p>
            <a:pPr lvl="1"/>
            <a:r>
              <a:rPr lang="en-US" dirty="0"/>
              <a:t>1. It first scans the data once to record the support count of each item. </a:t>
            </a:r>
          </a:p>
          <a:p>
            <a:pPr lvl="1"/>
            <a:r>
              <a:rPr lang="en-US" dirty="0"/>
              <a:t>2. It then follows the sorted order to find the first item </a:t>
            </a:r>
            <a:r>
              <a:rPr lang="en-US" dirty="0" err="1"/>
              <a:t>i</a:t>
            </a:r>
            <a:r>
              <a:rPr lang="en-US" dirty="0"/>
              <a:t> in M that meets MIS(</a:t>
            </a:r>
            <a:r>
              <a:rPr lang="en-US" dirty="0" err="1"/>
              <a:t>i</a:t>
            </a:r>
            <a:r>
              <a:rPr lang="en-US" dirty="0"/>
              <a:t>). </a:t>
            </a:r>
            <a:r>
              <a:rPr lang="en-US" dirty="0" err="1"/>
              <a:t>i</a:t>
            </a:r>
            <a:r>
              <a:rPr lang="en-US" dirty="0"/>
              <a:t> is inserted into L. For each subsequent item j in M after </a:t>
            </a:r>
            <a:r>
              <a:rPr lang="en-US" dirty="0" err="1"/>
              <a:t>i</a:t>
            </a:r>
            <a:r>
              <a:rPr lang="en-US" dirty="0"/>
              <a:t>, if </a:t>
            </a:r>
            <a:r>
              <a:rPr lang="en-US" dirty="0" err="1"/>
              <a:t>j.count</a:t>
            </a:r>
            <a:r>
              <a:rPr lang="en-US" dirty="0"/>
              <a:t>/n ≥ MIS(</a:t>
            </a:r>
            <a:r>
              <a:rPr lang="en-US" dirty="0" err="1"/>
              <a:t>i</a:t>
            </a:r>
            <a:r>
              <a:rPr lang="en-US" dirty="0"/>
              <a:t>), then j is also inserted into L, where </a:t>
            </a:r>
            <a:r>
              <a:rPr lang="en-US" dirty="0" err="1"/>
              <a:t>j.count</a:t>
            </a:r>
            <a:r>
              <a:rPr lang="en-US" dirty="0"/>
              <a:t> is the support count of j, and n is the total number of transactions in T. </a:t>
            </a:r>
          </a:p>
          <a:p>
            <a:r>
              <a:rPr lang="en-US" dirty="0"/>
              <a:t>Frequent 1-itemsets (F1) are obtained from L (line 3).</a:t>
            </a:r>
            <a:endParaRPr lang="en-IN" dirty="0"/>
          </a:p>
        </p:txBody>
      </p:sp>
    </p:spTree>
    <p:extLst>
      <p:ext uri="{BB962C8B-B14F-4D97-AF65-F5344CB8AC3E}">
        <p14:creationId xmlns:p14="http://schemas.microsoft.com/office/powerpoint/2010/main" val="93355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8B42-3166-4042-95CB-390BBC222AA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0152FB0-6DCA-4D85-BD3B-BEC6BAE21BDA}"/>
              </a:ext>
            </a:extLst>
          </p:cNvPr>
          <p:cNvSpPr>
            <a:spLocks noGrp="1"/>
          </p:cNvSpPr>
          <p:nvPr>
            <p:ph idx="1"/>
          </p:nvPr>
        </p:nvSpPr>
        <p:spPr/>
        <p:txBody>
          <a:bodyPr>
            <a:normAutofit lnSpcReduction="10000"/>
          </a:bodyPr>
          <a:lstStyle/>
          <a:p>
            <a:r>
              <a:rPr lang="en-US" dirty="0"/>
              <a:t>Consider the four items 1, 2, 3 and 4 in a data set. Their minimum item supports are: </a:t>
            </a:r>
          </a:p>
          <a:p>
            <a:pPr lvl="1"/>
            <a:r>
              <a:rPr lang="en-US" dirty="0"/>
              <a:t>MIS(1) = 10% MIS(2) = 20% MIS(3) = 5% MIS(4) = 6% </a:t>
            </a:r>
          </a:p>
          <a:p>
            <a:pPr lvl="1"/>
            <a:r>
              <a:rPr lang="en-US" dirty="0"/>
              <a:t>Assume our data set has 100 transactions (not limited to the four items). </a:t>
            </a:r>
          </a:p>
          <a:p>
            <a:r>
              <a:rPr lang="en-US" dirty="0"/>
              <a:t>M={3,4,1,2} Sorted </a:t>
            </a:r>
          </a:p>
          <a:p>
            <a:r>
              <a:rPr lang="en-US" dirty="0"/>
              <a:t>The first pass over the data gives us the following support counts: </a:t>
            </a:r>
          </a:p>
          <a:p>
            <a:pPr lvl="1"/>
            <a:r>
              <a:rPr lang="en-US" dirty="0"/>
              <a:t>{3}.count = 6, 	{4}.count = 3, 	{1}.count = 9 and 	{2}.count = 25. </a:t>
            </a:r>
          </a:p>
          <a:p>
            <a:r>
              <a:rPr lang="en-US" dirty="0"/>
              <a:t>Then, L = {3, 1, 2}, and F1 = {{3}, {2}}</a:t>
            </a:r>
          </a:p>
          <a:p>
            <a:r>
              <a:rPr lang="en-US" dirty="0"/>
              <a:t>Item 4 is not in L because 4.count/n &lt; MIS(3) (= 5%), and </a:t>
            </a:r>
          </a:p>
          <a:p>
            <a:r>
              <a:rPr lang="en-US" dirty="0"/>
              <a:t>{1} is not in F1 because 1.count / n &lt; MIS(1) (= 10%).</a:t>
            </a:r>
            <a:endParaRPr lang="en-IN" dirty="0"/>
          </a:p>
        </p:txBody>
      </p:sp>
    </p:spTree>
    <p:extLst>
      <p:ext uri="{BB962C8B-B14F-4D97-AF65-F5344CB8AC3E}">
        <p14:creationId xmlns:p14="http://schemas.microsoft.com/office/powerpoint/2010/main" val="211976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5D6D-19FB-433A-A9E8-AFA5909E2358}"/>
              </a:ext>
            </a:extLst>
          </p:cNvPr>
          <p:cNvSpPr>
            <a:spLocks noGrp="1"/>
          </p:cNvSpPr>
          <p:nvPr>
            <p:ph type="title"/>
          </p:nvPr>
        </p:nvSpPr>
        <p:spPr/>
        <p:txBody>
          <a:bodyPr/>
          <a:lstStyle/>
          <a:p>
            <a:r>
              <a:rPr lang="en-IN" sz="1800" b="1" i="0" u="none" strike="noStrike" baseline="0" dirty="0">
                <a:latin typeface="Times New Roman" panose="02020603050405020304" pitchFamily="18" charset="0"/>
              </a:rPr>
              <a:t>Level2-candidate-gen function</a:t>
            </a:r>
            <a:endParaRPr lang="en-IN" dirty="0"/>
          </a:p>
        </p:txBody>
      </p:sp>
      <p:sp>
        <p:nvSpPr>
          <p:cNvPr id="3" name="Content Placeholder 2">
            <a:extLst>
              <a:ext uri="{FF2B5EF4-FFF2-40B4-BE49-F238E27FC236}">
                <a16:creationId xmlns:a16="http://schemas.microsoft.com/office/drawing/2014/main" id="{A942FEE3-55EA-49D7-A7AB-C0ABFFB3B4BB}"/>
              </a:ext>
            </a:extLst>
          </p:cNvPr>
          <p:cNvSpPr>
            <a:spLocks noGrp="1"/>
          </p:cNvSpPr>
          <p:nvPr>
            <p:ph idx="1"/>
          </p:nvPr>
        </p:nvSpPr>
        <p:spPr>
          <a:xfrm>
            <a:off x="838200" y="4505738"/>
            <a:ext cx="10515600" cy="1671223"/>
          </a:xfrm>
        </p:spPr>
        <p:txBody>
          <a:bodyPr>
            <a:normAutofit fontScale="85000" lnSpcReduction="20000"/>
          </a:bodyPr>
          <a:lstStyle/>
          <a:p>
            <a:r>
              <a:rPr lang="en-US" dirty="0"/>
              <a:t>It takes an argument L, and returns a superset of the set of all frequent 2-itemsets. </a:t>
            </a:r>
          </a:p>
          <a:p>
            <a:r>
              <a:rPr lang="en-US" dirty="0"/>
              <a:t>Note that we must use L rather than F1 because F1 does not contain those items that may satisfy the MIS of an earlier item (in the sorted order) but not the MIS of itself, e.g., item 1. Using L, the problem discussed is solved for C2. </a:t>
            </a:r>
            <a:endParaRPr lang="en-IN" dirty="0"/>
          </a:p>
        </p:txBody>
      </p:sp>
      <p:pic>
        <p:nvPicPr>
          <p:cNvPr id="5" name="Picture 4">
            <a:extLst>
              <a:ext uri="{FF2B5EF4-FFF2-40B4-BE49-F238E27FC236}">
                <a16:creationId xmlns:a16="http://schemas.microsoft.com/office/drawing/2014/main" id="{C63DA81C-C432-44D5-B2FC-E39C7C6DD2A7}"/>
              </a:ext>
            </a:extLst>
          </p:cNvPr>
          <p:cNvPicPr>
            <a:picLocks noChangeAspect="1"/>
          </p:cNvPicPr>
          <p:nvPr/>
        </p:nvPicPr>
        <p:blipFill>
          <a:blip r:embed="rId2"/>
          <a:stretch>
            <a:fillRect/>
          </a:stretch>
        </p:blipFill>
        <p:spPr>
          <a:xfrm>
            <a:off x="1216967" y="1535584"/>
            <a:ext cx="9199242" cy="2598264"/>
          </a:xfrm>
          <a:prstGeom prst="rect">
            <a:avLst/>
          </a:prstGeom>
        </p:spPr>
      </p:pic>
    </p:spTree>
    <p:extLst>
      <p:ext uri="{BB962C8B-B14F-4D97-AF65-F5344CB8AC3E}">
        <p14:creationId xmlns:p14="http://schemas.microsoft.com/office/powerpoint/2010/main" val="429013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6CB7-7F4E-480F-8A9D-A0663E649B7B}"/>
              </a:ext>
            </a:extLst>
          </p:cNvPr>
          <p:cNvSpPr>
            <a:spLocks noGrp="1"/>
          </p:cNvSpPr>
          <p:nvPr>
            <p:ph type="title"/>
          </p:nvPr>
        </p:nvSpPr>
        <p:spPr/>
        <p:txBody>
          <a:bodyPr/>
          <a:lstStyle/>
          <a:p>
            <a:r>
              <a:rPr lang="en-US" dirty="0"/>
              <a:t>Mining with Multiple Minimum Supports</a:t>
            </a:r>
            <a:endParaRPr lang="en-IN" dirty="0"/>
          </a:p>
        </p:txBody>
      </p:sp>
      <p:sp>
        <p:nvSpPr>
          <p:cNvPr id="3" name="Content Placeholder 2">
            <a:extLst>
              <a:ext uri="{FF2B5EF4-FFF2-40B4-BE49-F238E27FC236}">
                <a16:creationId xmlns:a16="http://schemas.microsoft.com/office/drawing/2014/main" id="{C805C8E4-63DF-47B9-BBC7-6C3DE51ACED1}"/>
              </a:ext>
            </a:extLst>
          </p:cNvPr>
          <p:cNvSpPr>
            <a:spLocks noGrp="1"/>
          </p:cNvSpPr>
          <p:nvPr>
            <p:ph idx="1"/>
          </p:nvPr>
        </p:nvSpPr>
        <p:spPr/>
        <p:txBody>
          <a:bodyPr>
            <a:normAutofit lnSpcReduction="10000"/>
          </a:bodyPr>
          <a:lstStyle/>
          <a:p>
            <a:r>
              <a:rPr lang="en-US" dirty="0"/>
              <a:t>The key element that makes association rule mining practical is the </a:t>
            </a:r>
            <a:r>
              <a:rPr lang="en-US" dirty="0" err="1"/>
              <a:t>minsup</a:t>
            </a:r>
            <a:r>
              <a:rPr lang="en-US" dirty="0"/>
              <a:t> threshold</a:t>
            </a:r>
          </a:p>
          <a:p>
            <a:r>
              <a:rPr lang="en-US" dirty="0"/>
              <a:t>It is used to prune the search space and to limit the number of rules generated</a:t>
            </a:r>
          </a:p>
          <a:p>
            <a:r>
              <a:rPr lang="en-US" dirty="0"/>
              <a:t>However, using only a single </a:t>
            </a:r>
            <a:r>
              <a:rPr lang="en-US" dirty="0" err="1"/>
              <a:t>minsup</a:t>
            </a:r>
            <a:r>
              <a:rPr lang="en-US" dirty="0"/>
              <a:t> implicitly assumes that all items in the data are of the same nature and/or have similar frequencies in the database</a:t>
            </a:r>
          </a:p>
          <a:p>
            <a:r>
              <a:rPr lang="en-US" dirty="0"/>
              <a:t>This is often not the case in real-life applications</a:t>
            </a:r>
          </a:p>
          <a:p>
            <a:r>
              <a:rPr lang="en-US" dirty="0"/>
              <a:t>In many applications, some items appear very frequently in the data, while some other items rarely appear</a:t>
            </a:r>
          </a:p>
        </p:txBody>
      </p:sp>
    </p:spTree>
    <p:extLst>
      <p:ext uri="{BB962C8B-B14F-4D97-AF65-F5344CB8AC3E}">
        <p14:creationId xmlns:p14="http://schemas.microsoft.com/office/powerpoint/2010/main" val="1209395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A28B-7E6B-4E4F-AEB9-FABD2896FB3A}"/>
              </a:ext>
            </a:extLst>
          </p:cNvPr>
          <p:cNvSpPr>
            <a:spLocks noGrp="1"/>
          </p:cNvSpPr>
          <p:nvPr>
            <p:ph type="title"/>
          </p:nvPr>
        </p:nvSpPr>
        <p:spPr/>
        <p:txBody>
          <a:bodyPr/>
          <a:lstStyle/>
          <a:p>
            <a:r>
              <a:rPr lang="en-IN" dirty="0"/>
              <a:t>Level2-candidate-gen function</a:t>
            </a:r>
          </a:p>
        </p:txBody>
      </p:sp>
      <p:sp>
        <p:nvSpPr>
          <p:cNvPr id="3" name="Content Placeholder 2">
            <a:extLst>
              <a:ext uri="{FF2B5EF4-FFF2-40B4-BE49-F238E27FC236}">
                <a16:creationId xmlns:a16="http://schemas.microsoft.com/office/drawing/2014/main" id="{A835307B-7859-4CA4-8CE0-47F522048203}"/>
              </a:ext>
            </a:extLst>
          </p:cNvPr>
          <p:cNvSpPr>
            <a:spLocks noGrp="1"/>
          </p:cNvSpPr>
          <p:nvPr>
            <p:ph idx="1"/>
          </p:nvPr>
        </p:nvSpPr>
        <p:spPr/>
        <p:txBody>
          <a:bodyPr>
            <a:normAutofit fontScale="77500" lnSpcReduction="20000"/>
          </a:bodyPr>
          <a:lstStyle/>
          <a:p>
            <a:r>
              <a:rPr lang="en-US" dirty="0"/>
              <a:t>It takes an argument L, and returns a superset of the set of all frequent 2-itemsets. </a:t>
            </a:r>
          </a:p>
          <a:p>
            <a:r>
              <a:rPr lang="en-IN" dirty="0"/>
              <a:t>Previous Example</a:t>
            </a:r>
          </a:p>
          <a:p>
            <a:pPr lvl="1"/>
            <a:r>
              <a:rPr lang="en-US" dirty="0"/>
              <a:t>Consider the four items 1, 2, 3 and 4 in a data set. Their minimum item supports are: </a:t>
            </a:r>
          </a:p>
          <a:p>
            <a:pPr lvl="2"/>
            <a:r>
              <a:rPr lang="en-US" dirty="0"/>
              <a:t>MIS(1) = 10% MIS(2) = 20% MIS(3) = 5% MIS(4) = 6% </a:t>
            </a:r>
          </a:p>
          <a:p>
            <a:pPr lvl="2"/>
            <a:r>
              <a:rPr lang="en-US" dirty="0"/>
              <a:t>Assume our data set has 100 transactions (not limited to the four items). </a:t>
            </a:r>
          </a:p>
          <a:p>
            <a:pPr lvl="1"/>
            <a:r>
              <a:rPr lang="en-US" dirty="0"/>
              <a:t>The first pass over the data gives us the following support counts: </a:t>
            </a:r>
          </a:p>
          <a:p>
            <a:pPr lvl="2"/>
            <a:r>
              <a:rPr lang="en-US" dirty="0"/>
              <a:t>{3}.count = 6, 	{4}.count = 3, 	{1}.count = 9 and 	{2}.count = 25. </a:t>
            </a:r>
          </a:p>
          <a:p>
            <a:pPr lvl="1"/>
            <a:r>
              <a:rPr lang="en-US" dirty="0"/>
              <a:t>Then, L = {3, 1, 2}, and F1 = {{3}, {2}}</a:t>
            </a:r>
          </a:p>
          <a:p>
            <a:pPr lvl="1"/>
            <a:r>
              <a:rPr lang="en-US" dirty="0"/>
              <a:t>Item 4 is not in L because 4.count/n &lt; MIS(3) (= 5%), and </a:t>
            </a:r>
          </a:p>
          <a:p>
            <a:pPr lvl="1"/>
            <a:r>
              <a:rPr lang="en-US" dirty="0"/>
              <a:t>{1} is not in F1 because 1.count / n &lt; MIS(1) (= 10%).</a:t>
            </a:r>
            <a:endParaRPr lang="en-IN" dirty="0"/>
          </a:p>
          <a:p>
            <a:r>
              <a:rPr lang="en-US" dirty="0"/>
              <a:t>The level2-candidate-gen() function produces </a:t>
            </a:r>
          </a:p>
          <a:p>
            <a:pPr lvl="1"/>
            <a:r>
              <a:rPr lang="en-US" dirty="0"/>
              <a:t>C2 = {{3, 1}, {3, 2}} </a:t>
            </a:r>
          </a:p>
          <a:p>
            <a:pPr lvl="1"/>
            <a:r>
              <a:rPr lang="en-US" dirty="0"/>
              <a:t>{1, 2} is not a candidate because the support count of item 1 is only 9 (or 9%), less than MIS(1) (= 10%). </a:t>
            </a:r>
          </a:p>
          <a:p>
            <a:pPr lvl="1"/>
            <a:r>
              <a:rPr lang="en-US" dirty="0"/>
              <a:t>Hence, {1, 2} cannot be frequent. </a:t>
            </a:r>
          </a:p>
        </p:txBody>
      </p:sp>
    </p:spTree>
    <p:extLst>
      <p:ext uri="{BB962C8B-B14F-4D97-AF65-F5344CB8AC3E}">
        <p14:creationId xmlns:p14="http://schemas.microsoft.com/office/powerpoint/2010/main" val="62396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1CED-3503-4550-AFFB-59F117872D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8004F0-79E5-4FA4-857A-063D17B664BC}"/>
              </a:ext>
            </a:extLst>
          </p:cNvPr>
          <p:cNvSpPr>
            <a:spLocks noGrp="1"/>
          </p:cNvSpPr>
          <p:nvPr>
            <p:ph idx="1"/>
          </p:nvPr>
        </p:nvSpPr>
        <p:spPr/>
        <p:txBody>
          <a:bodyPr>
            <a:normAutofit fontScale="92500" lnSpcReduction="20000"/>
          </a:bodyPr>
          <a:lstStyle/>
          <a:p>
            <a:r>
              <a:rPr lang="en-US" dirty="0"/>
              <a:t>For each subsequent pass (or data scan), say pass k, the algorithm performs three operations. </a:t>
            </a:r>
          </a:p>
          <a:p>
            <a:r>
              <a:rPr lang="en-US" dirty="0"/>
              <a:t>1. The frequent </a:t>
            </a:r>
            <a:r>
              <a:rPr lang="en-US" dirty="0" err="1"/>
              <a:t>itemsets</a:t>
            </a:r>
            <a:r>
              <a:rPr lang="en-US" dirty="0"/>
              <a:t> in F</a:t>
            </a:r>
            <a:r>
              <a:rPr lang="en-US" baseline="-25000" dirty="0"/>
              <a:t>k-1</a:t>
            </a:r>
            <a:r>
              <a:rPr lang="en-US" dirty="0"/>
              <a:t> found in the (k-1)</a:t>
            </a:r>
            <a:r>
              <a:rPr lang="en-US" dirty="0" err="1"/>
              <a:t>th</a:t>
            </a:r>
            <a:r>
              <a:rPr lang="en-US" dirty="0"/>
              <a:t> pass are used to generate the candidates Ck using the </a:t>
            </a:r>
            <a:r>
              <a:rPr lang="en-US" dirty="0" err="1"/>
              <a:t>MScondidate</a:t>
            </a:r>
            <a:r>
              <a:rPr lang="en-US" dirty="0"/>
              <a:t>-gen() function (line 7). </a:t>
            </a:r>
          </a:p>
          <a:p>
            <a:pPr lvl="1"/>
            <a:r>
              <a:rPr lang="en-US" dirty="0"/>
              <a:t>However, there is a special case, i.e., when k = 2 (line 6), for which the candidate generation function is different, i.e., level2-candidate-gen(). </a:t>
            </a:r>
          </a:p>
          <a:p>
            <a:r>
              <a:rPr lang="en-US" dirty="0"/>
              <a:t>2. It then scans the data and updates various support counts of the candidates in Ck (line 9-16). For each candidate c, we need to update its support count (lines 11-12) and also the support count (called </a:t>
            </a:r>
            <a:r>
              <a:rPr lang="en-US" dirty="0" err="1"/>
              <a:t>tailCount</a:t>
            </a:r>
            <a:r>
              <a:rPr lang="en-US" dirty="0"/>
              <a:t>) of c without the first item (lines 13-14), i.e., c – {c[1]}, which is used in rule generation and will be discussed in Section 2.4.3. If rule generation is not required, lines 13 and 14 can be deleted. </a:t>
            </a:r>
          </a:p>
          <a:p>
            <a:r>
              <a:rPr lang="en-US" dirty="0"/>
              <a:t>3. The frequent </a:t>
            </a:r>
            <a:r>
              <a:rPr lang="en-US" dirty="0" err="1"/>
              <a:t>itemsets</a:t>
            </a:r>
            <a:r>
              <a:rPr lang="en-US" dirty="0"/>
              <a:t> (</a:t>
            </a:r>
            <a:r>
              <a:rPr lang="en-US" dirty="0" err="1"/>
              <a:t>Fk</a:t>
            </a:r>
            <a:r>
              <a:rPr lang="en-US" dirty="0"/>
              <a:t>) for the pass are identified in line 17. </a:t>
            </a:r>
            <a:endParaRPr lang="en-IN" dirty="0"/>
          </a:p>
        </p:txBody>
      </p:sp>
    </p:spTree>
    <p:extLst>
      <p:ext uri="{BB962C8B-B14F-4D97-AF65-F5344CB8AC3E}">
        <p14:creationId xmlns:p14="http://schemas.microsoft.com/office/powerpoint/2010/main" val="9458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BFF91F-4503-4332-A7F8-B6149A02EA3F}"/>
              </a:ext>
            </a:extLst>
          </p:cNvPr>
          <p:cNvPicPr>
            <a:picLocks noChangeAspect="1"/>
          </p:cNvPicPr>
          <p:nvPr/>
        </p:nvPicPr>
        <p:blipFill>
          <a:blip r:embed="rId2"/>
          <a:stretch>
            <a:fillRect/>
          </a:stretch>
        </p:blipFill>
        <p:spPr>
          <a:xfrm>
            <a:off x="1457739" y="1248762"/>
            <a:ext cx="8507896" cy="4793535"/>
          </a:xfrm>
          <a:prstGeom prst="rect">
            <a:avLst/>
          </a:prstGeom>
        </p:spPr>
      </p:pic>
    </p:spTree>
    <p:extLst>
      <p:ext uri="{BB962C8B-B14F-4D97-AF65-F5344CB8AC3E}">
        <p14:creationId xmlns:p14="http://schemas.microsoft.com/office/powerpoint/2010/main" val="340928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4413-A243-4DB1-921E-F708F8767566}"/>
              </a:ext>
            </a:extLst>
          </p:cNvPr>
          <p:cNvSpPr>
            <a:spLocks noGrp="1"/>
          </p:cNvSpPr>
          <p:nvPr>
            <p:ph type="title"/>
          </p:nvPr>
        </p:nvSpPr>
        <p:spPr/>
        <p:txBody>
          <a:bodyPr/>
          <a:lstStyle/>
          <a:p>
            <a:r>
              <a:rPr lang="en-IN" dirty="0" err="1"/>
              <a:t>MScandidate</a:t>
            </a:r>
            <a:r>
              <a:rPr lang="en-IN" dirty="0"/>
              <a:t>-gen function description </a:t>
            </a:r>
          </a:p>
        </p:txBody>
      </p:sp>
      <p:sp>
        <p:nvSpPr>
          <p:cNvPr id="3" name="Content Placeholder 2">
            <a:extLst>
              <a:ext uri="{FF2B5EF4-FFF2-40B4-BE49-F238E27FC236}">
                <a16:creationId xmlns:a16="http://schemas.microsoft.com/office/drawing/2014/main" id="{56970F2D-EC8E-444F-95C8-C06B9D234303}"/>
              </a:ext>
            </a:extLst>
          </p:cNvPr>
          <p:cNvSpPr>
            <a:spLocks noGrp="1"/>
          </p:cNvSpPr>
          <p:nvPr>
            <p:ph idx="1"/>
          </p:nvPr>
        </p:nvSpPr>
        <p:spPr/>
        <p:txBody>
          <a:bodyPr>
            <a:normAutofit/>
          </a:bodyPr>
          <a:lstStyle/>
          <a:p>
            <a:r>
              <a:rPr lang="en-US" dirty="0"/>
              <a:t>The algorithm is similar to the candidate-gen function in the </a:t>
            </a:r>
            <a:r>
              <a:rPr lang="en-US" dirty="0" err="1"/>
              <a:t>Apriori</a:t>
            </a:r>
            <a:r>
              <a:rPr lang="en-US" dirty="0"/>
              <a:t> algorithm. </a:t>
            </a:r>
          </a:p>
          <a:p>
            <a:r>
              <a:rPr lang="en-US" dirty="0"/>
              <a:t>It also has two steps, </a:t>
            </a:r>
          </a:p>
          <a:p>
            <a:pPr lvl="1"/>
            <a:r>
              <a:rPr lang="en-US" dirty="0"/>
              <a:t>the join step and the pruning step. </a:t>
            </a:r>
          </a:p>
          <a:p>
            <a:pPr lvl="1"/>
            <a:r>
              <a:rPr lang="en-US" dirty="0"/>
              <a:t>The join step (lines 2-6) is the same as that in the candidate-gen() function. </a:t>
            </a:r>
          </a:p>
          <a:p>
            <a:pPr lvl="1"/>
            <a:r>
              <a:rPr lang="en-US" dirty="0"/>
              <a:t>The pruning step (lines 8- 12) is, however, different. </a:t>
            </a:r>
          </a:p>
          <a:p>
            <a:pPr lvl="2"/>
            <a:r>
              <a:rPr lang="en-US" dirty="0"/>
              <a:t>For each (k-1)-subset s of c, if s is not in Fk-1, c can be deleted from Ck. However, there is an exception, which is when s does not include c[1] (there is only one such s). That is, the first item of c, which has the lowest MIS value, is not in s. Even if s is not in Fk-1, we cannot delete c because we cannot be sure that s does not satisfy MIS(c[1]), although we know that it does not satisfy MIS(c[2]), unless MIS(c[2]) = MIS(c[1]) (line 9).</a:t>
            </a:r>
            <a:endParaRPr lang="en-IN" dirty="0"/>
          </a:p>
        </p:txBody>
      </p:sp>
    </p:spTree>
    <p:extLst>
      <p:ext uri="{BB962C8B-B14F-4D97-AF65-F5344CB8AC3E}">
        <p14:creationId xmlns:p14="http://schemas.microsoft.com/office/powerpoint/2010/main" val="152587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47E7-A05D-4546-A573-C1A6B8FD3AB8}"/>
              </a:ext>
            </a:extLst>
          </p:cNvPr>
          <p:cNvSpPr>
            <a:spLocks noGrp="1"/>
          </p:cNvSpPr>
          <p:nvPr>
            <p:ph type="title"/>
          </p:nvPr>
        </p:nvSpPr>
        <p:spPr/>
        <p:txBody>
          <a:bodyPr/>
          <a:lstStyle/>
          <a:p>
            <a:r>
              <a:rPr lang="en-US" sz="4400" b="1" i="0" u="none" strike="noStrike" baseline="0" dirty="0" err="1">
                <a:latin typeface="Times New Roman" panose="02020603050405020304" pitchFamily="18" charset="0"/>
              </a:rPr>
              <a:t>MScandidate</a:t>
            </a:r>
            <a:r>
              <a:rPr lang="en-US" sz="4400" b="1" i="0" u="none" strike="noStrike" baseline="0" dirty="0">
                <a:latin typeface="Times New Roman" panose="02020603050405020304" pitchFamily="18" charset="0"/>
              </a:rPr>
              <a:t>-gen function-Example</a:t>
            </a:r>
            <a:endParaRPr lang="en-IN" dirty="0"/>
          </a:p>
        </p:txBody>
      </p:sp>
      <p:sp>
        <p:nvSpPr>
          <p:cNvPr id="3" name="Content Placeholder 2">
            <a:extLst>
              <a:ext uri="{FF2B5EF4-FFF2-40B4-BE49-F238E27FC236}">
                <a16:creationId xmlns:a16="http://schemas.microsoft.com/office/drawing/2014/main" id="{F6F6172A-DFDB-4A03-A458-3C68439FAE3F}"/>
              </a:ext>
            </a:extLst>
          </p:cNvPr>
          <p:cNvSpPr>
            <a:spLocks noGrp="1"/>
          </p:cNvSpPr>
          <p:nvPr>
            <p:ph idx="1"/>
          </p:nvPr>
        </p:nvSpPr>
        <p:spPr/>
        <p:txBody>
          <a:bodyPr>
            <a:normAutofit/>
          </a:bodyPr>
          <a:lstStyle/>
          <a:p>
            <a:pPr algn="l"/>
            <a:r>
              <a:rPr lang="en-IN" sz="1800" b="0" i="0" u="none" strike="noStrike" baseline="0" dirty="0">
                <a:latin typeface="TimesNewRomanPSMT"/>
              </a:rPr>
              <a:t>Let </a:t>
            </a:r>
            <a:r>
              <a:rPr lang="en-IN" sz="1800" b="0" i="1" u="none" strike="noStrike" baseline="0" dirty="0">
                <a:latin typeface="Times New Roman" panose="02020603050405020304" pitchFamily="18" charset="0"/>
              </a:rPr>
              <a:t>F</a:t>
            </a:r>
            <a:r>
              <a:rPr lang="en-IN" sz="1800" b="0" i="0" u="none" strike="noStrike" baseline="0" dirty="0">
                <a:latin typeface="TimesNewRomanPSMT"/>
              </a:rPr>
              <a:t>3 = </a:t>
            </a:r>
            <a:r>
              <a:rPr lang="en-IN" sz="1800" b="0" i="0" u="none" strike="noStrike" baseline="0" dirty="0">
                <a:latin typeface="ArialMT"/>
              </a:rPr>
              <a:t>{{1, 2, 3}, {1, 2, 5}, {1, 3, 4}, {1, 3, 5}, {1, 4, 5}, {1, 4,</a:t>
            </a:r>
            <a:r>
              <a:rPr lang="en-US" sz="1800" b="0" i="0" u="none" strike="noStrike" baseline="0" dirty="0">
                <a:latin typeface="ArialMT"/>
              </a:rPr>
              <a:t>6}, {2, 3, 5}}. </a:t>
            </a:r>
            <a:r>
              <a:rPr lang="en-US" sz="1800" b="0" i="0" u="none" strike="noStrike" baseline="0" dirty="0">
                <a:latin typeface="TimesNewRomanPSMT"/>
              </a:rPr>
              <a:t>Items in each itemset are in the sorted order. </a:t>
            </a:r>
          </a:p>
          <a:p>
            <a:pPr algn="l"/>
            <a:r>
              <a:rPr lang="en-US" sz="1800" b="0" i="0" u="none" strike="noStrike" baseline="0" dirty="0">
                <a:latin typeface="TimesNewRomanPSMT"/>
              </a:rPr>
              <a:t>The join step </a:t>
            </a:r>
            <a:r>
              <a:rPr lang="en-IN" sz="1800" b="0" i="0" u="none" strike="noStrike" baseline="0" dirty="0">
                <a:latin typeface="TimesNewRomanPSMT"/>
              </a:rPr>
              <a:t>produces</a:t>
            </a:r>
          </a:p>
          <a:p>
            <a:pPr lvl="1"/>
            <a:r>
              <a:rPr lang="en-IN" sz="1400" b="0" i="0" u="none" strike="noStrike" baseline="0" dirty="0">
                <a:latin typeface="ArialMT"/>
              </a:rPr>
              <a:t>{1, 2, 3, 5}, {1, 3, 4, 5} </a:t>
            </a:r>
            <a:r>
              <a:rPr lang="en-IN" sz="1400" b="0" i="0" u="none" strike="noStrike" baseline="0" dirty="0">
                <a:latin typeface="TimesNewRomanPSMT"/>
              </a:rPr>
              <a:t>and </a:t>
            </a:r>
            <a:r>
              <a:rPr lang="en-IN" sz="1400" b="0" i="0" u="none" strike="noStrike" baseline="0" dirty="0">
                <a:latin typeface="ArialMT"/>
              </a:rPr>
              <a:t>{1, 4, 5, 6}</a:t>
            </a:r>
          </a:p>
          <a:p>
            <a:pPr algn="l"/>
            <a:r>
              <a:rPr lang="en-US" sz="1800" b="0" i="0" u="none" strike="noStrike" baseline="0" dirty="0">
                <a:latin typeface="TimesNewRomanPSMT"/>
              </a:rPr>
              <a:t>The pruning step deletes </a:t>
            </a:r>
            <a:r>
              <a:rPr lang="en-US" sz="1800" b="0" i="0" u="none" strike="noStrike" baseline="0" dirty="0">
                <a:latin typeface="ArialMT"/>
              </a:rPr>
              <a:t>{1, 4, 5, 6} </a:t>
            </a:r>
            <a:r>
              <a:rPr lang="en-US" sz="1800" b="0" i="0" u="none" strike="noStrike" baseline="0" dirty="0">
                <a:latin typeface="TimesNewRomanPSMT"/>
              </a:rPr>
              <a:t>because </a:t>
            </a:r>
            <a:r>
              <a:rPr lang="en-US" sz="1800" b="0" i="0" u="none" strike="noStrike" baseline="0" dirty="0">
                <a:latin typeface="ArialMT"/>
              </a:rPr>
              <a:t>{1, 5, 6} </a:t>
            </a:r>
            <a:r>
              <a:rPr lang="en-US" sz="1800" b="0" i="0" u="none" strike="noStrike" baseline="0" dirty="0">
                <a:latin typeface="TimesNewRomanPSMT"/>
              </a:rPr>
              <a:t>is not in </a:t>
            </a:r>
            <a:r>
              <a:rPr lang="en-US" sz="1800" b="0" i="1" u="none" strike="noStrike" baseline="0" dirty="0">
                <a:latin typeface="Times New Roman" panose="02020603050405020304" pitchFamily="18" charset="0"/>
              </a:rPr>
              <a:t>F</a:t>
            </a:r>
            <a:r>
              <a:rPr lang="en-US" sz="1800" b="0" i="0" u="none" strike="noStrike" baseline="0" dirty="0">
                <a:latin typeface="TimesNewRomanPSMT"/>
              </a:rPr>
              <a:t>3. </a:t>
            </a:r>
          </a:p>
          <a:p>
            <a:pPr algn="l"/>
            <a:r>
              <a:rPr lang="en-US" sz="1800" b="0" i="0" u="none" strike="noStrike" baseline="0" dirty="0">
                <a:latin typeface="TimesNewRomanPSMT"/>
              </a:rPr>
              <a:t>We are then left with </a:t>
            </a:r>
            <a:r>
              <a:rPr lang="en-US" sz="1800" b="0" i="1" u="none" strike="noStrike" baseline="0" dirty="0">
                <a:latin typeface="Times New Roman" panose="02020603050405020304" pitchFamily="18" charset="0"/>
              </a:rPr>
              <a:t>C</a:t>
            </a:r>
            <a:r>
              <a:rPr lang="en-US" sz="1800" b="0" i="0" u="none" strike="noStrike" baseline="0" dirty="0">
                <a:latin typeface="TimesNewRomanPSMT"/>
              </a:rPr>
              <a:t>4 = </a:t>
            </a:r>
            <a:r>
              <a:rPr lang="en-US" sz="1800" b="0" i="0" u="none" strike="noStrike" baseline="0" dirty="0">
                <a:latin typeface="ArialMT"/>
              </a:rPr>
              <a:t>{{1, 2, 3, 5}, {1, 3, 4, 5}}. </a:t>
            </a:r>
          </a:p>
          <a:p>
            <a:pPr algn="l"/>
            <a:r>
              <a:rPr lang="en-US" sz="1800" b="0" i="0" u="none" strike="noStrike" baseline="0" dirty="0">
                <a:latin typeface="ArialMT"/>
              </a:rPr>
              <a:t>{1, 3, 4, 5} </a:t>
            </a:r>
            <a:r>
              <a:rPr lang="en-US" sz="1800" b="0" i="0" u="none" strike="noStrike" baseline="0" dirty="0">
                <a:latin typeface="TimesNewRomanPSMT"/>
              </a:rPr>
              <a:t>is not deleted although </a:t>
            </a:r>
            <a:r>
              <a:rPr lang="en-US" sz="1800" b="0" i="0" u="none" strike="noStrike" baseline="0" dirty="0">
                <a:latin typeface="ArialMT"/>
              </a:rPr>
              <a:t>{3, 4, 5} </a:t>
            </a:r>
            <a:r>
              <a:rPr lang="en-US" sz="1800" b="0" i="0" u="none" strike="noStrike" baseline="0" dirty="0">
                <a:latin typeface="TimesNewRomanPSMT"/>
              </a:rPr>
              <a:t>is not in </a:t>
            </a:r>
            <a:r>
              <a:rPr lang="en-US" sz="1800" b="0" i="1" u="none" strike="noStrike" baseline="0" dirty="0">
                <a:latin typeface="Times New Roman" panose="02020603050405020304" pitchFamily="18" charset="0"/>
              </a:rPr>
              <a:t>F</a:t>
            </a:r>
            <a:r>
              <a:rPr lang="en-US" sz="1800" b="0" i="0" u="none" strike="noStrike" baseline="0" dirty="0">
                <a:latin typeface="TimesNewRomanPSMT"/>
              </a:rPr>
              <a:t>3 because the minimum support of </a:t>
            </a:r>
            <a:r>
              <a:rPr lang="en-US" sz="1800" b="0" i="0" u="none" strike="noStrike" baseline="0" dirty="0">
                <a:latin typeface="ArialMT"/>
              </a:rPr>
              <a:t>{3, 4, 5} </a:t>
            </a:r>
            <a:r>
              <a:rPr lang="en-US" sz="1800" b="0" i="0" u="none" strike="noStrike" baseline="0" dirty="0">
                <a:latin typeface="TimesNewRomanPSMT"/>
              </a:rPr>
              <a:t>is MIS(</a:t>
            </a:r>
            <a:r>
              <a:rPr lang="en-US" sz="1800" b="0" i="0" u="none" strike="noStrike" baseline="0" dirty="0">
                <a:latin typeface="ArialMT"/>
              </a:rPr>
              <a:t>3</a:t>
            </a:r>
            <a:r>
              <a:rPr lang="en-US" sz="1800" b="0" i="0" u="none" strike="noStrike" baseline="0" dirty="0">
                <a:latin typeface="TimesNewRomanPSMT"/>
              </a:rPr>
              <a:t>), which may be higher than MIS(</a:t>
            </a:r>
            <a:r>
              <a:rPr lang="en-US" sz="1800" b="0" i="0" u="none" strike="noStrike" baseline="0" dirty="0">
                <a:latin typeface="ArialMT"/>
              </a:rPr>
              <a:t>1</a:t>
            </a:r>
            <a:r>
              <a:rPr lang="en-US" sz="1800" b="0" i="0" u="none" strike="noStrike" baseline="0" dirty="0">
                <a:latin typeface="TimesNewRomanPSMT"/>
              </a:rPr>
              <a:t>). Although </a:t>
            </a:r>
            <a:r>
              <a:rPr lang="en-US" sz="1800" b="0" i="0" u="none" strike="noStrike" baseline="0" dirty="0">
                <a:latin typeface="ArialMT"/>
              </a:rPr>
              <a:t>{3, 4, 5} </a:t>
            </a:r>
            <a:r>
              <a:rPr lang="en-US" sz="1800" b="0" i="0" u="none" strike="noStrike" baseline="0" dirty="0">
                <a:latin typeface="TimesNewRomanPSMT"/>
              </a:rPr>
              <a:t>does not satisfy MIS(</a:t>
            </a:r>
            <a:r>
              <a:rPr lang="en-US" sz="1800" b="0" i="0" u="none" strike="noStrike" baseline="0" dirty="0">
                <a:latin typeface="ArialMT"/>
              </a:rPr>
              <a:t>3</a:t>
            </a:r>
            <a:r>
              <a:rPr lang="en-US" sz="1800" b="0" i="0" u="none" strike="noStrike" baseline="0" dirty="0">
                <a:latin typeface="TimesNewRomanPSMT"/>
              </a:rPr>
              <a:t>), we cannot be sure that it does not satisfy MIS(</a:t>
            </a:r>
            <a:r>
              <a:rPr lang="en-US" sz="1800" b="0" i="0" u="none" strike="noStrike" baseline="0" dirty="0">
                <a:latin typeface="ArialMT"/>
              </a:rPr>
              <a:t>1</a:t>
            </a:r>
            <a:r>
              <a:rPr lang="en-US" sz="1800" b="0" i="0" u="none" strike="noStrike" baseline="0" dirty="0">
                <a:latin typeface="TimesNewRomanPSMT"/>
              </a:rPr>
              <a:t>). </a:t>
            </a:r>
          </a:p>
          <a:p>
            <a:pPr algn="l"/>
            <a:r>
              <a:rPr lang="en-US" sz="1800" b="0" i="0" u="none" strike="noStrike" baseline="0" dirty="0">
                <a:latin typeface="TimesNewRomanPSMT"/>
              </a:rPr>
              <a:t>However, if MIS(</a:t>
            </a:r>
            <a:r>
              <a:rPr lang="en-US" sz="1800" b="0" i="0" u="none" strike="noStrike" baseline="0" dirty="0">
                <a:latin typeface="ArialMT"/>
              </a:rPr>
              <a:t>3</a:t>
            </a:r>
            <a:r>
              <a:rPr lang="en-US" sz="1800" b="0" i="0" u="none" strike="noStrike" baseline="0" dirty="0">
                <a:latin typeface="TimesNewRomanPSMT"/>
              </a:rPr>
              <a:t>) = MIS(</a:t>
            </a:r>
            <a:r>
              <a:rPr lang="en-US" sz="1800" b="0" i="0" u="none" strike="noStrike" baseline="0" dirty="0">
                <a:latin typeface="ArialMT"/>
              </a:rPr>
              <a:t>1</a:t>
            </a:r>
            <a:r>
              <a:rPr lang="en-US" sz="1800" b="0" i="0" u="none" strike="noStrike" baseline="0" dirty="0">
                <a:latin typeface="TimesNewRomanPSMT"/>
              </a:rPr>
              <a:t>), then </a:t>
            </a:r>
            <a:r>
              <a:rPr lang="en-US" sz="1800" b="0" i="0" u="none" strike="noStrike" baseline="0" dirty="0">
                <a:latin typeface="ArialMT"/>
              </a:rPr>
              <a:t>{1, 3, 4, 5} </a:t>
            </a:r>
            <a:r>
              <a:rPr lang="en-US" sz="1800" b="0" i="0" u="none" strike="noStrike" baseline="0" dirty="0">
                <a:latin typeface="TimesNewRomanPSMT"/>
              </a:rPr>
              <a:t>can also be deleted.</a:t>
            </a:r>
          </a:p>
          <a:p>
            <a:pPr algn="l"/>
            <a:r>
              <a:rPr lang="en-US" sz="1800" dirty="0">
                <a:latin typeface="TimesNewRomanPSMT"/>
              </a:rPr>
              <a:t>Note: </a:t>
            </a:r>
            <a:r>
              <a:rPr lang="en-US" sz="1800" b="0" i="0" u="none" strike="noStrike" baseline="0" dirty="0">
                <a:latin typeface="TimesNewRomanPSMT"/>
              </a:rPr>
              <a:t>The problem discussed in Section 2.4.1 is solved for </a:t>
            </a:r>
            <a:r>
              <a:rPr lang="en-US" sz="1800" b="0" i="1" u="none" strike="noStrike" baseline="0" dirty="0">
                <a:latin typeface="Times New Roman" panose="02020603050405020304" pitchFamily="18" charset="0"/>
              </a:rPr>
              <a:t>Ck </a:t>
            </a:r>
            <a:r>
              <a:rPr lang="en-US" sz="1800" b="0" i="0" u="none" strike="noStrike" baseline="0" dirty="0">
                <a:latin typeface="TimesNewRomanPSMT"/>
              </a:rPr>
              <a:t>(</a:t>
            </a:r>
            <a:r>
              <a:rPr lang="en-US" sz="1800" b="0" i="1" u="none" strike="noStrike" baseline="0" dirty="0">
                <a:latin typeface="Times New Roman" panose="02020603050405020304" pitchFamily="18" charset="0"/>
              </a:rPr>
              <a:t>k </a:t>
            </a:r>
            <a:r>
              <a:rPr lang="en-US" sz="1800" b="0" i="0" u="none" strike="noStrike" baseline="0" dirty="0">
                <a:latin typeface="TimesNewRomanPSMT"/>
              </a:rPr>
              <a:t>&gt; 2) because, due to the sorting, we do not need to extend a frequent (</a:t>
            </a:r>
            <a:r>
              <a:rPr lang="en-US" sz="1800" b="0" i="1" u="none" strike="noStrike" baseline="0" dirty="0">
                <a:latin typeface="Times New Roman" panose="02020603050405020304" pitchFamily="18" charset="0"/>
              </a:rPr>
              <a:t>k</a:t>
            </a:r>
            <a:r>
              <a:rPr lang="en-US" sz="1800" b="0" i="0" u="none" strike="noStrike" baseline="0" dirty="0">
                <a:latin typeface="TimesNewRomanPSMT"/>
              </a:rPr>
              <a:t>-1)-itemset with any item that has a lower MIS value. </a:t>
            </a:r>
            <a:endParaRPr lang="en-IN" dirty="0"/>
          </a:p>
        </p:txBody>
      </p:sp>
    </p:spTree>
    <p:extLst>
      <p:ext uri="{BB962C8B-B14F-4D97-AF65-F5344CB8AC3E}">
        <p14:creationId xmlns:p14="http://schemas.microsoft.com/office/powerpoint/2010/main" val="2752868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6F48-48D3-4CAD-AAE1-FBE3CD794200}"/>
              </a:ext>
            </a:extLst>
          </p:cNvPr>
          <p:cNvSpPr>
            <a:spLocks noGrp="1"/>
          </p:cNvSpPr>
          <p:nvPr>
            <p:ph type="title"/>
          </p:nvPr>
        </p:nvSpPr>
        <p:spPr/>
        <p:txBody>
          <a:bodyPr/>
          <a:lstStyle/>
          <a:p>
            <a:r>
              <a:rPr lang="en-IN" dirty="0"/>
              <a:t>Complete Example</a:t>
            </a:r>
          </a:p>
        </p:txBody>
      </p:sp>
      <p:sp>
        <p:nvSpPr>
          <p:cNvPr id="3" name="Content Placeholder 2">
            <a:extLst>
              <a:ext uri="{FF2B5EF4-FFF2-40B4-BE49-F238E27FC236}">
                <a16:creationId xmlns:a16="http://schemas.microsoft.com/office/drawing/2014/main" id="{0AE868D3-1E97-489A-8FDB-0BB3B89DBBF1}"/>
              </a:ext>
            </a:extLst>
          </p:cNvPr>
          <p:cNvSpPr>
            <a:spLocks noGrp="1"/>
          </p:cNvSpPr>
          <p:nvPr>
            <p:ph idx="1"/>
          </p:nvPr>
        </p:nvSpPr>
        <p:spPr/>
        <p:txBody>
          <a:bodyPr>
            <a:normAutofit/>
          </a:bodyPr>
          <a:lstStyle/>
          <a:p>
            <a:r>
              <a:rPr lang="en-US" sz="1800" b="0" i="0" u="none" strike="noStrike" baseline="0" dirty="0">
                <a:latin typeface="TimesNewRomanPSMT"/>
              </a:rPr>
              <a:t>Given the following 7 transactions, and MIS(</a:t>
            </a:r>
            <a:r>
              <a:rPr lang="en-US" sz="1800" b="0" i="0" u="none" strike="noStrike" baseline="0" dirty="0">
                <a:latin typeface="ArialMT"/>
              </a:rPr>
              <a:t>Milk</a:t>
            </a:r>
            <a:r>
              <a:rPr lang="en-US" sz="1800" b="0" i="0" u="none" strike="noStrike" baseline="0" dirty="0">
                <a:latin typeface="TimesNewRomanPSMT"/>
              </a:rPr>
              <a:t>) = 50%, MIS(</a:t>
            </a:r>
            <a:r>
              <a:rPr lang="en-US" sz="1800" b="0" i="0" u="none" strike="noStrike" baseline="0" dirty="0">
                <a:latin typeface="ArialMT"/>
              </a:rPr>
              <a:t>Bread</a:t>
            </a:r>
            <a:r>
              <a:rPr lang="en-US" sz="1800" b="0" i="0" u="none" strike="noStrike" baseline="0" dirty="0">
                <a:latin typeface="TimesNewRomanPSMT"/>
              </a:rPr>
              <a:t>) = 70%, and 25% for all other items.</a:t>
            </a:r>
          </a:p>
          <a:p>
            <a:pPr algn="l"/>
            <a:r>
              <a:rPr lang="en-IN" sz="1800" b="0" i="0" u="none" strike="noStrike" baseline="0" dirty="0">
                <a:latin typeface="ArialMT"/>
              </a:rPr>
              <a:t>Beef, Bread</a:t>
            </a:r>
          </a:p>
          <a:p>
            <a:pPr algn="l"/>
            <a:r>
              <a:rPr lang="en-IN" sz="1800" b="0" i="0" u="none" strike="noStrike" baseline="0" dirty="0">
                <a:latin typeface="ArialMT"/>
              </a:rPr>
              <a:t>Bread, Clothes</a:t>
            </a:r>
          </a:p>
          <a:p>
            <a:pPr algn="l"/>
            <a:r>
              <a:rPr lang="en-IN" sz="1800" b="0" i="0" u="none" strike="noStrike" baseline="0" dirty="0">
                <a:latin typeface="ArialMT"/>
              </a:rPr>
              <a:t>Bread, Clothes, Milk</a:t>
            </a:r>
          </a:p>
          <a:p>
            <a:pPr algn="l"/>
            <a:r>
              <a:rPr lang="en-IN" sz="1800" b="0" i="0" u="none" strike="noStrike" baseline="0" dirty="0">
                <a:latin typeface="ArialMT"/>
              </a:rPr>
              <a:t>Cheese, Boots</a:t>
            </a:r>
          </a:p>
          <a:p>
            <a:pPr algn="l"/>
            <a:r>
              <a:rPr lang="en-IN" sz="1800" b="0" i="0" u="none" strike="noStrike" baseline="0" dirty="0">
                <a:latin typeface="ArialMT"/>
              </a:rPr>
              <a:t>Beef, Bread, Cheese, Shoes</a:t>
            </a:r>
          </a:p>
          <a:p>
            <a:pPr algn="l"/>
            <a:r>
              <a:rPr lang="en-IN" sz="1800" b="0" i="0" u="none" strike="noStrike" baseline="0" dirty="0">
                <a:latin typeface="ArialMT"/>
              </a:rPr>
              <a:t>Beef, Bread, Cheese, Milk</a:t>
            </a:r>
          </a:p>
          <a:p>
            <a:pPr algn="l"/>
            <a:r>
              <a:rPr lang="en-IN" sz="1800" b="0" i="0" u="none" strike="noStrike" baseline="0" dirty="0">
                <a:latin typeface="ArialMT"/>
              </a:rPr>
              <a:t>Bread, Milk, Clothes</a:t>
            </a:r>
          </a:p>
          <a:p>
            <a:pPr algn="l"/>
            <a:r>
              <a:rPr lang="en-US" sz="1800" b="0" i="0" u="none" strike="noStrike" baseline="0" dirty="0">
                <a:latin typeface="TimesNewRomanPSMT"/>
              </a:rPr>
              <a:t>We obtain the following frequent </a:t>
            </a:r>
            <a:r>
              <a:rPr lang="en-US" sz="1800" b="0" i="0" u="none" strike="noStrike" baseline="0" dirty="0" err="1">
                <a:latin typeface="TimesNewRomanPSMT"/>
              </a:rPr>
              <a:t>itemsets</a:t>
            </a:r>
            <a:endParaRPr lang="en-US" sz="1800" b="0" i="0" u="none" strike="noStrike" baseline="0" dirty="0">
              <a:latin typeface="TimesNewRomanPSMT"/>
            </a:endParaRPr>
          </a:p>
          <a:p>
            <a:pPr lvl="1"/>
            <a:r>
              <a:rPr lang="en-IN" sz="1400" b="0" i="1" u="none" strike="noStrike" baseline="0" dirty="0">
                <a:latin typeface="Times New Roman" panose="02020603050405020304" pitchFamily="18" charset="0"/>
              </a:rPr>
              <a:t>F</a:t>
            </a:r>
            <a:r>
              <a:rPr lang="en-IN" sz="1400" b="0" i="0" u="none" strike="noStrike" baseline="0" dirty="0">
                <a:latin typeface="TimesNewRomanPSMT"/>
              </a:rPr>
              <a:t>1 = </a:t>
            </a:r>
            <a:r>
              <a:rPr lang="en-IN" sz="1400" b="0" i="0" u="none" strike="noStrike" baseline="0" dirty="0">
                <a:latin typeface="ArialMT"/>
              </a:rPr>
              <a:t>{{Beef}, {Cheese}, {Clothes}, {Bread}}</a:t>
            </a:r>
          </a:p>
          <a:p>
            <a:pPr lvl="1"/>
            <a:r>
              <a:rPr lang="en-IN" sz="1400" b="0" i="1" u="none" strike="noStrike" baseline="0" dirty="0">
                <a:latin typeface="Times New Roman" panose="02020603050405020304" pitchFamily="18" charset="0"/>
              </a:rPr>
              <a:t>F</a:t>
            </a:r>
            <a:r>
              <a:rPr lang="en-IN" sz="1400" b="0" i="0" u="none" strike="noStrike" baseline="0" dirty="0">
                <a:latin typeface="TimesNewRomanPSMT"/>
              </a:rPr>
              <a:t>2 = </a:t>
            </a:r>
            <a:r>
              <a:rPr lang="en-IN" sz="1400" b="0" i="0" u="none" strike="noStrike" baseline="0" dirty="0">
                <a:latin typeface="ArialMT"/>
              </a:rPr>
              <a:t>{{Beef, Cheese}, {Beef, Bread}, {Cheese, Bread}, {Clothes, Bread}, {Clothes, Milk}}</a:t>
            </a:r>
          </a:p>
          <a:p>
            <a:pPr lvl="1"/>
            <a:r>
              <a:rPr lang="en-IN" sz="1400" b="0" i="1" u="none" strike="noStrike" baseline="0" dirty="0">
                <a:latin typeface="Times New Roman" panose="02020603050405020304" pitchFamily="18" charset="0"/>
              </a:rPr>
              <a:t>F</a:t>
            </a:r>
            <a:r>
              <a:rPr lang="en-IN" sz="1400" b="0" i="0" u="none" strike="noStrike" baseline="0" dirty="0">
                <a:latin typeface="TimesNewRomanPSMT"/>
              </a:rPr>
              <a:t>3 = </a:t>
            </a:r>
            <a:r>
              <a:rPr lang="en-IN" sz="1400" b="0" i="0" u="none" strike="noStrike" baseline="0" dirty="0">
                <a:latin typeface="ArialMT"/>
              </a:rPr>
              <a:t>{{Beef, Cheese, Bread}, {Clothes, Milk, Bread}}</a:t>
            </a:r>
            <a:endParaRPr lang="en-IN" dirty="0"/>
          </a:p>
        </p:txBody>
      </p:sp>
    </p:spTree>
    <p:extLst>
      <p:ext uri="{BB962C8B-B14F-4D97-AF65-F5344CB8AC3E}">
        <p14:creationId xmlns:p14="http://schemas.microsoft.com/office/powerpoint/2010/main" val="54988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FF9-1BF7-46C9-B9ED-A4B06ACFC66D}"/>
              </a:ext>
            </a:extLst>
          </p:cNvPr>
          <p:cNvSpPr>
            <a:spLocks noGrp="1"/>
          </p:cNvSpPr>
          <p:nvPr>
            <p:ph type="title"/>
          </p:nvPr>
        </p:nvSpPr>
        <p:spPr/>
        <p:txBody>
          <a:bodyPr/>
          <a:lstStyle/>
          <a:p>
            <a:r>
              <a:rPr lang="en-US" dirty="0"/>
              <a:t>Specify MIS values for items</a:t>
            </a:r>
            <a:endParaRPr lang="en-IN" dirty="0"/>
          </a:p>
        </p:txBody>
      </p:sp>
      <p:sp>
        <p:nvSpPr>
          <p:cNvPr id="3" name="Content Placeholder 2">
            <a:extLst>
              <a:ext uri="{FF2B5EF4-FFF2-40B4-BE49-F238E27FC236}">
                <a16:creationId xmlns:a16="http://schemas.microsoft.com/office/drawing/2014/main" id="{2F72A8D0-07B5-4904-BC21-31FFFA14E51A}"/>
              </a:ext>
            </a:extLst>
          </p:cNvPr>
          <p:cNvSpPr>
            <a:spLocks noGrp="1"/>
          </p:cNvSpPr>
          <p:nvPr>
            <p:ph idx="1"/>
          </p:nvPr>
        </p:nvSpPr>
        <p:spPr/>
        <p:txBody>
          <a:bodyPr/>
          <a:lstStyle/>
          <a:p>
            <a:r>
              <a:rPr lang="en-US" dirty="0"/>
              <a:t> This is usually done in two ways</a:t>
            </a:r>
          </a:p>
          <a:p>
            <a:pPr lvl="1"/>
            <a:r>
              <a:rPr lang="en-US" dirty="0"/>
              <a:t>Group items into clusters. Items in each cluster have similar frequencies. All the items in the same cluster are given the same MIS value. </a:t>
            </a:r>
          </a:p>
          <a:p>
            <a:pPr lvl="1"/>
            <a:r>
              <a:rPr lang="en-US" dirty="0"/>
              <a:t>Assign a MIS value to each item according to its actual support/frequency in the data set T. For example, if the actual support of item </a:t>
            </a:r>
            <a:r>
              <a:rPr lang="en-US" dirty="0" err="1"/>
              <a:t>i</a:t>
            </a:r>
            <a:r>
              <a:rPr lang="en-US" dirty="0"/>
              <a:t> in T is support(</a:t>
            </a:r>
            <a:r>
              <a:rPr lang="en-US" dirty="0" err="1"/>
              <a:t>i</a:t>
            </a:r>
            <a:r>
              <a:rPr lang="en-US" dirty="0"/>
              <a:t>), then the MIS value for </a:t>
            </a:r>
            <a:r>
              <a:rPr lang="en-US" dirty="0" err="1"/>
              <a:t>i</a:t>
            </a:r>
            <a:r>
              <a:rPr lang="en-US" dirty="0"/>
              <a:t> may be computed with </a:t>
            </a:r>
            <a:r>
              <a:rPr lang="en-US" dirty="0" err="1"/>
              <a:t>λ×support</a:t>
            </a:r>
            <a:r>
              <a:rPr lang="en-US" dirty="0"/>
              <a:t>(</a:t>
            </a:r>
            <a:r>
              <a:rPr lang="en-US" dirty="0" err="1"/>
              <a:t>i</a:t>
            </a:r>
            <a:r>
              <a:rPr lang="en-US" dirty="0"/>
              <a:t>), where λ is a parameter (0 ≤ λ ≤ 1) and is the same for all items in T. </a:t>
            </a:r>
          </a:p>
          <a:p>
            <a:pPr marL="457200" lvl="1" indent="0">
              <a:buNone/>
            </a:pPr>
            <a:endParaRPr lang="en-IN" dirty="0"/>
          </a:p>
        </p:txBody>
      </p:sp>
    </p:spTree>
    <p:extLst>
      <p:ext uri="{BB962C8B-B14F-4D97-AF65-F5344CB8AC3E}">
        <p14:creationId xmlns:p14="http://schemas.microsoft.com/office/powerpoint/2010/main" val="360158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AF50-740C-4585-8A8E-67F2C7FDEAB2}"/>
              </a:ext>
            </a:extLst>
          </p:cNvPr>
          <p:cNvSpPr>
            <a:spLocks noGrp="1"/>
          </p:cNvSpPr>
          <p:nvPr>
            <p:ph type="title"/>
          </p:nvPr>
        </p:nvSpPr>
        <p:spPr/>
        <p:txBody>
          <a:bodyPr/>
          <a:lstStyle/>
          <a:p>
            <a:r>
              <a:rPr lang="en-US" dirty="0"/>
              <a:t>Generate </a:t>
            </a:r>
            <a:r>
              <a:rPr lang="en-US" dirty="0" err="1"/>
              <a:t>itemsets</a:t>
            </a:r>
            <a:r>
              <a:rPr lang="en-US" dirty="0"/>
              <a:t> that must contain certain items</a:t>
            </a:r>
            <a:endParaRPr lang="en-IN" dirty="0"/>
          </a:p>
        </p:txBody>
      </p:sp>
      <p:sp>
        <p:nvSpPr>
          <p:cNvPr id="3" name="Content Placeholder 2">
            <a:extLst>
              <a:ext uri="{FF2B5EF4-FFF2-40B4-BE49-F238E27FC236}">
                <a16:creationId xmlns:a16="http://schemas.microsoft.com/office/drawing/2014/main" id="{949041A3-3F95-4102-B5A5-3FC0FD81E67A}"/>
              </a:ext>
            </a:extLst>
          </p:cNvPr>
          <p:cNvSpPr>
            <a:spLocks noGrp="1"/>
          </p:cNvSpPr>
          <p:nvPr>
            <p:ph idx="1"/>
          </p:nvPr>
        </p:nvSpPr>
        <p:spPr/>
        <p:txBody>
          <a:bodyPr>
            <a:normAutofit/>
          </a:bodyPr>
          <a:lstStyle/>
          <a:p>
            <a:r>
              <a:rPr lang="en-US" dirty="0"/>
              <a:t>the extended model enables the user to instruct the algorithm to generate </a:t>
            </a:r>
            <a:r>
              <a:rPr lang="en-US" dirty="0" err="1"/>
              <a:t>itemsets</a:t>
            </a:r>
            <a:r>
              <a:rPr lang="en-US" dirty="0"/>
              <a:t> that contain certain items, or not to generate any </a:t>
            </a:r>
            <a:r>
              <a:rPr lang="en-US" dirty="0" err="1"/>
              <a:t>itemsets</a:t>
            </a:r>
            <a:r>
              <a:rPr lang="en-US" dirty="0"/>
              <a:t> consisting of only the other items</a:t>
            </a:r>
          </a:p>
        </p:txBody>
      </p:sp>
    </p:spTree>
    <p:extLst>
      <p:ext uri="{BB962C8B-B14F-4D97-AF65-F5344CB8AC3E}">
        <p14:creationId xmlns:p14="http://schemas.microsoft.com/office/powerpoint/2010/main" val="2293176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470F-1C37-4DDE-8F09-CF067610BA6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A4C3110-99E4-4928-8C82-1C6E63CA521B}"/>
              </a:ext>
            </a:extLst>
          </p:cNvPr>
          <p:cNvSpPr>
            <a:spLocks noGrp="1"/>
          </p:cNvSpPr>
          <p:nvPr>
            <p:ph idx="1"/>
          </p:nvPr>
        </p:nvSpPr>
        <p:spPr/>
        <p:txBody>
          <a:bodyPr>
            <a:normAutofit lnSpcReduction="10000"/>
          </a:bodyPr>
          <a:lstStyle/>
          <a:p>
            <a:r>
              <a:rPr lang="en-US" dirty="0"/>
              <a:t>Given the following 7 transactions:</a:t>
            </a:r>
          </a:p>
          <a:p>
            <a:r>
              <a:rPr lang="en-US" dirty="0"/>
              <a:t>Beef, Bread </a:t>
            </a:r>
          </a:p>
          <a:p>
            <a:r>
              <a:rPr lang="en-US" dirty="0"/>
              <a:t>Bread, Clothes </a:t>
            </a:r>
          </a:p>
          <a:p>
            <a:r>
              <a:rPr lang="en-US" dirty="0"/>
              <a:t>Bread, Clothes, Milk </a:t>
            </a:r>
          </a:p>
          <a:p>
            <a:r>
              <a:rPr lang="en-US" dirty="0"/>
              <a:t>Cheese, Boots </a:t>
            </a:r>
          </a:p>
          <a:p>
            <a:r>
              <a:rPr lang="en-US" dirty="0"/>
              <a:t>Beef, Bread, Cheese, Shoes </a:t>
            </a:r>
          </a:p>
          <a:p>
            <a:r>
              <a:rPr lang="en-US" dirty="0"/>
              <a:t>Beef, Bread, Cheese, Milk </a:t>
            </a:r>
          </a:p>
          <a:p>
            <a:r>
              <a:rPr lang="en-US" dirty="0"/>
              <a:t>Bread, Milk, Clothes and MIS(Milk) = 50%, MIS(Bread) = 70%, and 25% for all other items. </a:t>
            </a:r>
          </a:p>
        </p:txBody>
      </p:sp>
    </p:spTree>
    <p:extLst>
      <p:ext uri="{BB962C8B-B14F-4D97-AF65-F5344CB8AC3E}">
        <p14:creationId xmlns:p14="http://schemas.microsoft.com/office/powerpoint/2010/main" val="319443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A4ED-FEA5-4596-8909-3BFB79647A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1C5DB7-F3AB-4E2C-AB2C-A9240B207518}"/>
              </a:ext>
            </a:extLst>
          </p:cNvPr>
          <p:cNvSpPr>
            <a:spLocks noGrp="1"/>
          </p:cNvSpPr>
          <p:nvPr>
            <p:ph idx="1"/>
          </p:nvPr>
        </p:nvSpPr>
        <p:spPr/>
        <p:txBody>
          <a:bodyPr/>
          <a:lstStyle/>
          <a:p>
            <a:r>
              <a:rPr lang="en-IN" dirty="0"/>
              <a:t>We obtain the following frequent </a:t>
            </a:r>
            <a:r>
              <a:rPr lang="en-IN" dirty="0" err="1"/>
              <a:t>itemsets</a:t>
            </a:r>
            <a:r>
              <a:rPr lang="en-IN" dirty="0"/>
              <a:t> </a:t>
            </a:r>
          </a:p>
          <a:p>
            <a:r>
              <a:rPr lang="en-IN" dirty="0"/>
              <a:t>F1 = {{Beef}, {Cheese}, {Clothes}, {Bread}}</a:t>
            </a:r>
          </a:p>
          <a:p>
            <a:r>
              <a:rPr lang="en-IN" dirty="0"/>
              <a:t>F2 = {{Beef, Cheese}, {Beef, Bread}, {Cheese, Bread} {Clothes, Bread}, {Clothes, Milk}} </a:t>
            </a:r>
          </a:p>
          <a:p>
            <a:r>
              <a:rPr lang="en-IN" dirty="0"/>
              <a:t>F3 = {{Beef, Cheese, Bread}, {Clothes, Milk, Bread}}</a:t>
            </a:r>
          </a:p>
        </p:txBody>
      </p:sp>
    </p:spTree>
    <p:extLst>
      <p:ext uri="{BB962C8B-B14F-4D97-AF65-F5344CB8AC3E}">
        <p14:creationId xmlns:p14="http://schemas.microsoft.com/office/powerpoint/2010/main" val="163857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BC45-3ADB-40F8-938E-45EC789A78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D59601-7301-4351-A52D-6DF7589C4155}"/>
              </a:ext>
            </a:extLst>
          </p:cNvPr>
          <p:cNvSpPr>
            <a:spLocks noGrp="1"/>
          </p:cNvSpPr>
          <p:nvPr>
            <p:ph idx="1"/>
          </p:nvPr>
        </p:nvSpPr>
        <p:spPr/>
        <p:txBody>
          <a:bodyPr/>
          <a:lstStyle/>
          <a:p>
            <a:r>
              <a:rPr lang="en-US" dirty="0"/>
              <a:t>If the frequencies of items vary a great deal, we will encounter two problems</a:t>
            </a:r>
          </a:p>
          <a:p>
            <a:r>
              <a:rPr lang="en-US" dirty="0"/>
              <a:t>1. If the </a:t>
            </a:r>
            <a:r>
              <a:rPr lang="en-US" dirty="0" err="1"/>
              <a:t>minsup</a:t>
            </a:r>
            <a:r>
              <a:rPr lang="en-US" dirty="0"/>
              <a:t> is set too high, we will not find rules that involve infrequent items or rare items in the data</a:t>
            </a:r>
          </a:p>
          <a:p>
            <a:r>
              <a:rPr lang="en-US" dirty="0"/>
              <a:t>2. In order to find rules that involve both frequent and rare items, we have to set the </a:t>
            </a:r>
            <a:r>
              <a:rPr lang="en-US" dirty="0" err="1"/>
              <a:t>minsup</a:t>
            </a:r>
            <a:r>
              <a:rPr lang="en-US" dirty="0"/>
              <a:t> very low</a:t>
            </a:r>
          </a:p>
          <a:p>
            <a:pPr lvl="1"/>
            <a:r>
              <a:rPr lang="en-US" dirty="0"/>
              <a:t>However, this may cause combinatorial explosion to produce too many meaningless rules, because those frequent items will be associated with one another in all possible ways</a:t>
            </a:r>
            <a:endParaRPr lang="en-IN" dirty="0"/>
          </a:p>
          <a:p>
            <a:endParaRPr lang="en-IN" dirty="0"/>
          </a:p>
        </p:txBody>
      </p:sp>
    </p:spTree>
    <p:extLst>
      <p:ext uri="{BB962C8B-B14F-4D97-AF65-F5344CB8AC3E}">
        <p14:creationId xmlns:p14="http://schemas.microsoft.com/office/powerpoint/2010/main" val="225087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AFED-6DFE-4400-A187-B78862D006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2A8509-7E20-4187-BAD7-CBDF8F9EB491}"/>
              </a:ext>
            </a:extLst>
          </p:cNvPr>
          <p:cNvSpPr>
            <a:spLocks noGrp="1"/>
          </p:cNvSpPr>
          <p:nvPr>
            <p:ph idx="1"/>
          </p:nvPr>
        </p:nvSpPr>
        <p:spPr/>
        <p:txBody>
          <a:bodyPr>
            <a:normAutofit fontScale="92500" lnSpcReduction="10000"/>
          </a:bodyPr>
          <a:lstStyle/>
          <a:p>
            <a:r>
              <a:rPr lang="en-US" dirty="0"/>
              <a:t>if we only want to generate frequent </a:t>
            </a:r>
            <a:r>
              <a:rPr lang="en-US" dirty="0" err="1"/>
              <a:t>itemsets</a:t>
            </a:r>
            <a:r>
              <a:rPr lang="en-US" dirty="0"/>
              <a:t> that contain </a:t>
            </a:r>
          </a:p>
          <a:p>
            <a:pPr lvl="1"/>
            <a:r>
              <a:rPr lang="en-US" dirty="0"/>
              <a:t>at least one item in {Bread, Milk, Cheese, Boots, Shoes}, or </a:t>
            </a:r>
          </a:p>
          <a:p>
            <a:pPr lvl="1"/>
            <a:r>
              <a:rPr lang="en-US" dirty="0"/>
              <a:t>not to generate </a:t>
            </a:r>
            <a:r>
              <a:rPr lang="en-US" dirty="0" err="1"/>
              <a:t>itemsets</a:t>
            </a:r>
            <a:r>
              <a:rPr lang="en-US" dirty="0"/>
              <a:t> involving only Beef and/or Chicken, </a:t>
            </a:r>
          </a:p>
          <a:p>
            <a:pPr lvl="1"/>
            <a:r>
              <a:rPr lang="en-US" dirty="0"/>
              <a:t>we can simply set MIS(Beef) = 101%, and MIS(Chicken) = 101%. </a:t>
            </a:r>
          </a:p>
          <a:p>
            <a:r>
              <a:rPr lang="en-US" dirty="0"/>
              <a:t>Then the algorithm will not generate the </a:t>
            </a:r>
            <a:r>
              <a:rPr lang="en-US" dirty="0" err="1"/>
              <a:t>itemsets</a:t>
            </a:r>
            <a:r>
              <a:rPr lang="en-US" dirty="0"/>
              <a:t>, {Beef}, {Chicken} and {Beef, Chicken}. </a:t>
            </a:r>
          </a:p>
          <a:p>
            <a:r>
              <a:rPr lang="en-US" dirty="0"/>
              <a:t>However, it can still generate such frequent </a:t>
            </a:r>
            <a:r>
              <a:rPr lang="en-US" dirty="0" err="1"/>
              <a:t>itemsets</a:t>
            </a:r>
            <a:r>
              <a:rPr lang="en-US" dirty="0"/>
              <a:t> as {Cheese, Beef} and {Clothes, Chicken}. </a:t>
            </a:r>
          </a:p>
          <a:p>
            <a:r>
              <a:rPr lang="en-US" dirty="0"/>
              <a:t>In many applications, this feature is useful because the user is often only interested in certain types of </a:t>
            </a:r>
            <a:r>
              <a:rPr lang="en-US" dirty="0" err="1"/>
              <a:t>itemsets</a:t>
            </a:r>
            <a:r>
              <a:rPr lang="en-US" dirty="0"/>
              <a:t> or rules. </a:t>
            </a:r>
          </a:p>
          <a:p>
            <a:pPr lvl="1"/>
            <a:r>
              <a:rPr lang="en-US" dirty="0"/>
              <a:t>Then, those irrelevant </a:t>
            </a:r>
            <a:r>
              <a:rPr lang="en-US" dirty="0" err="1"/>
              <a:t>itemsets</a:t>
            </a:r>
            <a:r>
              <a:rPr lang="en-US" dirty="0"/>
              <a:t> and rules should not be generated.</a:t>
            </a:r>
            <a:endParaRPr lang="en-IN" dirty="0"/>
          </a:p>
          <a:p>
            <a:endParaRPr lang="en-IN" dirty="0"/>
          </a:p>
        </p:txBody>
      </p:sp>
    </p:spTree>
    <p:extLst>
      <p:ext uri="{BB962C8B-B14F-4D97-AF65-F5344CB8AC3E}">
        <p14:creationId xmlns:p14="http://schemas.microsoft.com/office/powerpoint/2010/main" val="39366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CE8-986E-4382-A5CA-1C0E68BA7888}"/>
              </a:ext>
            </a:extLst>
          </p:cNvPr>
          <p:cNvSpPr>
            <a:spLocks noGrp="1"/>
          </p:cNvSpPr>
          <p:nvPr>
            <p:ph type="title"/>
          </p:nvPr>
        </p:nvSpPr>
        <p:spPr/>
        <p:txBody>
          <a:bodyPr/>
          <a:lstStyle/>
          <a:p>
            <a:r>
              <a:rPr lang="en-US" dirty="0"/>
              <a:t>Do not mix very rare items with very frequent items</a:t>
            </a:r>
            <a:endParaRPr lang="en-IN" dirty="0"/>
          </a:p>
        </p:txBody>
      </p:sp>
      <p:sp>
        <p:nvSpPr>
          <p:cNvPr id="3" name="Content Placeholder 2">
            <a:extLst>
              <a:ext uri="{FF2B5EF4-FFF2-40B4-BE49-F238E27FC236}">
                <a16:creationId xmlns:a16="http://schemas.microsoft.com/office/drawing/2014/main" id="{3904FD5F-0E6F-4EAB-A90D-877D7A125EF5}"/>
              </a:ext>
            </a:extLst>
          </p:cNvPr>
          <p:cNvSpPr>
            <a:spLocks noGrp="1"/>
          </p:cNvSpPr>
          <p:nvPr>
            <p:ph idx="1"/>
          </p:nvPr>
        </p:nvSpPr>
        <p:spPr/>
        <p:txBody>
          <a:bodyPr/>
          <a:lstStyle/>
          <a:p>
            <a:r>
              <a:rPr lang="en-US" dirty="0"/>
              <a:t>In some applications, it may not make sense to have very rare items and very frequent items appearing in the same itemset,</a:t>
            </a:r>
          </a:p>
          <a:p>
            <a:pPr lvl="1"/>
            <a:r>
              <a:rPr lang="en-US" dirty="0"/>
              <a:t>e.g., bread and television in a store. </a:t>
            </a:r>
          </a:p>
          <a:p>
            <a:r>
              <a:rPr lang="en-US" dirty="0"/>
              <a:t>To restrict this, we can introduce a parameter to limit the difference between the smallest MIS and the largest MIS values of the items in an itemset so that it will not exceed a user-specified threshold. </a:t>
            </a:r>
          </a:p>
          <a:p>
            <a:r>
              <a:rPr lang="en-US" dirty="0"/>
              <a:t>The mining algorithm can be slightly changed to accommodate this parameter.</a:t>
            </a:r>
            <a:endParaRPr lang="en-IN" dirty="0"/>
          </a:p>
        </p:txBody>
      </p:sp>
    </p:spTree>
    <p:extLst>
      <p:ext uri="{BB962C8B-B14F-4D97-AF65-F5344CB8AC3E}">
        <p14:creationId xmlns:p14="http://schemas.microsoft.com/office/powerpoint/2010/main" val="2172645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CB31-B757-4F83-A950-EB8BE90DCFFD}"/>
              </a:ext>
            </a:extLst>
          </p:cNvPr>
          <p:cNvSpPr>
            <a:spLocks noGrp="1"/>
          </p:cNvSpPr>
          <p:nvPr>
            <p:ph type="title"/>
          </p:nvPr>
        </p:nvSpPr>
        <p:spPr/>
        <p:txBody>
          <a:bodyPr/>
          <a:lstStyle/>
          <a:p>
            <a:r>
              <a:rPr lang="en-IN" dirty="0"/>
              <a:t>Rule Generation </a:t>
            </a:r>
          </a:p>
        </p:txBody>
      </p:sp>
      <p:sp>
        <p:nvSpPr>
          <p:cNvPr id="3" name="Content Placeholder 2">
            <a:extLst>
              <a:ext uri="{FF2B5EF4-FFF2-40B4-BE49-F238E27FC236}">
                <a16:creationId xmlns:a16="http://schemas.microsoft.com/office/drawing/2014/main" id="{E5AC9493-B93D-4510-BE4A-AC82B6B17E2E}"/>
              </a:ext>
            </a:extLst>
          </p:cNvPr>
          <p:cNvSpPr>
            <a:spLocks noGrp="1"/>
          </p:cNvSpPr>
          <p:nvPr>
            <p:ph idx="1"/>
          </p:nvPr>
        </p:nvSpPr>
        <p:spPr/>
        <p:txBody>
          <a:bodyPr/>
          <a:lstStyle/>
          <a:p>
            <a:r>
              <a:rPr lang="en-US" dirty="0"/>
              <a:t>Association rules are generated using frequent </a:t>
            </a:r>
            <a:r>
              <a:rPr lang="en-US" dirty="0" err="1"/>
              <a:t>itemsets</a:t>
            </a:r>
            <a:r>
              <a:rPr lang="en-US" dirty="0"/>
              <a:t>.</a:t>
            </a:r>
          </a:p>
          <a:p>
            <a:r>
              <a:rPr lang="en-US" dirty="0"/>
              <a:t>In the case of a single </a:t>
            </a:r>
            <a:r>
              <a:rPr lang="en-US" dirty="0" err="1"/>
              <a:t>minsup</a:t>
            </a:r>
            <a:r>
              <a:rPr lang="en-US" dirty="0"/>
              <a:t>, if f is a frequent itemset and </a:t>
            </a:r>
            <a:r>
              <a:rPr lang="en-US" dirty="0" err="1"/>
              <a:t>fsub</a:t>
            </a:r>
            <a:r>
              <a:rPr lang="en-US" dirty="0"/>
              <a:t> is a subset of f, then </a:t>
            </a:r>
            <a:r>
              <a:rPr lang="en-US" dirty="0" err="1"/>
              <a:t>fsub</a:t>
            </a:r>
            <a:r>
              <a:rPr lang="en-US" dirty="0"/>
              <a:t> must also be a frequent itemset. </a:t>
            </a:r>
          </a:p>
          <a:p>
            <a:r>
              <a:rPr lang="en-US" dirty="0"/>
              <a:t>All their support counts are computed and recorded by the </a:t>
            </a:r>
            <a:r>
              <a:rPr lang="en-US" dirty="0" err="1"/>
              <a:t>Apriori</a:t>
            </a:r>
            <a:r>
              <a:rPr lang="en-US" dirty="0"/>
              <a:t> algorithm. </a:t>
            </a:r>
          </a:p>
          <a:p>
            <a:r>
              <a:rPr lang="en-US" dirty="0"/>
              <a:t>Then, the confidence of each possible rule can be easily calculated without seeing the data again. </a:t>
            </a:r>
          </a:p>
          <a:p>
            <a:r>
              <a:rPr lang="en-US" dirty="0"/>
              <a:t>However, in the case of </a:t>
            </a:r>
            <a:r>
              <a:rPr lang="en-US" dirty="0" err="1"/>
              <a:t>MSapriori</a:t>
            </a:r>
            <a:r>
              <a:rPr lang="en-US" dirty="0"/>
              <a:t>, if we only record the support count of each frequent itemset, it is not sufficient. </a:t>
            </a:r>
            <a:endParaRPr lang="en-IN" dirty="0"/>
          </a:p>
        </p:txBody>
      </p:sp>
    </p:spTree>
    <p:extLst>
      <p:ext uri="{BB962C8B-B14F-4D97-AF65-F5344CB8AC3E}">
        <p14:creationId xmlns:p14="http://schemas.microsoft.com/office/powerpoint/2010/main" val="390262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465E-E22A-44CD-836C-62249442B3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4690EE-3D6D-4CD4-98E5-093D1B12928D}"/>
              </a:ext>
            </a:extLst>
          </p:cNvPr>
          <p:cNvSpPr>
            <a:spLocks noGrp="1"/>
          </p:cNvSpPr>
          <p:nvPr>
            <p:ph idx="1"/>
          </p:nvPr>
        </p:nvSpPr>
        <p:spPr/>
        <p:txBody>
          <a:bodyPr>
            <a:normAutofit fontScale="77500" lnSpcReduction="20000"/>
          </a:bodyPr>
          <a:lstStyle/>
          <a:p>
            <a:r>
              <a:rPr lang="en-US" dirty="0"/>
              <a:t>Example: Recall in Example 8, we have </a:t>
            </a:r>
          </a:p>
          <a:p>
            <a:r>
              <a:rPr lang="en-US" dirty="0"/>
              <a:t>MIS(Bread) = 2% MIS(Clothes) = 0.2% MIS(Shoes) = 0.1% </a:t>
            </a:r>
          </a:p>
          <a:p>
            <a:r>
              <a:rPr lang="en-US" dirty="0"/>
              <a:t>If the actual support for the itemset {Clothes, Bread} is 0.15%, and for the itemset {Shoes, Clothes, Bread} is 0.12%, </a:t>
            </a:r>
          </a:p>
          <a:p>
            <a:r>
              <a:rPr lang="en-US" dirty="0"/>
              <a:t>according to </a:t>
            </a:r>
            <a:r>
              <a:rPr lang="en-US" dirty="0" err="1"/>
              <a:t>MSapriori</a:t>
            </a:r>
            <a:r>
              <a:rPr lang="en-US" dirty="0"/>
              <a:t>, {Clothes, Bread} is not a frequent itemset since its support is less than MIS(Clothes). </a:t>
            </a:r>
          </a:p>
          <a:p>
            <a:r>
              <a:rPr lang="en-US" dirty="0"/>
              <a:t>However, {Shoes, Clothes, Bread} is a frequent itemset as its actual support is greater than min(MIS(Shoes), MIS(Clothes), MIS(Bread)) = MIS(Shoes)). </a:t>
            </a:r>
          </a:p>
          <a:p>
            <a:r>
              <a:rPr lang="en-US" dirty="0"/>
              <a:t>We now have a problem in computing the confidence of the rule, </a:t>
            </a:r>
          </a:p>
          <a:p>
            <a:pPr lvl="1"/>
            <a:r>
              <a:rPr lang="en-US" dirty="0"/>
              <a:t>Clothes, Bread → Shoes because the itemset {Clothes, Bread} is not a frequent itemset and thus its support count is not recorded. </a:t>
            </a:r>
          </a:p>
          <a:p>
            <a:r>
              <a:rPr lang="en-US" dirty="0"/>
              <a:t>In fact, we may not be able to compute the confidences of the following rules either: </a:t>
            </a:r>
          </a:p>
          <a:p>
            <a:pPr lvl="1"/>
            <a:r>
              <a:rPr lang="en-US" dirty="0"/>
              <a:t>Clothes → Shoes, Bread </a:t>
            </a:r>
          </a:p>
          <a:p>
            <a:pPr lvl="1"/>
            <a:r>
              <a:rPr lang="en-US" dirty="0"/>
              <a:t>Bread → Shoes, Clothes because {Clothes} and {Bread} may not be frequent. </a:t>
            </a:r>
            <a:endParaRPr lang="en-IN" dirty="0"/>
          </a:p>
        </p:txBody>
      </p:sp>
    </p:spTree>
    <p:extLst>
      <p:ext uri="{BB962C8B-B14F-4D97-AF65-F5344CB8AC3E}">
        <p14:creationId xmlns:p14="http://schemas.microsoft.com/office/powerpoint/2010/main" val="2219861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3017-2F5E-4287-903D-427AF16106D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1CF427B-3248-4362-AB57-9C3991AEB0B2}"/>
              </a:ext>
            </a:extLst>
          </p:cNvPr>
          <p:cNvSpPr>
            <a:spLocks noGrp="1"/>
          </p:cNvSpPr>
          <p:nvPr>
            <p:ph idx="1"/>
          </p:nvPr>
        </p:nvSpPr>
        <p:spPr/>
        <p:txBody>
          <a:bodyPr>
            <a:normAutofit fontScale="92500" lnSpcReduction="20000"/>
          </a:bodyPr>
          <a:lstStyle/>
          <a:p>
            <a:r>
              <a:rPr lang="en-US" dirty="0"/>
              <a:t>Lemma: This problem may occur only when the item that has the lowest MIS value in the itemset is in the consequent of the rule (which may have multiple items). </a:t>
            </a:r>
          </a:p>
          <a:p>
            <a:r>
              <a:rPr lang="en-US" dirty="0"/>
              <a:t>We call this problem the head-item problem. </a:t>
            </a:r>
          </a:p>
          <a:p>
            <a:r>
              <a:rPr lang="en-US" dirty="0"/>
              <a:t>Proof by contradiction: Let f be a frequent itemset, and a ∈ f be the item with the lowest MIS value in f (a is called the head item). Thus, f uses MIS(a) as its </a:t>
            </a:r>
            <a:r>
              <a:rPr lang="en-US" dirty="0" err="1"/>
              <a:t>minsup</a:t>
            </a:r>
            <a:r>
              <a:rPr lang="en-US" dirty="0"/>
              <a:t>. We want to form a rule, X → Y, where X, Y ⊂ f, X ∪ Y = f and X ∩ Y = ∅. Our examples above already show that the head-item problem may occur when a ∈ Y. Now assume that the problem can also occur when a ∈ X. Since a ∈ X and X ⊂ f, a must have the lowest MIS value in X and X must be a frequent itemset, which is ensured by the </a:t>
            </a:r>
            <a:r>
              <a:rPr lang="en-US" dirty="0" err="1"/>
              <a:t>MSapriori</a:t>
            </a:r>
            <a:r>
              <a:rPr lang="en-US" dirty="0"/>
              <a:t> algorithm. Hence, the support count of X is recorded. Since f is a frequent itemset and its support count is also recorded, then we can compute the confidence of X → Y. This contradicts our assumption.</a:t>
            </a:r>
            <a:endParaRPr lang="en-IN" dirty="0"/>
          </a:p>
        </p:txBody>
      </p:sp>
    </p:spTree>
    <p:extLst>
      <p:ext uri="{BB962C8B-B14F-4D97-AF65-F5344CB8AC3E}">
        <p14:creationId xmlns:p14="http://schemas.microsoft.com/office/powerpoint/2010/main" val="286965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4215-D983-4A4C-8AD0-F872D947EC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6FD098-5DEC-42C2-96F8-05A465CF034D}"/>
              </a:ext>
            </a:extLst>
          </p:cNvPr>
          <p:cNvSpPr>
            <a:spLocks noGrp="1"/>
          </p:cNvSpPr>
          <p:nvPr>
            <p:ph idx="1"/>
          </p:nvPr>
        </p:nvSpPr>
        <p:spPr/>
        <p:txBody>
          <a:bodyPr/>
          <a:lstStyle/>
          <a:p>
            <a:r>
              <a:rPr lang="en-US" dirty="0"/>
              <a:t>The lemma indicates that we need to record the support count of f – {a}. </a:t>
            </a:r>
          </a:p>
          <a:p>
            <a:r>
              <a:rPr lang="en-US" dirty="0"/>
              <a:t>This can be easily achieved by lines 13-14 in </a:t>
            </a:r>
            <a:r>
              <a:rPr lang="en-US" dirty="0" err="1"/>
              <a:t>MSapriori</a:t>
            </a:r>
            <a:r>
              <a:rPr lang="en-US" dirty="0"/>
              <a:t>. </a:t>
            </a:r>
          </a:p>
          <a:p>
            <a:r>
              <a:rPr lang="en-US" dirty="0"/>
              <a:t>A similar rule generation function as </a:t>
            </a:r>
            <a:r>
              <a:rPr lang="en-US" dirty="0" err="1"/>
              <a:t>genRules</a:t>
            </a:r>
            <a:r>
              <a:rPr lang="en-US" dirty="0"/>
              <a:t>() in the </a:t>
            </a:r>
            <a:r>
              <a:rPr lang="en-US" dirty="0" err="1"/>
              <a:t>Apriori</a:t>
            </a:r>
            <a:r>
              <a:rPr lang="en-US" dirty="0"/>
              <a:t> algorithm can be designed to generate rules with multiple minimum supports. </a:t>
            </a:r>
            <a:endParaRPr lang="en-IN" dirty="0"/>
          </a:p>
        </p:txBody>
      </p:sp>
    </p:spTree>
    <p:extLst>
      <p:ext uri="{BB962C8B-B14F-4D97-AF65-F5344CB8AC3E}">
        <p14:creationId xmlns:p14="http://schemas.microsoft.com/office/powerpoint/2010/main" val="272735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97E9-4473-471A-AD8C-AAF928F7D18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95742D0-2465-4B16-9245-8692B226EB43}"/>
              </a:ext>
            </a:extLst>
          </p:cNvPr>
          <p:cNvSpPr>
            <a:spLocks noGrp="1"/>
          </p:cNvSpPr>
          <p:nvPr>
            <p:ph idx="1"/>
          </p:nvPr>
        </p:nvSpPr>
        <p:spPr/>
        <p:txBody>
          <a:bodyPr/>
          <a:lstStyle/>
          <a:p>
            <a:r>
              <a:rPr lang="en-US" dirty="0"/>
              <a:t>In a supermarket transaction data set, in order to find rules involving those infrequently purchased items such as </a:t>
            </a:r>
            <a:r>
              <a:rPr lang="en-US" dirty="0" err="1"/>
              <a:t>FoodProcessor</a:t>
            </a:r>
            <a:r>
              <a:rPr lang="en-US" dirty="0"/>
              <a:t> and </a:t>
            </a:r>
            <a:r>
              <a:rPr lang="en-US" dirty="0" err="1"/>
              <a:t>CookingPan</a:t>
            </a:r>
            <a:r>
              <a:rPr lang="en-US" dirty="0"/>
              <a:t> (they generate more profits per item), we need to set the </a:t>
            </a:r>
            <a:r>
              <a:rPr lang="en-US" dirty="0" err="1"/>
              <a:t>minsup</a:t>
            </a:r>
            <a:r>
              <a:rPr lang="en-US" dirty="0"/>
              <a:t> to very low (say, 0.5%)</a:t>
            </a:r>
          </a:p>
          <a:p>
            <a:r>
              <a:rPr lang="en-US" dirty="0"/>
              <a:t>We may find the following useful rule</a:t>
            </a:r>
          </a:p>
          <a:p>
            <a:pPr lvl="1"/>
            <a:r>
              <a:rPr lang="en-US" dirty="0" err="1"/>
              <a:t>FoodProcessor</a:t>
            </a:r>
            <a:r>
              <a:rPr lang="en-US" dirty="0"/>
              <a:t> → </a:t>
            </a:r>
            <a:r>
              <a:rPr lang="en-US" dirty="0" err="1"/>
              <a:t>CookingPan</a:t>
            </a:r>
            <a:r>
              <a:rPr lang="en-US" dirty="0"/>
              <a:t> [sup = 0.5%, conf = 60%] </a:t>
            </a:r>
          </a:p>
          <a:p>
            <a:r>
              <a:rPr lang="en-US" dirty="0"/>
              <a:t>However, this low </a:t>
            </a:r>
            <a:r>
              <a:rPr lang="en-US" dirty="0" err="1"/>
              <a:t>minsup</a:t>
            </a:r>
            <a:r>
              <a:rPr lang="en-US" dirty="0"/>
              <a:t> may also cause the following meaningless rule to be found</a:t>
            </a:r>
          </a:p>
          <a:p>
            <a:pPr lvl="1"/>
            <a:r>
              <a:rPr lang="en-US" dirty="0"/>
              <a:t>Bread, Cheese, Milk → Yogurt [sup = 0.5%, conf = 60%] </a:t>
            </a:r>
          </a:p>
        </p:txBody>
      </p:sp>
    </p:spTree>
    <p:extLst>
      <p:ext uri="{BB962C8B-B14F-4D97-AF65-F5344CB8AC3E}">
        <p14:creationId xmlns:p14="http://schemas.microsoft.com/office/powerpoint/2010/main" val="240918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C9ED-3B94-4808-AFA6-0835B849E15E}"/>
              </a:ext>
            </a:extLst>
          </p:cNvPr>
          <p:cNvSpPr>
            <a:spLocks noGrp="1"/>
          </p:cNvSpPr>
          <p:nvPr>
            <p:ph type="title"/>
          </p:nvPr>
        </p:nvSpPr>
        <p:spPr/>
        <p:txBody>
          <a:bodyPr/>
          <a:lstStyle/>
          <a:p>
            <a:r>
              <a:rPr lang="en-US" dirty="0"/>
              <a:t>Rare item problem</a:t>
            </a:r>
            <a:endParaRPr lang="en-IN" dirty="0"/>
          </a:p>
        </p:txBody>
      </p:sp>
      <p:sp>
        <p:nvSpPr>
          <p:cNvPr id="3" name="Content Placeholder 2">
            <a:extLst>
              <a:ext uri="{FF2B5EF4-FFF2-40B4-BE49-F238E27FC236}">
                <a16:creationId xmlns:a16="http://schemas.microsoft.com/office/drawing/2014/main" id="{DF55383C-3D3F-40B7-BE3F-6D40B9567D01}"/>
              </a:ext>
            </a:extLst>
          </p:cNvPr>
          <p:cNvSpPr>
            <a:spLocks noGrp="1"/>
          </p:cNvSpPr>
          <p:nvPr>
            <p:ph idx="1"/>
          </p:nvPr>
        </p:nvSpPr>
        <p:spPr/>
        <p:txBody>
          <a:bodyPr>
            <a:normAutofit lnSpcReduction="10000"/>
          </a:bodyPr>
          <a:lstStyle/>
          <a:p>
            <a:r>
              <a:rPr lang="en-US" dirty="0"/>
              <a:t>Knowing that 0.5% of the customers buy the 4 items together is useless</a:t>
            </a:r>
            <a:endParaRPr lang="en-IN" dirty="0"/>
          </a:p>
          <a:p>
            <a:pPr lvl="1"/>
            <a:r>
              <a:rPr lang="en-US" dirty="0"/>
              <a:t>because all these items are frequently purchased in a supermarket and each of them makes little profit</a:t>
            </a:r>
          </a:p>
          <a:p>
            <a:pPr lvl="1"/>
            <a:r>
              <a:rPr lang="en-US" dirty="0"/>
              <a:t>Worst still, it may cause combinatorial exploration</a:t>
            </a:r>
          </a:p>
          <a:p>
            <a:r>
              <a:rPr lang="en-US" dirty="0"/>
              <a:t>For the rule to be useful, the support needs to be much higher</a:t>
            </a:r>
          </a:p>
          <a:p>
            <a:r>
              <a:rPr lang="en-US" dirty="0"/>
              <a:t> In some applications, such a rule may not be useful at all no matter how high its support may be because it is known that customers frequently buy these food items together</a:t>
            </a:r>
          </a:p>
          <a:p>
            <a:r>
              <a:rPr lang="en-US" dirty="0"/>
              <a:t>Then the question is whether the algorithm can automatically suppress the rule, i.e., not to generate it</a:t>
            </a:r>
            <a:endParaRPr lang="en-IN" dirty="0"/>
          </a:p>
        </p:txBody>
      </p:sp>
    </p:spTree>
    <p:extLst>
      <p:ext uri="{BB962C8B-B14F-4D97-AF65-F5344CB8AC3E}">
        <p14:creationId xmlns:p14="http://schemas.microsoft.com/office/powerpoint/2010/main" val="319608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E2B4-15CF-4215-8F23-D516B6AB1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2A5513-13CF-4D74-8735-6FA1CDE30975}"/>
              </a:ext>
            </a:extLst>
          </p:cNvPr>
          <p:cNvSpPr>
            <a:spLocks noGrp="1"/>
          </p:cNvSpPr>
          <p:nvPr>
            <p:ph idx="1"/>
          </p:nvPr>
        </p:nvSpPr>
        <p:spPr/>
        <p:txBody>
          <a:bodyPr>
            <a:normAutofit fontScale="92500" lnSpcReduction="10000"/>
          </a:bodyPr>
          <a:lstStyle/>
          <a:p>
            <a:r>
              <a:rPr lang="en-US" dirty="0"/>
              <a:t>Using a single </a:t>
            </a:r>
            <a:r>
              <a:rPr lang="en-US" dirty="0" err="1"/>
              <a:t>minsup</a:t>
            </a:r>
            <a:r>
              <a:rPr lang="en-US" dirty="0"/>
              <a:t> for the whole data set is inadequate </a:t>
            </a:r>
          </a:p>
          <a:p>
            <a:pPr lvl="1"/>
            <a:r>
              <a:rPr lang="en-US" dirty="0"/>
              <a:t>because it cannot capture the inherent natures and/or frequency differences of the items in the database</a:t>
            </a:r>
          </a:p>
          <a:p>
            <a:pPr lvl="1"/>
            <a:r>
              <a:rPr lang="en-US" dirty="0"/>
              <a:t>natures of items- some items, by nature, appear more frequently than others</a:t>
            </a:r>
          </a:p>
          <a:p>
            <a:pPr lvl="2"/>
            <a:r>
              <a:rPr lang="en-US" dirty="0"/>
              <a:t>For example, in a supermarket, people buy </a:t>
            </a:r>
            <a:r>
              <a:rPr lang="en-US" dirty="0" err="1"/>
              <a:t>FoodProcessor</a:t>
            </a:r>
            <a:r>
              <a:rPr lang="en-US" dirty="0"/>
              <a:t> and </a:t>
            </a:r>
            <a:r>
              <a:rPr lang="en-US" dirty="0" err="1"/>
              <a:t>CookingPan</a:t>
            </a:r>
            <a:r>
              <a:rPr lang="en-US" dirty="0"/>
              <a:t> much less frequently than they buy Bread and Milk</a:t>
            </a:r>
          </a:p>
          <a:p>
            <a:r>
              <a:rPr lang="en-US" dirty="0"/>
              <a:t>In general, those durable and/or expensive goods are bought less often, but each of them generates more profit</a:t>
            </a:r>
          </a:p>
          <a:p>
            <a:r>
              <a:rPr lang="en-US" dirty="0"/>
              <a:t>It is thus important to capture those rules involving less frequent items</a:t>
            </a:r>
          </a:p>
          <a:p>
            <a:r>
              <a:rPr lang="en-US" dirty="0"/>
              <a:t>However, we must do so without allowing frequent items to produce too many meaningless rules with very low supports and possibly to cause combinatorial explosion</a:t>
            </a:r>
            <a:endParaRPr lang="en-IN" dirty="0"/>
          </a:p>
        </p:txBody>
      </p:sp>
    </p:spTree>
    <p:extLst>
      <p:ext uri="{BB962C8B-B14F-4D97-AF65-F5344CB8AC3E}">
        <p14:creationId xmlns:p14="http://schemas.microsoft.com/office/powerpoint/2010/main" val="99522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DEDB-2E1C-41A9-88E0-25A1F8146E74}"/>
              </a:ext>
            </a:extLst>
          </p:cNvPr>
          <p:cNvSpPr>
            <a:spLocks noGrp="1"/>
          </p:cNvSpPr>
          <p:nvPr>
            <p:ph type="title"/>
          </p:nvPr>
        </p:nvSpPr>
        <p:spPr/>
        <p:txBody>
          <a:bodyPr/>
          <a:lstStyle/>
          <a:p>
            <a:r>
              <a:rPr lang="en-IN" dirty="0"/>
              <a:t>Solution1</a:t>
            </a:r>
          </a:p>
        </p:txBody>
      </p:sp>
      <p:sp>
        <p:nvSpPr>
          <p:cNvPr id="3" name="Content Placeholder 2">
            <a:extLst>
              <a:ext uri="{FF2B5EF4-FFF2-40B4-BE49-F238E27FC236}">
                <a16:creationId xmlns:a16="http://schemas.microsoft.com/office/drawing/2014/main" id="{76244D2D-A106-4647-95CA-957678134C26}"/>
              </a:ext>
            </a:extLst>
          </p:cNvPr>
          <p:cNvSpPr>
            <a:spLocks noGrp="1"/>
          </p:cNvSpPr>
          <p:nvPr>
            <p:ph idx="1"/>
          </p:nvPr>
        </p:nvSpPr>
        <p:spPr/>
        <p:txBody>
          <a:bodyPr/>
          <a:lstStyle/>
          <a:p>
            <a:r>
              <a:rPr lang="en-US" dirty="0"/>
              <a:t>One common solution used in many applications is </a:t>
            </a:r>
          </a:p>
          <a:p>
            <a:pPr lvl="1"/>
            <a:r>
              <a:rPr lang="en-US" dirty="0"/>
              <a:t>to partition the data into several smaller blocks (subsets), each of which contains only items of similar frequencies</a:t>
            </a:r>
          </a:p>
          <a:p>
            <a:pPr lvl="1"/>
            <a:r>
              <a:rPr lang="en-US" dirty="0"/>
              <a:t>Mining is then done separately for each block using a different </a:t>
            </a:r>
            <a:r>
              <a:rPr lang="en-US" dirty="0" err="1"/>
              <a:t>minsup</a:t>
            </a:r>
            <a:endParaRPr lang="en-US" dirty="0"/>
          </a:p>
          <a:p>
            <a:r>
              <a:rPr lang="en-US" dirty="0"/>
              <a:t>This approach is not satisfactory because rules that involve items across different blocks will not be found</a:t>
            </a:r>
            <a:endParaRPr lang="en-IN" dirty="0"/>
          </a:p>
        </p:txBody>
      </p:sp>
    </p:spTree>
    <p:extLst>
      <p:ext uri="{BB962C8B-B14F-4D97-AF65-F5344CB8AC3E}">
        <p14:creationId xmlns:p14="http://schemas.microsoft.com/office/powerpoint/2010/main" val="12614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F5D7-6365-4490-9AAF-B3787BA1CCB7}"/>
              </a:ext>
            </a:extLst>
          </p:cNvPr>
          <p:cNvSpPr>
            <a:spLocks noGrp="1"/>
          </p:cNvSpPr>
          <p:nvPr>
            <p:ph type="title"/>
          </p:nvPr>
        </p:nvSpPr>
        <p:spPr/>
        <p:txBody>
          <a:bodyPr/>
          <a:lstStyle/>
          <a:p>
            <a:r>
              <a:rPr lang="en-IN" dirty="0"/>
              <a:t>Better solution</a:t>
            </a:r>
          </a:p>
        </p:txBody>
      </p:sp>
      <p:sp>
        <p:nvSpPr>
          <p:cNvPr id="3" name="Content Placeholder 2">
            <a:extLst>
              <a:ext uri="{FF2B5EF4-FFF2-40B4-BE49-F238E27FC236}">
                <a16:creationId xmlns:a16="http://schemas.microsoft.com/office/drawing/2014/main" id="{AC332507-C2B5-433A-8446-C503752FC690}"/>
              </a:ext>
            </a:extLst>
          </p:cNvPr>
          <p:cNvSpPr>
            <a:spLocks noGrp="1"/>
          </p:cNvSpPr>
          <p:nvPr>
            <p:ph idx="1"/>
          </p:nvPr>
        </p:nvSpPr>
        <p:spPr/>
        <p:txBody>
          <a:bodyPr>
            <a:normAutofit fontScale="92500" lnSpcReduction="10000"/>
          </a:bodyPr>
          <a:lstStyle/>
          <a:p>
            <a:r>
              <a:rPr lang="en-US" dirty="0"/>
              <a:t>to allow the user to specify multiple minimum supports</a:t>
            </a:r>
          </a:p>
          <a:p>
            <a:pPr lvl="1"/>
            <a:r>
              <a:rPr lang="en-US" dirty="0"/>
              <a:t>i.e., to specify a different minimum item support (MIS) to each item</a:t>
            </a:r>
          </a:p>
          <a:p>
            <a:r>
              <a:rPr lang="en-US" dirty="0"/>
              <a:t>Thus, different rules need to satisfy different minimum supports depending on what items are in the rules</a:t>
            </a:r>
          </a:p>
          <a:p>
            <a:r>
              <a:rPr lang="en-US" dirty="0"/>
              <a:t>This model thus enables us to achieve our objective of </a:t>
            </a:r>
          </a:p>
          <a:p>
            <a:pPr lvl="1"/>
            <a:r>
              <a:rPr lang="en-US" dirty="0"/>
              <a:t>producing rare item rules </a:t>
            </a:r>
          </a:p>
          <a:p>
            <a:pPr lvl="1"/>
            <a:r>
              <a:rPr lang="en-US" dirty="0"/>
              <a:t>preventing frequent items to generate too many meaningless rules</a:t>
            </a:r>
          </a:p>
          <a:p>
            <a:r>
              <a:rPr lang="en-US" dirty="0"/>
              <a:t>An important by-product of this model </a:t>
            </a:r>
          </a:p>
          <a:p>
            <a:pPr lvl="1"/>
            <a:r>
              <a:rPr lang="en-US" dirty="0"/>
              <a:t>it enables the user to easily instruct the algorithm not to generate any rules involving some items by setting their MIS values to 100% (or 101% to be safe)</a:t>
            </a:r>
          </a:p>
          <a:p>
            <a:pPr lvl="1"/>
            <a:r>
              <a:rPr lang="en-US" dirty="0"/>
              <a:t>This is useful because in practice the user may only be interested in certain types of rules</a:t>
            </a:r>
            <a:endParaRPr lang="en-IN" dirty="0"/>
          </a:p>
        </p:txBody>
      </p:sp>
    </p:spTree>
    <p:extLst>
      <p:ext uri="{BB962C8B-B14F-4D97-AF65-F5344CB8AC3E}">
        <p14:creationId xmlns:p14="http://schemas.microsoft.com/office/powerpoint/2010/main" val="92399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629A-CD0B-4648-9BFC-D648EAF57862}"/>
              </a:ext>
            </a:extLst>
          </p:cNvPr>
          <p:cNvSpPr>
            <a:spLocks noGrp="1"/>
          </p:cNvSpPr>
          <p:nvPr>
            <p:ph type="title"/>
          </p:nvPr>
        </p:nvSpPr>
        <p:spPr/>
        <p:txBody>
          <a:bodyPr/>
          <a:lstStyle/>
          <a:p>
            <a:r>
              <a:rPr lang="en-IN" dirty="0"/>
              <a:t>Extended Model</a:t>
            </a:r>
          </a:p>
        </p:txBody>
      </p:sp>
      <p:sp>
        <p:nvSpPr>
          <p:cNvPr id="3" name="Content Placeholder 2">
            <a:extLst>
              <a:ext uri="{FF2B5EF4-FFF2-40B4-BE49-F238E27FC236}">
                <a16:creationId xmlns:a16="http://schemas.microsoft.com/office/drawing/2014/main" id="{1DBFAE25-5B93-4BD3-B4EE-140DE1D5EAC6}"/>
              </a:ext>
            </a:extLst>
          </p:cNvPr>
          <p:cNvSpPr>
            <a:spLocks noGrp="1"/>
          </p:cNvSpPr>
          <p:nvPr>
            <p:ph idx="1"/>
          </p:nvPr>
        </p:nvSpPr>
        <p:spPr/>
        <p:txBody>
          <a:bodyPr>
            <a:normAutofit fontScale="92500"/>
          </a:bodyPr>
          <a:lstStyle/>
          <a:p>
            <a:r>
              <a:rPr lang="en-US" dirty="0"/>
              <a:t>each item in the data can have a </a:t>
            </a:r>
            <a:r>
              <a:rPr lang="en-IN" dirty="0"/>
              <a:t>minimum item support (</a:t>
            </a:r>
            <a:r>
              <a:rPr lang="en-US" dirty="0"/>
              <a:t>MIS) value </a:t>
            </a:r>
            <a:r>
              <a:rPr lang="en-IN" dirty="0"/>
              <a:t>specified by the user</a:t>
            </a:r>
          </a:p>
          <a:p>
            <a:pPr lvl="1"/>
            <a:r>
              <a:rPr lang="en-US" dirty="0"/>
              <a:t>Let MIS(</a:t>
            </a:r>
            <a:r>
              <a:rPr lang="en-US" dirty="0" err="1"/>
              <a:t>i</a:t>
            </a:r>
            <a:r>
              <a:rPr lang="en-US" dirty="0"/>
              <a:t>) be the MIS value of item </a:t>
            </a:r>
            <a:r>
              <a:rPr lang="en-US" dirty="0" err="1"/>
              <a:t>i</a:t>
            </a:r>
            <a:endParaRPr lang="en-US" dirty="0"/>
          </a:p>
          <a:p>
            <a:r>
              <a:rPr lang="en-US" dirty="0"/>
              <a:t>The minimum support of a rule R is the lowest MIS value among the items in the rule</a:t>
            </a:r>
          </a:p>
          <a:p>
            <a:pPr lvl="1"/>
            <a:r>
              <a:rPr lang="en-US" dirty="0"/>
              <a:t>That is, a rule R, i1, i2, …, </a:t>
            </a:r>
            <a:r>
              <a:rPr lang="en-US" dirty="0" err="1"/>
              <a:t>ik</a:t>
            </a:r>
            <a:r>
              <a:rPr lang="en-US" dirty="0"/>
              <a:t> → ik+1, …, </a:t>
            </a:r>
            <a:r>
              <a:rPr lang="en-US" dirty="0" err="1"/>
              <a:t>ir</a:t>
            </a:r>
            <a:r>
              <a:rPr lang="en-US" dirty="0"/>
              <a:t>, satisfies its minimum support if the rule’s actual support in the data is greater than or equal to: min(MIS(i1), MIS(i2), …, MIS(</a:t>
            </a:r>
            <a:r>
              <a:rPr lang="en-US" dirty="0" err="1"/>
              <a:t>ir</a:t>
            </a:r>
            <a:r>
              <a:rPr lang="en-US" dirty="0"/>
              <a:t>))</a:t>
            </a:r>
          </a:p>
          <a:p>
            <a:r>
              <a:rPr lang="en-US" dirty="0"/>
              <a:t>Enables us</a:t>
            </a:r>
          </a:p>
          <a:p>
            <a:pPr lvl="1"/>
            <a:r>
              <a:rPr lang="en-US" dirty="0"/>
              <a:t>to achieve the goal of having higher minimum supports for rules that only involve frequent items, and </a:t>
            </a:r>
          </a:p>
          <a:p>
            <a:pPr lvl="1"/>
            <a:r>
              <a:rPr lang="en-US" dirty="0"/>
              <a:t>having lower minimum supports for rules that involve less frequent items</a:t>
            </a:r>
            <a:endParaRPr lang="en-IN" dirty="0"/>
          </a:p>
        </p:txBody>
      </p:sp>
    </p:spTree>
    <p:extLst>
      <p:ext uri="{BB962C8B-B14F-4D97-AF65-F5344CB8AC3E}">
        <p14:creationId xmlns:p14="http://schemas.microsoft.com/office/powerpoint/2010/main" val="155478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4020</Words>
  <Application>Microsoft Office PowerPoint</Application>
  <PresentationFormat>Widescreen</PresentationFormat>
  <Paragraphs>217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ArialMT</vt:lpstr>
      <vt:lpstr>Calibri</vt:lpstr>
      <vt:lpstr>Calibri Light</vt:lpstr>
      <vt:lpstr>Times New Roman</vt:lpstr>
      <vt:lpstr>TimesNewRomanPSMT</vt:lpstr>
      <vt:lpstr>Office Theme</vt:lpstr>
      <vt:lpstr>Mining with Multiple Minimum Supports</vt:lpstr>
      <vt:lpstr>Mining with Multiple Minimum Supports</vt:lpstr>
      <vt:lpstr>PowerPoint Presentation</vt:lpstr>
      <vt:lpstr>Example</vt:lpstr>
      <vt:lpstr>Rare item problem</vt:lpstr>
      <vt:lpstr>PowerPoint Presentation</vt:lpstr>
      <vt:lpstr>Solution1</vt:lpstr>
      <vt:lpstr>Better solution</vt:lpstr>
      <vt:lpstr>Extended Model</vt:lpstr>
      <vt:lpstr>Frequent item set</vt:lpstr>
      <vt:lpstr>Example</vt:lpstr>
      <vt:lpstr>PowerPoint Presentation</vt:lpstr>
      <vt:lpstr>Example</vt:lpstr>
      <vt:lpstr>Mining Algorithm</vt:lpstr>
      <vt:lpstr>Mining Algorithm</vt:lpstr>
      <vt:lpstr>PowerPoint Presentation</vt:lpstr>
      <vt:lpstr>Algorithm description</vt:lpstr>
      <vt:lpstr>Example</vt:lpstr>
      <vt:lpstr>Level2-candidate-gen function</vt:lpstr>
      <vt:lpstr>Level2-candidate-gen function</vt:lpstr>
      <vt:lpstr>PowerPoint Presentation</vt:lpstr>
      <vt:lpstr>PowerPoint Presentation</vt:lpstr>
      <vt:lpstr>MScandidate-gen function description </vt:lpstr>
      <vt:lpstr>MScandidate-gen function-Example</vt:lpstr>
      <vt:lpstr>Complete Example</vt:lpstr>
      <vt:lpstr>Specify MIS values for items</vt:lpstr>
      <vt:lpstr>Generate itemsets that must contain certain items</vt:lpstr>
      <vt:lpstr>Example</vt:lpstr>
      <vt:lpstr>PowerPoint Presentation</vt:lpstr>
      <vt:lpstr>PowerPoint Presentation</vt:lpstr>
      <vt:lpstr>Do not mix very rare items with very frequent items</vt:lpstr>
      <vt:lpstr>Rule Generation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with Multiple Minimum Supports</dc:title>
  <dc:creator>Manjari Gupta</dc:creator>
  <cp:lastModifiedBy>Manjari Gupta</cp:lastModifiedBy>
  <cp:revision>38</cp:revision>
  <dcterms:created xsi:type="dcterms:W3CDTF">2022-02-10T07:07:48Z</dcterms:created>
  <dcterms:modified xsi:type="dcterms:W3CDTF">2022-02-18T06:11:48Z</dcterms:modified>
</cp:coreProperties>
</file>